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71" r:id="rId4"/>
    <p:sldId id="280" r:id="rId5"/>
    <p:sldId id="266" r:id="rId6"/>
    <p:sldId id="281" r:id="rId7"/>
    <p:sldId id="282" r:id="rId8"/>
    <p:sldId id="267" r:id="rId9"/>
    <p:sldId id="268" r:id="rId10"/>
    <p:sldId id="269" r:id="rId11"/>
    <p:sldId id="270" r:id="rId12"/>
    <p:sldId id="283" r:id="rId13"/>
    <p:sldId id="284" r:id="rId14"/>
    <p:sldId id="260" r:id="rId15"/>
    <p:sldId id="278" r:id="rId16"/>
    <p:sldId id="279" r:id="rId17"/>
    <p:sldId id="261" r:id="rId18"/>
    <p:sldId id="277" r:id="rId19"/>
    <p:sldId id="262" r:id="rId20"/>
    <p:sldId id="276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EE7-3F48-4AEA-AB15-09C39992333D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8210-B806-4A55-9001-588E0BED8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EE7-3F48-4AEA-AB15-09C39992333D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8210-B806-4A55-9001-588E0BED8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EE7-3F48-4AEA-AB15-09C39992333D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8210-B806-4A55-9001-588E0BED8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EE7-3F48-4AEA-AB15-09C39992333D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8210-B806-4A55-9001-588E0BED8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EE7-3F48-4AEA-AB15-09C39992333D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8210-B806-4A55-9001-588E0BED8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EE7-3F48-4AEA-AB15-09C39992333D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8210-B806-4A55-9001-588E0BED8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EE7-3F48-4AEA-AB15-09C39992333D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8210-B806-4A55-9001-588E0BED8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EE7-3F48-4AEA-AB15-09C39992333D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8210-B806-4A55-9001-588E0BED8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EE7-3F48-4AEA-AB15-09C39992333D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8210-B806-4A55-9001-588E0BED8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EE7-3F48-4AEA-AB15-09C39992333D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8210-B806-4A55-9001-588E0BED8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BEE7-3F48-4AEA-AB15-09C39992333D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8210-B806-4A55-9001-588E0BED8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6BEE7-3F48-4AEA-AB15-09C39992333D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48210-B806-4A55-9001-588E0BED87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da Programação Orientada a Objetos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Dr. Fabio Santos</a:t>
            </a:r>
          </a:p>
          <a:p>
            <a:r>
              <a:rPr lang="pt-BR" dirty="0" smtClean="0"/>
              <a:t>Interface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Uma interface é declarada usando-se a palavra-chave </a:t>
            </a:r>
            <a:r>
              <a:rPr lang="pt-BR" dirty="0" smtClean="0">
                <a:solidFill>
                  <a:srgbClr val="FF0000"/>
                </a:solidFill>
              </a:rPr>
              <a:t>interface</a:t>
            </a:r>
            <a:r>
              <a:rPr lang="pt-BR" dirty="0" smtClean="0"/>
              <a:t>, seguida do nome da interface e de um conjunto de métodos.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Relogio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setHorario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horario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getHorario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sz="6000" dirty="0" smtClean="0"/>
              <a:t>Uma classe que implementa uma interface deve indicar isso em sua assinatura da classe com a palavra-chave</a:t>
            </a:r>
            <a:r>
              <a:rPr lang="pt-BR" sz="6000" dirty="0" smtClean="0">
                <a:solidFill>
                  <a:srgbClr val="FF0000"/>
                </a:solidFill>
              </a:rPr>
              <a:t> </a:t>
            </a:r>
            <a:r>
              <a:rPr lang="pt-BR" sz="6000" dirty="0" err="1" smtClean="0">
                <a:solidFill>
                  <a:srgbClr val="00B050"/>
                </a:solidFill>
              </a:rPr>
              <a:t>implements</a:t>
            </a:r>
            <a:r>
              <a:rPr lang="pt-BR" sz="6000" dirty="0" smtClean="0"/>
              <a:t>.</a:t>
            </a:r>
          </a:p>
          <a:p>
            <a:endParaRPr lang="pt-B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4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000" dirty="0" err="1" smtClean="0">
                <a:latin typeface="Courier New" pitchFamily="49" charset="0"/>
                <a:cs typeface="Courier New" pitchFamily="49" charset="0"/>
              </a:rPr>
              <a:t>RadioRelogio</a:t>
            </a:r>
            <a:r>
              <a:rPr lang="pt-BR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000" dirty="0" err="1" smtClean="0">
                <a:latin typeface="Courier New" pitchFamily="49" charset="0"/>
                <a:cs typeface="Courier New" pitchFamily="49" charset="0"/>
              </a:rPr>
              <a:t>Relogio</a:t>
            </a:r>
            <a:r>
              <a:rPr lang="pt-BR" sz="4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4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pt-BR" sz="4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4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40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4000" dirty="0" err="1" smtClean="0">
                <a:latin typeface="Courier New" pitchFamily="49" charset="0"/>
                <a:cs typeface="Courier New" pitchFamily="49" charset="0"/>
              </a:rPr>
              <a:t>horario</a:t>
            </a:r>
            <a:r>
              <a:rPr lang="pt-BR" sz="4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pt-BR" sz="4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4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4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4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RadioRelogio</a:t>
            </a:r>
            <a:r>
              <a:rPr lang="pt-BR" sz="4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pt-BR" sz="4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horario</a:t>
            </a:r>
            <a:r>
              <a:rPr lang="pt-BR" sz="4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pt-BR" sz="4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	 	</a:t>
            </a:r>
            <a:r>
              <a:rPr lang="pt-BR" sz="4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4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4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horario</a:t>
            </a:r>
            <a:r>
              <a:rPr lang="pt-BR" sz="4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4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horario</a:t>
            </a:r>
            <a:r>
              <a:rPr lang="pt-BR" sz="4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4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pt-BR" sz="4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4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setHorario</a:t>
            </a:r>
            <a:r>
              <a:rPr lang="pt-BR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pt-BR" sz="4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horario</a:t>
            </a:r>
            <a:r>
              <a:rPr lang="pt-BR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pt-BR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4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4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horario</a:t>
            </a:r>
            <a:r>
              <a:rPr lang="pt-BR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4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horario</a:t>
            </a:r>
            <a:r>
              <a:rPr lang="pt-BR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4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4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4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getHorario</a:t>
            </a:r>
            <a:r>
              <a:rPr lang="pt-BR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pt-BR" sz="4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4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4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horario</a:t>
            </a:r>
            <a:r>
              <a:rPr lang="pt-BR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4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4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4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CarroRelogio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Relogio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horario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RadioRelogio</a:t>
            </a:r>
            <a:r>
              <a:rPr lang="pt-BR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horario</a:t>
            </a:r>
            <a:r>
              <a:rPr lang="pt-BR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pt-BR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	 	</a:t>
            </a:r>
            <a:r>
              <a:rPr lang="pt-BR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this.horario</a:t>
            </a:r>
            <a:r>
              <a:rPr lang="pt-BR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horario</a:t>
            </a:r>
            <a:r>
              <a:rPr lang="pt-BR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setHorario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horario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this.horario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horario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getHorario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this.horario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smtClean="0"/>
              <a:t>Principal </a:t>
            </a:r>
            <a:r>
              <a:rPr lang="pt-BR" dirty="0"/>
              <a:t>{</a:t>
            </a:r>
          </a:p>
          <a:p>
            <a:pPr marL="0" indent="0">
              <a:buNone/>
            </a:pPr>
            <a:endParaRPr lang="pt-BR" dirty="0"/>
          </a:p>
          <a:p>
            <a:pPr marL="40005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pt-BR" dirty="0" err="1" smtClean="0"/>
              <a:t>Relogio</a:t>
            </a:r>
            <a:r>
              <a:rPr lang="pt-BR" dirty="0" smtClean="0"/>
              <a:t> a = new </a:t>
            </a:r>
            <a:r>
              <a:rPr lang="pt-BR" dirty="0" err="1" smtClean="0"/>
              <a:t>RadioRelogio</a:t>
            </a:r>
            <a:r>
              <a:rPr lang="pt-BR" dirty="0" smtClean="0"/>
              <a:t>(“17:00h”);</a:t>
            </a:r>
          </a:p>
          <a:p>
            <a:pPr marL="457200" lvl="1" indent="0">
              <a:buNone/>
            </a:pPr>
            <a:r>
              <a:rPr lang="pt-BR" dirty="0" err="1"/>
              <a:t>Relogio</a:t>
            </a:r>
            <a:r>
              <a:rPr lang="pt-BR" dirty="0"/>
              <a:t> </a:t>
            </a:r>
            <a:r>
              <a:rPr lang="pt-BR" dirty="0" smtClean="0"/>
              <a:t>b </a:t>
            </a:r>
            <a:r>
              <a:rPr lang="pt-BR" dirty="0"/>
              <a:t>= new </a:t>
            </a:r>
            <a:r>
              <a:rPr lang="pt-BR" dirty="0" err="1" smtClean="0"/>
              <a:t>CarroRelogio</a:t>
            </a:r>
            <a:r>
              <a:rPr lang="pt-BR" dirty="0"/>
              <a:t>(“</a:t>
            </a:r>
            <a:r>
              <a:rPr lang="pt-BR" dirty="0" smtClean="0"/>
              <a:t>18:00h</a:t>
            </a:r>
            <a:r>
              <a:rPr lang="pt-BR" dirty="0"/>
              <a:t>”);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00050" lvl="1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59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abstratas X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Você deve </a:t>
            </a:r>
            <a:r>
              <a:rPr lang="pt-BR" dirty="0" smtClean="0"/>
              <a:t>está </a:t>
            </a:r>
            <a:r>
              <a:rPr lang="pt-BR" dirty="0" smtClean="0"/>
              <a:t>achando que </a:t>
            </a:r>
            <a:r>
              <a:rPr lang="pt-BR" dirty="0" smtClean="0">
                <a:solidFill>
                  <a:srgbClr val="FF0000"/>
                </a:solidFill>
              </a:rPr>
              <a:t>classes abstratas </a:t>
            </a:r>
            <a:r>
              <a:rPr lang="pt-BR" dirty="0" smtClean="0"/>
              <a:t>e </a:t>
            </a:r>
            <a:r>
              <a:rPr lang="pt-BR" dirty="0" smtClean="0">
                <a:solidFill>
                  <a:srgbClr val="FF0000"/>
                </a:solidFill>
              </a:rPr>
              <a:t>interfaces</a:t>
            </a:r>
            <a:r>
              <a:rPr lang="pt-BR" dirty="0" smtClean="0"/>
              <a:t> são conceitos parecidos e que podem ser usados com objetivos semelhantes.</a:t>
            </a:r>
          </a:p>
          <a:p>
            <a:r>
              <a:rPr lang="pt-BR" dirty="0" smtClean="0"/>
              <a:t>Cuidado!</a:t>
            </a:r>
          </a:p>
          <a:p>
            <a:r>
              <a:rPr lang="pt-BR" dirty="0" smtClean="0"/>
              <a:t>Uma classe pode estender uma única classe (que pode ser abstrata ou não), mas pode implementar várias interfaces.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não oferece suporte nativo a herança múltipla.</a:t>
            </a:r>
          </a:p>
          <a:p>
            <a:r>
              <a:rPr lang="pt-BR" dirty="0" smtClean="0"/>
              <a:t>Interface pode ser usada como um </a:t>
            </a:r>
            <a:r>
              <a:rPr lang="pt-BR" dirty="0"/>
              <a:t>artifício </a:t>
            </a:r>
            <a:r>
              <a:rPr lang="pt-BR" dirty="0" smtClean="0"/>
              <a:t>para implementar herança múltipla</a:t>
            </a:r>
          </a:p>
          <a:p>
            <a:r>
              <a:rPr lang="pt-BR" dirty="0" smtClean="0"/>
              <a:t>Porque uma </a:t>
            </a:r>
            <a:r>
              <a:rPr lang="pt-BR" dirty="0"/>
              <a:t>classe pode </a:t>
            </a:r>
            <a:r>
              <a:rPr lang="pt-BR" dirty="0" smtClean="0"/>
              <a:t>implementar </a:t>
            </a:r>
            <a:r>
              <a:rPr lang="pt-BR" dirty="0"/>
              <a:t>mais de uma interface, o que viabiliza a “</a:t>
            </a:r>
            <a:r>
              <a:rPr lang="pt-BR" dirty="0">
                <a:solidFill>
                  <a:srgbClr val="FF0000"/>
                </a:solidFill>
              </a:rPr>
              <a:t>herança múltipla”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7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Múltipla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628800"/>
            <a:ext cx="67722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abstratas X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não permitem declaração de atributos, enquanto que classes abstratas permitem. </a:t>
            </a:r>
          </a:p>
          <a:p>
            <a:r>
              <a:rPr lang="pt-BR" dirty="0" smtClean="0"/>
              <a:t>Interfaces estão </a:t>
            </a:r>
            <a:r>
              <a:rPr lang="pt-BR" dirty="0" smtClean="0">
                <a:solidFill>
                  <a:srgbClr val="FF0000"/>
                </a:solidFill>
              </a:rPr>
              <a:t>mais ligadas a comportamento</a:t>
            </a:r>
            <a:r>
              <a:rPr lang="pt-BR" dirty="0" smtClean="0"/>
              <a:t>, enquanto que classes abstratas estão mais ligadas a reutilização de código.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0120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Imaginemos que fabricamos softwares para serem implantados em brinquedos como robôs, carrinhos e aviões que possuem como característica principal a capacidade de se locomoverem segundo os comandos de um controle remoto. Cada brinquedo entende o que precisa fazer para mover-se para frente ou para trás, parar e emitir um sinal de localização.</a:t>
            </a:r>
          </a:p>
          <a:p>
            <a:r>
              <a:rPr lang="pt-BR" dirty="0"/>
              <a:t>Os brinquedos são fabricados por uma companhia e os controles por uma empresa parceira em produção de eletrônicos. Ambos são implementados na linguagem Java. O contrato estabelecido entre os desenvolvedores é de que todos os produtos que necessitam ser controlados por um controle remoto deverão implementar a interface </a:t>
            </a:r>
            <a:r>
              <a:rPr lang="pt-BR" dirty="0" smtClean="0"/>
              <a:t>Mobilidade.</a:t>
            </a:r>
          </a:p>
          <a:p>
            <a:r>
              <a:rPr lang="pt-BR" dirty="0"/>
              <a:t>Abstraía e </a:t>
            </a:r>
            <a:r>
              <a:rPr lang="pt-BR"/>
              <a:t>implemente </a:t>
            </a:r>
            <a:r>
              <a:rPr lang="pt-BR" smtClean="0"/>
              <a:t>as </a:t>
            </a:r>
            <a:r>
              <a:rPr lang="pt-BR" dirty="0" smtClean="0"/>
              <a:t>principais operações de mobilidades dos brinquedos.</a:t>
            </a:r>
          </a:p>
          <a:p>
            <a:r>
              <a:rPr lang="pt-BR" dirty="0"/>
              <a:t>Em seguida implemente diferentes classes de objetos que implementam a interface especificada e instancie objetos a partir delas. 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4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Abstraía e implemente </a:t>
            </a:r>
            <a:r>
              <a:rPr lang="pt-BR" dirty="0" smtClean="0"/>
              <a:t>uma interface </a:t>
            </a:r>
            <a:r>
              <a:rPr lang="pt-BR" dirty="0" smtClean="0"/>
              <a:t>para modelar os comportamentos de objetos do </a:t>
            </a:r>
            <a:r>
              <a:rPr lang="pt-BR" dirty="0" smtClean="0"/>
              <a:t>tipo Navegador Web.</a:t>
            </a:r>
            <a:endParaRPr lang="pt-BR" dirty="0" smtClean="0"/>
          </a:p>
          <a:p>
            <a:r>
              <a:rPr lang="pt-BR" dirty="0"/>
              <a:t>Use notação UML para representar a interface e as </a:t>
            </a:r>
            <a:r>
              <a:rPr lang="pt-BR" dirty="0" smtClean="0"/>
              <a:t>classes que usam a interface.</a:t>
            </a:r>
            <a:endParaRPr lang="pt-BR" dirty="0"/>
          </a:p>
          <a:p>
            <a:r>
              <a:rPr lang="pt-BR" dirty="0" smtClean="0"/>
              <a:t>Em seguida </a:t>
            </a:r>
            <a:r>
              <a:rPr lang="pt-BR" dirty="0"/>
              <a:t>i</a:t>
            </a:r>
            <a:r>
              <a:rPr lang="pt-BR" dirty="0" smtClean="0"/>
              <a:t>mplemente diferentes classes de objetos que implementam a interface </a:t>
            </a:r>
            <a:r>
              <a:rPr lang="pt-BR" dirty="0"/>
              <a:t>especificada e instancie objetos a partir delas. 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Existe um recurso da POO chamado de </a:t>
            </a:r>
            <a:r>
              <a:rPr lang="pt-BR" dirty="0" smtClean="0">
                <a:solidFill>
                  <a:srgbClr val="FF0000"/>
                </a:solidFill>
              </a:rPr>
              <a:t>“Interface”</a:t>
            </a:r>
            <a:r>
              <a:rPr lang="pt-BR" dirty="0" smtClean="0"/>
              <a:t> que </a:t>
            </a:r>
            <a:r>
              <a:rPr lang="pt-BR" dirty="0">
                <a:solidFill>
                  <a:srgbClr val="FF0000"/>
                </a:solidFill>
              </a:rPr>
              <a:t>especifica </a:t>
            </a:r>
            <a:r>
              <a:rPr lang="pt-BR" dirty="0" smtClean="0">
                <a:solidFill>
                  <a:srgbClr val="FF0000"/>
                </a:solidFill>
              </a:rPr>
              <a:t> um conjunto de métodos</a:t>
            </a:r>
            <a:r>
              <a:rPr lang="pt-BR" dirty="0" smtClean="0"/>
              <a:t> </a:t>
            </a:r>
            <a:r>
              <a:rPr lang="pt-BR" dirty="0"/>
              <a:t>que </a:t>
            </a:r>
            <a:r>
              <a:rPr lang="pt-BR" dirty="0" smtClean="0"/>
              <a:t>deve ser obrigatoriamente implementados </a:t>
            </a:r>
            <a:r>
              <a:rPr lang="pt-BR" dirty="0" smtClean="0"/>
              <a:t>pelas </a:t>
            </a:r>
            <a:r>
              <a:rPr lang="pt-BR" dirty="0" smtClean="0"/>
              <a:t>classes que são baseadas na Interface.</a:t>
            </a:r>
          </a:p>
          <a:p>
            <a:r>
              <a:rPr lang="pt-BR" dirty="0"/>
              <a:t>Por exemplo, podemos definir uma interface que defina </a:t>
            </a:r>
            <a:r>
              <a:rPr lang="pt-BR" dirty="0" smtClean="0"/>
              <a:t>as </a:t>
            </a:r>
            <a:r>
              <a:rPr lang="pt-BR" dirty="0"/>
              <a:t>principais </a:t>
            </a:r>
            <a:r>
              <a:rPr lang="pt-BR" dirty="0" smtClean="0"/>
              <a:t>operações </a:t>
            </a:r>
            <a:r>
              <a:rPr lang="pt-BR" dirty="0"/>
              <a:t>de um </a:t>
            </a:r>
            <a:r>
              <a:rPr lang="pt-BR" dirty="0" smtClean="0"/>
              <a:t>objeto Controle Remoto de TV.</a:t>
            </a:r>
            <a:endParaRPr lang="pt-BR" dirty="0"/>
          </a:p>
          <a:p>
            <a:pPr lvl="1"/>
            <a:r>
              <a:rPr lang="pt-BR" dirty="0"/>
              <a:t>l</a:t>
            </a:r>
            <a:r>
              <a:rPr lang="pt-BR" dirty="0" smtClean="0"/>
              <a:t>igar()</a:t>
            </a:r>
          </a:p>
          <a:p>
            <a:pPr lvl="1"/>
            <a:r>
              <a:rPr lang="pt-BR" dirty="0"/>
              <a:t>d</a:t>
            </a:r>
            <a:r>
              <a:rPr lang="pt-BR" dirty="0" smtClean="0"/>
              <a:t>esligar()</a:t>
            </a:r>
          </a:p>
          <a:p>
            <a:pPr lvl="1"/>
            <a:r>
              <a:rPr lang="pt-BR" dirty="0" err="1" smtClean="0"/>
              <a:t>mudarCanal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aumentarVolume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diminuirVolume</a:t>
            </a:r>
            <a:r>
              <a:rPr lang="pt-BR" dirty="0" smtClean="0"/>
              <a:t>()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Abstraía e implemente </a:t>
            </a:r>
            <a:r>
              <a:rPr lang="pt-BR" dirty="0" smtClean="0"/>
              <a:t>uma interface que defina os </a:t>
            </a:r>
            <a:r>
              <a:rPr lang="pt-BR" dirty="0" smtClean="0"/>
              <a:t>comportamentos obrigatórios para </a:t>
            </a:r>
            <a:r>
              <a:rPr lang="pt-BR" dirty="0" smtClean="0"/>
              <a:t>o objeto Persiste (responsável por gerenciar a persistência de dados). </a:t>
            </a:r>
            <a:endParaRPr lang="pt-BR" dirty="0" smtClean="0"/>
          </a:p>
          <a:p>
            <a:r>
              <a:rPr lang="pt-BR" dirty="0"/>
              <a:t>Em seguida implemente diferentes classes de objetos que implementam a interface especificada e instancie objetos a partir delas. </a:t>
            </a:r>
          </a:p>
        </p:txBody>
      </p:sp>
    </p:spTree>
    <p:extLst>
      <p:ext uri="{BB962C8B-B14F-4D97-AF65-F5344CB8AC3E}">
        <p14:creationId xmlns:p14="http://schemas.microsoft.com/office/powerpoint/2010/main" val="263289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dirty="0"/>
              <a:t>Interface estabelece um </a:t>
            </a:r>
            <a:r>
              <a:rPr lang="pt-BR" dirty="0" smtClean="0">
                <a:solidFill>
                  <a:srgbClr val="FF0000"/>
                </a:solidFill>
              </a:rPr>
              <a:t>“</a:t>
            </a:r>
            <a:r>
              <a:rPr lang="pt-BR" u="sng" dirty="0" smtClean="0">
                <a:solidFill>
                  <a:srgbClr val="FF0000"/>
                </a:solidFill>
              </a:rPr>
              <a:t>contrato de operações</a:t>
            </a:r>
            <a:r>
              <a:rPr lang="pt-BR" dirty="0" smtClean="0">
                <a:solidFill>
                  <a:srgbClr val="FF0000"/>
                </a:solidFill>
              </a:rPr>
              <a:t>” </a:t>
            </a:r>
            <a:r>
              <a:rPr lang="pt-BR" dirty="0">
                <a:solidFill>
                  <a:srgbClr val="FF0000"/>
                </a:solidFill>
              </a:rPr>
              <a:t>para as classes que implementam a </a:t>
            </a:r>
            <a:r>
              <a:rPr lang="pt-BR" dirty="0" smtClean="0">
                <a:solidFill>
                  <a:srgbClr val="FF0000"/>
                </a:solidFill>
              </a:rPr>
              <a:t>interface.</a:t>
            </a:r>
          </a:p>
          <a:p>
            <a:r>
              <a:rPr lang="pt-BR" dirty="0"/>
              <a:t>Não se pode instanciar objetos de interfaces, mas sim de classes que implementam as </a:t>
            </a:r>
            <a:r>
              <a:rPr lang="pt-BR" dirty="0" smtClean="0"/>
              <a:t>interfaces.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02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interface não contém </a:t>
            </a:r>
            <a:r>
              <a:rPr lang="pt-BR" dirty="0">
                <a:solidFill>
                  <a:srgbClr val="FF0000"/>
                </a:solidFill>
              </a:rPr>
              <a:t>atributos</a:t>
            </a:r>
            <a:r>
              <a:rPr lang="pt-BR" dirty="0"/>
              <a:t>, apenas assinaturas de métodos</a:t>
            </a:r>
          </a:p>
          <a:p>
            <a:r>
              <a:rPr lang="pt-BR" dirty="0">
                <a:solidFill>
                  <a:srgbClr val="FF0000"/>
                </a:solidFill>
              </a:rPr>
              <a:t>Constantes</a:t>
            </a:r>
            <a:r>
              <a:rPr lang="pt-BR" dirty="0"/>
              <a:t> podem ser declaradas na interface para serem compartilhadas entre as classes do </a:t>
            </a:r>
            <a:r>
              <a:rPr lang="pt-BR" dirty="0" smtClean="0"/>
              <a:t>sistema</a:t>
            </a:r>
          </a:p>
          <a:p>
            <a:pPr lvl="1"/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PI </a:t>
            </a:r>
            <a:r>
              <a:rPr lang="en-US" dirty="0"/>
              <a:t>= </a:t>
            </a:r>
            <a:r>
              <a:rPr lang="en-US" dirty="0" smtClean="0"/>
              <a:t>3.14;</a:t>
            </a:r>
            <a:endParaRPr lang="pt-BR" dirty="0"/>
          </a:p>
          <a:p>
            <a:r>
              <a:rPr lang="pt-BR" dirty="0" smtClean="0"/>
              <a:t>Serve </a:t>
            </a:r>
            <a:r>
              <a:rPr lang="pt-BR" dirty="0"/>
              <a:t>como base para o desenvolvimento em camadas (dados, negócio, interface)</a:t>
            </a:r>
          </a:p>
        </p:txBody>
      </p:sp>
    </p:spTree>
    <p:extLst>
      <p:ext uri="{BB962C8B-B14F-4D97-AF65-F5344CB8AC3E}">
        <p14:creationId xmlns:p14="http://schemas.microsoft.com/office/powerpoint/2010/main" val="4109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Uma classe que implementa uma interface, </a:t>
            </a:r>
            <a:r>
              <a:rPr lang="pt-BR" dirty="0" smtClean="0">
                <a:solidFill>
                  <a:srgbClr val="FF0000"/>
                </a:solidFill>
              </a:rPr>
              <a:t>deve obrigatoriamente </a:t>
            </a:r>
            <a:r>
              <a:rPr lang="pt-BR" dirty="0" smtClean="0"/>
              <a:t>implementar os métodos definidos na interface</a:t>
            </a:r>
            <a:r>
              <a:rPr lang="pt-BR" dirty="0" smtClean="0"/>
              <a:t>.</a:t>
            </a:r>
          </a:p>
          <a:p>
            <a:r>
              <a:rPr lang="pt-BR" dirty="0"/>
              <a:t>Uma interface define </a:t>
            </a:r>
            <a:r>
              <a:rPr lang="pt-BR" dirty="0">
                <a:solidFill>
                  <a:srgbClr val="FF0000"/>
                </a:solidFill>
              </a:rPr>
              <a:t>métodos </a:t>
            </a:r>
            <a:r>
              <a:rPr lang="pt-BR" dirty="0" smtClean="0">
                <a:solidFill>
                  <a:srgbClr val="FF0000"/>
                </a:solidFill>
              </a:rPr>
              <a:t>abstratos </a:t>
            </a:r>
            <a:r>
              <a:rPr lang="pt-BR" dirty="0" smtClean="0"/>
              <a:t>que </a:t>
            </a:r>
            <a:r>
              <a:rPr lang="pt-BR" dirty="0"/>
              <a:t>modelam comportamentos esperados de objetos</a:t>
            </a:r>
            <a:r>
              <a:rPr lang="pt-BR" dirty="0" smtClean="0"/>
              <a:t>.</a:t>
            </a:r>
          </a:p>
          <a:p>
            <a:r>
              <a:rPr lang="pt-BR" dirty="0"/>
              <a:t>Uma interface pode ainda ser usada para viabilizar a </a:t>
            </a:r>
            <a:r>
              <a:rPr lang="pt-BR" dirty="0">
                <a:solidFill>
                  <a:srgbClr val="FF0000"/>
                </a:solidFill>
              </a:rPr>
              <a:t>troca de mensagens </a:t>
            </a:r>
            <a:r>
              <a:rPr lang="pt-BR" dirty="0"/>
              <a:t>entre objetos de forma padronizada.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Conexões com banco de dados</a:t>
            </a:r>
          </a:p>
          <a:p>
            <a:r>
              <a:rPr lang="pt-BR" dirty="0"/>
              <a:t>Como fazer com que todas as chamadas para bancos de dados diferentes respeitem a mesma regra? </a:t>
            </a:r>
            <a:endParaRPr lang="pt-BR" dirty="0" smtClean="0"/>
          </a:p>
          <a:p>
            <a:r>
              <a:rPr lang="pt-BR" dirty="0" smtClean="0"/>
              <a:t>Usando </a:t>
            </a:r>
            <a:r>
              <a:rPr lang="pt-BR" dirty="0"/>
              <a:t>interfaces!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41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uma </a:t>
            </a:r>
            <a:r>
              <a:rPr lang="pt-BR" dirty="0">
                <a:solidFill>
                  <a:srgbClr val="FF0000"/>
                </a:solidFill>
              </a:rPr>
              <a:t>interface Conexão </a:t>
            </a:r>
            <a:r>
              <a:rPr lang="pt-BR" dirty="0"/>
              <a:t>contendo todos os métodos necessários para a comunicação e troca de dados com um banco de dados. </a:t>
            </a:r>
          </a:p>
          <a:p>
            <a:r>
              <a:rPr lang="pt-BR" dirty="0"/>
              <a:t>Cada banco de dados fica encarregado de criar a sua implementação para essa </a:t>
            </a:r>
            <a:r>
              <a:rPr lang="pt-BR" dirty="0" smtClean="0"/>
              <a:t>interface</a:t>
            </a:r>
          </a:p>
          <a:p>
            <a:pPr lvl="1"/>
            <a:r>
              <a:rPr lang="pt-BR" dirty="0" smtClean="0"/>
              <a:t>Mais tarde modelem e implemente essa interface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4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1026" name="Picture 2" descr="http://t0.gstatic.com/images?q=tbn:ANd9GcQ752nbDCL4GIzsucvYIt7VzN7YQuRvQjYaw8IRvU52dJFsjH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428868"/>
            <a:ext cx="5643602" cy="342902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642910" y="6202940"/>
            <a:ext cx="1463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002060"/>
                </a:solidFill>
              </a:rPr>
              <a:t>Objeto TV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929454" y="6143644"/>
            <a:ext cx="211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002060"/>
                </a:solidFill>
              </a:rPr>
              <a:t>Objeto Usuário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71670" y="6143644"/>
            <a:ext cx="4873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Objeto Controle Remoto de TV da </a:t>
            </a:r>
            <a:r>
              <a:rPr lang="pt-BR" sz="2400" b="1" dirty="0" smtClean="0">
                <a:solidFill>
                  <a:srgbClr val="FF0000"/>
                </a:solidFill>
              </a:rPr>
              <a:t>LG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009126" y="1357298"/>
            <a:ext cx="427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Interface Controle Remoto de TV</a:t>
            </a:r>
            <a:endParaRPr lang="pt-BR" sz="2400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rot="5400000" flipH="1" flipV="1">
            <a:off x="964381" y="5036355"/>
            <a:ext cx="1143008" cy="78581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rot="5400000" flipH="1" flipV="1">
            <a:off x="3709982" y="4719646"/>
            <a:ext cx="1866912" cy="1000132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rot="10800000">
            <a:off x="6357950" y="5072074"/>
            <a:ext cx="1428760" cy="114300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rot="16200000" flipV="1">
            <a:off x="4393405" y="2821777"/>
            <a:ext cx="1714512" cy="7143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572000" y="2488164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Implementa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em UML</a:t>
            </a:r>
            <a:endParaRPr lang="pt-B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71678"/>
            <a:ext cx="6911713" cy="359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1214414" y="5857892"/>
            <a:ext cx="692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Permite diferentes implementações atrás da mesma interface</a:t>
            </a:r>
            <a:r>
              <a:rPr lang="pt-BR" dirty="0" smtClean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51" y="1262053"/>
            <a:ext cx="1849809" cy="1147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751</Words>
  <Application>Microsoft Office PowerPoint</Application>
  <PresentationFormat>Apresentação na tela (4:3)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Tema do Office</vt:lpstr>
      <vt:lpstr>Fundamentos da Programação Orientada a Objetos </vt:lpstr>
      <vt:lpstr>Interface</vt:lpstr>
      <vt:lpstr>Interface</vt:lpstr>
      <vt:lpstr>Interface</vt:lpstr>
      <vt:lpstr>Interface</vt:lpstr>
      <vt:lpstr>Exemplo</vt:lpstr>
      <vt:lpstr>Exemplo</vt:lpstr>
      <vt:lpstr>Exemplo</vt:lpstr>
      <vt:lpstr>Interface em UML</vt:lpstr>
      <vt:lpstr>Interface em Java</vt:lpstr>
      <vt:lpstr>Interface em Java</vt:lpstr>
      <vt:lpstr>Interface em Java</vt:lpstr>
      <vt:lpstr>Interface em Java</vt:lpstr>
      <vt:lpstr>Classes abstratas X Interfaces</vt:lpstr>
      <vt:lpstr>Interface</vt:lpstr>
      <vt:lpstr>Herança Múltipla</vt:lpstr>
      <vt:lpstr>Classes abstratas X Interfaces</vt:lpstr>
      <vt:lpstr>Exercício</vt:lpstr>
      <vt:lpstr>Exercício</vt:lpstr>
      <vt:lpstr>Exercício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Programação Orientada a Objetos</dc:title>
  <dc:creator>Fabio</dc:creator>
  <cp:lastModifiedBy>Fabio</cp:lastModifiedBy>
  <cp:revision>86</cp:revision>
  <dcterms:created xsi:type="dcterms:W3CDTF">2012-05-17T16:44:10Z</dcterms:created>
  <dcterms:modified xsi:type="dcterms:W3CDTF">2014-10-23T22:56:43Z</dcterms:modified>
</cp:coreProperties>
</file>