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380C-4F52-44AD-9355-A2D1EE8F81C9}" type="datetimeFigureOut">
              <a:rPr lang="pt-BR" smtClean="0"/>
              <a:t>19/05/2016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FB384-7D77-4732-A547-4192E464D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7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67548-4ACB-4ADB-B2B2-494A1F0BB7FA}" type="slidenum">
              <a:rPr lang="pt-PT"/>
              <a:pPr/>
              <a:t>16</a:t>
            </a:fld>
            <a:endParaRPr lang="pt-PT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07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B658-B581-4755-939F-B23BDF6957B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 </a:t>
            </a:r>
            <a:r>
              <a:rPr lang="pt-BR" dirty="0"/>
              <a:t>conjunto de constantes </a:t>
            </a:r>
            <a:r>
              <a:rPr lang="pt-BR" dirty="0" smtClean="0"/>
              <a:t>predefinidas usando </a:t>
            </a:r>
            <a:r>
              <a:rPr lang="pt-BR" dirty="0" err="1" smtClean="0"/>
              <a:t>enum</a:t>
            </a:r>
            <a:r>
              <a:rPr lang="pt-BR" dirty="0" smtClean="0"/>
              <a:t> para representar os meses do ano. Em seguida use o </a:t>
            </a:r>
            <a:r>
              <a:rPr lang="pt-BR" dirty="0" err="1" smtClean="0"/>
              <a:t>enum</a:t>
            </a:r>
            <a:r>
              <a:rPr lang="pt-BR" dirty="0" smtClean="0"/>
              <a:t> criado para atribuir o mês que um funcionário foi contratado.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3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Tratando exceções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7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4" y="1485095"/>
            <a:ext cx="7247273" cy="4010627"/>
          </a:xfrm>
        </p:spPr>
      </p:pic>
    </p:spTree>
    <p:extLst>
      <p:ext uri="{BB962C8B-B14F-4D97-AF65-F5344CB8AC3E}">
        <p14:creationId xmlns:p14="http://schemas.microsoft.com/office/powerpoint/2010/main" val="3157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se cria programas de computador em Java, há possibilidade de ocorrer erros imprevistos durante sua </a:t>
            </a:r>
            <a:r>
              <a:rPr lang="pt-BR" dirty="0" smtClean="0"/>
              <a:t>execução.</a:t>
            </a:r>
          </a:p>
          <a:p>
            <a:r>
              <a:rPr lang="pt-BR" dirty="0" smtClean="0"/>
              <a:t>Esses </a:t>
            </a:r>
            <a:r>
              <a:rPr lang="pt-BR" dirty="0"/>
              <a:t>erros são conhecidos como </a:t>
            </a:r>
            <a:r>
              <a:rPr lang="pt-BR" dirty="0" smtClean="0">
                <a:solidFill>
                  <a:srgbClr val="FF0000"/>
                </a:solidFill>
              </a:rPr>
              <a:t>exceções.</a:t>
            </a:r>
          </a:p>
          <a:p>
            <a:r>
              <a:rPr lang="pt-BR" dirty="0" smtClean="0"/>
              <a:t> As exceções ocorrem quando algo imprevisto acontece, elas podem ser provenientes de erros de lógica ou acesso a recursos que talvez não estejam disponíveis.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5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Entendendo as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Alguns possíveis motivos </a:t>
            </a:r>
            <a:r>
              <a:rPr lang="pt-BR" sz="2400" dirty="0"/>
              <a:t>externos para </a:t>
            </a:r>
            <a:r>
              <a:rPr lang="pt-BR" sz="2400" dirty="0"/>
              <a:t>ocorrer uma exceção são:</a:t>
            </a:r>
          </a:p>
          <a:p>
            <a:pPr lvl="1"/>
            <a:r>
              <a:rPr lang="pt-BR" sz="2100" dirty="0"/>
              <a:t>Tentar abrir um arquivo que não existe.</a:t>
            </a:r>
          </a:p>
          <a:p>
            <a:pPr lvl="1"/>
            <a:r>
              <a:rPr lang="pt-BR" sz="2100" dirty="0"/>
              <a:t>Tentar fazer consulta a um banco de dados que não está disponível.</a:t>
            </a:r>
          </a:p>
          <a:p>
            <a:pPr lvl="1"/>
            <a:r>
              <a:rPr lang="pt-BR" sz="2100" dirty="0"/>
              <a:t>Tentar escrever algo em um arquivo sobre o qual não se tem permissão de escrita.</a:t>
            </a:r>
          </a:p>
          <a:p>
            <a:pPr lvl="1"/>
            <a:r>
              <a:rPr lang="pt-BR" sz="2100" dirty="0"/>
              <a:t>Tentar conectar em servidor inexistente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Entendendo as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Alguns possíveis erros de lógica para ocorrer uma exceção são:</a:t>
            </a:r>
          </a:p>
          <a:p>
            <a:pPr lvl="1"/>
            <a:r>
              <a:rPr lang="pt-BR" sz="2100" dirty="0"/>
              <a:t>Tentar manipular um objeto que está com o valor nulo.</a:t>
            </a:r>
          </a:p>
          <a:p>
            <a:pPr lvl="1"/>
            <a:r>
              <a:rPr lang="pt-BR" sz="2100" dirty="0"/>
              <a:t>Dividir um número por zero.</a:t>
            </a:r>
          </a:p>
          <a:p>
            <a:pPr lvl="1"/>
            <a:r>
              <a:rPr lang="pt-BR" sz="2100" dirty="0"/>
              <a:t>Tentar manipular um tipo de dado como se fosse outro.</a:t>
            </a:r>
          </a:p>
          <a:p>
            <a:pPr lvl="1"/>
            <a:r>
              <a:rPr lang="pt-BR" sz="2100" dirty="0"/>
              <a:t>Tentar utilizar um método ou classe não existentes.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43DB-695E-4151-B02D-CC12C7CB542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2322" y="188640"/>
            <a:ext cx="6172200" cy="828675"/>
          </a:xfrm>
          <a:noFill/>
          <a:ln/>
        </p:spPr>
        <p:txBody>
          <a:bodyPr vert="horz" lIns="67866" tIns="33338" rIns="67866" bIns="33338" rtlCol="0" anchor="ctr" anchorCtr="1">
            <a:normAutofit/>
          </a:bodyPr>
          <a:lstStyle/>
          <a:p>
            <a:pPr algn="ctr"/>
            <a:r>
              <a:rPr lang="pt-PT" sz="2850" b="1" dirty="0" smtClean="0"/>
              <a:t>Exemplo de Exceções  </a:t>
            </a:r>
            <a:endParaRPr lang="pt-PT" sz="2850" b="1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23528" y="1484784"/>
            <a:ext cx="8820472" cy="499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2000" b="1" dirty="0"/>
              <a:t>ArithmeticException</a:t>
            </a:r>
            <a:br>
              <a:rPr lang="pt-PT" sz="2000" b="1" dirty="0"/>
            </a:br>
            <a:r>
              <a:rPr lang="pt-PT" sz="2000" dirty="0"/>
              <a:t>Indica situações de erros em processamento aritmético, tal como uma divisão inteira por 0.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2000" b="1" dirty="0"/>
              <a:t>ArrayIndexOutOfBoundsException</a:t>
            </a:r>
            <a:r>
              <a:rPr lang="pt-PT" sz="2000" dirty="0"/>
              <a:t> </a:t>
            </a:r>
            <a:br>
              <a:rPr lang="pt-PT" sz="2000" dirty="0"/>
            </a:br>
            <a:r>
              <a:rPr lang="pt-PT" sz="2000" dirty="0"/>
              <a:t>indica a tentativa de acesso a um elemento de um arranjo fora de seus limites -- ou o índice era negativo ou era maior ou igual ao tamanho do arranjo.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2000" b="1" dirty="0"/>
              <a:t>NullPointerException </a:t>
            </a:r>
            <a:br>
              <a:rPr lang="pt-PT" sz="2000" b="1" dirty="0"/>
            </a:br>
            <a:r>
              <a:rPr lang="pt-BR" sz="2000" dirty="0"/>
              <a:t>é uma exceção lançada pelo Java quando um programa tenta acessar um objeto de memória que não foi </a:t>
            </a:r>
            <a:r>
              <a:rPr lang="pt-BR" sz="2000" dirty="0" smtClean="0"/>
              <a:t>instanciado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2000" b="1" dirty="0" smtClean="0"/>
              <a:t>IOException</a:t>
            </a:r>
            <a:r>
              <a:rPr lang="pt-PT" sz="2000" b="1" dirty="0"/>
              <a:t/>
            </a:r>
            <a:br>
              <a:rPr lang="pt-PT" sz="2000" b="1" dirty="0"/>
            </a:br>
            <a:r>
              <a:rPr lang="pt-PT" sz="2000" dirty="0"/>
              <a:t>indica a ocorrência de algum tipo de erro em operações de entrada e saída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2000" b="1" dirty="0"/>
              <a:t>NumberFormatException</a:t>
            </a:r>
            <a:br>
              <a:rPr lang="pt-PT" sz="2000" b="1" dirty="0"/>
            </a:br>
            <a:r>
              <a:rPr lang="pt-PT" sz="2000" dirty="0"/>
              <a:t>indica que tentou-se a conversão de uma </a:t>
            </a:r>
            <a:r>
              <a:rPr lang="pt-PT" sz="2000" i="1" dirty="0"/>
              <a:t>string</a:t>
            </a:r>
            <a:r>
              <a:rPr lang="pt-PT" sz="2000" dirty="0"/>
              <a:t> para um formato numérico, mas seu conteúdo não representava adequadamente um número para aquele formato.</a:t>
            </a:r>
          </a:p>
        </p:txBody>
      </p:sp>
    </p:spTree>
    <p:extLst>
      <p:ext uri="{BB962C8B-B14F-4D97-AF65-F5344CB8AC3E}">
        <p14:creationId xmlns:p14="http://schemas.microsoft.com/office/powerpoint/2010/main" val="20048434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Tratando </a:t>
            </a:r>
            <a:r>
              <a:rPr lang="pt-BR" b="1" dirty="0" smtClean="0"/>
              <a:t>Exceções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4100" dirty="0"/>
              <a:t>Uma maneira de tentar contornar esses imprevistos é realizar o tratamento dos locais no código que podem vir a lançar possíveis </a:t>
            </a:r>
            <a:r>
              <a:rPr lang="pt-BR" sz="4100" dirty="0" smtClean="0"/>
              <a:t>exceções.</a:t>
            </a:r>
          </a:p>
          <a:p>
            <a:r>
              <a:rPr lang="pt-BR" sz="4100" dirty="0" smtClean="0"/>
              <a:t>Por </a:t>
            </a:r>
            <a:r>
              <a:rPr lang="pt-BR" sz="4100" dirty="0"/>
              <a:t>exemplo, campo de consulta a banco de dados, locais em que há divisões, consulta a </a:t>
            </a:r>
            <a:r>
              <a:rPr lang="pt-BR" sz="4100" dirty="0" smtClean="0"/>
              <a:t>arquivos, </a:t>
            </a:r>
            <a:r>
              <a:rPr lang="pt-BR" sz="4100" dirty="0" err="1" smtClean="0"/>
              <a:t>etc</a:t>
            </a:r>
            <a:r>
              <a:rPr lang="pt-BR" sz="4100" dirty="0" smtClean="0"/>
              <a:t>;</a:t>
            </a:r>
            <a:endParaRPr lang="pt-BR" sz="4100" dirty="0" smtClean="0"/>
          </a:p>
          <a:p>
            <a:r>
              <a:rPr lang="pt-BR" sz="4100" dirty="0"/>
              <a:t>Para tratar as exceções em Java são utilizados os comandos </a:t>
            </a:r>
            <a:r>
              <a:rPr lang="pt-BR" sz="4100" b="1" dirty="0" err="1">
                <a:solidFill>
                  <a:srgbClr val="FF0000"/>
                </a:solidFill>
              </a:rPr>
              <a:t>try</a:t>
            </a:r>
            <a:r>
              <a:rPr lang="pt-BR" sz="4100" dirty="0"/>
              <a:t> e </a:t>
            </a:r>
            <a:r>
              <a:rPr lang="pt-BR" sz="4100" b="1" dirty="0" smtClean="0">
                <a:solidFill>
                  <a:srgbClr val="FF0000"/>
                </a:solidFill>
              </a:rPr>
              <a:t>catch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5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Try</a:t>
            </a:r>
            <a:r>
              <a:rPr lang="pt-BR" b="1" dirty="0" smtClean="0"/>
              <a:t>, Catch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23871" y="4744558"/>
            <a:ext cx="7508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try</a:t>
            </a:r>
            <a:r>
              <a:rPr lang="pt-BR" dirty="0" smtClean="0">
                <a:latin typeface="Arial" panose="020B0604020202020204" pitchFamily="34" charset="0"/>
              </a:rPr>
              <a:t> { </a:t>
            </a:r>
            <a:r>
              <a:rPr lang="pt-BR" dirty="0">
                <a:latin typeface="Arial" panose="020B0604020202020204" pitchFamily="34" charset="0"/>
              </a:rPr>
              <a:t>… } - Neste bloco são introduzidas todas as linhas de código que podem vir a lançar uma exceção</a:t>
            </a:r>
            <a:r>
              <a:rPr lang="pt-BR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Arial" panose="020B0604020202020204" pitchFamily="34" charset="0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catch</a:t>
            </a:r>
            <a:r>
              <a:rPr lang="pt-BR" dirty="0" smtClean="0">
                <a:latin typeface="Arial" panose="020B0604020202020204" pitchFamily="34" charset="0"/>
              </a:rPr>
              <a:t>(</a:t>
            </a:r>
            <a:r>
              <a:rPr lang="pt-BR" dirty="0" err="1" smtClean="0">
                <a:latin typeface="Arial" panose="020B0604020202020204" pitchFamily="34" charset="0"/>
              </a:rPr>
              <a:t>tipo_exceção</a:t>
            </a:r>
            <a:r>
              <a:rPr lang="pt-BR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e) { … } - Neste bloco é descrita a ação que ocorrerá quando a exceção for capturada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417638"/>
            <a:ext cx="6881860" cy="33032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</a:t>
            </a:r>
            <a:r>
              <a:rPr lang="pt-BR" sz="2000" b="1" dirty="0" err="1" smtClean="0">
                <a:solidFill>
                  <a:srgbClr val="FF0000"/>
                </a:solidFill>
              </a:rPr>
              <a:t>try</a:t>
            </a:r>
            <a:r>
              <a:rPr lang="pt-BR" sz="2000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   &lt;bloco de instruções&gt;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</a:t>
            </a:r>
            <a:r>
              <a:rPr lang="pt-BR" sz="2000" b="1" dirty="0">
                <a:solidFill>
                  <a:srgbClr val="FF0000"/>
                </a:solidFill>
              </a:rPr>
              <a:t>catch</a:t>
            </a:r>
            <a:r>
              <a:rPr lang="pt-BR" sz="2000" dirty="0"/>
              <a:t> (&lt;tipo da exceção 1&gt;){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   &lt;tratamento da exceção 1&gt;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</a:t>
            </a:r>
            <a:r>
              <a:rPr lang="pt-BR" sz="2000" b="1" dirty="0">
                <a:solidFill>
                  <a:srgbClr val="FF0000"/>
                </a:solidFill>
              </a:rPr>
              <a:t>catch</a:t>
            </a:r>
            <a:r>
              <a:rPr lang="pt-BR" sz="2000" dirty="0"/>
              <a:t> (&lt;tipo da exceção 2&gt;)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	   &lt;tratamento da exceção 2&gt;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18112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3833882"/>
          </a:xfrm>
        </p:spPr>
        <p:txBody>
          <a:bodyPr/>
          <a:lstStyle/>
          <a:p>
            <a:r>
              <a:rPr lang="pt-BR" sz="2000" dirty="0"/>
              <a:t>Imagine uma classe que tem um método principal </a:t>
            </a:r>
            <a:r>
              <a:rPr lang="pt-BR" sz="2000" b="1" dirty="0" err="1"/>
              <a:t>main</a:t>
            </a:r>
            <a:r>
              <a:rPr lang="pt-BR" sz="2000" dirty="0"/>
              <a:t> que tem como seu único objetivo alterar todas as letras de um frase para maiúsculas utilizando o método </a:t>
            </a:r>
            <a:r>
              <a:rPr lang="pt-BR" sz="2000" b="1" dirty="0" err="1"/>
              <a:t>toUpperCase</a:t>
            </a:r>
            <a:r>
              <a:rPr lang="pt-BR" sz="2000" b="1" dirty="0"/>
              <a:t>()</a:t>
            </a:r>
            <a:r>
              <a:rPr lang="pt-BR" sz="2000" dirty="0"/>
              <a:t> da </a:t>
            </a:r>
            <a:r>
              <a:rPr lang="pt-BR" sz="2000" dirty="0">
                <a:solidFill>
                  <a:srgbClr val="FF0000"/>
                </a:solidFill>
              </a:rPr>
              <a:t>classe </a:t>
            </a:r>
            <a:r>
              <a:rPr lang="pt-BR" sz="2000" dirty="0" err="1">
                <a:solidFill>
                  <a:srgbClr val="FF0000"/>
                </a:solidFill>
              </a:rPr>
              <a:t>String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Caso </a:t>
            </a:r>
            <a:r>
              <a:rPr lang="pt-BR" sz="2000" dirty="0"/>
              <a:t>a frase esteja nula e se tente usar o método </a:t>
            </a:r>
            <a:r>
              <a:rPr lang="pt-BR" sz="2000" b="1" i="1" dirty="0" err="1"/>
              <a:t>toUpperCase</a:t>
            </a:r>
            <a:r>
              <a:rPr lang="pt-BR" sz="2000" b="1" i="1" dirty="0"/>
              <a:t>() </a:t>
            </a:r>
            <a:r>
              <a:rPr lang="pt-BR" sz="2000" dirty="0"/>
              <a:t>na mesma será lançada uma exceção de </a:t>
            </a:r>
            <a:r>
              <a:rPr lang="pt-BR" sz="2000" dirty="0" err="1">
                <a:solidFill>
                  <a:srgbClr val="FF0000"/>
                </a:solidFill>
              </a:rPr>
              <a:t>NullPointerException</a:t>
            </a:r>
            <a:r>
              <a:rPr lang="pt-BR" sz="2000" dirty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580579" y="4059841"/>
            <a:ext cx="3563421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O método </a:t>
            </a:r>
            <a:r>
              <a:rPr lang="pt-BR" sz="1600" dirty="0" err="1">
                <a:solidFill>
                  <a:srgbClr val="FF0000"/>
                </a:solidFill>
              </a:rPr>
              <a:t>toUpperCase</a:t>
            </a:r>
            <a:r>
              <a:rPr lang="pt-BR" sz="1600" dirty="0">
                <a:solidFill>
                  <a:srgbClr val="FF0000"/>
                </a:solidFill>
              </a:rPr>
              <a:t>() </a:t>
            </a:r>
            <a:r>
              <a:rPr lang="pt-BR" sz="1600" dirty="0">
                <a:solidFill>
                  <a:srgbClr val="000000"/>
                </a:solidFill>
              </a:rPr>
              <a:t>tentou acessar um atributo de um objeto que estava nulo </a:t>
            </a:r>
          </a:p>
          <a:p>
            <a:r>
              <a:rPr lang="pt-BR" sz="1600" dirty="0">
                <a:solidFill>
                  <a:srgbClr val="000000"/>
                </a:solidFill>
              </a:rPr>
              <a:t>Para ajudar a melhorar a situação, deve-se usar o </a:t>
            </a:r>
            <a:r>
              <a:rPr lang="pt-BR" sz="1600" dirty="0" err="1">
                <a:solidFill>
                  <a:srgbClr val="FF0000"/>
                </a:solidFill>
              </a:rPr>
              <a:t>try</a:t>
            </a:r>
            <a:r>
              <a:rPr lang="pt-BR" sz="1600" dirty="0">
                <a:solidFill>
                  <a:srgbClr val="FF0000"/>
                </a:solidFill>
              </a:rPr>
              <a:t>/catch</a:t>
            </a: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endParaRPr lang="pt-BR" sz="135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1028" y="3571472"/>
            <a:ext cx="4903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err="1"/>
              <a:t>AumentaFrase</a:t>
            </a:r>
            <a:r>
              <a:rPr lang="pt-BR" sz="1600" b="1" dirty="0"/>
              <a:t> {</a:t>
            </a:r>
          </a:p>
          <a:p>
            <a:endParaRPr lang="pt-BR" sz="1600" dirty="0"/>
          </a:p>
          <a:p>
            <a:pPr lvl="1"/>
            <a:r>
              <a:rPr lang="en-US" sz="1600" b="1" dirty="0"/>
              <a:t>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pPr lvl="2"/>
            <a:endParaRPr lang="pt-BR" sz="1600" dirty="0"/>
          </a:p>
          <a:p>
            <a:pPr lvl="2"/>
            <a:r>
              <a:rPr lang="pt-BR" sz="1600" dirty="0" err="1"/>
              <a:t>String</a:t>
            </a:r>
            <a:r>
              <a:rPr lang="pt-BR" sz="1600" dirty="0"/>
              <a:t> frase = </a:t>
            </a:r>
            <a:r>
              <a:rPr lang="pt-BR" sz="1600" b="1" dirty="0" err="1"/>
              <a:t>null</a:t>
            </a:r>
            <a:r>
              <a:rPr lang="pt-BR" sz="1600" b="1" dirty="0"/>
              <a:t>;</a:t>
            </a:r>
          </a:p>
          <a:p>
            <a:pPr lvl="2"/>
            <a:r>
              <a:rPr lang="pt-BR" sz="1600" dirty="0" err="1"/>
              <a:t>String</a:t>
            </a:r>
            <a:r>
              <a:rPr lang="pt-BR" sz="1600" dirty="0"/>
              <a:t> </a:t>
            </a:r>
            <a:r>
              <a:rPr lang="pt-BR" sz="1600" dirty="0" err="1"/>
              <a:t>novaFrase</a:t>
            </a:r>
            <a:r>
              <a:rPr lang="pt-BR" sz="1600" dirty="0"/>
              <a:t> =  </a:t>
            </a:r>
            <a:r>
              <a:rPr lang="pt-BR" sz="1600" b="1" dirty="0" err="1"/>
              <a:t>null</a:t>
            </a:r>
            <a:r>
              <a:rPr lang="pt-BR" sz="1600" b="1" dirty="0"/>
              <a:t>;</a:t>
            </a:r>
          </a:p>
          <a:p>
            <a:pPr lvl="2"/>
            <a:r>
              <a:rPr lang="pt-BR" sz="1600" dirty="0" err="1"/>
              <a:t>novaFrase</a:t>
            </a:r>
            <a:r>
              <a:rPr lang="pt-BR" sz="1600" dirty="0"/>
              <a:t> = </a:t>
            </a:r>
            <a:r>
              <a:rPr lang="pt-BR" sz="1600" u="sng" dirty="0" err="1"/>
              <a:t>frase.toUpperCase</a:t>
            </a:r>
            <a:r>
              <a:rPr lang="pt-BR" sz="1600" u="sng" dirty="0"/>
              <a:t>();</a:t>
            </a:r>
          </a:p>
          <a:p>
            <a:pPr lvl="2"/>
            <a:r>
              <a:rPr lang="pt-BR" sz="1600" dirty="0" err="1"/>
              <a:t>System.</a:t>
            </a:r>
            <a:r>
              <a:rPr lang="pt-BR" sz="1600" i="1" dirty="0" err="1"/>
              <a:t>out.println</a:t>
            </a:r>
            <a:r>
              <a:rPr lang="pt-BR" sz="1600" i="1" dirty="0"/>
              <a:t>("Frase antiga: "+frase);</a:t>
            </a:r>
          </a:p>
          <a:p>
            <a:pPr lvl="2"/>
            <a:r>
              <a:rPr lang="pt-BR" sz="1600" dirty="0" err="1"/>
              <a:t>System.</a:t>
            </a:r>
            <a:r>
              <a:rPr lang="pt-BR" sz="1600" i="1" dirty="0" err="1"/>
              <a:t>out.println</a:t>
            </a:r>
            <a:r>
              <a:rPr lang="pt-BR" sz="1600" i="1" dirty="0"/>
              <a:t>("Frase nova: "+</a:t>
            </a:r>
            <a:r>
              <a:rPr lang="pt-BR" sz="1600" i="1" dirty="0" err="1"/>
              <a:t>novaFrase</a:t>
            </a:r>
            <a:r>
              <a:rPr lang="pt-BR" sz="1600" i="1" dirty="0"/>
              <a:t>);</a:t>
            </a:r>
          </a:p>
          <a:p>
            <a:pPr lvl="1"/>
            <a:r>
              <a:rPr lang="pt-BR" sz="1600" dirty="0"/>
              <a:t>}</a:t>
            </a:r>
            <a:endParaRPr lang="pt-BR" sz="1600" dirty="0"/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4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 em Java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39" y="1385305"/>
            <a:ext cx="5266121" cy="29523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38939" y="4496777"/>
            <a:ext cx="5480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Conjunto </a:t>
            </a:r>
            <a:r>
              <a:rPr lang="pt-BR" sz="2800" dirty="0"/>
              <a:t>de constantes predefinidas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03648" y="5301208"/>
            <a:ext cx="696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O código acima declara as constantes que não podem ser alteradas (por isso são final) e também são públicas (acessíveis por todos) e estáticas (pertencem a classe e não a uma instancia dela</a:t>
            </a:r>
            <a:r>
              <a:rPr lang="pt-BR" dirty="0" smtClean="0">
                <a:solidFill>
                  <a:srgbClr val="000000"/>
                </a:solidFill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82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5241" y="1948735"/>
            <a:ext cx="8263801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pt-B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//CAPTURA DA exceção.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//TRATAMENTO DA exceção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("Foi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valor default.");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frase = "Frase vazia";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dirty="0" smtClean="0"/>
              <a:t>Uso do </a:t>
            </a:r>
            <a:r>
              <a:rPr lang="pt-BR" b="1" dirty="0" err="1" smtClean="0"/>
              <a:t>getMessage</a:t>
            </a:r>
            <a:r>
              <a:rPr lang="pt-BR" dirty="0" smtClean="0"/>
              <a:t> e </a:t>
            </a:r>
            <a:r>
              <a:rPr lang="pt-BR" b="1" dirty="0" err="1" smtClean="0"/>
              <a:t>printStackTrace</a:t>
            </a:r>
            <a:endParaRPr lang="pt-BR" b="1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Quando precisamos saber qual foi o erro e em que linha ocorreu podemos recorrer a este 2 métodos.</a:t>
            </a:r>
          </a:p>
          <a:p>
            <a:pPr lvl="1" eaLnBrk="1" hangingPunct="1"/>
            <a:r>
              <a:rPr lang="pt-BR" dirty="0" smtClean="0"/>
              <a:t>O método </a:t>
            </a:r>
            <a:r>
              <a:rPr lang="pt-BR" b="1" dirty="0" err="1" smtClean="0">
                <a:solidFill>
                  <a:srgbClr val="FF0000"/>
                </a:solidFill>
              </a:rPr>
              <a:t>getMessage</a:t>
            </a:r>
            <a:r>
              <a:rPr lang="pt-BR" dirty="0" smtClean="0"/>
              <a:t> retorna uma </a:t>
            </a:r>
            <a:r>
              <a:rPr lang="pt-BR" dirty="0" err="1" smtClean="0"/>
              <a:t>string</a:t>
            </a:r>
            <a:r>
              <a:rPr lang="pt-BR" dirty="0" smtClean="0"/>
              <a:t> informando a exceção ocorrida</a:t>
            </a:r>
          </a:p>
          <a:p>
            <a:pPr lvl="1" eaLnBrk="1" hangingPunct="1"/>
            <a:r>
              <a:rPr lang="pt-BR" dirty="0" smtClean="0"/>
              <a:t>O método </a:t>
            </a:r>
            <a:r>
              <a:rPr lang="pt-BR" b="1" dirty="0" err="1" smtClean="0">
                <a:solidFill>
                  <a:srgbClr val="FF0000"/>
                </a:solidFill>
              </a:rPr>
              <a:t>printStackTrace</a:t>
            </a:r>
            <a:r>
              <a:rPr lang="pt-BR" dirty="0" smtClean="0"/>
              <a:t> retorna o tipo de exceção e em que linha do programa ocorreu</a:t>
            </a:r>
          </a:p>
        </p:txBody>
      </p:sp>
    </p:spTree>
    <p:extLst>
      <p:ext uri="{BB962C8B-B14F-4D97-AF65-F5344CB8AC3E}">
        <p14:creationId xmlns:p14="http://schemas.microsoft.com/office/powerpoint/2010/main" val="21319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268760"/>
            <a:ext cx="8208912" cy="5256584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pt-BR" sz="2000" b="1" dirty="0" err="1" smtClean="0"/>
              <a:t>public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class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TipodeErro</a:t>
            </a:r>
            <a:r>
              <a:rPr lang="pt-BR" sz="2000" b="1" dirty="0" smtClean="0"/>
              <a:t> {</a:t>
            </a:r>
          </a:p>
          <a:p>
            <a:pPr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public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static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void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main</a:t>
            </a:r>
            <a:r>
              <a:rPr lang="pt-BR" sz="2000" b="1" dirty="0" smtClean="0"/>
              <a:t>(String </a:t>
            </a:r>
            <a:r>
              <a:rPr lang="pt-BR" sz="2000" b="1" dirty="0" err="1" smtClean="0"/>
              <a:t>args</a:t>
            </a:r>
            <a:r>
              <a:rPr lang="pt-BR" sz="2000" b="1" dirty="0" smtClean="0"/>
              <a:t>[]){</a:t>
            </a:r>
          </a:p>
          <a:p>
            <a:pPr>
              <a:buNone/>
              <a:defRPr/>
            </a:pPr>
            <a:r>
              <a:rPr lang="pt-BR" sz="2000" b="1" dirty="0" smtClean="0"/>
              <a:t>		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x=10, y=0, z=0;</a:t>
            </a:r>
          </a:p>
          <a:p>
            <a:pPr>
              <a:buNone/>
              <a:defRPr/>
            </a:pPr>
            <a:r>
              <a:rPr lang="pt-BR" sz="2000" b="1" dirty="0" smtClean="0"/>
              <a:t>		</a:t>
            </a:r>
            <a:r>
              <a:rPr lang="pt-BR" sz="2000" b="1" dirty="0" err="1" smtClean="0"/>
              <a:t>try</a:t>
            </a:r>
            <a:r>
              <a:rPr lang="pt-BR" sz="2000" b="1" dirty="0" smtClean="0"/>
              <a:t>{</a:t>
            </a:r>
          </a:p>
          <a:p>
            <a:pPr>
              <a:buNone/>
              <a:defRPr/>
            </a:pPr>
            <a:r>
              <a:rPr lang="pt-BR" sz="2000" b="1" dirty="0" smtClean="0"/>
              <a:t>			z=x/y; </a:t>
            </a:r>
            <a:r>
              <a:rPr lang="pt-BR" sz="2000" b="1" dirty="0" smtClean="0">
                <a:solidFill>
                  <a:srgbClr val="0070C0"/>
                </a:solidFill>
              </a:rPr>
              <a:t>// gera uma </a:t>
            </a:r>
            <a:r>
              <a:rPr lang="pt-BR" sz="2000" b="1" dirty="0" err="1" smtClean="0">
                <a:solidFill>
                  <a:srgbClr val="0070C0"/>
                </a:solidFill>
              </a:rPr>
              <a:t>arithmetic</a:t>
            </a:r>
            <a:r>
              <a:rPr lang="pt-BR" sz="2000" b="1" dirty="0" smtClean="0">
                <a:solidFill>
                  <a:srgbClr val="0070C0"/>
                </a:solidFill>
              </a:rPr>
              <a:t> exception (divisão por zero)</a:t>
            </a:r>
          </a:p>
          <a:p>
            <a:pPr>
              <a:buNone/>
              <a:defRPr/>
            </a:pPr>
            <a:r>
              <a:rPr lang="pt-BR" sz="2000" b="1" dirty="0" smtClean="0"/>
              <a:t>		}</a:t>
            </a:r>
          </a:p>
          <a:p>
            <a:pPr>
              <a:buNone/>
              <a:defRPr/>
            </a:pPr>
            <a:r>
              <a:rPr lang="pt-BR" sz="2000" b="1" dirty="0" smtClean="0"/>
              <a:t>		catch(Exception erro) { </a:t>
            </a:r>
            <a:r>
              <a:rPr lang="pt-BR" sz="2000" b="1" dirty="0" smtClean="0">
                <a:solidFill>
                  <a:srgbClr val="0070C0"/>
                </a:solidFill>
              </a:rPr>
              <a:t>//exceção genérica!!!</a:t>
            </a:r>
          </a:p>
          <a:p>
            <a:pPr>
              <a:buNone/>
              <a:defRPr/>
            </a:pPr>
            <a:r>
              <a:rPr lang="pt-BR" sz="2000" b="1" dirty="0" smtClean="0"/>
              <a:t>		   </a:t>
            </a:r>
            <a:r>
              <a:rPr lang="pt-BR" sz="2000" b="1" dirty="0" err="1" smtClean="0"/>
              <a:t>System.out.println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erro.getMessage</a:t>
            </a:r>
            <a:r>
              <a:rPr lang="pt-BR" sz="2000" b="1" dirty="0" smtClean="0"/>
              <a:t>()); </a:t>
            </a:r>
            <a:r>
              <a:rPr lang="pt-BR" sz="2000" b="1" dirty="0" smtClean="0">
                <a:solidFill>
                  <a:srgbClr val="0070C0"/>
                </a:solidFill>
              </a:rPr>
              <a:t>//mostra a mensagem de erro</a:t>
            </a:r>
          </a:p>
          <a:p>
            <a:pPr>
              <a:buNone/>
              <a:defRPr/>
            </a:pPr>
            <a:r>
              <a:rPr lang="pt-BR" sz="2000" b="1" dirty="0" smtClean="0"/>
              <a:t>		   </a:t>
            </a:r>
            <a:r>
              <a:rPr lang="pt-BR" sz="2000" b="1" dirty="0" err="1" smtClean="0"/>
              <a:t>erro.printStackTrace</a:t>
            </a:r>
            <a:r>
              <a:rPr lang="pt-BR" sz="2000" b="1" dirty="0" smtClean="0"/>
              <a:t>(); </a:t>
            </a:r>
            <a:r>
              <a:rPr lang="pt-BR" sz="2000" b="1" dirty="0" smtClean="0">
                <a:solidFill>
                  <a:srgbClr val="0070C0"/>
                </a:solidFill>
              </a:rPr>
              <a:t>//mostra </a:t>
            </a:r>
            <a:r>
              <a:rPr lang="pt-BR" sz="2000" b="1" dirty="0" smtClean="0">
                <a:solidFill>
                  <a:srgbClr val="0070C0"/>
                </a:solidFill>
              </a:rPr>
              <a:t>o tipo de </a:t>
            </a:r>
            <a:r>
              <a:rPr lang="pt-BR" sz="2000" b="1" dirty="0" smtClean="0">
                <a:solidFill>
                  <a:srgbClr val="0070C0"/>
                </a:solidFill>
              </a:rPr>
              <a:t>exceção e a linha onde ocorreu</a:t>
            </a:r>
            <a:r>
              <a:rPr lang="pt-BR" sz="2000" b="1" dirty="0" smtClean="0"/>
              <a:t> </a:t>
            </a:r>
          </a:p>
          <a:p>
            <a:pPr>
              <a:buNone/>
              <a:defRPr/>
            </a:pPr>
            <a:r>
              <a:rPr lang="pt-BR" sz="2000" b="1" dirty="0" smtClean="0"/>
              <a:t>		}</a:t>
            </a:r>
          </a:p>
          <a:p>
            <a:pPr>
              <a:buNone/>
              <a:defRPr/>
            </a:pPr>
            <a:r>
              <a:rPr lang="pt-BR" sz="2000" b="1" dirty="0" smtClean="0"/>
              <a:t>    }</a:t>
            </a:r>
          </a:p>
          <a:p>
            <a:pPr>
              <a:buNone/>
              <a:defRPr/>
            </a:pPr>
            <a:r>
              <a:rPr lang="pt-BR" sz="2000" b="1" dirty="0" smtClean="0"/>
              <a:t> }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691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dirty="0" smtClean="0"/>
              <a:t>Resultado da execução do programa</a:t>
            </a:r>
            <a:endParaRPr lang="pt-BR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8782" y="2143126"/>
            <a:ext cx="5750719" cy="1675210"/>
          </a:xfrm>
          <a:noFill/>
        </p:spPr>
      </p:pic>
      <p:sp>
        <p:nvSpPr>
          <p:cNvPr id="5" name="Elipse 4"/>
          <p:cNvSpPr/>
          <p:nvPr/>
        </p:nvSpPr>
        <p:spPr>
          <a:xfrm>
            <a:off x="5482830" y="2625330"/>
            <a:ext cx="321469" cy="267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0"/>
          </a:p>
        </p:txBody>
      </p:sp>
      <p:cxnSp>
        <p:nvCxnSpPr>
          <p:cNvPr id="7" name="Conector de seta reta 6"/>
          <p:cNvCxnSpPr/>
          <p:nvPr/>
        </p:nvCxnSpPr>
        <p:spPr>
          <a:xfrm rot="5400000">
            <a:off x="4732735" y="3375422"/>
            <a:ext cx="1285875" cy="428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CaixaDeTexto 7"/>
          <p:cNvSpPr txBox="1">
            <a:spLocks noChangeArrowheads="1"/>
          </p:cNvSpPr>
          <p:nvPr/>
        </p:nvSpPr>
        <p:spPr bwMode="auto">
          <a:xfrm>
            <a:off x="3714751" y="4125517"/>
            <a:ext cx="316111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350"/>
              <a:t>Linha do programa onde ocorreu o erro</a:t>
            </a:r>
          </a:p>
        </p:txBody>
      </p:sp>
      <p:sp>
        <p:nvSpPr>
          <p:cNvPr id="9" name="Elipse 8"/>
          <p:cNvSpPr/>
          <p:nvPr/>
        </p:nvSpPr>
        <p:spPr>
          <a:xfrm>
            <a:off x="1839516" y="2357439"/>
            <a:ext cx="803672" cy="321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0"/>
          </a:p>
        </p:txBody>
      </p:sp>
      <p:sp>
        <p:nvSpPr>
          <p:cNvPr id="10" name="Elipse 9"/>
          <p:cNvSpPr/>
          <p:nvPr/>
        </p:nvSpPr>
        <p:spPr>
          <a:xfrm>
            <a:off x="2643189" y="2464595"/>
            <a:ext cx="2732485" cy="375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0"/>
          </a:p>
        </p:txBody>
      </p:sp>
      <p:cxnSp>
        <p:nvCxnSpPr>
          <p:cNvPr id="11" name="Conector de seta reta 10"/>
          <p:cNvCxnSpPr/>
          <p:nvPr/>
        </p:nvCxnSpPr>
        <p:spPr>
          <a:xfrm rot="5400000">
            <a:off x="2509243" y="3670102"/>
            <a:ext cx="1821656" cy="2678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>
            <a:off x="634008" y="3723680"/>
            <a:ext cx="2571750" cy="2678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CaixaDeTexto 15"/>
          <p:cNvSpPr txBox="1">
            <a:spLocks noChangeArrowheads="1"/>
          </p:cNvSpPr>
          <p:nvPr/>
        </p:nvSpPr>
        <p:spPr bwMode="auto">
          <a:xfrm>
            <a:off x="2911080" y="4714875"/>
            <a:ext cx="112514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350"/>
              <a:t>Tipo de erro</a:t>
            </a:r>
          </a:p>
        </p:txBody>
      </p:sp>
      <p:sp>
        <p:nvSpPr>
          <p:cNvPr id="11276" name="CaixaDeTexto 16"/>
          <p:cNvSpPr txBox="1">
            <a:spLocks noChangeArrowheads="1"/>
          </p:cNvSpPr>
          <p:nvPr/>
        </p:nvSpPr>
        <p:spPr bwMode="auto">
          <a:xfrm>
            <a:off x="1410891" y="5143500"/>
            <a:ext cx="31611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350"/>
              <a:t>Mensagem de erro (getMessage)</a:t>
            </a:r>
          </a:p>
        </p:txBody>
      </p:sp>
    </p:spTree>
    <p:extLst>
      <p:ext uri="{BB962C8B-B14F-4D97-AF65-F5344CB8AC3E}">
        <p14:creationId xmlns:p14="http://schemas.microsoft.com/office/powerpoint/2010/main" val="746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Imagine a seguinte situação: </a:t>
            </a:r>
            <a:endParaRPr lang="pt-BR" sz="11200" dirty="0" smtClean="0"/>
          </a:p>
          <a:p>
            <a:r>
              <a:rPr lang="pt-BR" sz="11200" dirty="0" smtClean="0"/>
              <a:t>Ao abrir</a:t>
            </a:r>
            <a:r>
              <a:rPr lang="pt-BR" sz="11200" dirty="0" smtClean="0"/>
              <a:t> </a:t>
            </a:r>
            <a:r>
              <a:rPr lang="pt-BR" sz="11200" dirty="0"/>
              <a:t>uma conexão com o banco de dados para realizar determinada ação, </a:t>
            </a:r>
            <a:r>
              <a:rPr lang="pt-BR" sz="11200" dirty="0" smtClean="0"/>
              <a:t>no </a:t>
            </a:r>
            <a:r>
              <a:rPr lang="pt-BR" sz="11200" dirty="0"/>
              <a:t>meio deste processo </a:t>
            </a:r>
            <a:r>
              <a:rPr lang="pt-BR" sz="11200" dirty="0" smtClean="0"/>
              <a:t>foi</a:t>
            </a:r>
            <a:r>
              <a:rPr lang="pt-BR" sz="11200" dirty="0" smtClean="0"/>
              <a:t> </a:t>
            </a:r>
            <a:r>
              <a:rPr lang="pt-BR" sz="11200" dirty="0"/>
              <a:t>lançada </a:t>
            </a:r>
            <a:r>
              <a:rPr lang="pt-BR" sz="11200" dirty="0" smtClean="0"/>
              <a:t>uma </a:t>
            </a:r>
            <a:r>
              <a:rPr lang="pt-BR" sz="11200" dirty="0"/>
              <a:t>exceção, como por exemplo, </a:t>
            </a:r>
            <a:r>
              <a:rPr lang="pt-BR" sz="11200" b="1" dirty="0" err="1">
                <a:solidFill>
                  <a:srgbClr val="FF0000"/>
                </a:solidFill>
              </a:rPr>
              <a:t>NullPointerException</a:t>
            </a:r>
            <a:r>
              <a:rPr lang="pt-BR" sz="11200" dirty="0"/>
              <a:t> ao tentar manipular um determinado atributo de um </a:t>
            </a:r>
            <a:r>
              <a:rPr lang="pt-BR" sz="11200" dirty="0" smtClean="0"/>
              <a:t>objeto.</a:t>
            </a:r>
          </a:p>
          <a:p>
            <a:r>
              <a:rPr lang="pt-BR" sz="11200" dirty="0"/>
              <a:t>Neste </a:t>
            </a:r>
            <a:r>
              <a:rPr lang="pt-BR" sz="11200" dirty="0" smtClean="0"/>
              <a:t>caso, é </a:t>
            </a:r>
            <a:r>
              <a:rPr lang="pt-BR" sz="11200" dirty="0"/>
              <a:t>necessário que mesmo sendo lançada uma exceção no meio </a:t>
            </a:r>
            <a:r>
              <a:rPr lang="pt-BR" sz="11200" dirty="0" smtClean="0"/>
              <a:t>deste processo, </a:t>
            </a:r>
            <a:r>
              <a:rPr lang="pt-BR" sz="11200" dirty="0"/>
              <a:t>a conexão </a:t>
            </a:r>
            <a:r>
              <a:rPr lang="pt-BR" sz="11200" dirty="0" smtClean="0"/>
              <a:t>seja</a:t>
            </a:r>
            <a:r>
              <a:rPr lang="pt-BR" sz="11200" dirty="0" smtClean="0"/>
              <a:t> </a:t>
            </a:r>
            <a:r>
              <a:rPr lang="pt-BR" sz="11200" dirty="0"/>
              <a:t>fechada. </a:t>
            </a:r>
            <a:endParaRPr lang="pt-BR" sz="11200" dirty="0" smtClean="0"/>
          </a:p>
          <a:p>
            <a:r>
              <a:rPr lang="pt-BR" sz="11200" dirty="0"/>
              <a:t>Quando uma exceção é lançada e é necessário que determinada ação seja tomada mesmo após a sua captura, utilizamos a palavra reservada </a:t>
            </a:r>
            <a:r>
              <a:rPr lang="pt-BR" sz="11200" b="1" dirty="0" err="1">
                <a:solidFill>
                  <a:srgbClr val="FF0000"/>
                </a:solidFill>
              </a:rPr>
              <a:t>finally</a:t>
            </a:r>
            <a:r>
              <a:rPr lang="pt-BR" sz="11200" dirty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6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finally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7200800" cy="5256584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Estrutura </a:t>
            </a:r>
            <a:r>
              <a:rPr lang="pt-BR" sz="2000" b="1" i="1" dirty="0" err="1"/>
              <a:t>try</a:t>
            </a:r>
            <a:r>
              <a:rPr lang="pt-BR" sz="2000" b="1" i="1" dirty="0"/>
              <a:t>-catch</a:t>
            </a:r>
            <a:r>
              <a:rPr lang="pt-BR" sz="2000" dirty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	</a:t>
            </a:r>
            <a:r>
              <a:rPr lang="pt-BR" sz="2000" b="1" dirty="0" err="1">
                <a:solidFill>
                  <a:srgbClr val="FF0000"/>
                </a:solidFill>
              </a:rPr>
              <a:t>try</a:t>
            </a:r>
            <a:r>
              <a:rPr lang="pt-BR" sz="2000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   &lt;bloco de instruções&gt;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</a:t>
            </a:r>
            <a:r>
              <a:rPr lang="pt-BR" sz="2000" b="1" dirty="0">
                <a:solidFill>
                  <a:srgbClr val="FF0000"/>
                </a:solidFill>
              </a:rPr>
              <a:t>catch</a:t>
            </a:r>
            <a:r>
              <a:rPr lang="pt-BR" sz="2000" dirty="0"/>
              <a:t> (&lt;tipo da exceção 1&gt;){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   &lt;tratamento da exceção 1&gt;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</a:t>
            </a:r>
            <a:r>
              <a:rPr lang="pt-BR" sz="2000" b="1" dirty="0">
                <a:solidFill>
                  <a:srgbClr val="FF0000"/>
                </a:solidFill>
              </a:rPr>
              <a:t>catch</a:t>
            </a:r>
            <a:r>
              <a:rPr lang="pt-BR" sz="2000" dirty="0"/>
              <a:t> (&lt;tipo da exceção 2&gt;)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	   &lt;tratamento da exceção 2&gt;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rgbClr val="FF0000"/>
                </a:solidFill>
              </a:rPr>
              <a:t>	 </a:t>
            </a:r>
            <a:r>
              <a:rPr lang="pt-BR" sz="2000" b="1" dirty="0" err="1">
                <a:solidFill>
                  <a:srgbClr val="FF0000"/>
                </a:solidFill>
              </a:rPr>
              <a:t>finally</a:t>
            </a:r>
            <a:r>
              <a:rPr lang="pt-BR" sz="2000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    &lt;instruções finais&gt;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/>
              <a:t>     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91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5241" y="1948735"/>
            <a:ext cx="7657866" cy="4039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//CAPTURA DA exceção.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("Foi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valor default.");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frase = "Frase vazia";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pt-BR" sz="13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 programa em Java para calcular o produto e divisão entre dois números fornecidos pelo usuário. Identifique os tipos de exceções que podem ser lançados e implemente o tratamento correspondente.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3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88640"/>
            <a:ext cx="8460167" cy="6336704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Ex_try_catch_finally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n1, n2;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"Informe um valor inteiro");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n1=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//transforma em inteiro o valor digitado em </a:t>
            </a:r>
            <a:r>
              <a:rPr lang="pt-BR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endParaRPr lang="pt-BR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"Informe outro valor inteiro");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n2=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//idem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"Produto = "  + (n1*n2));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"Divisão = "  + (n1/n2));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pt-BR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//trata erros de formato de </a:t>
            </a:r>
            <a:r>
              <a:rPr lang="pt-BR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endParaRPr lang="pt-BR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"Erro na entrada de dados");     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pt-BR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//Divisão por zero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"Divisão por zero");     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"****Final de execução****");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1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throws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É possível que </a:t>
            </a:r>
            <a:r>
              <a:rPr lang="pt-BR" dirty="0"/>
              <a:t>uma exceção </a:t>
            </a:r>
            <a:r>
              <a:rPr lang="pt-BR" dirty="0" smtClean="0"/>
              <a:t>não seja </a:t>
            </a:r>
            <a:r>
              <a:rPr lang="pt-BR" dirty="0"/>
              <a:t>tratada na própria classe ou método, mas sim em outro que </a:t>
            </a:r>
            <a:r>
              <a:rPr lang="pt-BR" dirty="0" smtClean="0"/>
              <a:t>venha chamar o método crítico que poderá lançar uma exceção.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solucionar tal situação utilizamos o comando </a:t>
            </a:r>
            <a:r>
              <a:rPr lang="pt-BR" dirty="0" err="1">
                <a:solidFill>
                  <a:srgbClr val="FF0000"/>
                </a:solidFill>
              </a:rPr>
              <a:t>throws</a:t>
            </a:r>
            <a:r>
              <a:rPr lang="pt-BR" dirty="0"/>
              <a:t> na assinatura do método com </a:t>
            </a:r>
            <a:r>
              <a:rPr lang="pt-BR" dirty="0">
                <a:solidFill>
                  <a:srgbClr val="FF0000"/>
                </a:solidFill>
              </a:rPr>
              <a:t>a possível exceção </a:t>
            </a:r>
            <a:r>
              <a:rPr lang="pt-BR" dirty="0"/>
              <a:t>que o mesmo poderá a vir lançar.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75656" y="4534536"/>
            <a:ext cx="6336704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</a:rPr>
              <a:t>tipo_retorno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metodoX</a:t>
            </a:r>
            <a:r>
              <a:rPr lang="pt-BR" dirty="0">
                <a:solidFill>
                  <a:srgbClr val="000000"/>
                </a:solidFill>
              </a:rPr>
              <a:t>() </a:t>
            </a:r>
            <a:r>
              <a:rPr lang="pt-BR" dirty="0" err="1">
                <a:solidFill>
                  <a:srgbClr val="FF0000"/>
                </a:solidFill>
              </a:rPr>
              <a:t>throws</a:t>
            </a:r>
            <a:r>
              <a:rPr lang="pt-BR" dirty="0">
                <a:solidFill>
                  <a:srgbClr val="000000"/>
                </a:solidFill>
              </a:rPr>
              <a:t> tipo_exceção_1</a:t>
            </a:r>
          </a:p>
          <a:p>
            <a:r>
              <a:rPr lang="pt-BR" dirty="0">
                <a:solidFill>
                  <a:srgbClr val="000000"/>
                </a:solidFill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</a:rPr>
              <a:t> … 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}</a:t>
            </a: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r>
              <a:rPr lang="pt-BR" sz="1350" dirty="0">
                <a:solidFill>
                  <a:srgbClr val="000000"/>
                </a:solidFill>
              </a:rPr>
              <a:t/>
            </a:r>
            <a:br>
              <a:rPr lang="pt-BR" sz="1350" dirty="0">
                <a:solidFill>
                  <a:srgbClr val="000000"/>
                </a:solidFill>
              </a:rPr>
            </a:b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19706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Existe um </a:t>
            </a:r>
            <a:r>
              <a:rPr lang="pt-BR" sz="2800" dirty="0" smtClean="0">
                <a:solidFill>
                  <a:srgbClr val="FF0000"/>
                </a:solidFill>
              </a:rPr>
              <a:t>tipo </a:t>
            </a:r>
            <a:r>
              <a:rPr lang="pt-BR" sz="2800">
                <a:solidFill>
                  <a:srgbClr val="FF0000"/>
                </a:solidFill>
              </a:rPr>
              <a:t>especial </a:t>
            </a:r>
            <a:r>
              <a:rPr lang="pt-BR" sz="2800" smtClean="0">
                <a:solidFill>
                  <a:srgbClr val="FF0000"/>
                </a:solidFill>
              </a:rPr>
              <a:t>chamado </a:t>
            </a:r>
            <a:r>
              <a:rPr lang="pt-BR" sz="2800" dirty="0" err="1" smtClean="0">
                <a:solidFill>
                  <a:srgbClr val="FF0000"/>
                </a:solidFill>
              </a:rPr>
              <a:t>enum</a:t>
            </a:r>
            <a:r>
              <a:rPr lang="pt-BR" sz="2800" dirty="0" smtClean="0"/>
              <a:t> (</a:t>
            </a:r>
            <a:r>
              <a:rPr lang="pt-BR" sz="2800" dirty="0" err="1" smtClean="0"/>
              <a:t>enumeration</a:t>
            </a:r>
            <a:r>
              <a:rPr lang="pt-BR" sz="2800" dirty="0" smtClean="0"/>
              <a:t>) que </a:t>
            </a:r>
            <a:r>
              <a:rPr lang="pt-BR" sz="2800" dirty="0"/>
              <a:t>permite definir </a:t>
            </a:r>
            <a:r>
              <a:rPr lang="pt-BR" sz="2800" dirty="0" smtClean="0"/>
              <a:t>um atributo </a:t>
            </a:r>
            <a:r>
              <a:rPr lang="pt-BR" sz="2800" dirty="0"/>
              <a:t>como um conjunto de constantes </a:t>
            </a:r>
            <a:r>
              <a:rPr lang="pt-BR" sz="2800" dirty="0" smtClean="0"/>
              <a:t>predefinidas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/>
              <a:t>Você deve utilizar </a:t>
            </a:r>
            <a:r>
              <a:rPr lang="pt-BR" sz="2800" dirty="0" err="1">
                <a:solidFill>
                  <a:srgbClr val="FF0000"/>
                </a:solidFill>
              </a:rPr>
              <a:t>enum</a:t>
            </a:r>
            <a:r>
              <a:rPr lang="pt-BR" sz="2800" dirty="0"/>
              <a:t> sempre que você precisar representar um conjunto fixo de </a:t>
            </a:r>
            <a:r>
              <a:rPr lang="pt-BR" sz="2800" dirty="0" smtClean="0"/>
              <a:t>constantes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Uma </a:t>
            </a:r>
            <a:r>
              <a:rPr lang="pt-BR" sz="2800" dirty="0"/>
              <a:t>vez que elas são constantes, os nomes dos atributos de um </a:t>
            </a:r>
            <a:r>
              <a:rPr lang="pt-BR" sz="2800" dirty="0" err="1" smtClean="0">
                <a:solidFill>
                  <a:srgbClr val="FF0000"/>
                </a:solidFill>
              </a:rPr>
              <a:t>enum</a:t>
            </a:r>
            <a:r>
              <a:rPr lang="pt-BR" sz="2800" dirty="0" smtClean="0"/>
              <a:t> devem </a:t>
            </a:r>
            <a:r>
              <a:rPr lang="pt-BR" sz="2800" dirty="0"/>
              <a:t>estar em CAIXA ALTA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92200"/>
            <a:ext cx="5138713" cy="1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53" y="1124744"/>
            <a:ext cx="8520281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TesteString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endParaRPr lang="pt-BR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aumentarLetras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excessão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aumentarLetras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pt-BR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("Ocorreu um </a:t>
            </a:r>
            <a:r>
              <a:rPr lang="pt-BR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"+e);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8071" y="1858"/>
            <a:ext cx="7886700" cy="994172"/>
          </a:xfrm>
        </p:spPr>
        <p:txBody>
          <a:bodyPr/>
          <a:lstStyle/>
          <a:p>
            <a:r>
              <a:rPr lang="pt-BR" b="1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Assim como qualquer objeto, em Java também é possível criar suas próprias exceções. </a:t>
            </a:r>
            <a:endParaRPr lang="pt-BR" dirty="0" smtClean="0"/>
          </a:p>
          <a:p>
            <a:r>
              <a:rPr lang="pt-BR" dirty="0"/>
              <a:t>Por exemplo, imagine que por algum motivo você precisa que uma exceção seja lançada quando a letra “B” ou “b” não existe e determinada frase, como não existe nenhuma exceção específica para este caso será necessário criar uma exceção.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5616" y="4365104"/>
            <a:ext cx="7476070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"Não existe letra B em sua frase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350" dirty="0"/>
              <a:t/>
            </a:r>
            <a:br>
              <a:rPr lang="pt-BR" sz="1350" dirty="0"/>
            </a:br>
            <a:r>
              <a:rPr lang="pt-BR" sz="1350" dirty="0"/>
              <a:t/>
            </a:r>
            <a:br>
              <a:rPr lang="pt-BR" sz="1350" dirty="0"/>
            </a:br>
            <a:r>
              <a:rPr lang="pt-BR" sz="1350" dirty="0"/>
              <a:t/>
            </a:r>
            <a:br>
              <a:rPr lang="pt-BR" sz="1350" dirty="0"/>
            </a:b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30041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exceção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650401"/>
            <a:ext cx="9131026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TesteExcecao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 = "Sou um teste!";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frase.contains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("b") || !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frase.contains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("B"))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350" dirty="0"/>
              <a:t/>
            </a:r>
            <a:br>
              <a:rPr lang="pt-BR" sz="1350" dirty="0"/>
            </a:br>
            <a:endParaRPr lang="pt-BR" sz="1350" dirty="0"/>
          </a:p>
        </p:txBody>
      </p:sp>
      <p:sp>
        <p:nvSpPr>
          <p:cNvPr id="5" name="Retângulo 4"/>
          <p:cNvSpPr/>
          <p:nvPr/>
        </p:nvSpPr>
        <p:spPr>
          <a:xfrm>
            <a:off x="3113042" y="5085184"/>
            <a:ext cx="2917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/>
              <a:t>O comando </a:t>
            </a:r>
            <a:r>
              <a:rPr lang="pt-BR" sz="1350" dirty="0" err="1"/>
              <a:t>throw</a:t>
            </a:r>
            <a:r>
              <a:rPr lang="pt-BR" sz="1350" dirty="0"/>
              <a:t> lançar uma exceção </a:t>
            </a: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14823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075240" cy="468052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Implemente uma classe </a:t>
            </a:r>
            <a:r>
              <a:rPr lang="en-US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. Esta classe deve ter como atributo interno a informação sobre o saldo do </a:t>
            </a:r>
            <a:r>
              <a:rPr lang="pt-BR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 (considere um valor </a:t>
            </a:r>
            <a:r>
              <a:rPr lang="en-US" sz="2000" dirty="0">
                <a:latin typeface="Courier New" panose="02070309020205020404" pitchFamily="49" charset="0"/>
              </a:rPr>
              <a:t>double</a:t>
            </a:r>
            <a:r>
              <a:rPr lang="pt-BR" sz="2000" dirty="0"/>
              <a:t>), o nome do proprietário da conta e um limite de crédito. </a:t>
            </a:r>
          </a:p>
          <a:p>
            <a:pPr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Implemente, além dos necessários métodos construtores, um método Depositar, um método Sacar, um método para informar o saldo atual e demais métodos necessários. Garanta, </a:t>
            </a:r>
            <a:r>
              <a:rPr lang="pt-BR" sz="2000" dirty="0">
                <a:solidFill>
                  <a:srgbClr val="FF0000"/>
                </a:solidFill>
              </a:rPr>
              <a:t>utilizando mecanismo de exceção, que não será depositado um valor negativo na conta para depósito, utilizando a exceção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en-US" sz="2000" dirty="0" err="1">
                <a:solidFill>
                  <a:srgbClr val="FF0000"/>
                </a:solidFill>
              </a:rPr>
              <a:t>Já</a:t>
            </a:r>
            <a:r>
              <a:rPr lang="en-US" sz="2000" dirty="0">
                <a:solidFill>
                  <a:srgbClr val="FF0000"/>
                </a:solidFill>
              </a:rPr>
              <a:t> para o </a:t>
            </a:r>
            <a:r>
              <a:rPr lang="en-US" sz="2000" dirty="0" err="1">
                <a:solidFill>
                  <a:srgbClr val="FF0000"/>
                </a:solidFill>
              </a:rPr>
              <a:t>método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sacar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garanta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que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não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seja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retirado</a:t>
            </a:r>
            <a:r>
              <a:rPr lang="en-US" sz="2000" dirty="0">
                <a:solidFill>
                  <a:srgbClr val="FF0000"/>
                </a:solidFill>
              </a:rPr>
              <a:t> um valor </a:t>
            </a:r>
            <a:r>
              <a:rPr lang="en-US" sz="2000" dirty="0" err="1">
                <a:solidFill>
                  <a:srgbClr val="FF0000"/>
                </a:solidFill>
              </a:rPr>
              <a:t>além</a:t>
            </a:r>
            <a:r>
              <a:rPr lang="en-US" sz="2000" dirty="0">
                <a:solidFill>
                  <a:srgbClr val="FF0000"/>
                </a:solidFill>
              </a:rPr>
              <a:t> do </a:t>
            </a:r>
            <a:r>
              <a:rPr lang="en-US" sz="2000" dirty="0" err="1">
                <a:solidFill>
                  <a:srgbClr val="FF0000"/>
                </a:solidFill>
              </a:rPr>
              <a:t>limite</a:t>
            </a:r>
            <a:r>
              <a:rPr lang="en-US" sz="2000" dirty="0">
                <a:solidFill>
                  <a:srgbClr val="FF0000"/>
                </a:solidFill>
              </a:rPr>
              <a:t> da </a:t>
            </a:r>
            <a:r>
              <a:rPr lang="en-US" sz="2000" dirty="0" err="1">
                <a:solidFill>
                  <a:srgbClr val="FF0000"/>
                </a:solidFill>
              </a:rPr>
              <a:t>conta</a:t>
            </a:r>
            <a:r>
              <a:rPr lang="en-US" sz="2000" dirty="0">
                <a:solidFill>
                  <a:srgbClr val="FF0000"/>
                </a:solidFill>
              </a:rPr>
              <a:t> com </a:t>
            </a:r>
            <a:r>
              <a:rPr lang="en-US" sz="2000" dirty="0" err="1">
                <a:solidFill>
                  <a:srgbClr val="FF0000"/>
                </a:solidFill>
              </a:rPr>
              <a:t>EstouroDeLimiteException</a:t>
            </a:r>
            <a:r>
              <a:rPr lang="en-US" sz="2000" dirty="0">
                <a:solidFill>
                  <a:srgbClr val="FF0000"/>
                </a:solidFill>
              </a:rPr>
              <a:t> e, </a:t>
            </a:r>
            <a:r>
              <a:rPr lang="en-US" sz="2000" dirty="0" err="1">
                <a:solidFill>
                  <a:srgbClr val="FF0000"/>
                </a:solidFill>
              </a:rPr>
              <a:t>também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que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não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seja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informado</a:t>
            </a:r>
            <a:r>
              <a:rPr lang="en-US" sz="2000" dirty="0">
                <a:solidFill>
                  <a:srgbClr val="FF0000"/>
                </a:solidFill>
              </a:rPr>
              <a:t> um </a:t>
            </a:r>
            <a:r>
              <a:rPr lang="en-US" sz="2000" dirty="0" err="1">
                <a:solidFill>
                  <a:srgbClr val="FF0000"/>
                </a:solidFill>
              </a:rPr>
              <a:t>saque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negativo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utilizando</a:t>
            </a:r>
            <a:r>
              <a:rPr lang="en-US" sz="2000" dirty="0">
                <a:solidFill>
                  <a:srgbClr val="FF0000"/>
                </a:solidFill>
              </a:rPr>
              <a:t> 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Crie um classe </a:t>
            </a:r>
            <a:r>
              <a:rPr lang="pt-BR" sz="2000" dirty="0" smtClean="0"/>
              <a:t>principal </a:t>
            </a:r>
            <a:r>
              <a:rPr lang="pt-BR" sz="2000" dirty="0"/>
              <a:t>e no </a:t>
            </a:r>
            <a:r>
              <a:rPr lang="en-US" sz="2000" dirty="0"/>
              <a:t>main</a:t>
            </a:r>
            <a:r>
              <a:rPr lang="pt-BR" sz="2000" dirty="0"/>
              <a:t> crie um objeto da classe </a:t>
            </a:r>
            <a:r>
              <a:rPr lang="en-US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 solicite ao usuário o nome do correntista e qual será o seu limite. </a:t>
            </a:r>
          </a:p>
          <a:p>
            <a:pPr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Depois, enquanto o usuário desejar, solicite qual operação ele deseja realizar (depósito, saque, saldo ou sair). </a:t>
            </a:r>
            <a:endParaRPr lang="pt-BR" sz="2000" dirty="0" smtClean="0"/>
          </a:p>
          <a:p>
            <a:pPr algn="just">
              <a:lnSpc>
                <a:spcPct val="80000"/>
              </a:lnSpc>
              <a:buFontTx/>
              <a:buAutoNum type="arabicPeriod"/>
            </a:pPr>
            <a:r>
              <a:rPr lang="pt-BR" sz="2000" dirty="0" smtClean="0"/>
              <a:t>Realize </a:t>
            </a:r>
            <a:r>
              <a:rPr lang="pt-BR" sz="2000" dirty="0"/>
              <a:t>o tratamento de exceções correspondente a cada operação realizada.</a:t>
            </a:r>
          </a:p>
        </p:txBody>
      </p:sp>
    </p:spTree>
    <p:extLst>
      <p:ext uri="{BB962C8B-B14F-4D97-AF65-F5344CB8AC3E}">
        <p14:creationId xmlns:p14="http://schemas.microsoft.com/office/powerpoint/2010/main" val="33763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</a:t>
            </a:r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implementação de um </a:t>
            </a:r>
            <a:r>
              <a:rPr lang="pt-BR" dirty="0" err="1" smtClean="0"/>
              <a:t>enum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238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um tipo </a:t>
            </a:r>
            <a:r>
              <a:rPr lang="pt-BR" dirty="0" err="1"/>
              <a:t>enum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" y="2420888"/>
            <a:ext cx="8280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para o tipo “</a:t>
            </a:r>
            <a:r>
              <a:rPr lang="pt-BR" dirty="0" err="1" smtClean="0"/>
              <a:t>enum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construtor para um tipo </a:t>
            </a:r>
            <a:r>
              <a:rPr lang="pt-BR" dirty="0" err="1" smtClean="0">
                <a:solidFill>
                  <a:srgbClr val="FF0000"/>
                </a:solidFill>
              </a:rPr>
              <a:t>enum</a:t>
            </a:r>
            <a:r>
              <a:rPr lang="pt-BR" dirty="0" smtClean="0"/>
              <a:t> deve </a:t>
            </a:r>
            <a:r>
              <a:rPr lang="pt-BR" dirty="0"/>
              <a:t>ser </a:t>
            </a:r>
            <a:r>
              <a:rPr lang="pt-BR" dirty="0" smtClean="0">
                <a:solidFill>
                  <a:srgbClr val="FF0000"/>
                </a:solidFill>
              </a:rPr>
              <a:t>privado</a:t>
            </a:r>
          </a:p>
          <a:p>
            <a:r>
              <a:rPr lang="pt-BR" dirty="0" smtClean="0"/>
              <a:t>Este </a:t>
            </a:r>
            <a:r>
              <a:rPr lang="pt-BR" dirty="0"/>
              <a:t>construtor cria automaticamente as constantes que são definidas no início do corpo </a:t>
            </a:r>
            <a:r>
              <a:rPr lang="pt-BR" dirty="0" err="1" smtClean="0"/>
              <a:t>enum</a:t>
            </a:r>
            <a:endParaRPr lang="pt-BR" dirty="0" smtClean="0"/>
          </a:p>
          <a:p>
            <a:r>
              <a:rPr lang="pt-BR" dirty="0"/>
              <a:t>Você não pode invocar diretamente um construtor </a:t>
            </a:r>
            <a:r>
              <a:rPr lang="pt-BR" dirty="0" err="1"/>
              <a:t>enum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5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34" y="1772816"/>
            <a:ext cx="7394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44824"/>
            <a:ext cx="6324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um tipo </a:t>
            </a:r>
            <a:r>
              <a:rPr lang="pt-BR" dirty="0" err="1"/>
              <a:t>enum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1322"/>
            <a:ext cx="8435280" cy="39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5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1221</Words>
  <Application>Microsoft Office PowerPoint</Application>
  <PresentationFormat>Apresentação na tela (4:3)</PresentationFormat>
  <Paragraphs>241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Tema do Office</vt:lpstr>
      <vt:lpstr>Introdução a Java</vt:lpstr>
      <vt:lpstr>Constantes em Java</vt:lpstr>
      <vt:lpstr>Tipo enum</vt:lpstr>
      <vt:lpstr>Tipo enum</vt:lpstr>
      <vt:lpstr>Como usar um tipo enum?</vt:lpstr>
      <vt:lpstr>Construtor para o tipo “enum”</vt:lpstr>
      <vt:lpstr>Apresentação do PowerPoint</vt:lpstr>
      <vt:lpstr>Apresentação do PowerPoint</vt:lpstr>
      <vt:lpstr>Como usar um tipo enum?</vt:lpstr>
      <vt:lpstr>Exercício</vt:lpstr>
      <vt:lpstr>Tratando exceções em Java</vt:lpstr>
      <vt:lpstr>Apresentação do PowerPoint</vt:lpstr>
      <vt:lpstr>Introdução</vt:lpstr>
      <vt:lpstr>Entendendo as exceções</vt:lpstr>
      <vt:lpstr>Entendendo as exceções</vt:lpstr>
      <vt:lpstr>Exemplo de Exceções  </vt:lpstr>
      <vt:lpstr>Tratando Exceções em Java</vt:lpstr>
      <vt:lpstr>Try, Catch</vt:lpstr>
      <vt:lpstr>Exemplificando uma exceção</vt:lpstr>
      <vt:lpstr>Exemplificando uma exceção</vt:lpstr>
      <vt:lpstr>Uso do getMessage e printStackTrace</vt:lpstr>
      <vt:lpstr>Exemplo</vt:lpstr>
      <vt:lpstr>Resultado da execução do programa</vt:lpstr>
      <vt:lpstr>Comando finally</vt:lpstr>
      <vt:lpstr>Comando finally</vt:lpstr>
      <vt:lpstr>Exemplificando uma exceção</vt:lpstr>
      <vt:lpstr>Exercício</vt:lpstr>
      <vt:lpstr>Apresentação do PowerPoint</vt:lpstr>
      <vt:lpstr>Comando throws</vt:lpstr>
      <vt:lpstr>Exemplo</vt:lpstr>
      <vt:lpstr>Criando exceções</vt:lpstr>
      <vt:lpstr>Utilizando a exceção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</dc:title>
  <dc:creator>Fabio </dc:creator>
  <cp:lastModifiedBy>Fabio</cp:lastModifiedBy>
  <cp:revision>75</cp:revision>
  <dcterms:created xsi:type="dcterms:W3CDTF">2012-04-24T16:16:19Z</dcterms:created>
  <dcterms:modified xsi:type="dcterms:W3CDTF">2016-05-19T22:07:03Z</dcterms:modified>
</cp:coreProperties>
</file>