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57" r:id="rId4"/>
    <p:sldId id="258" r:id="rId5"/>
    <p:sldId id="259" r:id="rId6"/>
    <p:sldId id="280" r:id="rId7"/>
    <p:sldId id="277" r:id="rId8"/>
    <p:sldId id="260" r:id="rId9"/>
    <p:sldId id="261" r:id="rId10"/>
    <p:sldId id="262" r:id="rId11"/>
    <p:sldId id="263" r:id="rId12"/>
    <p:sldId id="271" r:id="rId13"/>
    <p:sldId id="272" r:id="rId14"/>
    <p:sldId id="276" r:id="rId15"/>
    <p:sldId id="264" r:id="rId16"/>
    <p:sldId id="265" r:id="rId17"/>
    <p:sldId id="266" r:id="rId18"/>
    <p:sldId id="270" r:id="rId19"/>
    <p:sldId id="269" r:id="rId20"/>
    <p:sldId id="268" r:id="rId21"/>
    <p:sldId id="273" r:id="rId22"/>
    <p:sldId id="274" r:id="rId23"/>
    <p:sldId id="275" r:id="rId24"/>
    <p:sldId id="278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74D0E-CCCE-4E9A-BC99-94251BECB788}" type="datetimeFigureOut">
              <a:rPr lang="pt-BR" smtClean="0"/>
              <a:t>06/11/2014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E4779-6E5E-444A-B830-B6E9563CE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36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E67548-4ACB-4ADB-B2B2-494A1F0BB7FA}" type="slidenum">
              <a:rPr lang="pt-PT"/>
              <a:pPr/>
              <a:t>7</a:t>
            </a:fld>
            <a:endParaRPr lang="pt-PT"/>
          </a:p>
        </p:txBody>
      </p:sp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902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AF3A-4E29-4BD8-ABE2-F334FF1D4EA0}" type="datetimeFigureOut">
              <a:rPr lang="pt-BR" smtClean="0"/>
              <a:t>06/11/2014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8296-B6A5-4AC3-8D2E-60B6D8403F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81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AF3A-4E29-4BD8-ABE2-F334FF1D4EA0}" type="datetimeFigureOut">
              <a:rPr lang="pt-BR" smtClean="0"/>
              <a:t>06/11/2014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8296-B6A5-4AC3-8D2E-60B6D8403F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12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AF3A-4E29-4BD8-ABE2-F334FF1D4EA0}" type="datetimeFigureOut">
              <a:rPr lang="pt-BR" smtClean="0"/>
              <a:t>06/11/2014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8296-B6A5-4AC3-8D2E-60B6D8403F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16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AF3A-4E29-4BD8-ABE2-F334FF1D4EA0}" type="datetimeFigureOut">
              <a:rPr lang="pt-BR" smtClean="0"/>
              <a:t>06/11/2014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8296-B6A5-4AC3-8D2E-60B6D8403F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20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AF3A-4E29-4BD8-ABE2-F334FF1D4EA0}" type="datetimeFigureOut">
              <a:rPr lang="pt-BR" smtClean="0"/>
              <a:t>06/11/2014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8296-B6A5-4AC3-8D2E-60B6D8403F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1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AF3A-4E29-4BD8-ABE2-F334FF1D4EA0}" type="datetimeFigureOut">
              <a:rPr lang="pt-BR" smtClean="0"/>
              <a:t>06/11/2014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8296-B6A5-4AC3-8D2E-60B6D8403F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99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AF3A-4E29-4BD8-ABE2-F334FF1D4EA0}" type="datetimeFigureOut">
              <a:rPr lang="pt-BR" smtClean="0"/>
              <a:t>06/11/2014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8296-B6A5-4AC3-8D2E-60B6D8403F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70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AF3A-4E29-4BD8-ABE2-F334FF1D4EA0}" type="datetimeFigureOut">
              <a:rPr lang="pt-BR" smtClean="0"/>
              <a:t>06/11/2014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8296-B6A5-4AC3-8D2E-60B6D8403F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48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AF3A-4E29-4BD8-ABE2-F334FF1D4EA0}" type="datetimeFigureOut">
              <a:rPr lang="pt-BR" smtClean="0"/>
              <a:t>06/11/2014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8296-B6A5-4AC3-8D2E-60B6D8403F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35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AF3A-4E29-4BD8-ABE2-F334FF1D4EA0}" type="datetimeFigureOut">
              <a:rPr lang="pt-BR" smtClean="0"/>
              <a:t>06/11/2014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8296-B6A5-4AC3-8D2E-60B6D8403F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01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AF3A-4E29-4BD8-ABE2-F334FF1D4EA0}" type="datetimeFigureOut">
              <a:rPr lang="pt-BR" smtClean="0"/>
              <a:t>06/11/2014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8296-B6A5-4AC3-8D2E-60B6D8403F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64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7AF3A-4E29-4BD8-ABE2-F334FF1D4EA0}" type="datetimeFigureOut">
              <a:rPr lang="pt-BR" smtClean="0"/>
              <a:t>06/11/2014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68296-B6A5-4AC3-8D2E-60B6D8403F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27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Tratando exceções em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89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Exemplificando uma exceção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07688"/>
            <a:ext cx="10515600" cy="4351338"/>
          </a:xfrm>
        </p:spPr>
        <p:txBody>
          <a:bodyPr/>
          <a:lstStyle/>
          <a:p>
            <a:r>
              <a:rPr lang="pt-BR" sz="2400" dirty="0"/>
              <a:t>Imagine uma classe que tem um método principal </a:t>
            </a:r>
            <a:r>
              <a:rPr lang="pt-BR" sz="2400" b="1" dirty="0" err="1"/>
              <a:t>main</a:t>
            </a:r>
            <a:r>
              <a:rPr lang="pt-BR" sz="2400" dirty="0"/>
              <a:t> que tem como seu único objetivo alterar todas as letras de um frase para maiúsculas utilizando o método </a:t>
            </a:r>
            <a:r>
              <a:rPr lang="pt-BR" sz="2400" b="1" dirty="0" err="1"/>
              <a:t>toUpperCase</a:t>
            </a:r>
            <a:r>
              <a:rPr lang="pt-BR" sz="2400" b="1" dirty="0"/>
              <a:t>()</a:t>
            </a:r>
            <a:r>
              <a:rPr lang="pt-BR" sz="2400" dirty="0"/>
              <a:t> da classe </a:t>
            </a:r>
            <a:r>
              <a:rPr lang="pt-BR" sz="2400" dirty="0" err="1" smtClean="0"/>
              <a:t>String</a:t>
            </a:r>
            <a:endParaRPr lang="pt-BR" sz="2400" dirty="0" smtClean="0"/>
          </a:p>
          <a:p>
            <a:r>
              <a:rPr lang="pt-BR" sz="2400" dirty="0" smtClean="0"/>
              <a:t>Caso </a:t>
            </a:r>
            <a:r>
              <a:rPr lang="pt-BR" sz="2400" dirty="0"/>
              <a:t>a frase esteja nula e se tente usar o método </a:t>
            </a:r>
            <a:r>
              <a:rPr lang="pt-BR" sz="2400" dirty="0" err="1"/>
              <a:t>toUpperCase</a:t>
            </a:r>
            <a:r>
              <a:rPr lang="pt-BR" sz="2400" dirty="0"/>
              <a:t>() na mesma será lançada uma exceção de </a:t>
            </a:r>
            <a:r>
              <a:rPr lang="pt-BR" sz="2400" dirty="0" err="1">
                <a:solidFill>
                  <a:srgbClr val="FF0000"/>
                </a:solidFill>
              </a:rPr>
              <a:t>NullPointerException</a:t>
            </a:r>
            <a:r>
              <a:rPr lang="pt-BR" sz="2400" dirty="0"/>
              <a:t>.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440772" y="4270121"/>
            <a:ext cx="47512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none" strike="noStrike" dirty="0" smtClean="0">
                <a:solidFill>
                  <a:srgbClr val="000000"/>
                </a:solidFill>
                <a:effectLst/>
              </a:rPr>
              <a:t>O método </a:t>
            </a:r>
            <a:r>
              <a:rPr lang="pt-BR" u="none" strike="noStrike" dirty="0" err="1" smtClean="0">
                <a:solidFill>
                  <a:srgbClr val="000000"/>
                </a:solidFill>
                <a:effectLst/>
              </a:rPr>
              <a:t>toUpperCase</a:t>
            </a:r>
            <a:r>
              <a:rPr lang="pt-BR" u="none" strike="noStrike" dirty="0" smtClean="0">
                <a:solidFill>
                  <a:srgbClr val="000000"/>
                </a:solidFill>
                <a:effectLst/>
              </a:rPr>
              <a:t>() tentou acessar um atributo de um objeto que estava nulo </a:t>
            </a:r>
          </a:p>
          <a:p>
            <a:r>
              <a:rPr lang="pt-BR" u="none" strike="noStrike" dirty="0" smtClean="0">
                <a:solidFill>
                  <a:srgbClr val="000000"/>
                </a:solidFill>
                <a:effectLst/>
              </a:rPr>
              <a:t>Para ajudar a melhorar a situação, deve-se usar o </a:t>
            </a:r>
            <a:r>
              <a:rPr lang="pt-BR" u="none" strike="noStrike" dirty="0" err="1" smtClean="0">
                <a:solidFill>
                  <a:srgbClr val="000000"/>
                </a:solidFill>
                <a:effectLst/>
              </a:rPr>
              <a:t>try</a:t>
            </a:r>
            <a:r>
              <a:rPr lang="pt-BR" u="none" strike="noStrike" dirty="0" smtClean="0">
                <a:solidFill>
                  <a:srgbClr val="000000"/>
                </a:solidFill>
                <a:effectLst/>
              </a:rPr>
              <a:t>/catch</a:t>
            </a:r>
            <a:br>
              <a:rPr lang="pt-BR" u="none" strike="noStrike" dirty="0" smtClean="0">
                <a:solidFill>
                  <a:srgbClr val="000000"/>
                </a:solidFill>
                <a:effectLst/>
              </a:rPr>
            </a:br>
            <a:r>
              <a:rPr lang="pt-BR" u="none" strike="noStrike" dirty="0" smtClean="0">
                <a:solidFill>
                  <a:srgbClr val="000000"/>
                </a:solidFill>
                <a:effectLst/>
              </a:rPr>
              <a:t/>
            </a:r>
            <a:br>
              <a:rPr lang="pt-BR" u="none" strike="noStrike" dirty="0" smtClean="0">
                <a:solidFill>
                  <a:srgbClr val="000000"/>
                </a:solidFill>
                <a:effectLst/>
              </a:rPr>
            </a:br>
            <a:r>
              <a:rPr lang="pt-BR" u="none" strike="noStrike" dirty="0" smtClean="0">
                <a:solidFill>
                  <a:srgbClr val="000000"/>
                </a:solidFill>
                <a:effectLst/>
              </a:rPr>
              <a:t/>
            </a:r>
            <a:br>
              <a:rPr lang="pt-BR" u="none" strike="noStrike" dirty="0" smtClean="0">
                <a:solidFill>
                  <a:srgbClr val="000000"/>
                </a:solidFill>
                <a:effectLst/>
              </a:rPr>
            </a:b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94704" y="3618963"/>
            <a:ext cx="60401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class</a:t>
            </a:r>
            <a:r>
              <a:rPr lang="pt-BR" b="1" dirty="0"/>
              <a:t> </a:t>
            </a:r>
            <a:r>
              <a:rPr lang="pt-BR" b="1" dirty="0" err="1"/>
              <a:t>AumentaFrase</a:t>
            </a:r>
            <a:r>
              <a:rPr lang="pt-BR" b="1" dirty="0"/>
              <a:t> {</a:t>
            </a:r>
          </a:p>
          <a:p>
            <a:endParaRPr lang="pt-BR" dirty="0"/>
          </a:p>
          <a:p>
            <a:pPr lvl="1"/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pPr lvl="2"/>
            <a:endParaRPr lang="pt-BR" dirty="0"/>
          </a:p>
          <a:p>
            <a:pPr lvl="2"/>
            <a:r>
              <a:rPr lang="pt-BR" dirty="0" err="1"/>
              <a:t>String</a:t>
            </a:r>
            <a:r>
              <a:rPr lang="pt-BR" dirty="0"/>
              <a:t> frase = </a:t>
            </a:r>
            <a:r>
              <a:rPr lang="pt-BR" b="1" dirty="0" err="1"/>
              <a:t>null</a:t>
            </a:r>
            <a:r>
              <a:rPr lang="pt-BR" b="1" dirty="0"/>
              <a:t>;</a:t>
            </a:r>
          </a:p>
          <a:p>
            <a:pPr lvl="2"/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novaFrase</a:t>
            </a:r>
            <a:r>
              <a:rPr lang="pt-BR" dirty="0"/>
              <a:t> =  </a:t>
            </a:r>
            <a:r>
              <a:rPr lang="pt-BR" b="1" dirty="0" err="1"/>
              <a:t>null</a:t>
            </a:r>
            <a:r>
              <a:rPr lang="pt-BR" b="1" dirty="0"/>
              <a:t>;</a:t>
            </a:r>
          </a:p>
          <a:p>
            <a:pPr lvl="2"/>
            <a:r>
              <a:rPr lang="pt-BR" dirty="0" err="1"/>
              <a:t>novaFrase</a:t>
            </a:r>
            <a:r>
              <a:rPr lang="pt-BR" dirty="0"/>
              <a:t> = </a:t>
            </a:r>
            <a:r>
              <a:rPr lang="pt-BR" u="sng" dirty="0" err="1"/>
              <a:t>frase.toUpperCase</a:t>
            </a:r>
            <a:r>
              <a:rPr lang="pt-BR" u="sng" dirty="0"/>
              <a:t>();</a:t>
            </a:r>
          </a:p>
          <a:p>
            <a:pPr lvl="2"/>
            <a:r>
              <a:rPr lang="pt-BR" dirty="0" err="1"/>
              <a:t>System.</a:t>
            </a:r>
            <a:r>
              <a:rPr lang="pt-BR" i="1" dirty="0" err="1"/>
              <a:t>out.println</a:t>
            </a:r>
            <a:r>
              <a:rPr lang="pt-BR" i="1" dirty="0"/>
              <a:t>("Frase antiga: "+frase);</a:t>
            </a:r>
          </a:p>
          <a:p>
            <a:pPr lvl="2"/>
            <a:r>
              <a:rPr lang="pt-BR" dirty="0" err="1"/>
              <a:t>System.</a:t>
            </a:r>
            <a:r>
              <a:rPr lang="pt-BR" i="1" dirty="0" err="1"/>
              <a:t>out.println</a:t>
            </a:r>
            <a:r>
              <a:rPr lang="pt-BR" i="1" dirty="0"/>
              <a:t>("Frase nova: "+</a:t>
            </a:r>
            <a:r>
              <a:rPr lang="pt-BR" i="1" dirty="0" err="1"/>
              <a:t>novaFrase</a:t>
            </a:r>
            <a:r>
              <a:rPr lang="pt-BR" i="1" dirty="0"/>
              <a:t>);</a:t>
            </a:r>
          </a:p>
          <a:p>
            <a:pPr lvl="1"/>
            <a:r>
              <a:rPr lang="pt-BR" dirty="0" smtClean="0"/>
              <a:t>}</a:t>
            </a:r>
            <a:endParaRPr lang="pt-BR" dirty="0"/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470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Exemplificando uma exceção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66988" y="1455313"/>
            <a:ext cx="10495181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 { </a:t>
            </a:r>
          </a:p>
          <a:p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frase = 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novaFrase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novaFrase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frase.toUpperCase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e) //CAPTURA DA exceção. </a:t>
            </a:r>
          </a:p>
          <a:p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//TRATAMENTO DA exceção</a:t>
            </a:r>
          </a:p>
          <a:p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("Foi 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atribuido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um valor default.");</a:t>
            </a:r>
          </a:p>
          <a:p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frase = "Frase vazia";</a:t>
            </a:r>
          </a:p>
          <a:p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novaFrase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frase.toUpperCase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("Frase antiga: "+frase);</a:t>
            </a:r>
          </a:p>
          <a:p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("Frase nova: "+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novaFrase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7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pt-BR" dirty="0" smtClean="0"/>
              <a:t>Uso do </a:t>
            </a:r>
            <a:r>
              <a:rPr lang="pt-BR" b="1" dirty="0" err="1" smtClean="0"/>
              <a:t>getMessage</a:t>
            </a:r>
            <a:r>
              <a:rPr lang="pt-BR" dirty="0" smtClean="0"/>
              <a:t> e </a:t>
            </a:r>
            <a:r>
              <a:rPr lang="pt-BR" b="1" dirty="0" err="1" smtClean="0"/>
              <a:t>printStackTrace</a:t>
            </a:r>
            <a:endParaRPr lang="pt-BR" b="1" dirty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Quando precisamos saber qual foi o erro e em que linha ocorreu podemos recorrer a este 2 métodos.</a:t>
            </a:r>
          </a:p>
          <a:p>
            <a:pPr lvl="1" eaLnBrk="1" hangingPunct="1"/>
            <a:r>
              <a:rPr lang="pt-BR" smtClean="0"/>
              <a:t>O método </a:t>
            </a:r>
            <a:r>
              <a:rPr lang="pt-BR" b="1" smtClean="0"/>
              <a:t>getMessage</a:t>
            </a:r>
            <a:r>
              <a:rPr lang="pt-BR" smtClean="0"/>
              <a:t> retorna uma string informando a exceção ocorrida</a:t>
            </a:r>
          </a:p>
          <a:p>
            <a:pPr lvl="1" eaLnBrk="1" hangingPunct="1"/>
            <a:r>
              <a:rPr lang="pt-BR" smtClean="0"/>
              <a:t>O método printStackTrace retorna o tipo de exceção e em que linha do programa ocorreu</a:t>
            </a:r>
          </a:p>
        </p:txBody>
      </p:sp>
    </p:spTree>
    <p:extLst>
      <p:ext uri="{BB962C8B-B14F-4D97-AF65-F5344CB8AC3E}">
        <p14:creationId xmlns:p14="http://schemas.microsoft.com/office/powerpoint/2010/main" val="14249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9750" y="1428751"/>
            <a:ext cx="8643938" cy="4697413"/>
          </a:xfrm>
        </p:spPr>
        <p:txBody>
          <a:bodyPr rtlCol="0">
            <a:normAutofit fontScale="70000" lnSpcReduction="20000"/>
          </a:bodyPr>
          <a:lstStyle/>
          <a:p>
            <a:pPr>
              <a:buNone/>
              <a:defRPr/>
            </a:pPr>
            <a:r>
              <a:rPr lang="pt-BR" b="1" dirty="0" err="1" smtClean="0"/>
              <a:t>public</a:t>
            </a:r>
            <a:r>
              <a:rPr lang="pt-BR" b="1" dirty="0" smtClean="0"/>
              <a:t> </a:t>
            </a:r>
            <a:r>
              <a:rPr lang="pt-BR" b="1" dirty="0" err="1" smtClean="0"/>
              <a:t>class</a:t>
            </a:r>
            <a:r>
              <a:rPr lang="pt-BR" b="1" dirty="0" smtClean="0"/>
              <a:t> </a:t>
            </a:r>
            <a:r>
              <a:rPr lang="pt-BR" b="1" dirty="0" err="1" smtClean="0"/>
              <a:t>TipodeErro</a:t>
            </a:r>
            <a:r>
              <a:rPr lang="pt-BR" b="1" dirty="0" smtClean="0"/>
              <a:t> {</a:t>
            </a:r>
          </a:p>
          <a:p>
            <a:pPr>
              <a:buNone/>
              <a:defRPr/>
            </a:pPr>
            <a:r>
              <a:rPr lang="pt-BR" b="1" dirty="0" smtClean="0"/>
              <a:t>	</a:t>
            </a:r>
            <a:r>
              <a:rPr lang="pt-BR" b="1" dirty="0" err="1" smtClean="0"/>
              <a:t>public</a:t>
            </a:r>
            <a:r>
              <a:rPr lang="pt-BR" b="1" dirty="0" smtClean="0"/>
              <a:t> </a:t>
            </a:r>
            <a:r>
              <a:rPr lang="pt-BR" b="1" dirty="0" err="1" smtClean="0"/>
              <a:t>static</a:t>
            </a:r>
            <a:r>
              <a:rPr lang="pt-BR" b="1" dirty="0" smtClean="0"/>
              <a:t> </a:t>
            </a:r>
            <a:r>
              <a:rPr lang="pt-BR" b="1" dirty="0" err="1" smtClean="0"/>
              <a:t>void</a:t>
            </a:r>
            <a:r>
              <a:rPr lang="pt-BR" b="1" dirty="0" smtClean="0"/>
              <a:t> </a:t>
            </a:r>
            <a:r>
              <a:rPr lang="pt-BR" b="1" dirty="0" err="1" smtClean="0"/>
              <a:t>main</a:t>
            </a:r>
            <a:r>
              <a:rPr lang="pt-BR" b="1" dirty="0" smtClean="0"/>
              <a:t>(String </a:t>
            </a:r>
            <a:r>
              <a:rPr lang="pt-BR" b="1" dirty="0" err="1" smtClean="0"/>
              <a:t>args</a:t>
            </a:r>
            <a:r>
              <a:rPr lang="pt-BR" b="1" dirty="0" smtClean="0"/>
              <a:t>[]){</a:t>
            </a:r>
          </a:p>
          <a:p>
            <a:pPr>
              <a:buNone/>
              <a:defRPr/>
            </a:pPr>
            <a:r>
              <a:rPr lang="pt-BR" b="1" dirty="0" smtClean="0"/>
              <a:t>		</a:t>
            </a:r>
            <a:r>
              <a:rPr lang="pt-BR" b="1" dirty="0" err="1" smtClean="0"/>
              <a:t>int</a:t>
            </a:r>
            <a:r>
              <a:rPr lang="pt-BR" b="1" dirty="0" smtClean="0"/>
              <a:t> x=10, y=0, z=0;</a:t>
            </a:r>
          </a:p>
          <a:p>
            <a:pPr>
              <a:buNone/>
              <a:defRPr/>
            </a:pPr>
            <a:r>
              <a:rPr lang="pt-BR" b="1" dirty="0" smtClean="0"/>
              <a:t>		</a:t>
            </a:r>
            <a:r>
              <a:rPr lang="pt-BR" b="1" dirty="0" err="1" smtClean="0"/>
              <a:t>try</a:t>
            </a:r>
            <a:r>
              <a:rPr lang="pt-BR" b="1" dirty="0" smtClean="0"/>
              <a:t>{</a:t>
            </a:r>
          </a:p>
          <a:p>
            <a:pPr>
              <a:buNone/>
              <a:defRPr/>
            </a:pPr>
            <a:r>
              <a:rPr lang="pt-BR" b="1" dirty="0" smtClean="0"/>
              <a:t>			z=x/y; </a:t>
            </a:r>
            <a:r>
              <a:rPr lang="pt-BR" b="1" dirty="0" smtClean="0">
                <a:solidFill>
                  <a:srgbClr val="0070C0"/>
                </a:solidFill>
              </a:rPr>
              <a:t>// gera uma </a:t>
            </a:r>
            <a:r>
              <a:rPr lang="pt-BR" b="1" dirty="0" err="1" smtClean="0">
                <a:solidFill>
                  <a:srgbClr val="0070C0"/>
                </a:solidFill>
              </a:rPr>
              <a:t>arithmetic</a:t>
            </a:r>
            <a:r>
              <a:rPr lang="pt-BR" b="1" dirty="0" smtClean="0">
                <a:solidFill>
                  <a:srgbClr val="0070C0"/>
                </a:solidFill>
              </a:rPr>
              <a:t> exception (divisão por zero)</a:t>
            </a:r>
          </a:p>
          <a:p>
            <a:pPr>
              <a:buNone/>
              <a:defRPr/>
            </a:pPr>
            <a:r>
              <a:rPr lang="pt-BR" b="1" dirty="0" smtClean="0"/>
              <a:t>		}</a:t>
            </a:r>
          </a:p>
          <a:p>
            <a:pPr>
              <a:buNone/>
              <a:defRPr/>
            </a:pPr>
            <a:r>
              <a:rPr lang="pt-BR" b="1" dirty="0" smtClean="0"/>
              <a:t>		catch(Exception erro) { </a:t>
            </a:r>
            <a:r>
              <a:rPr lang="pt-BR" b="1" dirty="0" smtClean="0">
                <a:solidFill>
                  <a:srgbClr val="0070C0"/>
                </a:solidFill>
              </a:rPr>
              <a:t>//exceção genérica!!!</a:t>
            </a:r>
          </a:p>
          <a:p>
            <a:pPr>
              <a:buNone/>
              <a:defRPr/>
            </a:pPr>
            <a:r>
              <a:rPr lang="pt-BR" b="1" dirty="0" smtClean="0"/>
              <a:t>		   </a:t>
            </a:r>
            <a:r>
              <a:rPr lang="pt-BR" b="1" dirty="0" err="1" smtClean="0"/>
              <a:t>System.out.println</a:t>
            </a:r>
            <a:r>
              <a:rPr lang="pt-BR" b="1" dirty="0" smtClean="0"/>
              <a:t>(</a:t>
            </a:r>
            <a:r>
              <a:rPr lang="pt-BR" b="1" dirty="0" err="1" smtClean="0"/>
              <a:t>erro.getMessage</a:t>
            </a:r>
            <a:r>
              <a:rPr lang="pt-BR" b="1" dirty="0" smtClean="0"/>
              <a:t>()); </a:t>
            </a:r>
            <a:r>
              <a:rPr lang="pt-BR" b="1" dirty="0" smtClean="0">
                <a:solidFill>
                  <a:srgbClr val="0070C0"/>
                </a:solidFill>
              </a:rPr>
              <a:t>//mostra a mensagem de </a:t>
            </a:r>
            <a:r>
              <a:rPr lang="pt-BR" b="1" dirty="0" smtClean="0">
                <a:solidFill>
                  <a:srgbClr val="0070C0"/>
                </a:solidFill>
              </a:rPr>
              <a:t>erro</a:t>
            </a:r>
          </a:p>
          <a:p>
            <a:pPr>
              <a:buNone/>
              <a:defRPr/>
            </a:pPr>
            <a:r>
              <a:rPr lang="pt-BR" b="1" dirty="0" smtClean="0"/>
              <a:t>		   </a:t>
            </a:r>
            <a:r>
              <a:rPr lang="pt-BR" b="1" dirty="0" err="1" smtClean="0"/>
              <a:t>erro.printStackTrace</a:t>
            </a:r>
            <a:r>
              <a:rPr lang="pt-BR" b="1" dirty="0" smtClean="0"/>
              <a:t>(); </a:t>
            </a:r>
            <a:r>
              <a:rPr lang="pt-BR" b="1" dirty="0" smtClean="0">
                <a:solidFill>
                  <a:srgbClr val="0070C0"/>
                </a:solidFill>
              </a:rPr>
              <a:t>//mostra a exceção e a linha onde ocorreu</a:t>
            </a:r>
            <a:r>
              <a:rPr lang="pt-BR" b="1" dirty="0" smtClean="0"/>
              <a:t> </a:t>
            </a:r>
          </a:p>
          <a:p>
            <a:pPr>
              <a:buNone/>
              <a:defRPr/>
            </a:pPr>
            <a:r>
              <a:rPr lang="pt-BR" b="1" dirty="0" smtClean="0"/>
              <a:t>		</a:t>
            </a:r>
            <a:r>
              <a:rPr lang="pt-BR" b="1" dirty="0" smtClean="0"/>
              <a:t>}</a:t>
            </a:r>
          </a:p>
          <a:p>
            <a:pPr>
              <a:buNone/>
              <a:defRPr/>
            </a:pPr>
            <a:r>
              <a:rPr lang="pt-BR" b="1" dirty="0" smtClean="0"/>
              <a:t>    </a:t>
            </a:r>
            <a:r>
              <a:rPr lang="pt-BR" b="1" dirty="0" smtClean="0"/>
              <a:t>}</a:t>
            </a:r>
          </a:p>
          <a:p>
            <a:pPr>
              <a:buNone/>
              <a:defRPr/>
            </a:pPr>
            <a:r>
              <a:rPr lang="pt-BR" b="1" dirty="0" smtClean="0"/>
              <a:t> </a:t>
            </a:r>
            <a:r>
              <a:rPr lang="pt-BR" b="1" dirty="0" smtClean="0"/>
              <a:t>}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2526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pt-BR" dirty="0" smtClean="0"/>
              <a:t>Resultado da execução do programa</a:t>
            </a:r>
            <a:endParaRPr lang="pt-BR" dirty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8376" y="1714501"/>
            <a:ext cx="7667625" cy="2233613"/>
          </a:xfrm>
          <a:noFill/>
        </p:spPr>
      </p:pic>
      <p:sp>
        <p:nvSpPr>
          <p:cNvPr id="5" name="Elipse 4"/>
          <p:cNvSpPr/>
          <p:nvPr/>
        </p:nvSpPr>
        <p:spPr>
          <a:xfrm>
            <a:off x="7310439" y="2357439"/>
            <a:ext cx="428625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 rot="5400000">
            <a:off x="6310313" y="3357563"/>
            <a:ext cx="1714500" cy="57150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0" name="CaixaDeTexto 7"/>
          <p:cNvSpPr txBox="1">
            <a:spLocks noChangeArrowheads="1"/>
          </p:cNvSpPr>
          <p:nvPr/>
        </p:nvSpPr>
        <p:spPr bwMode="auto">
          <a:xfrm>
            <a:off x="4953001" y="4357689"/>
            <a:ext cx="4214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800"/>
              <a:t>Linha do programa onde ocorreu o erro</a:t>
            </a:r>
          </a:p>
        </p:txBody>
      </p:sp>
      <p:sp>
        <p:nvSpPr>
          <p:cNvPr id="9" name="Elipse 8"/>
          <p:cNvSpPr/>
          <p:nvPr/>
        </p:nvSpPr>
        <p:spPr>
          <a:xfrm>
            <a:off x="2452688" y="2000251"/>
            <a:ext cx="10715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524251" y="2143126"/>
            <a:ext cx="364331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11" name="Conector de seta reta 10"/>
          <p:cNvCxnSpPr/>
          <p:nvPr/>
        </p:nvCxnSpPr>
        <p:spPr>
          <a:xfrm rot="5400000">
            <a:off x="3345657" y="3750469"/>
            <a:ext cx="2428875" cy="35718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5400000">
            <a:off x="845344" y="3821906"/>
            <a:ext cx="3429000" cy="35718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5" name="CaixaDeTexto 15"/>
          <p:cNvSpPr txBox="1">
            <a:spLocks noChangeArrowheads="1"/>
          </p:cNvSpPr>
          <p:nvPr/>
        </p:nvSpPr>
        <p:spPr bwMode="auto">
          <a:xfrm>
            <a:off x="3881439" y="5143500"/>
            <a:ext cx="1500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800"/>
              <a:t>Tipo de erro</a:t>
            </a:r>
          </a:p>
        </p:txBody>
      </p:sp>
      <p:sp>
        <p:nvSpPr>
          <p:cNvPr id="11276" name="CaixaDeTexto 16"/>
          <p:cNvSpPr txBox="1">
            <a:spLocks noChangeArrowheads="1"/>
          </p:cNvSpPr>
          <p:nvPr/>
        </p:nvSpPr>
        <p:spPr bwMode="auto">
          <a:xfrm>
            <a:off x="1881188" y="5715000"/>
            <a:ext cx="4214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800"/>
              <a:t>Mensagem de erro (getMessage)</a:t>
            </a:r>
          </a:p>
        </p:txBody>
      </p:sp>
    </p:spTree>
    <p:extLst>
      <p:ext uri="{BB962C8B-B14F-4D97-AF65-F5344CB8AC3E}">
        <p14:creationId xmlns:p14="http://schemas.microsoft.com/office/powerpoint/2010/main" val="721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Comando </a:t>
            </a:r>
            <a:r>
              <a:rPr lang="pt-BR" b="1" dirty="0" err="1" smtClean="0"/>
              <a:t>finally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Imagine a seguinte situação: </a:t>
            </a:r>
            <a:endParaRPr lang="pt-BR" dirty="0" smtClean="0"/>
          </a:p>
          <a:p>
            <a:r>
              <a:rPr lang="pt-BR" dirty="0" smtClean="0"/>
              <a:t>Foi </a:t>
            </a:r>
            <a:r>
              <a:rPr lang="pt-BR" dirty="0"/>
              <a:t>aberta uma conexão com o banco de dados para realizar determinada ação, e no meio deste processo seja lançada alguma exceção, como por exemplo, </a:t>
            </a:r>
            <a:r>
              <a:rPr lang="pt-BR" b="1" dirty="0" err="1">
                <a:solidFill>
                  <a:srgbClr val="FF0000"/>
                </a:solidFill>
              </a:rPr>
              <a:t>NullPointerException</a:t>
            </a:r>
            <a:r>
              <a:rPr lang="pt-BR" dirty="0"/>
              <a:t> ao tentar manipular um determinado atributo de um </a:t>
            </a:r>
            <a:r>
              <a:rPr lang="pt-BR" dirty="0" smtClean="0"/>
              <a:t>objeto.</a:t>
            </a:r>
          </a:p>
          <a:p>
            <a:r>
              <a:rPr lang="pt-BR" dirty="0"/>
              <a:t>Neste caso seria necessário que mesmo sendo lançada uma exceção no meio do processo a conexão fosse fechada. </a:t>
            </a:r>
            <a:endParaRPr lang="pt-BR" dirty="0" smtClean="0"/>
          </a:p>
          <a:p>
            <a:r>
              <a:rPr lang="pt-BR" dirty="0"/>
              <a:t>Quando uma exceção é lançada e é necessário que determinada ação seja tomada mesmo após a sua captura, utilizamos a palavra reservada </a:t>
            </a:r>
            <a:r>
              <a:rPr lang="pt-BR" b="1" dirty="0" err="1">
                <a:solidFill>
                  <a:srgbClr val="FF0000"/>
                </a:solidFill>
              </a:rPr>
              <a:t>finally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79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Comando </a:t>
            </a:r>
            <a:r>
              <a:rPr lang="pt-BR" b="1" dirty="0" err="1" smtClean="0"/>
              <a:t>finally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423116" y="1482680"/>
            <a:ext cx="8229600" cy="5143500"/>
          </a:xfrm>
        </p:spPr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pt-BR" sz="1800" dirty="0" smtClean="0"/>
              <a:t>Estrutura </a:t>
            </a:r>
            <a:r>
              <a:rPr lang="pt-BR" sz="1800" b="1" i="1" dirty="0" err="1" smtClean="0"/>
              <a:t>try</a:t>
            </a:r>
            <a:r>
              <a:rPr lang="pt-BR" sz="1800" b="1" i="1" dirty="0" smtClean="0"/>
              <a:t>-catch</a:t>
            </a:r>
            <a:r>
              <a:rPr lang="pt-BR" sz="1800" dirty="0" smtClean="0"/>
              <a:t>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800" dirty="0" smtClean="0"/>
              <a:t>	</a:t>
            </a:r>
            <a:r>
              <a:rPr lang="pt-BR" sz="1800" b="1" dirty="0" err="1" smtClean="0">
                <a:solidFill>
                  <a:srgbClr val="FF0000"/>
                </a:solidFill>
              </a:rPr>
              <a:t>try</a:t>
            </a:r>
            <a:r>
              <a:rPr lang="pt-BR" sz="1800" dirty="0" smtClean="0"/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800" dirty="0" smtClean="0"/>
              <a:t>         &lt;bloco de instruções&gt;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800" dirty="0" smtClean="0"/>
              <a:t>  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800" dirty="0" smtClean="0"/>
              <a:t>      </a:t>
            </a:r>
            <a:r>
              <a:rPr lang="pt-BR" sz="1800" b="1" dirty="0" smtClean="0">
                <a:solidFill>
                  <a:srgbClr val="FF0000"/>
                </a:solidFill>
              </a:rPr>
              <a:t>catch</a:t>
            </a:r>
            <a:r>
              <a:rPr lang="pt-BR" sz="1800" dirty="0" smtClean="0"/>
              <a:t> </a:t>
            </a:r>
            <a:r>
              <a:rPr lang="pt-BR" sz="1800" dirty="0" smtClean="0"/>
              <a:t>(&lt;tipo </a:t>
            </a:r>
            <a:r>
              <a:rPr lang="pt-BR" sz="1800" dirty="0" smtClean="0"/>
              <a:t>da exceção 1&gt;){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800" dirty="0" smtClean="0"/>
              <a:t>         &lt;tratamento da exceção 1&gt;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800" dirty="0" smtClean="0"/>
              <a:t>  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800" dirty="0" smtClean="0"/>
              <a:t>      </a:t>
            </a:r>
            <a:r>
              <a:rPr lang="pt-BR" sz="1800" b="1" dirty="0" smtClean="0">
                <a:solidFill>
                  <a:srgbClr val="FF0000"/>
                </a:solidFill>
              </a:rPr>
              <a:t>catch</a:t>
            </a:r>
            <a:r>
              <a:rPr lang="pt-BR" sz="1800" dirty="0" smtClean="0"/>
              <a:t> </a:t>
            </a:r>
            <a:r>
              <a:rPr lang="pt-BR" sz="1800" dirty="0" smtClean="0"/>
              <a:t>(&lt;tipo </a:t>
            </a:r>
            <a:r>
              <a:rPr lang="pt-BR" sz="1800" dirty="0" smtClean="0"/>
              <a:t>da exceção 2&gt;)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800" dirty="0" smtClean="0"/>
              <a:t>	   &lt;tratamento da exceção 2&gt;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800" dirty="0" smtClean="0"/>
              <a:t>  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800" b="1" dirty="0" smtClean="0">
                <a:solidFill>
                  <a:srgbClr val="FF0000"/>
                </a:solidFill>
              </a:rPr>
              <a:t>	 </a:t>
            </a:r>
            <a:r>
              <a:rPr lang="pt-BR" sz="1800" b="1" dirty="0" err="1" smtClean="0">
                <a:solidFill>
                  <a:srgbClr val="FF0000"/>
                </a:solidFill>
              </a:rPr>
              <a:t>finally</a:t>
            </a:r>
            <a:r>
              <a:rPr lang="pt-BR" sz="1800" dirty="0" smtClean="0"/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800" dirty="0" smtClean="0"/>
              <a:t>         &lt;instruções finais&gt;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800" dirty="0" smtClean="0"/>
              <a:t>     }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312232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Exemplificando uma exceção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66988" y="1455313"/>
            <a:ext cx="947567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 { 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frase =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novaFrase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novaFrase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frase.toUpperCase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e) //CAPTURA DA exceção. 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("Foi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atribuido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um valor default.");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frase = "Frase vazia";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pt-BR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novaFrase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frase.toUpperCase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("Frase antiga: "+frase);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("Frase nova: "+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novaFrase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5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Implemente um programa em Java para calcular o produto e divisão entre dois números fornecidos pelo usuário. Identifique os tipos de exceções que podem ser lançados e implemente o tratamento correspondente.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114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>
          <a:xfrm>
            <a:off x="606179" y="254805"/>
            <a:ext cx="10817382" cy="6133116"/>
          </a:xfrm>
        </p:spPr>
        <p:txBody>
          <a:bodyPr>
            <a:no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javax.swing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Ex_try_catch_finally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n1, n2;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JOptionPane.showInputDialog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"Informe um valor inteiro");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n1=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pt-BR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//transforma em inteiro o valor digitado em </a:t>
            </a:r>
            <a:r>
              <a:rPr lang="pt-BR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endParaRPr lang="pt-BR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JOptionPane.showInputDialog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"Informe outro valor inteiro");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n2=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pt-BR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//idem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JOptionPane.showMessageDialog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"Produto = "  + (n1*n2));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JOptionPane.showMessageDialog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"Divisão = "  + (n1/n2));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catch (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NumberFormatException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 </a:t>
            </a:r>
            <a:r>
              <a:rPr lang="pt-BR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//trata erros de formato de </a:t>
            </a:r>
            <a:r>
              <a:rPr lang="pt-BR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numeros</a:t>
            </a:r>
            <a:endParaRPr lang="pt-BR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JOptionPane.showMessageDialog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"Erro na entrada de dados");         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catch (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 </a:t>
            </a:r>
            <a:r>
              <a:rPr lang="pt-BR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//Divisão por zero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JOptionPane.showMessageDialog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"Divisão por zero");         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JOptionPane.showMessageDialog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"****Final de execução****");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43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85" y="837127"/>
            <a:ext cx="9663030" cy="5347502"/>
          </a:xfrm>
        </p:spPr>
      </p:pic>
    </p:spTree>
    <p:extLst>
      <p:ext uri="{BB962C8B-B14F-4D97-AF65-F5344CB8AC3E}">
        <p14:creationId xmlns:p14="http://schemas.microsoft.com/office/powerpoint/2010/main" val="212766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Comando </a:t>
            </a:r>
            <a:r>
              <a:rPr lang="pt-BR" b="1" dirty="0" err="1" smtClean="0"/>
              <a:t>throws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Imagine uma situação em que não é desejado que uma exceção seja tratada na própria classe ou método, mas sim em outro que venha lhe chamar. </a:t>
            </a:r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/>
              <a:t>solucionar tal situação utilizamos o comando </a:t>
            </a:r>
            <a:r>
              <a:rPr lang="pt-BR" dirty="0" err="1">
                <a:solidFill>
                  <a:srgbClr val="FF0000"/>
                </a:solidFill>
              </a:rPr>
              <a:t>throws</a:t>
            </a:r>
            <a:r>
              <a:rPr lang="pt-BR" dirty="0"/>
              <a:t> na assinatura do método com </a:t>
            </a:r>
            <a:r>
              <a:rPr lang="pt-BR" dirty="0">
                <a:solidFill>
                  <a:srgbClr val="FF0000"/>
                </a:solidFill>
              </a:rPr>
              <a:t>a possível exceção </a:t>
            </a:r>
            <a:r>
              <a:rPr lang="pt-BR" dirty="0"/>
              <a:t>que o mesmo poderá a vir lançar.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489656" y="4473957"/>
            <a:ext cx="6096000" cy="27699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u="none" strike="noStrike" dirty="0" err="1" smtClean="0">
                <a:solidFill>
                  <a:srgbClr val="000000"/>
                </a:solidFill>
                <a:effectLst/>
              </a:rPr>
              <a:t>tipo_retorno</a:t>
            </a:r>
            <a:r>
              <a:rPr lang="pt-BR" sz="2400" u="none" strike="noStrike" dirty="0" smtClean="0">
                <a:solidFill>
                  <a:srgbClr val="000000"/>
                </a:solidFill>
                <a:effectLst/>
              </a:rPr>
              <a:t> </a:t>
            </a:r>
            <a:r>
              <a:rPr lang="pt-BR" sz="2400" u="none" strike="noStrike" dirty="0" err="1" smtClean="0">
                <a:solidFill>
                  <a:srgbClr val="000000"/>
                </a:solidFill>
                <a:effectLst/>
              </a:rPr>
              <a:t>metodoX</a:t>
            </a:r>
            <a:r>
              <a:rPr lang="pt-BR" sz="2400" u="none" strike="noStrike" dirty="0" smtClean="0">
                <a:solidFill>
                  <a:srgbClr val="000000"/>
                </a:solidFill>
                <a:effectLst/>
              </a:rPr>
              <a:t>() </a:t>
            </a:r>
            <a:r>
              <a:rPr lang="pt-BR" sz="2400" u="none" strike="noStrike" dirty="0" err="1" smtClean="0">
                <a:solidFill>
                  <a:srgbClr val="FF0000"/>
                </a:solidFill>
                <a:effectLst/>
              </a:rPr>
              <a:t>throws</a:t>
            </a:r>
            <a:r>
              <a:rPr lang="pt-BR" sz="2400" u="none" strike="noStrike" dirty="0" smtClean="0">
                <a:solidFill>
                  <a:srgbClr val="000000"/>
                </a:solidFill>
                <a:effectLst/>
              </a:rPr>
              <a:t> tipo_exceção_1</a:t>
            </a:r>
          </a:p>
          <a:p>
            <a:r>
              <a:rPr lang="pt-BR" sz="2400" u="none" strike="noStrike" dirty="0" smtClean="0">
                <a:solidFill>
                  <a:srgbClr val="000000"/>
                </a:solidFill>
                <a:effectLst/>
              </a:rPr>
              <a:t>{</a:t>
            </a:r>
          </a:p>
          <a:p>
            <a:r>
              <a:rPr lang="pt-BR" sz="2400" u="none" strike="noStrike" dirty="0" smtClean="0">
                <a:solidFill>
                  <a:srgbClr val="000000"/>
                </a:solidFill>
                <a:effectLst/>
              </a:rPr>
              <a:t> … </a:t>
            </a:r>
          </a:p>
          <a:p>
            <a:endParaRPr lang="pt-BR" sz="2400" dirty="0">
              <a:solidFill>
                <a:srgbClr val="000000"/>
              </a:solidFill>
            </a:endParaRPr>
          </a:p>
          <a:p>
            <a:r>
              <a:rPr lang="pt-BR" sz="2400" u="none" strike="noStrike" dirty="0" smtClean="0">
                <a:solidFill>
                  <a:srgbClr val="000000"/>
                </a:solidFill>
                <a:effectLst/>
              </a:rPr>
              <a:t>}</a:t>
            </a:r>
            <a:r>
              <a:rPr lang="pt-BR" u="none" strike="noStrike" dirty="0" smtClean="0">
                <a:solidFill>
                  <a:srgbClr val="000000"/>
                </a:solidFill>
                <a:effectLst/>
              </a:rPr>
              <a:t/>
            </a:r>
            <a:br>
              <a:rPr lang="pt-BR" u="none" strike="noStrike" dirty="0" smtClean="0">
                <a:solidFill>
                  <a:srgbClr val="000000"/>
                </a:solidFill>
                <a:effectLst/>
              </a:rPr>
            </a:br>
            <a:r>
              <a:rPr lang="pt-BR" u="none" strike="noStrike" dirty="0" smtClean="0">
                <a:solidFill>
                  <a:srgbClr val="000000"/>
                </a:solidFill>
                <a:effectLst/>
              </a:rPr>
              <a:t/>
            </a:r>
            <a:br>
              <a:rPr lang="pt-BR" u="none" strike="noStrike" dirty="0" smtClean="0">
                <a:solidFill>
                  <a:srgbClr val="000000"/>
                </a:solidFill>
                <a:effectLst/>
              </a:rPr>
            </a:br>
            <a:r>
              <a:rPr lang="pt-BR" u="none" strike="noStrike" dirty="0" smtClean="0">
                <a:solidFill>
                  <a:srgbClr val="000000"/>
                </a:solidFill>
                <a:effectLst/>
              </a:rPr>
              <a:t/>
            </a:r>
            <a:br>
              <a:rPr lang="pt-BR" u="none" strike="noStrike" dirty="0" smtClean="0">
                <a:solidFill>
                  <a:srgbClr val="000000"/>
                </a:solidFill>
                <a:effectLst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457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50761" y="1225689"/>
            <a:ext cx="1158522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TesteString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endParaRPr lang="pt-B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aumentarLetras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excessão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frase =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novaFrase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novaFrase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frase.toUpperCase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("Frase antiga: "+frase);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("Frase nova: "+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novaFrase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aumentarLetras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  <a:r>
              <a:rPr lang="pt-B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e) { 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("Ocorreu um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"+e);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08338" y="274973"/>
            <a:ext cx="10515600" cy="1325563"/>
          </a:xfrm>
        </p:spPr>
        <p:txBody>
          <a:bodyPr/>
          <a:lstStyle/>
          <a:p>
            <a:r>
              <a:rPr lang="pt-BR" b="1" dirty="0" smtClean="0"/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555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Criando 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Assim como qualquer objeto, em Java também é possível criar suas próprias exceções. </a:t>
            </a:r>
            <a:endParaRPr lang="pt-BR" dirty="0" smtClean="0"/>
          </a:p>
          <a:p>
            <a:r>
              <a:rPr lang="pt-BR" dirty="0"/>
              <a:t>Por exemplo, imagine que por algum motivo você precisa que uma exceção seja lançada quando a letra “B” ou “b” não existe e determinada frase, como não existe nenhuma exceção específica para este caso será necessário criar uma exceção.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20462" y="4417454"/>
            <a:ext cx="8340745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SemLetraBException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pt-BR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endParaRPr lang="pt-BR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"Não existe letra B em sua frase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206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a exceção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1667" y="2073498"/>
            <a:ext cx="102066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TesteExcecao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pt-B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  <a:r>
              <a:rPr lang="pt-BR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SemLetraBException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pt-B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frase = "Sou um teste!"; </a:t>
            </a:r>
            <a:endParaRPr lang="pt-B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frase.contains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("b") || !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frase.contains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("B")) 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SemLetraBException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016263" y="4949298"/>
            <a:ext cx="3830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O comando </a:t>
            </a:r>
            <a:r>
              <a:rPr lang="pt-BR" dirty="0" err="1" smtClean="0"/>
              <a:t>throw</a:t>
            </a:r>
            <a:r>
              <a:rPr lang="pt-BR" dirty="0" smtClean="0"/>
              <a:t> lançar uma exceção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210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4286" y="1407016"/>
            <a:ext cx="8424862" cy="5257800"/>
          </a:xfrm>
        </p:spPr>
        <p:txBody>
          <a:bodyPr/>
          <a:lstStyle/>
          <a:p>
            <a:pPr marL="457200" indent="-457200" algn="just">
              <a:lnSpc>
                <a:spcPct val="80000"/>
              </a:lnSpc>
              <a:buFontTx/>
              <a:buAutoNum type="arabicPeriod"/>
            </a:pPr>
            <a:r>
              <a:rPr lang="pt-BR" sz="2000" dirty="0"/>
              <a:t>Implemente uma classe </a:t>
            </a:r>
            <a:r>
              <a:rPr lang="en-US" sz="2000" dirty="0" err="1">
                <a:latin typeface="Courier New" panose="02070309020205020404" pitchFamily="49" charset="0"/>
              </a:rPr>
              <a:t>ContaBancaria</a:t>
            </a:r>
            <a:r>
              <a:rPr lang="pt-BR" sz="2000" dirty="0"/>
              <a:t>. Esta classe deve ter como atributo interno a informação sobre o saldo do </a:t>
            </a:r>
            <a:r>
              <a:rPr lang="pt-BR" sz="2000" dirty="0" err="1">
                <a:latin typeface="Courier New" panose="02070309020205020404" pitchFamily="49" charset="0"/>
              </a:rPr>
              <a:t>ContaBancaria</a:t>
            </a:r>
            <a:r>
              <a:rPr lang="pt-BR" sz="2000" dirty="0"/>
              <a:t> (considere um valor </a:t>
            </a:r>
            <a:r>
              <a:rPr lang="en-US" sz="2000" dirty="0">
                <a:latin typeface="Courier New" panose="02070309020205020404" pitchFamily="49" charset="0"/>
              </a:rPr>
              <a:t>double</a:t>
            </a:r>
            <a:r>
              <a:rPr lang="pt-BR" sz="2000" dirty="0"/>
              <a:t>), o nome do proprietário da conta e um limite de crédito. </a:t>
            </a:r>
          </a:p>
          <a:p>
            <a:pPr marL="457200" indent="-457200" algn="just">
              <a:lnSpc>
                <a:spcPct val="80000"/>
              </a:lnSpc>
              <a:buFontTx/>
              <a:buAutoNum type="arabicPeriod"/>
            </a:pPr>
            <a:r>
              <a:rPr lang="pt-BR" sz="2000" dirty="0"/>
              <a:t>Implemente, além dos necessários métodos construtores, um método Depositar, um método Sacar, um método para informar o saldo atual e demais métodos necessários. Garanta, utilizando mecanismo de exceção, que não será depositado um valor negativo na conta para depósito, utilizando a exceção</a:t>
            </a:r>
            <a:r>
              <a:rPr lang="en-US" sz="2000" dirty="0"/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IllegalArgumentException</a:t>
            </a:r>
            <a:r>
              <a:rPr lang="en-US" sz="2000" dirty="0"/>
              <a:t>. </a:t>
            </a:r>
            <a:r>
              <a:rPr lang="en-US" sz="2000" dirty="0" err="1"/>
              <a:t>Já</a:t>
            </a:r>
            <a:r>
              <a:rPr lang="en-US" sz="2000" dirty="0"/>
              <a:t> para o </a:t>
            </a:r>
            <a:r>
              <a:rPr lang="en-US" sz="2000" dirty="0" err="1"/>
              <a:t>método</a:t>
            </a:r>
            <a:r>
              <a:rPr lang="en-US" sz="2000" dirty="0"/>
              <a:t> </a:t>
            </a:r>
            <a:r>
              <a:rPr lang="en-US" sz="2000" dirty="0" err="1"/>
              <a:t>sacar</a:t>
            </a:r>
            <a:r>
              <a:rPr lang="en-US" sz="2000" dirty="0"/>
              <a:t>, </a:t>
            </a:r>
            <a:r>
              <a:rPr lang="en-US" sz="2000" dirty="0" err="1"/>
              <a:t>garanta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retirado</a:t>
            </a:r>
            <a:r>
              <a:rPr lang="en-US" sz="2000" dirty="0"/>
              <a:t> um valor </a:t>
            </a:r>
            <a:r>
              <a:rPr lang="en-US" sz="2000" dirty="0" err="1"/>
              <a:t>além</a:t>
            </a:r>
            <a:r>
              <a:rPr lang="en-US" sz="2000" dirty="0"/>
              <a:t> do </a:t>
            </a:r>
            <a:r>
              <a:rPr lang="en-US" sz="2000" dirty="0" err="1"/>
              <a:t>limite</a:t>
            </a:r>
            <a:r>
              <a:rPr lang="en-US" sz="2000" dirty="0"/>
              <a:t> da </a:t>
            </a:r>
            <a:r>
              <a:rPr lang="en-US" sz="2000" dirty="0" err="1"/>
              <a:t>conta</a:t>
            </a:r>
            <a:r>
              <a:rPr lang="en-US" sz="2000" dirty="0"/>
              <a:t> com </a:t>
            </a:r>
            <a:r>
              <a:rPr lang="en-US" sz="2000" dirty="0" err="1"/>
              <a:t>EstouroDeLimiteException</a:t>
            </a:r>
            <a:r>
              <a:rPr lang="en-US" sz="2000" dirty="0"/>
              <a:t> e, </a:t>
            </a:r>
            <a:r>
              <a:rPr lang="en-US" sz="2000" dirty="0" err="1"/>
              <a:t>também</a:t>
            </a:r>
            <a:r>
              <a:rPr lang="en-US" sz="2000" dirty="0"/>
              <a:t>,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informado</a:t>
            </a:r>
            <a:r>
              <a:rPr lang="en-US" sz="2000" dirty="0"/>
              <a:t> um </a:t>
            </a:r>
            <a:r>
              <a:rPr lang="en-US" sz="2000" dirty="0" err="1"/>
              <a:t>saque</a:t>
            </a:r>
            <a:r>
              <a:rPr lang="en-US" sz="2000" dirty="0"/>
              <a:t> </a:t>
            </a:r>
            <a:r>
              <a:rPr lang="en-US" sz="2000" dirty="0" err="1"/>
              <a:t>negativo</a:t>
            </a:r>
            <a:r>
              <a:rPr lang="en-US" sz="2000" dirty="0"/>
              <a:t>, </a:t>
            </a:r>
            <a:r>
              <a:rPr lang="en-US" sz="2000" dirty="0" err="1"/>
              <a:t>utilizando</a:t>
            </a:r>
            <a:r>
              <a:rPr lang="en-US" sz="2000" dirty="0"/>
              <a:t> a </a:t>
            </a:r>
            <a:r>
              <a:rPr lang="en-US" sz="2000" dirty="0" err="1">
                <a:latin typeface="Courier New" panose="02070309020205020404" pitchFamily="49" charset="0"/>
              </a:rPr>
              <a:t>IllegalArgumentException</a:t>
            </a:r>
            <a:r>
              <a:rPr lang="en-US" sz="2000" dirty="0">
                <a:latin typeface="Courier New" panose="02070309020205020404" pitchFamily="49" charset="0"/>
              </a:rPr>
              <a:t>.</a:t>
            </a:r>
            <a:endParaRPr lang="en-US" sz="2000" dirty="0"/>
          </a:p>
          <a:p>
            <a:pPr marL="457200" indent="-457200" algn="just">
              <a:lnSpc>
                <a:spcPct val="80000"/>
              </a:lnSpc>
              <a:buFontTx/>
              <a:buAutoNum type="arabicPeriod"/>
            </a:pPr>
            <a:r>
              <a:rPr lang="pt-BR" sz="2000" dirty="0"/>
              <a:t>Crie um classe principal (Sistema) e no </a:t>
            </a:r>
            <a:r>
              <a:rPr lang="en-US" sz="2000" dirty="0"/>
              <a:t>main</a:t>
            </a:r>
            <a:r>
              <a:rPr lang="pt-BR" sz="2000" dirty="0"/>
              <a:t> crie um objeto da classe </a:t>
            </a:r>
            <a:r>
              <a:rPr lang="en-US" sz="2000" dirty="0" err="1">
                <a:latin typeface="Courier New" panose="02070309020205020404" pitchFamily="49" charset="0"/>
              </a:rPr>
              <a:t>ContaBancaria</a:t>
            </a:r>
            <a:r>
              <a:rPr lang="pt-BR" sz="2000" dirty="0"/>
              <a:t> solicite ao usuário o nome do correntista e qual será o seu limite. </a:t>
            </a:r>
          </a:p>
          <a:p>
            <a:pPr marL="457200" indent="-457200" algn="just">
              <a:lnSpc>
                <a:spcPct val="80000"/>
              </a:lnSpc>
              <a:buFontTx/>
              <a:buAutoNum type="arabicPeriod"/>
            </a:pPr>
            <a:r>
              <a:rPr lang="pt-BR" sz="2000" dirty="0"/>
              <a:t>Depois, enquanto o usuário desejar, solicite qual operação ele deseja realizar (depósito, saque, saldo ou sair). Realize o tratamento de exceções correspondente a cada operação realizada.</a:t>
            </a:r>
          </a:p>
        </p:txBody>
      </p:sp>
    </p:spTree>
    <p:extLst>
      <p:ext uri="{BB962C8B-B14F-4D97-AF65-F5344CB8AC3E}">
        <p14:creationId xmlns:p14="http://schemas.microsoft.com/office/powerpoint/2010/main" val="13174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Introdução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se cria programas de computador em Java, há possibilidade de ocorrer erros imprevistos durante sua </a:t>
            </a:r>
            <a:r>
              <a:rPr lang="pt-BR" dirty="0" smtClean="0"/>
              <a:t>execução.</a:t>
            </a:r>
          </a:p>
          <a:p>
            <a:r>
              <a:rPr lang="pt-BR" dirty="0" smtClean="0"/>
              <a:t>Esses </a:t>
            </a:r>
            <a:r>
              <a:rPr lang="pt-BR" dirty="0"/>
              <a:t>erros são conhecidos como </a:t>
            </a:r>
            <a:r>
              <a:rPr lang="pt-BR" dirty="0" smtClean="0">
                <a:solidFill>
                  <a:srgbClr val="FF0000"/>
                </a:solidFill>
              </a:rPr>
              <a:t>exceções.</a:t>
            </a:r>
          </a:p>
          <a:p>
            <a:r>
              <a:rPr lang="pt-BR" dirty="0" smtClean="0"/>
              <a:t> </a:t>
            </a:r>
            <a:r>
              <a:rPr lang="pt-BR" dirty="0" smtClean="0"/>
              <a:t>As exceções ocorrem quando algo imprevisto acontece, elas podem ser provenientes de erros de lógica ou acesso a recursos que talvez não estejam disponíveis.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11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Entendendo as 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dirty="0"/>
              <a:t>Alguns possíveis motivos </a:t>
            </a:r>
            <a:r>
              <a:rPr lang="pt-BR" sz="3200" dirty="0" smtClean="0"/>
              <a:t>externos para </a:t>
            </a:r>
            <a:r>
              <a:rPr lang="pt-BR" sz="3200" dirty="0"/>
              <a:t>ocorrer uma exceção são:</a:t>
            </a:r>
          </a:p>
          <a:p>
            <a:pPr lvl="1"/>
            <a:r>
              <a:rPr lang="pt-BR" sz="2800" dirty="0"/>
              <a:t>Tentar abrir um arquivo que não existe.</a:t>
            </a:r>
          </a:p>
          <a:p>
            <a:pPr lvl="1"/>
            <a:r>
              <a:rPr lang="pt-BR" sz="2800" dirty="0"/>
              <a:t>Tentar fazer consulta a um banco de dados que não está disponível.</a:t>
            </a:r>
          </a:p>
          <a:p>
            <a:pPr lvl="1"/>
            <a:r>
              <a:rPr lang="pt-BR" sz="2800" dirty="0"/>
              <a:t>Tentar escrever algo em um arquivo sobre o qual não se tem permissão de escrita.</a:t>
            </a:r>
          </a:p>
          <a:p>
            <a:pPr lvl="1"/>
            <a:r>
              <a:rPr lang="pt-BR" sz="2800" dirty="0"/>
              <a:t>Tentar conectar em servidor inexistente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618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Entendendo as 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Alguns possíveis erros de lógica para ocorrer uma exceção são:</a:t>
            </a:r>
          </a:p>
          <a:p>
            <a:pPr lvl="1"/>
            <a:r>
              <a:rPr lang="pt-BR" sz="2800" dirty="0"/>
              <a:t>Tentar manipular um objeto que está com o valor nulo.</a:t>
            </a:r>
          </a:p>
          <a:p>
            <a:pPr lvl="1"/>
            <a:r>
              <a:rPr lang="pt-BR" sz="2800" dirty="0"/>
              <a:t>Dividir um número por zero.</a:t>
            </a:r>
          </a:p>
          <a:p>
            <a:pPr lvl="1"/>
            <a:r>
              <a:rPr lang="pt-BR" sz="2800" dirty="0"/>
              <a:t>Tentar manipular um tipo de dado como se fosse outro.</a:t>
            </a:r>
          </a:p>
          <a:p>
            <a:pPr lvl="1"/>
            <a:r>
              <a:rPr lang="pt-BR" sz="2800" dirty="0"/>
              <a:t>Tentar utilizar um método ou classe não existentes.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90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Categorias de Exceções 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exceções em Java são divida em duas categorias:</a:t>
            </a:r>
          </a:p>
          <a:p>
            <a:pPr lvl="1"/>
            <a:r>
              <a:rPr lang="pt-BR" dirty="0" smtClean="0"/>
              <a:t>Verificadas – O compilador verifica o código para determinar se uma exceção está sendo capturada.</a:t>
            </a:r>
          </a:p>
          <a:p>
            <a:pPr lvl="1"/>
            <a:r>
              <a:rPr lang="pt-BR" dirty="0" smtClean="0"/>
              <a:t>Não verificadas - O compilador não verifica o código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42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43DB-695E-4151-B02D-CC12C7CB542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42900"/>
            <a:ext cx="8229600" cy="1104900"/>
          </a:xfrm>
          <a:noFill/>
          <a:ln/>
        </p:spPr>
        <p:txBody>
          <a:bodyPr vert="horz" lIns="90488" tIns="44450" rIns="90488" bIns="44450" rtlCol="0" anchor="ctr" anchorCtr="1">
            <a:normAutofit/>
          </a:bodyPr>
          <a:lstStyle/>
          <a:p>
            <a:pPr algn="ctr"/>
            <a:r>
              <a:rPr lang="pt-PT" sz="3800" b="1" dirty="0" smtClean="0"/>
              <a:t>Tipos de Excepções  </a:t>
            </a:r>
            <a:endParaRPr lang="pt-PT" sz="3800" b="1" dirty="0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901521" y="1752600"/>
            <a:ext cx="5123042" cy="4771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pt-PT" sz="1600" b="1" dirty="0"/>
              <a:t>ArithmeticException</a:t>
            </a:r>
            <a:br>
              <a:rPr lang="pt-PT" sz="1600" b="1" dirty="0"/>
            </a:br>
            <a:r>
              <a:rPr lang="pt-PT" sz="1600" dirty="0"/>
              <a:t>Indica situações de erros em processamento aritmético, tal como uma divisão inteira por 0. 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pt-PT" sz="1600" b="1" dirty="0"/>
              <a:t>ArrayIndexOutOfBoundsException</a:t>
            </a:r>
            <a:r>
              <a:rPr lang="pt-PT" sz="1600" dirty="0"/>
              <a:t> </a:t>
            </a:r>
            <a:br>
              <a:rPr lang="pt-PT" sz="1600" dirty="0"/>
            </a:br>
            <a:r>
              <a:rPr lang="pt-PT" sz="1600" dirty="0"/>
              <a:t>indica a tentativa de acesso a um elemento de um arranjo fora de seus limites -- ou o índice era negativo ou era maior ou igual ao tamanho do arranjo.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pt-PT" sz="1600" b="1" dirty="0"/>
              <a:t>NullPointerException </a:t>
            </a:r>
            <a:br>
              <a:rPr lang="pt-PT" sz="1600" b="1" dirty="0"/>
            </a:br>
            <a:r>
              <a:rPr lang="pt-PT" sz="1600" dirty="0"/>
              <a:t>indica que a aplicação tentou usar null onde uma referência a um objeto era necessária 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pt-PT" sz="1600" b="1" dirty="0"/>
              <a:t>IOException</a:t>
            </a:r>
            <a:br>
              <a:rPr lang="pt-PT" sz="1600" b="1" dirty="0"/>
            </a:br>
            <a:r>
              <a:rPr lang="pt-PT" sz="1600" dirty="0"/>
              <a:t>indica a ocorrência de algum tipo de erro em operações de entrada e saída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pt-PT" sz="1600" b="1" dirty="0"/>
              <a:t>NumberFormatException</a:t>
            </a:r>
            <a:br>
              <a:rPr lang="pt-PT" sz="1600" b="1" dirty="0"/>
            </a:br>
            <a:r>
              <a:rPr lang="pt-PT" sz="1600" dirty="0"/>
              <a:t>indica que tentou-se a conversão de uma </a:t>
            </a:r>
            <a:r>
              <a:rPr lang="pt-PT" sz="1600" i="1" dirty="0"/>
              <a:t>string</a:t>
            </a:r>
            <a:r>
              <a:rPr lang="pt-PT" sz="1600" dirty="0"/>
              <a:t> para um formato numérico, mas seu conteúdo não representava adequadamente um número para aquele formato.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324600" y="1774826"/>
            <a:ext cx="5029200" cy="480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pt-PT" sz="1600" b="1"/>
              <a:t>ArrayStoreException </a:t>
            </a:r>
            <a:br>
              <a:rPr lang="pt-PT" sz="1600" b="1"/>
            </a:br>
            <a:r>
              <a:rPr lang="pt-PT" sz="1600"/>
              <a:t>Indica tentativa de armazenamento de um  objecto não válido numa tabela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pt-PT" sz="1600" b="1" dirty="0"/>
              <a:t>IndexOutOfBoundsException</a:t>
            </a:r>
            <a:br>
              <a:rPr lang="pt-PT" sz="1600" b="1" dirty="0"/>
            </a:br>
            <a:r>
              <a:rPr lang="pt-PT" sz="1600" dirty="0"/>
              <a:t> Indica  tentativa de usar um índice fora dos limite de uma tabela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pt-PT" sz="1600" b="1" dirty="0"/>
              <a:t>NegativeArraySizeException</a:t>
            </a:r>
            <a:r>
              <a:rPr lang="pt-PT" sz="1600" dirty="0"/>
              <a:t> </a:t>
            </a:r>
            <a:br>
              <a:rPr lang="pt-PT" sz="1600" dirty="0"/>
            </a:br>
            <a:r>
              <a:rPr lang="pt-PT" sz="1600" dirty="0"/>
              <a:t> Indica  tentativa de criar uma tabela com dimensão negativa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pt-PT" sz="1600" b="1" dirty="0"/>
              <a:t>NumberFormatException</a:t>
            </a:r>
            <a:br>
              <a:rPr lang="pt-PT" sz="1600" b="1" dirty="0"/>
            </a:br>
            <a:r>
              <a:rPr lang="pt-PT" sz="1600" dirty="0"/>
              <a:t>indica que tentou-se a conversão de uma </a:t>
            </a:r>
            <a:r>
              <a:rPr lang="pt-PT" sz="1600" i="1" dirty="0"/>
              <a:t>string</a:t>
            </a:r>
            <a:r>
              <a:rPr lang="pt-PT" sz="1600" dirty="0"/>
              <a:t> para um formato numérico, mas seu conteúdo não representava adequadamente um número para aquele formato.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pt-PT" sz="1600" b="1" dirty="0"/>
              <a:t>StringIndexOutOfBoundsException</a:t>
            </a:r>
            <a:br>
              <a:rPr lang="pt-PT" sz="1600" b="1" dirty="0"/>
            </a:br>
            <a:r>
              <a:rPr lang="pt-PT" sz="1600" dirty="0"/>
              <a:t>Indica  tentativa de usar um índice  numa string fora dos limite destas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pt-PT" sz="1200" dirty="0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6024563" y="1600200"/>
            <a:ext cx="0" cy="472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98138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Tratando 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Uma maneira de tentar contornar esses imprevistos é realizar o tratamento dos locais no código que podem vir a lançar possíveis exceções, como por exemplo, campo de consulta a banco de dados, locais em que há divisões, consulta a arquivos de propriedades ou arquivos dentro do próprio computador</a:t>
            </a:r>
            <a:br>
              <a:rPr lang="pt-BR" dirty="0"/>
            </a:br>
            <a:endParaRPr lang="pt-BR" dirty="0" smtClean="0"/>
          </a:p>
          <a:p>
            <a:r>
              <a:rPr lang="pt-BR" dirty="0"/>
              <a:t>Para tratar as exceções em Java são utilizados os comandos </a:t>
            </a:r>
            <a:r>
              <a:rPr lang="pt-BR" b="1" dirty="0" err="1">
                <a:solidFill>
                  <a:srgbClr val="FF0000"/>
                </a:solidFill>
              </a:rPr>
              <a:t>try</a:t>
            </a:r>
            <a:r>
              <a:rPr lang="pt-BR" dirty="0"/>
              <a:t> e </a:t>
            </a:r>
            <a:r>
              <a:rPr lang="pt-BR" b="1" dirty="0" smtClean="0">
                <a:solidFill>
                  <a:srgbClr val="FF0000"/>
                </a:solidFill>
              </a:rPr>
              <a:t>catch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063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Try</a:t>
            </a:r>
            <a:r>
              <a:rPr lang="pt-BR" b="1" dirty="0" smtClean="0"/>
              <a:t>, Catch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365160" y="5183077"/>
            <a:ext cx="94616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smtClean="0">
                <a:latin typeface="Arial" panose="020B0604020202020204" pitchFamily="34" charset="0"/>
              </a:rPr>
              <a:t> </a:t>
            </a:r>
            <a:r>
              <a:rPr lang="pt-BR" dirty="0" err="1" smtClean="0">
                <a:latin typeface="Arial" panose="020B0604020202020204" pitchFamily="34" charset="0"/>
              </a:rPr>
              <a:t>try</a:t>
            </a:r>
            <a:r>
              <a:rPr lang="pt-BR" dirty="0">
                <a:latin typeface="Arial" panose="020B0604020202020204" pitchFamily="34" charset="0"/>
              </a:rPr>
              <a:t>{ … } - Neste bloco são introduzidas todas as linhas de código que podem vir a lançar uma exceção.</a:t>
            </a:r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smtClean="0">
                <a:latin typeface="Arial" panose="020B0604020202020204" pitchFamily="34" charset="0"/>
              </a:rPr>
              <a:t> catch(</a:t>
            </a:r>
            <a:r>
              <a:rPr lang="pt-BR" dirty="0" err="1" smtClean="0">
                <a:latin typeface="Arial" panose="020B0604020202020204" pitchFamily="34" charset="0"/>
              </a:rPr>
              <a:t>tipo_exceção</a:t>
            </a:r>
            <a:r>
              <a:rPr lang="pt-BR" dirty="0" smtClean="0">
                <a:latin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</a:rPr>
              <a:t>e) { … } - Neste bloco é descrita a ação que ocorrerá quando a exceção for capturada</a:t>
            </a:r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2721733" y="1596981"/>
            <a:ext cx="8229600" cy="3554569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pt-BR" sz="1800" dirty="0" smtClean="0"/>
              <a:t>	</a:t>
            </a:r>
            <a:r>
              <a:rPr lang="pt-BR" sz="2000" b="1" dirty="0" err="1" smtClean="0">
                <a:solidFill>
                  <a:srgbClr val="FF0000"/>
                </a:solidFill>
              </a:rPr>
              <a:t>try</a:t>
            </a:r>
            <a:r>
              <a:rPr lang="pt-BR" sz="2000" dirty="0" smtClean="0"/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2000" dirty="0" smtClean="0"/>
              <a:t>         &lt;bloco de instruções&gt;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2000" dirty="0" smtClean="0"/>
              <a:t>  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2000" dirty="0" smtClean="0"/>
              <a:t>      </a:t>
            </a:r>
            <a:r>
              <a:rPr lang="pt-BR" sz="2000" b="1" dirty="0" smtClean="0">
                <a:solidFill>
                  <a:srgbClr val="FF0000"/>
                </a:solidFill>
              </a:rPr>
              <a:t>catch</a:t>
            </a:r>
            <a:r>
              <a:rPr lang="pt-BR" sz="2000" dirty="0" smtClean="0"/>
              <a:t> </a:t>
            </a:r>
            <a:r>
              <a:rPr lang="pt-BR" sz="2000" dirty="0" smtClean="0"/>
              <a:t>(&lt;tipo </a:t>
            </a:r>
            <a:r>
              <a:rPr lang="pt-BR" sz="2000" dirty="0" smtClean="0"/>
              <a:t>da exceção 1&gt;){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2000" dirty="0" smtClean="0"/>
              <a:t>         &lt;tratamento da exceção 1&gt;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2000" dirty="0" smtClean="0"/>
              <a:t>  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2000" dirty="0" smtClean="0"/>
              <a:t>      </a:t>
            </a:r>
            <a:r>
              <a:rPr lang="pt-BR" sz="2000" b="1" dirty="0" smtClean="0">
                <a:solidFill>
                  <a:srgbClr val="FF0000"/>
                </a:solidFill>
              </a:rPr>
              <a:t>catch</a:t>
            </a:r>
            <a:r>
              <a:rPr lang="pt-BR" sz="2000" dirty="0" smtClean="0"/>
              <a:t> </a:t>
            </a:r>
            <a:r>
              <a:rPr lang="pt-BR" sz="2000" dirty="0" smtClean="0"/>
              <a:t>(&lt;tipo </a:t>
            </a:r>
            <a:r>
              <a:rPr lang="pt-BR" sz="2000" dirty="0" smtClean="0"/>
              <a:t>da exceção 2&gt;)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2000" dirty="0" smtClean="0"/>
              <a:t>	   &lt;tratamento da exceção 2&gt;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sz="2000" dirty="0" smtClean="0"/>
              <a:t>      }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0047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1022</Words>
  <Application>Microsoft Office PowerPoint</Application>
  <PresentationFormat>Widescreen</PresentationFormat>
  <Paragraphs>222</Paragraphs>
  <Slides>24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Wingdings</vt:lpstr>
      <vt:lpstr>Tema do Office</vt:lpstr>
      <vt:lpstr>Tratando exceções em Java</vt:lpstr>
      <vt:lpstr>Apresentação do PowerPoint</vt:lpstr>
      <vt:lpstr>Introdução</vt:lpstr>
      <vt:lpstr>Entendendo as exceções</vt:lpstr>
      <vt:lpstr>Entendendo as exceções</vt:lpstr>
      <vt:lpstr>Categorias de Exceções em Java</vt:lpstr>
      <vt:lpstr>Tipos de Excepções  </vt:lpstr>
      <vt:lpstr>Tratando Exceções</vt:lpstr>
      <vt:lpstr>Try, Catch</vt:lpstr>
      <vt:lpstr>Exemplificando uma exceção</vt:lpstr>
      <vt:lpstr>Exemplificando uma exceção</vt:lpstr>
      <vt:lpstr>Uso do getMessage e printStackTrace</vt:lpstr>
      <vt:lpstr>Exemplo</vt:lpstr>
      <vt:lpstr>Resultado da execução do programa</vt:lpstr>
      <vt:lpstr>Comando finally</vt:lpstr>
      <vt:lpstr>Comando finally</vt:lpstr>
      <vt:lpstr>Exemplificando uma exceção</vt:lpstr>
      <vt:lpstr>Exercício</vt:lpstr>
      <vt:lpstr>Apresentação do PowerPoint</vt:lpstr>
      <vt:lpstr>Comando throws</vt:lpstr>
      <vt:lpstr>Exemplo</vt:lpstr>
      <vt:lpstr>Criando exceções</vt:lpstr>
      <vt:lpstr>Utilizando a exceção</vt:lpstr>
      <vt:lpstr>Exercício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Tratando exceções em Java</dc:title>
  <dc:creator>Fabio</dc:creator>
  <cp:lastModifiedBy>Fabio</cp:lastModifiedBy>
  <cp:revision>36</cp:revision>
  <dcterms:created xsi:type="dcterms:W3CDTF">2014-11-06T19:40:34Z</dcterms:created>
  <dcterms:modified xsi:type="dcterms:W3CDTF">2014-11-06T23:46:25Z</dcterms:modified>
</cp:coreProperties>
</file>