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6" r:id="rId4"/>
    <p:sldId id="270" r:id="rId5"/>
    <p:sldId id="271" r:id="rId6"/>
    <p:sldId id="272" r:id="rId7"/>
    <p:sldId id="282" r:id="rId8"/>
    <p:sldId id="283" r:id="rId9"/>
    <p:sldId id="284" r:id="rId10"/>
    <p:sldId id="285" r:id="rId11"/>
    <p:sldId id="289" r:id="rId12"/>
    <p:sldId id="290" r:id="rId13"/>
    <p:sldId id="291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B658-B581-4755-939F-B23BDF6957B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-24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nome, </a:t>
            </a:r>
            <a:r>
              <a:rPr lang="pt-BR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matricula;</a:t>
            </a:r>
          </a:p>
          <a:p>
            <a:pPr>
              <a:buNone/>
            </a:pPr>
            <a:r>
              <a:rPr lang="pt-BR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Dependente </a:t>
            </a:r>
            <a:r>
              <a:rPr lang="pt-BR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dependente</a:t>
            </a:r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new Dependente();</a:t>
            </a:r>
            <a:endParaRPr lang="pt-B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nome;</a:t>
            </a: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nome) {</a:t>
            </a:r>
          </a:p>
          <a:p>
            <a:pPr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.nome = nome;</a:t>
            </a: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getMatricula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matricula;</a:t>
            </a: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setMatricula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matricula) {</a:t>
            </a:r>
          </a:p>
          <a:p>
            <a:pPr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.matricula = matricula;</a:t>
            </a: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getDependente</a:t>
            </a:r>
            <a:r>
              <a:rPr lang="pt-BR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pt-BR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this.dependente</a:t>
            </a:r>
            <a:r>
              <a:rPr lang="pt-BR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setDependente</a:t>
            </a:r>
            <a:r>
              <a:rPr lang="pt-BR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(Dependente </a:t>
            </a:r>
            <a:r>
              <a:rPr lang="pt-BR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dependente</a:t>
            </a:r>
            <a:r>
              <a:rPr lang="pt-BR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pt-BR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this.dependente</a:t>
            </a:r>
            <a:r>
              <a:rPr lang="pt-BR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dependente;</a:t>
            </a:r>
            <a:endParaRPr lang="pt-BR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x Composição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i="1" dirty="0" smtClean="0"/>
              <a:t>Observe que o relacionamento entre </a:t>
            </a:r>
            <a:r>
              <a:rPr lang="pt-BR" i="1" dirty="0" smtClean="0">
                <a:solidFill>
                  <a:srgbClr val="FF0000"/>
                </a:solidFill>
              </a:rPr>
              <a:t>mesa</a:t>
            </a:r>
            <a:r>
              <a:rPr lang="pt-BR" i="1" dirty="0" smtClean="0"/>
              <a:t> e </a:t>
            </a:r>
            <a:r>
              <a:rPr lang="pt-BR" i="1" dirty="0" smtClean="0">
                <a:solidFill>
                  <a:srgbClr val="FF0000"/>
                </a:solidFill>
              </a:rPr>
              <a:t>sala</a:t>
            </a:r>
            <a:r>
              <a:rPr lang="pt-BR" i="1" dirty="0" smtClean="0"/>
              <a:t> é de agregação, pois se a sala deixar de existir a mesa continuará.</a:t>
            </a:r>
          </a:p>
          <a:p>
            <a:r>
              <a:rPr lang="pt-BR" i="1" dirty="0" smtClean="0"/>
              <a:t>Já entre </a:t>
            </a:r>
            <a:r>
              <a:rPr lang="pt-BR" i="1" dirty="0" smtClean="0">
                <a:solidFill>
                  <a:srgbClr val="FF0000"/>
                </a:solidFill>
              </a:rPr>
              <a:t>sala</a:t>
            </a:r>
            <a:r>
              <a:rPr lang="pt-BR" i="1" dirty="0" smtClean="0"/>
              <a:t> e </a:t>
            </a:r>
            <a:r>
              <a:rPr lang="pt-BR" i="1" dirty="0" smtClean="0">
                <a:solidFill>
                  <a:srgbClr val="FF0000"/>
                </a:solidFill>
              </a:rPr>
              <a:t>andar</a:t>
            </a:r>
            <a:r>
              <a:rPr lang="pt-BR" i="1" dirty="0" smtClean="0"/>
              <a:t> e  </a:t>
            </a:r>
            <a:r>
              <a:rPr lang="pt-BR" i="1" dirty="0" smtClean="0">
                <a:solidFill>
                  <a:srgbClr val="FF0000"/>
                </a:solidFill>
              </a:rPr>
              <a:t>edifício</a:t>
            </a:r>
            <a:r>
              <a:rPr lang="pt-BR" i="1" dirty="0" smtClean="0"/>
              <a:t> é de composição: se o objeto todo deixar de existir suas partes também deixarão.</a:t>
            </a:r>
          </a:p>
          <a:p>
            <a:endParaRPr lang="pt-BR" dirty="0"/>
          </a:p>
        </p:txBody>
      </p:sp>
      <p:pic>
        <p:nvPicPr>
          <p:cNvPr id="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2000240"/>
            <a:ext cx="4528429" cy="2957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93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57224" y="2714620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err="1" smtClean="0"/>
              <a:t>ContaBancaria</a:t>
            </a:r>
            <a:endParaRPr lang="pt-BR" sz="2400" b="1" dirty="0" smtClean="0"/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57224" y="3357562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57224" y="427931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  <a:p>
            <a:pPr algn="ctr"/>
            <a:endParaRPr lang="pt-BR" sz="2000" b="1" dirty="0"/>
          </a:p>
        </p:txBody>
      </p:sp>
      <p:sp>
        <p:nvSpPr>
          <p:cNvPr id="7" name="Retângulo 6"/>
          <p:cNvSpPr/>
          <p:nvPr/>
        </p:nvSpPr>
        <p:spPr>
          <a:xfrm>
            <a:off x="5286380" y="2571744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err="1" smtClean="0"/>
              <a:t>Movimentacao</a:t>
            </a:r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286380" y="321468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Valor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lang="pt-BR" sz="2000" b="1" dirty="0" err="1" smtClean="0">
                <a:solidFill>
                  <a:srgbClr val="FF0000"/>
                </a:solidFill>
              </a:rPr>
              <a:t>Descricao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pPr algn="ctr"/>
            <a:endParaRPr lang="pt-BR" sz="2000" b="1" dirty="0"/>
          </a:p>
        </p:txBody>
      </p:sp>
      <p:sp>
        <p:nvSpPr>
          <p:cNvPr id="9" name="Retângulo 8"/>
          <p:cNvSpPr/>
          <p:nvPr/>
        </p:nvSpPr>
        <p:spPr>
          <a:xfrm>
            <a:off x="857224" y="336708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Número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Saldo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Movimentações</a:t>
            </a:r>
          </a:p>
          <a:p>
            <a:pPr algn="ctr"/>
            <a:endParaRPr lang="pt-BR" sz="2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714876" y="38576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0..*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86116" y="4000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786182" y="3143248"/>
            <a:ext cx="133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Faz parte de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3214678" y="3643314"/>
            <a:ext cx="2071702" cy="152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857224" y="428625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solidFill>
                  <a:schemeClr val="tx1"/>
                </a:solidFill>
              </a:rPr>
              <a:t>ContaBancaria</a:t>
            </a:r>
            <a:r>
              <a:rPr lang="pt-BR" sz="20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pt-BR" sz="1400" b="1" dirty="0" err="1" smtClean="0">
                <a:solidFill>
                  <a:schemeClr val="tx1"/>
                </a:solidFill>
              </a:rPr>
              <a:t>ImprimirMovimentacoes</a:t>
            </a:r>
            <a:r>
              <a:rPr lang="pt-BR" sz="1400" b="1" dirty="0" smtClean="0">
                <a:solidFill>
                  <a:schemeClr val="tx1"/>
                </a:solidFill>
              </a:rPr>
              <a:t>()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86380" y="414338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solidFill>
                  <a:schemeClr val="tx1"/>
                </a:solidFill>
              </a:rPr>
              <a:t>Movimentacao</a:t>
            </a:r>
            <a:r>
              <a:rPr lang="pt-BR" sz="20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pt-BR" sz="2000" b="1" dirty="0" err="1" smtClean="0">
                <a:solidFill>
                  <a:schemeClr val="tx1"/>
                </a:solidFill>
              </a:rPr>
              <a:t>imprimirValor</a:t>
            </a:r>
            <a:r>
              <a:rPr lang="pt-BR" sz="2000" b="1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Losango 15"/>
          <p:cNvSpPr/>
          <p:nvPr/>
        </p:nvSpPr>
        <p:spPr>
          <a:xfrm rot="15723788">
            <a:off x="3305209" y="3461303"/>
            <a:ext cx="428628" cy="70008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928662" y="1428736"/>
            <a:ext cx="6338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Implemente o diagrama de classes abaixo através</a:t>
            </a:r>
          </a:p>
          <a:p>
            <a:r>
              <a:rPr lang="pt-BR" sz="2400" dirty="0" smtClean="0"/>
              <a:t> de um programa Java.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68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Construa um diagrama </a:t>
            </a:r>
            <a:r>
              <a:rPr lang="pt-BR" dirty="0" smtClean="0"/>
              <a:t>de classes baseado </a:t>
            </a:r>
            <a:r>
              <a:rPr lang="pt-BR" dirty="0"/>
              <a:t>na </a:t>
            </a:r>
            <a:r>
              <a:rPr lang="pt-BR" dirty="0" smtClean="0"/>
              <a:t>seguinte descrição</a:t>
            </a:r>
            <a:r>
              <a:rPr lang="pt-BR" dirty="0"/>
              <a:t>: uma fábrica é composta por uma </a:t>
            </a:r>
            <a:r>
              <a:rPr lang="pt-BR" dirty="0" smtClean="0"/>
              <a:t>ou mais </a:t>
            </a:r>
            <a:r>
              <a:rPr lang="pt-BR" dirty="0"/>
              <a:t>linhas de produção e por um ou </a:t>
            </a:r>
            <a:r>
              <a:rPr lang="pt-BR" dirty="0" smtClean="0"/>
              <a:t>mais funcionários</a:t>
            </a:r>
            <a:r>
              <a:rPr lang="pt-BR" dirty="0"/>
              <a:t>. Cada linha de produção </a:t>
            </a:r>
            <a:r>
              <a:rPr lang="pt-BR" dirty="0" smtClean="0"/>
              <a:t>é composta </a:t>
            </a:r>
            <a:r>
              <a:rPr lang="pt-BR" dirty="0"/>
              <a:t>por um ou mais funcionários. Tanto </a:t>
            </a:r>
            <a:r>
              <a:rPr lang="pt-BR" dirty="0" smtClean="0"/>
              <a:t>a linha </a:t>
            </a:r>
            <a:r>
              <a:rPr lang="pt-BR" dirty="0"/>
              <a:t>de produção quanto os funcionários </a:t>
            </a:r>
            <a:r>
              <a:rPr lang="pt-BR" dirty="0" smtClean="0"/>
              <a:t>só podem </a:t>
            </a:r>
            <a:r>
              <a:rPr lang="pt-BR" dirty="0"/>
              <a:t>existir se a fábrica já estiver </a:t>
            </a:r>
            <a:r>
              <a:rPr lang="pt-BR" dirty="0" smtClean="0"/>
              <a:t>em funcionamento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1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mtClean="0">
                <a:solidFill>
                  <a:srgbClr val="3366CC"/>
                </a:solidFill>
              </a:rPr>
              <a:t>Dependência</a:t>
            </a:r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 eaLnBrk="1" hangingPunct="1"/>
            <a:r>
              <a:rPr lang="pt-BR" dirty="0" smtClean="0"/>
              <a:t>Em uma relação entre duas classes se a mudança na especificação de uma classe afetar a outra existe uma relação de dependência. </a:t>
            </a:r>
          </a:p>
          <a:p>
            <a:pPr marL="457200" indent="-457200" algn="just" eaLnBrk="1" hangingPunct="1"/>
            <a:r>
              <a:rPr lang="pt-BR" dirty="0" smtClean="0"/>
              <a:t>Assim, uma classe pode depender de outra classe ou interface </a:t>
            </a:r>
          </a:p>
          <a:p>
            <a:pPr marL="457200" indent="-457200" algn="just" eaLnBrk="1" hangingPunct="1"/>
            <a:endParaRPr lang="pt-BR" sz="4500" dirty="0" smtClean="0"/>
          </a:p>
          <a:p>
            <a:pPr marL="0" indent="0" algn="just" eaLnBrk="1" hangingPunct="1">
              <a:buNone/>
            </a:pPr>
            <a:endParaRPr lang="pt-BR" sz="4500" dirty="0"/>
          </a:p>
          <a:p>
            <a:pPr marL="457200" indent="-457200" algn="just" eaLnBrk="1" hangingPunct="1"/>
            <a:endParaRPr lang="pt-BR" b="1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Prof. Flávio José Mendes Coelho - POO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9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dirty="0" smtClean="0">
                <a:solidFill>
                  <a:srgbClr val="3366CC"/>
                </a:solidFill>
              </a:rPr>
              <a:t>Dependência em UML</a:t>
            </a:r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 eaLnBrk="1" hangingPunct="1"/>
            <a:r>
              <a:rPr lang="pt-BR" sz="4500" dirty="0" smtClean="0"/>
              <a:t>Se </a:t>
            </a:r>
            <a:r>
              <a:rPr lang="pt-BR" sz="4500" b="1" dirty="0" smtClean="0"/>
              <a:t>A</a:t>
            </a:r>
            <a:r>
              <a:rPr lang="pt-BR" sz="4500" dirty="0" smtClean="0"/>
              <a:t> depende de </a:t>
            </a:r>
            <a:r>
              <a:rPr lang="pt-BR" sz="4500" b="1" dirty="0" smtClean="0"/>
              <a:t>B</a:t>
            </a:r>
            <a:r>
              <a:rPr lang="pt-BR" sz="4500" dirty="0" smtClean="0"/>
              <a:t>, desenhamos uma seta tracejada de </a:t>
            </a:r>
            <a:r>
              <a:rPr lang="pt-BR" sz="4500" b="1" dirty="0" smtClean="0"/>
              <a:t>A</a:t>
            </a:r>
            <a:r>
              <a:rPr lang="pt-BR" sz="4500" dirty="0" smtClean="0"/>
              <a:t> para </a:t>
            </a:r>
            <a:r>
              <a:rPr lang="pt-BR" sz="4500" b="1" dirty="0" smtClean="0"/>
              <a:t>B</a:t>
            </a:r>
          </a:p>
          <a:p>
            <a:pPr marL="457200" indent="-457200" algn="just" eaLnBrk="1" hangingPunct="1"/>
            <a:endParaRPr lang="pt-BR" b="1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Prof. Flávio José Mendes Coelho - POO</a:t>
            </a:r>
            <a:endParaRPr lang="pt-BR"/>
          </a:p>
        </p:txBody>
      </p:sp>
      <p:cxnSp>
        <p:nvCxnSpPr>
          <p:cNvPr id="53254" name="Conector reto 26"/>
          <p:cNvCxnSpPr>
            <a:cxnSpLocks noChangeShapeType="1"/>
          </p:cNvCxnSpPr>
          <p:nvPr/>
        </p:nvCxnSpPr>
        <p:spPr bwMode="auto">
          <a:xfrm>
            <a:off x="4019550" y="4182988"/>
            <a:ext cx="1004888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5" name="Retângulo 27"/>
          <p:cNvSpPr>
            <a:spLocks noChangeArrowheads="1"/>
          </p:cNvSpPr>
          <p:nvPr/>
        </p:nvSpPr>
        <p:spPr bwMode="auto">
          <a:xfrm>
            <a:off x="2214563" y="3506713"/>
            <a:ext cx="1714500" cy="7143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sz="3200" b="0">
                <a:latin typeface="Arial" panose="020B0604020202020204" pitchFamily="34" charset="0"/>
              </a:rPr>
              <a:t>A</a:t>
            </a:r>
            <a:endParaRPr lang="en-US" sz="2000" b="0">
              <a:latin typeface="Arial" panose="020B0604020202020204" pitchFamily="34" charset="0"/>
            </a:endParaRPr>
          </a:p>
        </p:txBody>
      </p:sp>
      <p:sp>
        <p:nvSpPr>
          <p:cNvPr id="53256" name="Retângulo 28"/>
          <p:cNvSpPr>
            <a:spLocks noChangeArrowheads="1"/>
          </p:cNvSpPr>
          <p:nvPr/>
        </p:nvSpPr>
        <p:spPr bwMode="auto">
          <a:xfrm>
            <a:off x="5000625" y="3506713"/>
            <a:ext cx="1714500" cy="7143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sz="3200" b="0">
                <a:latin typeface="Arial" panose="020B0604020202020204" pitchFamily="34" charset="0"/>
              </a:rPr>
              <a:t>B</a:t>
            </a:r>
            <a:endParaRPr lang="en-US" sz="2000" b="0">
              <a:latin typeface="Arial" panose="020B0604020202020204" pitchFamily="34" charset="0"/>
            </a:endParaRPr>
          </a:p>
        </p:txBody>
      </p:sp>
      <p:cxnSp>
        <p:nvCxnSpPr>
          <p:cNvPr id="53257" name="Conector de seta reta 29"/>
          <p:cNvCxnSpPr>
            <a:cxnSpLocks noChangeShapeType="1"/>
            <a:stCxn id="53255" idx="3"/>
            <a:endCxn id="53256" idx="1"/>
          </p:cNvCxnSpPr>
          <p:nvPr/>
        </p:nvCxnSpPr>
        <p:spPr bwMode="auto">
          <a:xfrm>
            <a:off x="3929063" y="3863901"/>
            <a:ext cx="107156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792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mtClean="0">
                <a:solidFill>
                  <a:srgbClr val="3366CC"/>
                </a:solidFill>
              </a:rPr>
              <a:t>Dependência</a:t>
            </a:r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indent="-457200" algn="just" eaLnBrk="1" hangingPunct="1"/>
            <a:r>
              <a:rPr lang="pt-BR" sz="5100" dirty="0" smtClean="0"/>
              <a:t>A classe Pedido depende de algum serviço da classe BD (por exemplo, fazer conexão ao banco de dados)</a:t>
            </a:r>
          </a:p>
          <a:p>
            <a:pPr marL="0" indent="0" algn="just" eaLnBrk="1" hangingPunct="1">
              <a:buNone/>
            </a:pPr>
            <a:endParaRPr lang="pt-BR" sz="5100" dirty="0" smtClean="0"/>
          </a:p>
          <a:p>
            <a:pPr marL="457200" indent="-457200" algn="just" eaLnBrk="1" hangingPunct="1"/>
            <a:r>
              <a:rPr lang="pt-BR" sz="5100" dirty="0" smtClean="0"/>
              <a:t>Uma mudança de estado do BD afeta o objeto pedido (por exemplo, se a classe BD tiver problemas na conexão ao banco de dados a classe pedido não pode realizar nenhuma operação) </a:t>
            </a:r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endParaRPr lang="pt-BR" dirty="0" smtClean="0"/>
          </a:p>
          <a:p>
            <a:pPr marL="457200" indent="-457200" algn="just" eaLnBrk="1" hangingPunct="1"/>
            <a:r>
              <a:rPr lang="pt-BR" b="1" dirty="0" smtClean="0"/>
              <a:t>(</a:t>
            </a:r>
            <a:r>
              <a:rPr lang="pt-BR" b="1" dirty="0" smtClean="0">
                <a:solidFill>
                  <a:srgbClr val="C00000"/>
                </a:solidFill>
              </a:rPr>
              <a:t>!</a:t>
            </a:r>
            <a:r>
              <a:rPr lang="pt-BR" b="1" dirty="0" smtClean="0"/>
              <a:t>)</a:t>
            </a:r>
            <a:r>
              <a:rPr lang="pt-BR" dirty="0" smtClean="0"/>
              <a:t> uma dependência não é uma associação</a:t>
            </a:r>
          </a:p>
        </p:txBody>
      </p:sp>
      <p:sp>
        <p:nvSpPr>
          <p:cNvPr id="5325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A70D03-0796-4B8E-A83A-2C976C6B3BD4}" type="slidenum">
              <a:rPr lang="pt-BR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BR" sz="1400" smtClean="0"/>
          </a:p>
        </p:txBody>
      </p:sp>
      <p:cxnSp>
        <p:nvCxnSpPr>
          <p:cNvPr id="53254" name="Conector reto 26"/>
          <p:cNvCxnSpPr>
            <a:cxnSpLocks noChangeShapeType="1"/>
          </p:cNvCxnSpPr>
          <p:nvPr/>
        </p:nvCxnSpPr>
        <p:spPr bwMode="auto">
          <a:xfrm>
            <a:off x="3748633" y="5119092"/>
            <a:ext cx="1004888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5" name="Retângulo 27"/>
          <p:cNvSpPr>
            <a:spLocks noChangeArrowheads="1"/>
          </p:cNvSpPr>
          <p:nvPr/>
        </p:nvSpPr>
        <p:spPr bwMode="auto">
          <a:xfrm>
            <a:off x="1943646" y="4442817"/>
            <a:ext cx="1714500" cy="7143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sz="3200" b="0" dirty="0" smtClean="0">
                <a:latin typeface="Arial" panose="020B0604020202020204" pitchFamily="34" charset="0"/>
              </a:rPr>
              <a:t>Pedido</a:t>
            </a:r>
            <a:endParaRPr lang="en-US" sz="2000" b="0" dirty="0">
              <a:latin typeface="Arial" panose="020B0604020202020204" pitchFamily="34" charset="0"/>
            </a:endParaRPr>
          </a:p>
        </p:txBody>
      </p:sp>
      <p:sp>
        <p:nvSpPr>
          <p:cNvPr id="53256" name="Retângulo 28"/>
          <p:cNvSpPr>
            <a:spLocks noChangeArrowheads="1"/>
          </p:cNvSpPr>
          <p:nvPr/>
        </p:nvSpPr>
        <p:spPr bwMode="auto">
          <a:xfrm>
            <a:off x="4729708" y="4442817"/>
            <a:ext cx="1714500" cy="7143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sz="3200" b="0" dirty="0" smtClean="0">
                <a:latin typeface="Arial" panose="020B0604020202020204" pitchFamily="34" charset="0"/>
              </a:rPr>
              <a:t>BD</a:t>
            </a:r>
            <a:endParaRPr lang="en-US" sz="2000" b="0" dirty="0">
              <a:latin typeface="Arial" panose="020B0604020202020204" pitchFamily="34" charset="0"/>
            </a:endParaRPr>
          </a:p>
        </p:txBody>
      </p:sp>
      <p:cxnSp>
        <p:nvCxnSpPr>
          <p:cNvPr id="53257" name="Conector de seta reta 29"/>
          <p:cNvCxnSpPr>
            <a:cxnSpLocks noChangeShapeType="1"/>
            <a:stCxn id="53255" idx="3"/>
            <a:endCxn id="53256" idx="1"/>
          </p:cNvCxnSpPr>
          <p:nvPr/>
        </p:nvCxnSpPr>
        <p:spPr bwMode="auto">
          <a:xfrm>
            <a:off x="3658146" y="4800005"/>
            <a:ext cx="107156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463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mtClean="0">
                <a:solidFill>
                  <a:srgbClr val="3366CC"/>
                </a:solidFill>
              </a:rPr>
              <a:t>Agregação</a:t>
            </a:r>
          </a:p>
        </p:txBody>
      </p:sp>
      <p:sp>
        <p:nvSpPr>
          <p:cNvPr id="55299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 eaLnBrk="1" hangingPunct="1"/>
            <a:r>
              <a:rPr lang="pt-BR" sz="2800" dirty="0" smtClean="0"/>
              <a:t>É um tipo de </a:t>
            </a:r>
            <a:r>
              <a:rPr lang="pt-BR" sz="2800" u="sng" dirty="0" smtClean="0"/>
              <a:t>associação</a:t>
            </a:r>
            <a:r>
              <a:rPr lang="pt-BR" sz="2800" dirty="0" smtClean="0"/>
              <a:t> onde prevalece a ideia de que alguns objetos são partes de outro. </a:t>
            </a:r>
          </a:p>
          <a:p>
            <a:pPr marL="457200" indent="-457200" algn="just" eaLnBrk="1" hangingPunct="1"/>
            <a:endParaRPr lang="pt-BR" sz="2800" dirty="0"/>
          </a:p>
          <a:p>
            <a:pPr marL="457200" indent="-457200" algn="just" eaLnBrk="1" hangingPunct="1"/>
            <a:endParaRPr lang="pt-BR" sz="2800" dirty="0" smtClean="0"/>
          </a:p>
          <a:p>
            <a:pPr marL="457200" indent="-457200" algn="just" eaLnBrk="1" hangingPunct="1"/>
            <a:endParaRPr lang="pt-BR" sz="2800" dirty="0" smtClean="0"/>
          </a:p>
          <a:p>
            <a:pPr marL="457200" indent="-457200" algn="just" eaLnBrk="1" hangingPunct="1"/>
            <a:r>
              <a:rPr lang="pt-BR" sz="2800" dirty="0" smtClean="0"/>
              <a:t>Em uma agregação um objeto </a:t>
            </a:r>
            <a:r>
              <a:rPr lang="pt-BR" sz="2800" dirty="0" smtClean="0">
                <a:solidFill>
                  <a:srgbClr val="C00000"/>
                </a:solidFill>
              </a:rPr>
              <a:t>a</a:t>
            </a:r>
            <a:r>
              <a:rPr lang="pt-BR" sz="2800" dirty="0" smtClean="0"/>
              <a:t> contém outros objetos {</a:t>
            </a:r>
            <a:r>
              <a:rPr lang="pt-BR" sz="2800" dirty="0" smtClean="0">
                <a:solidFill>
                  <a:srgbClr val="00CC00"/>
                </a:solidFill>
              </a:rPr>
              <a:t>b</a:t>
            </a:r>
            <a:r>
              <a:rPr lang="pt-BR" sz="2800" baseline="-25000" dirty="0" smtClean="0">
                <a:solidFill>
                  <a:srgbClr val="00CC00"/>
                </a:solidFill>
              </a:rPr>
              <a:t>1</a:t>
            </a:r>
            <a:r>
              <a:rPr lang="pt-BR" sz="2800" dirty="0" smtClean="0"/>
              <a:t>, </a:t>
            </a:r>
            <a:r>
              <a:rPr lang="pt-BR" sz="2800" dirty="0" smtClean="0">
                <a:solidFill>
                  <a:srgbClr val="00CC00"/>
                </a:solidFill>
              </a:rPr>
              <a:t>b</a:t>
            </a:r>
            <a:r>
              <a:rPr lang="pt-BR" sz="2800" baseline="-25000" dirty="0" smtClean="0">
                <a:solidFill>
                  <a:srgbClr val="00CC00"/>
                </a:solidFill>
              </a:rPr>
              <a:t>2</a:t>
            </a:r>
            <a:r>
              <a:rPr lang="pt-BR" sz="2800" dirty="0" smtClean="0"/>
              <a:t>, ..., </a:t>
            </a:r>
            <a:r>
              <a:rPr lang="pt-BR" sz="2800" dirty="0" err="1" smtClean="0">
                <a:solidFill>
                  <a:srgbClr val="00CC00"/>
                </a:solidFill>
              </a:rPr>
              <a:t>b</a:t>
            </a:r>
            <a:r>
              <a:rPr lang="pt-BR" sz="2800" i="1" baseline="-25000" dirty="0" err="1" smtClean="0">
                <a:solidFill>
                  <a:srgbClr val="00CC00"/>
                </a:solidFill>
              </a:rPr>
              <a:t>n</a:t>
            </a:r>
            <a:r>
              <a:rPr lang="pt-BR" sz="2800" dirty="0" smtClean="0"/>
              <a:t>} que tem existência independente de </a:t>
            </a:r>
            <a:r>
              <a:rPr lang="pt-BR" sz="2800" dirty="0" smtClean="0">
                <a:solidFill>
                  <a:srgbClr val="C00000"/>
                </a:solidFill>
              </a:rPr>
              <a:t>a</a:t>
            </a:r>
            <a:r>
              <a:rPr lang="pt-BR" sz="2800" dirty="0" smtClean="0"/>
              <a:t>.</a:t>
            </a:r>
          </a:p>
          <a:p>
            <a:pPr marL="457200" indent="-457200" algn="just" eaLnBrk="1" hangingPunct="1"/>
            <a:r>
              <a:rPr lang="pt-BR" sz="2800" dirty="0" smtClean="0"/>
              <a:t>Objeto </a:t>
            </a:r>
            <a:r>
              <a:rPr lang="pt-BR" sz="2800" b="1" dirty="0" smtClean="0">
                <a:solidFill>
                  <a:srgbClr val="FF0000"/>
                </a:solidFill>
              </a:rPr>
              <a:t>b</a:t>
            </a:r>
            <a:r>
              <a:rPr lang="pt-BR" sz="2800" dirty="0" smtClean="0"/>
              <a:t> tem existência independente de </a:t>
            </a:r>
            <a:r>
              <a:rPr lang="pt-BR" sz="2800" b="1" dirty="0" smtClean="0"/>
              <a:t>a</a:t>
            </a:r>
            <a:r>
              <a:rPr lang="pt-BR" sz="2800" dirty="0" smtClean="0"/>
              <a:t>, isto é, se </a:t>
            </a:r>
            <a:r>
              <a:rPr lang="pt-BR" sz="2800" b="1" dirty="0" smtClean="0">
                <a:solidFill>
                  <a:srgbClr val="FF0000"/>
                </a:solidFill>
              </a:rPr>
              <a:t>a</a:t>
            </a:r>
            <a:r>
              <a:rPr lang="pt-BR" sz="2800" dirty="0" smtClean="0"/>
              <a:t> for destruído, </a:t>
            </a:r>
            <a:r>
              <a:rPr lang="pt-BR" sz="2800" b="1" dirty="0" smtClean="0">
                <a:solidFill>
                  <a:srgbClr val="FF0000"/>
                </a:solidFill>
              </a:rPr>
              <a:t>b</a:t>
            </a:r>
            <a:r>
              <a:rPr lang="pt-BR" sz="2800" dirty="0" smtClean="0"/>
              <a:t> continua a existir.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Prof. Flávio José Mendes Coelho - POO</a:t>
            </a:r>
            <a:endParaRPr lang="pt-BR"/>
          </a:p>
        </p:txBody>
      </p:sp>
      <p:sp>
        <p:nvSpPr>
          <p:cNvPr id="55302" name="Retângulo 9"/>
          <p:cNvSpPr>
            <a:spLocks noChangeArrowheads="1"/>
          </p:cNvSpPr>
          <p:nvPr/>
        </p:nvSpPr>
        <p:spPr bwMode="auto">
          <a:xfrm>
            <a:off x="2214563" y="2786633"/>
            <a:ext cx="1714500" cy="7143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sz="3200" b="0">
                <a:latin typeface="Arial" panose="020B0604020202020204" pitchFamily="34" charset="0"/>
              </a:rPr>
              <a:t>A</a:t>
            </a:r>
            <a:endParaRPr lang="en-US" sz="2000" b="0">
              <a:latin typeface="Arial" panose="020B0604020202020204" pitchFamily="34" charset="0"/>
            </a:endParaRPr>
          </a:p>
        </p:txBody>
      </p:sp>
      <p:sp>
        <p:nvSpPr>
          <p:cNvPr id="55303" name="Retângulo 11"/>
          <p:cNvSpPr>
            <a:spLocks noChangeArrowheads="1"/>
          </p:cNvSpPr>
          <p:nvPr/>
        </p:nvSpPr>
        <p:spPr bwMode="auto">
          <a:xfrm>
            <a:off x="5000625" y="2786633"/>
            <a:ext cx="1714500" cy="7143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sz="3200" b="0">
                <a:latin typeface="Arial" panose="020B0604020202020204" pitchFamily="34" charset="0"/>
              </a:rPr>
              <a:t>B</a:t>
            </a:r>
            <a:endParaRPr lang="en-US" sz="2000" b="0">
              <a:latin typeface="Arial" panose="020B0604020202020204" pitchFamily="34" charset="0"/>
            </a:endParaRPr>
          </a:p>
        </p:txBody>
      </p:sp>
      <p:cxnSp>
        <p:nvCxnSpPr>
          <p:cNvPr id="55304" name="Conector de seta reta 13"/>
          <p:cNvCxnSpPr>
            <a:cxnSpLocks noChangeShapeType="1"/>
            <a:stCxn id="55302" idx="3"/>
            <a:endCxn id="55303" idx="1"/>
          </p:cNvCxnSpPr>
          <p:nvPr/>
        </p:nvCxnSpPr>
        <p:spPr bwMode="auto">
          <a:xfrm>
            <a:off x="3929063" y="3143821"/>
            <a:ext cx="107156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5" name="Fluxograma: Decisão 12"/>
          <p:cNvSpPr>
            <a:spLocks noChangeArrowheads="1"/>
          </p:cNvSpPr>
          <p:nvPr/>
        </p:nvSpPr>
        <p:spPr bwMode="auto">
          <a:xfrm>
            <a:off x="3941763" y="3039046"/>
            <a:ext cx="357187" cy="214312"/>
          </a:xfrm>
          <a:prstGeom prst="flowChartDecision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arrow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UML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658420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1155070" y="5288340"/>
            <a:ext cx="67292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 semântica é “</a:t>
            </a:r>
            <a:r>
              <a:rPr lang="pt-BR" sz="2400" dirty="0">
                <a:solidFill>
                  <a:srgbClr val="FF0000"/>
                </a:solidFill>
              </a:rPr>
              <a:t>parte de</a:t>
            </a:r>
            <a:r>
              <a:rPr lang="pt-BR" sz="2400" dirty="0"/>
              <a:t>”, que denota uma relação do </a:t>
            </a:r>
            <a:r>
              <a:rPr lang="pt-BR" sz="2400" dirty="0">
                <a:solidFill>
                  <a:srgbClr val="FF0000"/>
                </a:solidFill>
              </a:rPr>
              <a:t>todo</a:t>
            </a:r>
            <a:r>
              <a:rPr lang="pt-BR" sz="2400" dirty="0"/>
              <a:t> ser formado por </a:t>
            </a:r>
            <a:r>
              <a:rPr lang="pt-BR" sz="2400" dirty="0">
                <a:solidFill>
                  <a:srgbClr val="FF0000"/>
                </a:solidFill>
              </a:rPr>
              <a:t>partes</a:t>
            </a:r>
            <a:endParaRPr lang="pt-BR" sz="2400" dirty="0" smtClean="0"/>
          </a:p>
          <a:p>
            <a:r>
              <a:rPr lang="pt-BR" sz="2400" dirty="0" smtClean="0"/>
              <a:t>Se uma equipe “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dirty="0" smtClean="0"/>
              <a:t>” acabar, o jogador poderá fazer parte de outra equipe.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Implementação de Agregação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Exemplo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Criar uma relação de agregação entre classes. A classe Livro faz parte da classe Biblioteca, que por sua vez pode ter vários livros.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00306"/>
            <a:ext cx="5276695" cy="205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luxograma: Decisão 4"/>
          <p:cNvSpPr/>
          <p:nvPr/>
        </p:nvSpPr>
        <p:spPr>
          <a:xfrm>
            <a:off x="3857620" y="3214686"/>
            <a:ext cx="500066" cy="3571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pt-BR" sz="3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3400" b="1" dirty="0">
                <a:latin typeface="Courier New" pitchFamily="49" charset="0"/>
                <a:cs typeface="Courier New" pitchFamily="49" charset="0"/>
              </a:rPr>
              <a:t> Livro {</a:t>
            </a:r>
          </a:p>
          <a:p>
            <a:pPr>
              <a:buNone/>
            </a:pPr>
            <a:r>
              <a:rPr lang="pt-BR" sz="3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 titulo,editora,autor</a:t>
            </a:r>
            <a:r>
              <a:rPr lang="pt-BR" sz="3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edicao</a:t>
            </a:r>
            <a:r>
              <a:rPr lang="pt-BR" sz="3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Biblioteca </a:t>
            </a:r>
            <a:r>
              <a:rPr lang="pt-BR" sz="3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biblioteca</a:t>
            </a: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; //Livro faz parte de uma biblioteca</a:t>
            </a:r>
            <a:endParaRPr lang="pt-BR" sz="3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Livro(){}</a:t>
            </a:r>
            <a:endParaRPr lang="pt-BR" sz="3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3400" b="1" dirty="0" err="1">
                <a:latin typeface="Courier New" pitchFamily="49" charset="0"/>
                <a:cs typeface="Courier New" pitchFamily="49" charset="0"/>
              </a:rPr>
              <a:t>getTitulo</a:t>
            </a:r>
            <a:r>
              <a:rPr lang="pt-BR" sz="34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titulo;</a:t>
            </a:r>
          </a:p>
          <a:p>
            <a:pPr>
              <a:buNone/>
            </a:pPr>
            <a:r>
              <a:rPr lang="pt-BR" sz="3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setTitulo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titulo) {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.titulo = titulo;</a:t>
            </a:r>
          </a:p>
          <a:p>
            <a:pPr>
              <a:buNone/>
            </a:pPr>
            <a:r>
              <a:rPr lang="pt-BR" sz="3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getEditora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editora;</a:t>
            </a:r>
          </a:p>
          <a:p>
            <a:pPr>
              <a:buNone/>
            </a:pPr>
            <a:r>
              <a:rPr lang="pt-BR" sz="3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setEditora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editora) {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.editora = editora;</a:t>
            </a:r>
          </a:p>
          <a:p>
            <a:pPr>
              <a:buNone/>
            </a:pPr>
            <a:r>
              <a:rPr lang="pt-BR" sz="3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getAutor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autor;</a:t>
            </a:r>
          </a:p>
          <a:p>
            <a:pPr>
              <a:buNone/>
            </a:pPr>
            <a:r>
              <a:rPr lang="pt-BR" sz="3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setAutor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autor) {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.autor = autor;</a:t>
            </a:r>
          </a:p>
          <a:p>
            <a:pPr>
              <a:buNone/>
            </a:pPr>
            <a:r>
              <a:rPr lang="pt-BR" sz="3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getEdicao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edicao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setEdicao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edicao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edicao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edicao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3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Biblioteca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getBiblioteca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biblioteca;</a:t>
            </a:r>
            <a:endParaRPr lang="pt-BR" sz="3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3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setBiblioteca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(Biblioteca </a:t>
            </a:r>
            <a:r>
              <a:rPr lang="pt-BR" sz="3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biblioteca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this.biblioteca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biblioteca;</a:t>
            </a:r>
          </a:p>
          <a:p>
            <a:pPr>
              <a:buNone/>
            </a:pPr>
            <a:r>
              <a:rPr lang="pt-BR" sz="3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07223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util.ArrayList;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Biblioteca {</a:t>
            </a:r>
          </a:p>
          <a:p>
            <a:pPr>
              <a:buNone/>
            </a:pP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 nome, </a:t>
            </a:r>
            <a:r>
              <a:rPr lang="pt-B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//atributo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&lt;Livro&gt; livros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uma biblioteca possui vários livros</a:t>
            </a:r>
            <a:endParaRPr lang="pt-BR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//construtor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 Biblioteca(String nome, String endereco) {</a:t>
            </a:r>
          </a:p>
          <a:p>
            <a:pPr>
              <a:buNone/>
            </a:pP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.nome = nome;</a:t>
            </a:r>
          </a:p>
          <a:p>
            <a:pPr>
              <a:buNone/>
            </a:pP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.livros =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&lt;Livro&gt;();</a:t>
            </a:r>
          </a:p>
          <a:p>
            <a:pPr>
              <a:buNone/>
            </a:pPr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nome;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nome) {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.nome = nome;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getEndereco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setEndereco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addLivro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(Livro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livro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.livros.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(livro);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getLivros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retorno = "Lista de Livros\n";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i=0;i&lt;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.livros.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();i++){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retorno+=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.livros.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(i).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getTitulo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()+"\n"+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.livros.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(i).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getEdicao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()+"\n"+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.livros.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(i).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getEditora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()+"\n"+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.livros.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(i).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getAutor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()+"\n";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retorno;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associação que expressa a semântica “</a:t>
            </a:r>
            <a:r>
              <a:rPr lang="pt-BR" dirty="0" smtClean="0">
                <a:solidFill>
                  <a:srgbClr val="FF0000"/>
                </a:solidFill>
              </a:rPr>
              <a:t> parte de</a:t>
            </a:r>
            <a:r>
              <a:rPr lang="pt-BR" dirty="0" smtClean="0"/>
              <a:t>” mais “fortemente”.</a:t>
            </a:r>
          </a:p>
          <a:p>
            <a:r>
              <a:rPr lang="pt-BR" dirty="0" smtClean="0"/>
              <a:t>Neste caso, se o objeto que representa o todo for destruído, suas partes obrigatoriamente também serão.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Por exemplo, quando se destrói uma Conta Bancaria, todas as suas movimentações também precisam ser destruídas.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57224" y="2714620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err="1" smtClean="0"/>
              <a:t>Funcionario</a:t>
            </a:r>
            <a:endParaRPr lang="pt-BR" sz="2400" b="1" dirty="0" smtClean="0"/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57224" y="3357562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57224" y="427931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  <a:p>
            <a:pPr algn="ctr"/>
            <a:endParaRPr lang="pt-BR" sz="2000" b="1" dirty="0"/>
          </a:p>
        </p:txBody>
      </p:sp>
      <p:sp>
        <p:nvSpPr>
          <p:cNvPr id="7" name="Retângulo 6"/>
          <p:cNvSpPr/>
          <p:nvPr/>
        </p:nvSpPr>
        <p:spPr>
          <a:xfrm>
            <a:off x="5286380" y="2571744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Dependente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286380" y="321468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Nome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Parentesco</a:t>
            </a:r>
          </a:p>
          <a:p>
            <a:pPr algn="ctr"/>
            <a:endParaRPr lang="pt-BR" sz="2000" b="1" dirty="0"/>
          </a:p>
        </p:txBody>
      </p:sp>
      <p:sp>
        <p:nvSpPr>
          <p:cNvPr id="9" name="Retângulo 8"/>
          <p:cNvSpPr/>
          <p:nvPr/>
        </p:nvSpPr>
        <p:spPr>
          <a:xfrm>
            <a:off x="857224" y="336708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Nome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Matricula</a:t>
            </a:r>
          </a:p>
          <a:p>
            <a:pPr algn="ctr"/>
            <a:endParaRPr lang="pt-BR" sz="2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714876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86116" y="4000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786182" y="3143248"/>
            <a:ext cx="133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Faz parte de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3214678" y="3643314"/>
            <a:ext cx="2071702" cy="152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857224" y="428625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solidFill>
                  <a:schemeClr val="tx1"/>
                </a:solidFill>
              </a:rPr>
              <a:t>Funcionario</a:t>
            </a:r>
            <a:r>
              <a:rPr lang="pt-BR" sz="20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pt-BR" sz="1400" b="1" dirty="0" err="1" smtClean="0">
                <a:solidFill>
                  <a:schemeClr val="tx1"/>
                </a:solidFill>
              </a:rPr>
              <a:t>getMatricula</a:t>
            </a:r>
            <a:r>
              <a:rPr lang="pt-BR" sz="1400" b="1" dirty="0" smtClean="0">
                <a:solidFill>
                  <a:schemeClr val="tx1"/>
                </a:solidFill>
              </a:rPr>
              <a:t>()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86380" y="414338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Dependente()</a:t>
            </a:r>
          </a:p>
          <a:p>
            <a:pPr algn="ctr"/>
            <a:r>
              <a:rPr lang="pt-BR" sz="2000" b="1" dirty="0" err="1" smtClean="0">
                <a:solidFill>
                  <a:schemeClr val="tx1"/>
                </a:solidFill>
              </a:rPr>
              <a:t>getNome</a:t>
            </a:r>
            <a:r>
              <a:rPr lang="pt-BR" sz="2000" b="1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Losango 15"/>
          <p:cNvSpPr/>
          <p:nvPr/>
        </p:nvSpPr>
        <p:spPr>
          <a:xfrm rot="15723788">
            <a:off x="3305209" y="3461303"/>
            <a:ext cx="428628" cy="70008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928662" y="6000768"/>
            <a:ext cx="7449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Exclusão de um funcionário implica na exclusão de seu dependente.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264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Dependente {</a:t>
            </a:r>
          </a:p>
          <a:p>
            <a:pPr>
              <a:buNone/>
            </a:pP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String nome;</a:t>
            </a:r>
          </a:p>
          <a:p>
            <a:pPr>
              <a:buNone/>
            </a:pP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String parentesco;</a:t>
            </a:r>
          </a:p>
          <a:p>
            <a:pPr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Dependente(){</a:t>
            </a:r>
          </a:p>
          <a:p>
            <a:pPr>
              <a:buNone/>
            </a:pPr>
            <a:endParaRPr lang="pt-BR" sz="18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nome;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nome) {</a:t>
            </a:r>
          </a:p>
          <a:p>
            <a:pPr>
              <a:buNone/>
            </a:pP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.nome = nome;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getParentesco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parentesco;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setParentesco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parentesco) {</a:t>
            </a:r>
          </a:p>
          <a:p>
            <a:pPr>
              <a:buNone/>
            </a:pP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.parentesco = parentesco;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3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921</Words>
  <Application>Microsoft Office PowerPoint</Application>
  <PresentationFormat>Apresentação na tela (4:3)</PresentationFormat>
  <Paragraphs>244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Verdana</vt:lpstr>
      <vt:lpstr>Tema do Office</vt:lpstr>
      <vt:lpstr>Introdução a Java</vt:lpstr>
      <vt:lpstr>Agregação</vt:lpstr>
      <vt:lpstr>Exemplo em UML</vt:lpstr>
      <vt:lpstr>Implementação de Agregação em Java</vt:lpstr>
      <vt:lpstr>Apresentação do PowerPoint</vt:lpstr>
      <vt:lpstr>Apresentação do PowerPoint</vt:lpstr>
      <vt:lpstr>Composição</vt:lpstr>
      <vt:lpstr>Exemplo</vt:lpstr>
      <vt:lpstr>Apresentação do PowerPoint</vt:lpstr>
      <vt:lpstr>Apresentação do PowerPoint</vt:lpstr>
      <vt:lpstr>Agregação x Composição</vt:lpstr>
      <vt:lpstr>Exercício</vt:lpstr>
      <vt:lpstr>Exercício</vt:lpstr>
      <vt:lpstr>Dependência</vt:lpstr>
      <vt:lpstr>Dependência em UML</vt:lpstr>
      <vt:lpstr>Dependência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Java</dc:title>
  <dc:creator>Fabio </dc:creator>
  <cp:lastModifiedBy>Fabio</cp:lastModifiedBy>
  <cp:revision>52</cp:revision>
  <dcterms:created xsi:type="dcterms:W3CDTF">2012-04-24T16:16:19Z</dcterms:created>
  <dcterms:modified xsi:type="dcterms:W3CDTF">2014-05-23T17:41:47Z</dcterms:modified>
</cp:coreProperties>
</file>