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3" r:id="rId14"/>
    <p:sldId id="274" r:id="rId15"/>
    <p:sldId id="272" r:id="rId16"/>
    <p:sldId id="275" r:id="rId17"/>
    <p:sldId id="270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20B3A-FEC6-4C5D-9650-FA29D5FDFC25}" type="datetimeFigureOut">
              <a:rPr lang="pt-BR" smtClean="0"/>
              <a:t>31/05/2016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95129-D249-4B07-B083-7508DB5FC9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889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B658-B581-4755-939F-B23BDF6957B8}" type="datetimeFigureOut">
              <a:rPr lang="pt-BR" smtClean="0"/>
              <a:pPr/>
              <a:t>31/05/2016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B0AF-C659-4BDB-B3E7-80C306944E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B658-B581-4755-939F-B23BDF6957B8}" type="datetimeFigureOut">
              <a:rPr lang="pt-BR" smtClean="0"/>
              <a:pPr/>
              <a:t>31/05/2016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B0AF-C659-4BDB-B3E7-80C306944E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B658-B581-4755-939F-B23BDF6957B8}" type="datetimeFigureOut">
              <a:rPr lang="pt-BR" smtClean="0"/>
              <a:pPr/>
              <a:t>31/05/2016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B0AF-C659-4BDB-B3E7-80C306944E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B658-B581-4755-939F-B23BDF6957B8}" type="datetimeFigureOut">
              <a:rPr lang="pt-BR" smtClean="0"/>
              <a:pPr/>
              <a:t>31/05/2016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B0AF-C659-4BDB-B3E7-80C306944E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B658-B581-4755-939F-B23BDF6957B8}" type="datetimeFigureOut">
              <a:rPr lang="pt-BR" smtClean="0"/>
              <a:pPr/>
              <a:t>31/05/2016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B0AF-C659-4BDB-B3E7-80C306944E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B658-B581-4755-939F-B23BDF6957B8}" type="datetimeFigureOut">
              <a:rPr lang="pt-BR" smtClean="0"/>
              <a:pPr/>
              <a:t>31/05/2016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B0AF-C659-4BDB-B3E7-80C306944E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B658-B581-4755-939F-B23BDF6957B8}" type="datetimeFigureOut">
              <a:rPr lang="pt-BR" smtClean="0"/>
              <a:pPr/>
              <a:t>31/05/2016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B0AF-C659-4BDB-B3E7-80C306944E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B658-B581-4755-939F-B23BDF6957B8}" type="datetimeFigureOut">
              <a:rPr lang="pt-BR" smtClean="0"/>
              <a:pPr/>
              <a:t>31/05/2016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B0AF-C659-4BDB-B3E7-80C306944E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B658-B581-4755-939F-B23BDF6957B8}" type="datetimeFigureOut">
              <a:rPr lang="pt-BR" smtClean="0"/>
              <a:pPr/>
              <a:t>31/05/2016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B0AF-C659-4BDB-B3E7-80C306944E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B658-B581-4755-939F-B23BDF6957B8}" type="datetimeFigureOut">
              <a:rPr lang="pt-BR" smtClean="0"/>
              <a:pPr/>
              <a:t>31/05/2016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B0AF-C659-4BDB-B3E7-80C306944E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B658-B581-4755-939F-B23BDF6957B8}" type="datetimeFigureOut">
              <a:rPr lang="pt-BR" smtClean="0"/>
              <a:pPr/>
              <a:t>31/05/2016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B0AF-C659-4BDB-B3E7-80C306944E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DB658-B581-4755-939F-B23BDF6957B8}" type="datetimeFigureOut">
              <a:rPr lang="pt-BR" smtClean="0"/>
              <a:pPr/>
              <a:t>31/05/2016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4B0AF-C659-4BDB-B3E7-80C306944E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Acesso e Manipulação de </a:t>
            </a:r>
            <a:br>
              <a:rPr lang="pt-BR" dirty="0" smtClean="0"/>
            </a:br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96752"/>
            <a:ext cx="8640960" cy="544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5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Classe Genérica 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52" y="1124744"/>
            <a:ext cx="8579296" cy="559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5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de classe que usa </a:t>
            </a:r>
            <a:br>
              <a:rPr lang="pt-BR" dirty="0" smtClean="0"/>
            </a:br>
            <a:r>
              <a:rPr lang="pt-BR" dirty="0" smtClean="0"/>
              <a:t>a classe genérica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03" y="1430142"/>
            <a:ext cx="83915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0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Cadastro no 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Uma maneira para realizar cadastro em um banco de dados por meio da linguagem SQL.</a:t>
            </a:r>
          </a:p>
          <a:p>
            <a:r>
              <a:rPr lang="pt-BR" sz="2400" dirty="0" err="1" smtClean="0">
                <a:solidFill>
                  <a:srgbClr val="FF0000"/>
                </a:solidFill>
              </a:rPr>
              <a:t>String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 err="1" smtClean="0">
                <a:solidFill>
                  <a:srgbClr val="FF0000"/>
                </a:solidFill>
              </a:rPr>
              <a:t>sql</a:t>
            </a:r>
            <a:r>
              <a:rPr lang="pt-BR" sz="2400" dirty="0" smtClean="0">
                <a:solidFill>
                  <a:srgbClr val="FF0000"/>
                </a:solidFill>
              </a:rPr>
              <a:t> = “</a:t>
            </a:r>
            <a:r>
              <a:rPr lang="pt-BR" sz="2400" dirty="0">
                <a:solidFill>
                  <a:srgbClr val="FF0000"/>
                </a:solidFill>
              </a:rPr>
              <a:t>INSERT INTO </a:t>
            </a:r>
            <a:r>
              <a:rPr lang="pt-BR" sz="2400" dirty="0" err="1" smtClean="0">
                <a:solidFill>
                  <a:srgbClr val="FF0000"/>
                </a:solidFill>
              </a:rPr>
              <a:t>usuario</a:t>
            </a:r>
            <a:r>
              <a:rPr lang="pt-BR" sz="2400" dirty="0" smtClean="0">
                <a:solidFill>
                  <a:srgbClr val="FF0000"/>
                </a:solidFill>
              </a:rPr>
              <a:t>(</a:t>
            </a:r>
            <a:r>
              <a:rPr lang="pt-BR" sz="2400" dirty="0" err="1" smtClean="0">
                <a:solidFill>
                  <a:srgbClr val="FF0000"/>
                </a:solidFill>
              </a:rPr>
              <a:t>nome,email,telefone</a:t>
            </a:r>
            <a:r>
              <a:rPr lang="pt-BR" sz="2400" dirty="0">
                <a:solidFill>
                  <a:srgbClr val="FF0000"/>
                </a:solidFill>
              </a:rPr>
              <a:t>) VALUES</a:t>
            </a:r>
            <a:r>
              <a:rPr lang="pt-BR" sz="2400" dirty="0" smtClean="0">
                <a:solidFill>
                  <a:srgbClr val="FF0000"/>
                </a:solidFill>
              </a:rPr>
              <a:t>(?,?,?)”</a:t>
            </a:r>
          </a:p>
          <a:p>
            <a:r>
              <a:rPr lang="pt-BR" sz="2800" dirty="0" smtClean="0"/>
              <a:t>O caractere (?) será substituído por parâmetros durante a execução do programa</a:t>
            </a:r>
          </a:p>
          <a:p>
            <a:r>
              <a:rPr lang="pt-BR" sz="2800" dirty="0" smtClean="0"/>
              <a:t>Para executar o SQL a partir da conexão realizada com o banco de dados deve ser criado um objeto do tipo </a:t>
            </a:r>
            <a:r>
              <a:rPr lang="pt-BR" sz="2800" b="1" i="1" dirty="0" err="1" smtClean="0">
                <a:solidFill>
                  <a:srgbClr val="FF0000"/>
                </a:solidFill>
              </a:rPr>
              <a:t>PreparedStatement</a:t>
            </a:r>
            <a:endParaRPr lang="pt-BR" sz="2800" b="1" i="1" dirty="0" smtClean="0">
              <a:solidFill>
                <a:srgbClr val="FF0000"/>
              </a:solidFill>
            </a:endParaRPr>
          </a:p>
          <a:p>
            <a:r>
              <a:rPr lang="pt-BR" sz="2200" dirty="0" err="1" smtClean="0"/>
              <a:t>PreparedStatement</a:t>
            </a:r>
            <a:r>
              <a:rPr lang="pt-BR" sz="2200" dirty="0" smtClean="0"/>
              <a:t> query = </a:t>
            </a:r>
            <a:r>
              <a:rPr lang="pt-BR" sz="2200" dirty="0" err="1" smtClean="0"/>
              <a:t>connection.preparedStatement</a:t>
            </a:r>
            <a:r>
              <a:rPr lang="pt-BR" sz="2200" dirty="0" smtClean="0"/>
              <a:t>(</a:t>
            </a:r>
            <a:r>
              <a:rPr lang="pt-BR" sz="2200" dirty="0" err="1" smtClean="0"/>
              <a:t>sql</a:t>
            </a:r>
            <a:r>
              <a:rPr lang="pt-BR" sz="2200" dirty="0" smtClean="0"/>
              <a:t>);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67501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Cadastro no 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Cada um dos parâmetros usados na instrução SQL deve ser passado ao objeto do tipo </a:t>
            </a:r>
            <a:r>
              <a:rPr lang="pt-BR" sz="2400" b="1" i="1" dirty="0" err="1" smtClean="0">
                <a:solidFill>
                  <a:srgbClr val="FF0000"/>
                </a:solidFill>
              </a:rPr>
              <a:t>PreparedStatement</a:t>
            </a:r>
            <a:r>
              <a:rPr lang="pt-BR" sz="2400" b="1" i="1" dirty="0" smtClean="0">
                <a:solidFill>
                  <a:srgbClr val="FF0000"/>
                </a:solidFill>
              </a:rPr>
              <a:t> </a:t>
            </a:r>
            <a:r>
              <a:rPr lang="pt-BR" sz="2400" dirty="0" smtClean="0"/>
              <a:t>por meio de métodos apropriados.</a:t>
            </a:r>
          </a:p>
          <a:p>
            <a:r>
              <a:rPr lang="pt-BR" sz="2400" dirty="0" smtClean="0"/>
              <a:t>Existem diversos métodos que podem ser usados dependendo do tipo de valor a ser enviado ao objeto.</a:t>
            </a:r>
          </a:p>
          <a:p>
            <a:r>
              <a:rPr lang="pt-BR" sz="2400" dirty="0" smtClean="0"/>
              <a:t>Por exemplo: </a:t>
            </a:r>
            <a:r>
              <a:rPr lang="pt-BR" sz="2400" dirty="0" err="1" smtClean="0"/>
              <a:t>setInt</a:t>
            </a:r>
            <a:r>
              <a:rPr lang="pt-BR" sz="2400" dirty="0" smtClean="0"/>
              <a:t>, </a:t>
            </a:r>
            <a:r>
              <a:rPr lang="pt-BR" sz="2400" dirty="0" err="1" smtClean="0"/>
              <a:t>setDouble</a:t>
            </a:r>
            <a:r>
              <a:rPr lang="pt-BR" sz="2400" dirty="0" smtClean="0"/>
              <a:t>, </a:t>
            </a:r>
            <a:r>
              <a:rPr lang="pt-BR" sz="2400" dirty="0" err="1" smtClean="0"/>
              <a:t>setString</a:t>
            </a:r>
            <a:r>
              <a:rPr lang="pt-BR" sz="2400" dirty="0" smtClean="0"/>
              <a:t>, etc.</a:t>
            </a:r>
          </a:p>
          <a:p>
            <a:pPr lvl="1"/>
            <a:r>
              <a:rPr lang="pt-BR" sz="2000" dirty="0" err="1"/>
              <a:t>q</a:t>
            </a:r>
            <a:r>
              <a:rPr lang="pt-BR" sz="2000" dirty="0" err="1" smtClean="0"/>
              <a:t>uery.setString</a:t>
            </a:r>
            <a:r>
              <a:rPr lang="pt-BR" sz="2000" dirty="0" smtClean="0"/>
              <a:t>(1,”valor”);</a:t>
            </a:r>
          </a:p>
          <a:p>
            <a:r>
              <a:rPr lang="pt-BR" sz="2400" dirty="0" smtClean="0"/>
              <a:t>Para executar a instrução SQL “</a:t>
            </a:r>
            <a:r>
              <a:rPr lang="pt-BR" sz="2400" dirty="0" err="1" smtClean="0"/>
              <a:t>insert</a:t>
            </a:r>
            <a:r>
              <a:rPr lang="pt-BR" sz="2400" dirty="0" smtClean="0"/>
              <a:t>” no banco de dados </a:t>
            </a:r>
          </a:p>
          <a:p>
            <a:pPr lvl="1"/>
            <a:r>
              <a:rPr lang="pt-BR" sz="2000" dirty="0"/>
              <a:t> </a:t>
            </a:r>
            <a:r>
              <a:rPr lang="pt-BR" sz="2000" dirty="0" err="1" smtClean="0"/>
              <a:t>query.execute</a:t>
            </a:r>
            <a:r>
              <a:rPr lang="pt-BR" sz="2000" dirty="0"/>
              <a:t>();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705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18" y="1305347"/>
            <a:ext cx="8206943" cy="555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7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Hibernate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Também existe a possibilidade de manipular banco de dados por meio de frameworks sem a necessidade de usar SQL.</a:t>
            </a:r>
          </a:p>
          <a:p>
            <a:pPr lvl="1"/>
            <a:r>
              <a:rPr lang="pt-BR" dirty="0" err="1" smtClean="0"/>
              <a:t>Hibernete</a:t>
            </a:r>
            <a:r>
              <a:rPr lang="pt-BR" dirty="0" smtClean="0"/>
              <a:t> (http://www.hibernate.org) é no momento um dos mais utilizados</a:t>
            </a:r>
          </a:p>
          <a:p>
            <a:r>
              <a:rPr lang="pt-BR" dirty="0" smtClean="0"/>
              <a:t>Recomendado para ser usado em aplicações mais robustas.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025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Faça um programa para cadastro e consulta de produtos, seguindo os mesmos procedimentos apresentados.</a:t>
            </a:r>
          </a:p>
          <a:p>
            <a:r>
              <a:rPr lang="pt-BR" dirty="0" smtClean="0"/>
              <a:t>Utilize os campos código, nome e preço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321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 linguagem Java possui classes que permitem a conexão com um banco da dados</a:t>
            </a:r>
          </a:p>
          <a:p>
            <a:r>
              <a:rPr lang="pt-BR" dirty="0" smtClean="0"/>
              <a:t>Fazem parte da </a:t>
            </a:r>
            <a:r>
              <a:rPr lang="pt-BR" dirty="0" smtClean="0">
                <a:solidFill>
                  <a:srgbClr val="FF0000"/>
                </a:solidFill>
              </a:rPr>
              <a:t>API JDBC </a:t>
            </a:r>
            <a:r>
              <a:rPr lang="pt-BR" dirty="0" smtClean="0"/>
              <a:t>(Java </a:t>
            </a:r>
            <a:r>
              <a:rPr lang="pt-BR" dirty="0" err="1" smtClean="0"/>
              <a:t>Database</a:t>
            </a:r>
            <a:r>
              <a:rPr lang="pt-BR" dirty="0" smtClean="0"/>
              <a:t> </a:t>
            </a:r>
            <a:r>
              <a:rPr lang="pt-BR" dirty="0" err="1" smtClean="0"/>
              <a:t>Connectivity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Permite a comunicação com diversos </a:t>
            </a:r>
            <a:r>
              <a:rPr lang="pt-BR" dirty="0" err="1" smtClean="0"/>
              <a:t>SGDBs</a:t>
            </a:r>
            <a:r>
              <a:rPr lang="pt-BR" dirty="0" smtClean="0"/>
              <a:t> como Oracle, MySQL, SQL Server, entre outros</a:t>
            </a:r>
          </a:p>
          <a:p>
            <a:r>
              <a:rPr lang="pt-BR" dirty="0" smtClean="0"/>
              <a:t>Uma maneira simples de acessar e manipular um banco de dados é por meio da linguagem SQL.</a:t>
            </a:r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853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Passos Básicos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Seja qual for o SGDB usado, os passos básicos necessários para manipulação de banco de dados são os seguintes: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>
                <a:solidFill>
                  <a:srgbClr val="FF0000"/>
                </a:solidFill>
              </a:rPr>
              <a:t>A criação do banco de dados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>
                <a:solidFill>
                  <a:srgbClr val="FF0000"/>
                </a:solidFill>
              </a:rPr>
              <a:t>A inclusão do driver a ser usado para conexão ao banco de dados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>
                <a:solidFill>
                  <a:srgbClr val="FF0000"/>
                </a:solidFill>
              </a:rPr>
              <a:t>A definição do endereço (URL) da localização do banco de dados que será incluído na aplicação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>
                <a:solidFill>
                  <a:srgbClr val="FF0000"/>
                </a:solidFill>
              </a:rPr>
              <a:t>A criação da aplicação Java para acessar os dados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53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Driver para Conexão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Para acessar um banco de dados por meio de Java, é necessário carregar um driver específico do SGDB.</a:t>
            </a:r>
          </a:p>
          <a:p>
            <a:r>
              <a:rPr lang="pt-BR" dirty="0" smtClean="0"/>
              <a:t>Na maioria dos casos é necessário baixar o driver de um site e copiá-lo para a pasta “</a:t>
            </a:r>
            <a:r>
              <a:rPr lang="pt-BR" dirty="0" err="1" smtClean="0"/>
              <a:t>ext</a:t>
            </a:r>
            <a:r>
              <a:rPr lang="pt-BR" dirty="0" smtClean="0"/>
              <a:t>” do seu diretório Java: </a:t>
            </a:r>
            <a:r>
              <a:rPr lang="pt-BR" dirty="0" smtClean="0">
                <a:solidFill>
                  <a:srgbClr val="FF0000"/>
                </a:solidFill>
              </a:rPr>
              <a:t>“</a:t>
            </a:r>
            <a:r>
              <a:rPr lang="pt-BR" dirty="0" err="1" smtClean="0">
                <a:solidFill>
                  <a:srgbClr val="FF0000"/>
                </a:solidFill>
              </a:rPr>
              <a:t>java</a:t>
            </a:r>
            <a:r>
              <a:rPr lang="pt-BR" dirty="0" smtClean="0">
                <a:solidFill>
                  <a:srgbClr val="FF0000"/>
                </a:solidFill>
              </a:rPr>
              <a:t>\</a:t>
            </a:r>
            <a:r>
              <a:rPr lang="pt-BR" dirty="0" err="1" smtClean="0">
                <a:solidFill>
                  <a:srgbClr val="FF0000"/>
                </a:solidFill>
              </a:rPr>
              <a:t>jre</a:t>
            </a:r>
            <a:r>
              <a:rPr lang="pt-BR" dirty="0" smtClean="0">
                <a:solidFill>
                  <a:srgbClr val="FF0000"/>
                </a:solidFill>
              </a:rPr>
              <a:t>\</a:t>
            </a:r>
            <a:r>
              <a:rPr lang="pt-BR" dirty="0" err="1" smtClean="0">
                <a:solidFill>
                  <a:srgbClr val="FF0000"/>
                </a:solidFill>
              </a:rPr>
              <a:t>lib</a:t>
            </a:r>
            <a:r>
              <a:rPr lang="pt-BR" dirty="0" smtClean="0">
                <a:solidFill>
                  <a:srgbClr val="FF0000"/>
                </a:solidFill>
              </a:rPr>
              <a:t>\</a:t>
            </a:r>
            <a:r>
              <a:rPr lang="pt-BR" dirty="0" err="1" smtClean="0">
                <a:solidFill>
                  <a:srgbClr val="FF0000"/>
                </a:solidFill>
              </a:rPr>
              <a:t>ext</a:t>
            </a:r>
            <a:r>
              <a:rPr lang="pt-BR" dirty="0" smtClean="0">
                <a:solidFill>
                  <a:srgbClr val="FF0000"/>
                </a:solidFill>
              </a:rPr>
              <a:t>”</a:t>
            </a:r>
          </a:p>
          <a:p>
            <a:r>
              <a:rPr lang="pt-BR" dirty="0" smtClean="0"/>
              <a:t>Também pode ser integrado ao projeto da aplicação. </a:t>
            </a:r>
          </a:p>
          <a:p>
            <a:r>
              <a:rPr lang="pt-BR" dirty="0" smtClean="0"/>
              <a:t>O driver do MySQL: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mysql-conector-java-5.1.8-bin.jar</a:t>
            </a:r>
            <a:endParaRPr lang="pt-BR" dirty="0" smtClean="0">
              <a:solidFill>
                <a:srgbClr val="FF0000"/>
              </a:solidFill>
            </a:endParaRPr>
          </a:p>
          <a:p>
            <a:pPr lvl="1"/>
            <a:r>
              <a:rPr lang="pt-BR" dirty="0">
                <a:solidFill>
                  <a:srgbClr val="FF0000"/>
                </a:solidFill>
              </a:rPr>
              <a:t>http://dev.mysql.com/downloads/connector/j/</a:t>
            </a:r>
          </a:p>
        </p:txBody>
      </p:sp>
    </p:spTree>
    <p:extLst>
      <p:ext uri="{BB962C8B-B14F-4D97-AF65-F5344CB8AC3E}">
        <p14:creationId xmlns:p14="http://schemas.microsoft.com/office/powerpoint/2010/main" val="265458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Driver para Conexão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O código abaixo deve ser colocado no programa Java para carregamento do driver.</a:t>
            </a:r>
          </a:p>
          <a:p>
            <a:pPr lvl="1"/>
            <a:r>
              <a:rPr lang="pt-BR" dirty="0" err="1" smtClean="0"/>
              <a:t>Class.forName</a:t>
            </a:r>
            <a:r>
              <a:rPr lang="pt-BR" dirty="0" smtClean="0"/>
              <a:t>(“</a:t>
            </a:r>
            <a:r>
              <a:rPr lang="pt-BR" dirty="0" err="1" smtClean="0"/>
              <a:t>pacote.nome</a:t>
            </a:r>
            <a:r>
              <a:rPr lang="pt-BR" dirty="0" smtClean="0"/>
              <a:t>-do-</a:t>
            </a:r>
            <a:r>
              <a:rPr lang="pt-BR" dirty="0" err="1" smtClean="0"/>
              <a:t>drver</a:t>
            </a:r>
            <a:r>
              <a:rPr lang="pt-BR" dirty="0" smtClean="0"/>
              <a:t>”)</a:t>
            </a:r>
          </a:p>
          <a:p>
            <a:r>
              <a:rPr lang="pt-BR" dirty="0" smtClean="0"/>
              <a:t>No MySQL</a:t>
            </a:r>
          </a:p>
          <a:p>
            <a:pPr lvl="1"/>
            <a:r>
              <a:rPr lang="pt-BR" dirty="0" err="1" smtClean="0">
                <a:solidFill>
                  <a:srgbClr val="FF0000"/>
                </a:solidFill>
              </a:rPr>
              <a:t>Class.forName</a:t>
            </a:r>
            <a:r>
              <a:rPr lang="pt-BR" dirty="0" smtClean="0">
                <a:solidFill>
                  <a:srgbClr val="FF0000"/>
                </a:solidFill>
              </a:rPr>
              <a:t>(“</a:t>
            </a:r>
            <a:r>
              <a:rPr lang="pt-BR" dirty="0" err="1" smtClean="0">
                <a:solidFill>
                  <a:srgbClr val="FF0000"/>
                </a:solidFill>
              </a:rPr>
              <a:t>com.mysql.jdbc.Driver</a:t>
            </a:r>
            <a:r>
              <a:rPr lang="pt-BR" dirty="0" smtClean="0">
                <a:solidFill>
                  <a:srgbClr val="FF0000"/>
                </a:solidFill>
              </a:rPr>
              <a:t>”);</a:t>
            </a:r>
          </a:p>
          <a:p>
            <a:r>
              <a:rPr lang="pt-BR" dirty="0" smtClean="0"/>
              <a:t>No Oracle</a:t>
            </a:r>
          </a:p>
          <a:p>
            <a:pPr lvl="1"/>
            <a:r>
              <a:rPr lang="pt-BR" dirty="0" err="1"/>
              <a:t>Class.forName</a:t>
            </a:r>
            <a:r>
              <a:rPr lang="pt-BR" dirty="0" smtClean="0"/>
              <a:t>(“</a:t>
            </a:r>
            <a:r>
              <a:rPr lang="pt-BR" dirty="0" err="1" smtClean="0"/>
              <a:t>oracle.jdbc.driver.OracleDriver</a:t>
            </a:r>
            <a:r>
              <a:rPr lang="pt-BR" dirty="0" smtClean="0"/>
              <a:t>”);</a:t>
            </a:r>
          </a:p>
          <a:p>
            <a:r>
              <a:rPr lang="pt-BR" dirty="0" smtClean="0"/>
              <a:t>No SQL Server </a:t>
            </a:r>
          </a:p>
          <a:p>
            <a:pPr lvl="1"/>
            <a:r>
              <a:rPr lang="pt-BR" dirty="0" err="1" smtClean="0"/>
              <a:t>Class.forName</a:t>
            </a:r>
            <a:r>
              <a:rPr lang="pt-BR" dirty="0" smtClean="0"/>
              <a:t>(“</a:t>
            </a:r>
            <a:r>
              <a:rPr lang="pt-BR" dirty="0" err="1" smtClean="0"/>
              <a:t>com.Microsoft.jdbc.sqlserver.SQLServerDriver</a:t>
            </a:r>
            <a:r>
              <a:rPr lang="pt-BR" dirty="0" smtClean="0"/>
              <a:t>”);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58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52736"/>
            <a:ext cx="8712968" cy="575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3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 ao Banco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Uma maneira para realizar consulta em um banco de dados é por meio da </a:t>
            </a:r>
            <a:r>
              <a:rPr lang="pt-BR" sz="2800" dirty="0" smtClean="0">
                <a:solidFill>
                  <a:srgbClr val="FF0000"/>
                </a:solidFill>
              </a:rPr>
              <a:t>linguagem SQL</a:t>
            </a:r>
            <a:r>
              <a:rPr lang="pt-BR" sz="2800" dirty="0" smtClean="0"/>
              <a:t>.</a:t>
            </a:r>
          </a:p>
          <a:p>
            <a:pPr lvl="1"/>
            <a:r>
              <a:rPr lang="pt-BR" sz="2000" dirty="0" err="1" smtClean="0">
                <a:solidFill>
                  <a:srgbClr val="FF0000"/>
                </a:solidFill>
              </a:rPr>
              <a:t>String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dirty="0" err="1" smtClean="0">
                <a:solidFill>
                  <a:srgbClr val="FF0000"/>
                </a:solidFill>
              </a:rPr>
              <a:t>sql</a:t>
            </a:r>
            <a:r>
              <a:rPr lang="pt-BR" sz="2000" dirty="0" smtClean="0">
                <a:solidFill>
                  <a:srgbClr val="FF0000"/>
                </a:solidFill>
              </a:rPr>
              <a:t> = “</a:t>
            </a:r>
            <a:r>
              <a:rPr lang="pt-BR" sz="2000" dirty="0" err="1" smtClean="0">
                <a:solidFill>
                  <a:srgbClr val="FF0000"/>
                </a:solidFill>
              </a:rPr>
              <a:t>select</a:t>
            </a:r>
            <a:r>
              <a:rPr lang="pt-BR" sz="2000" dirty="0" smtClean="0">
                <a:solidFill>
                  <a:srgbClr val="FF0000"/>
                </a:solidFill>
              </a:rPr>
              <a:t> * </a:t>
            </a:r>
            <a:r>
              <a:rPr lang="pt-BR" sz="2000" dirty="0" err="1" smtClean="0">
                <a:solidFill>
                  <a:srgbClr val="FF0000"/>
                </a:solidFill>
              </a:rPr>
              <a:t>from</a:t>
            </a:r>
            <a:r>
              <a:rPr lang="pt-BR" sz="2000" dirty="0" smtClean="0">
                <a:solidFill>
                  <a:srgbClr val="FF0000"/>
                </a:solidFill>
              </a:rPr>
              <a:t> filmes”;</a:t>
            </a:r>
          </a:p>
          <a:p>
            <a:pPr lvl="1"/>
            <a:r>
              <a:rPr lang="pt-BR" sz="2000" dirty="0" err="1">
                <a:solidFill>
                  <a:srgbClr val="FF0000"/>
                </a:solidFill>
              </a:rPr>
              <a:t>String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 err="1">
                <a:solidFill>
                  <a:srgbClr val="FF0000"/>
                </a:solidFill>
              </a:rPr>
              <a:t>sql</a:t>
            </a:r>
            <a:r>
              <a:rPr lang="pt-BR" sz="2000" dirty="0">
                <a:solidFill>
                  <a:srgbClr val="FF0000"/>
                </a:solidFill>
              </a:rPr>
              <a:t> = “</a:t>
            </a:r>
            <a:r>
              <a:rPr lang="pt-BR" sz="2000" dirty="0" err="1">
                <a:solidFill>
                  <a:srgbClr val="FF0000"/>
                </a:solidFill>
              </a:rPr>
              <a:t>select</a:t>
            </a:r>
            <a:r>
              <a:rPr lang="pt-BR" sz="2000" dirty="0">
                <a:solidFill>
                  <a:srgbClr val="FF0000"/>
                </a:solidFill>
              </a:rPr>
              <a:t> * </a:t>
            </a:r>
            <a:r>
              <a:rPr lang="pt-BR" sz="2000" dirty="0" err="1">
                <a:solidFill>
                  <a:srgbClr val="FF0000"/>
                </a:solidFill>
              </a:rPr>
              <a:t>from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filmes </a:t>
            </a:r>
            <a:r>
              <a:rPr lang="pt-BR" sz="2000" dirty="0" err="1" smtClean="0">
                <a:solidFill>
                  <a:srgbClr val="FF0000"/>
                </a:solidFill>
              </a:rPr>
              <a:t>where</a:t>
            </a:r>
            <a:r>
              <a:rPr lang="pt-BR" sz="2000" dirty="0" smtClean="0">
                <a:solidFill>
                  <a:srgbClr val="FF0000"/>
                </a:solidFill>
              </a:rPr>
              <a:t> código = ?”;</a:t>
            </a:r>
            <a:endParaRPr lang="pt-BR" sz="2000" dirty="0">
              <a:solidFill>
                <a:srgbClr val="FF0000"/>
              </a:solidFill>
            </a:endParaRPr>
          </a:p>
          <a:p>
            <a:r>
              <a:rPr lang="pt-BR" sz="2800" dirty="0" smtClean="0"/>
              <a:t>O caractere (?) será substituído por parâmetros durante a execução do programa</a:t>
            </a:r>
          </a:p>
          <a:p>
            <a:r>
              <a:rPr lang="pt-BR" sz="2800" dirty="0" smtClean="0"/>
              <a:t>Para executar o SQL a partir da conexão realizada com o banco de dados deve ser criado um objeto do tipo </a:t>
            </a:r>
            <a:r>
              <a:rPr lang="pt-BR" sz="2800" b="1" i="1" dirty="0" err="1" smtClean="0">
                <a:solidFill>
                  <a:srgbClr val="FF0000"/>
                </a:solidFill>
              </a:rPr>
              <a:t>PreparedStatement</a:t>
            </a:r>
            <a:endParaRPr lang="pt-BR" sz="2800" b="1" i="1" dirty="0" smtClean="0">
              <a:solidFill>
                <a:srgbClr val="FF0000"/>
              </a:solidFill>
            </a:endParaRPr>
          </a:p>
          <a:p>
            <a:r>
              <a:rPr lang="pt-BR" sz="2200" dirty="0" err="1" smtClean="0"/>
              <a:t>PreparedStatement</a:t>
            </a:r>
            <a:r>
              <a:rPr lang="pt-BR" sz="2200" dirty="0" smtClean="0"/>
              <a:t> query = </a:t>
            </a:r>
            <a:r>
              <a:rPr lang="pt-BR" sz="2200" dirty="0" err="1" smtClean="0"/>
              <a:t>connection.preparedStatement</a:t>
            </a:r>
            <a:r>
              <a:rPr lang="pt-BR" sz="2200" dirty="0" smtClean="0"/>
              <a:t>(</a:t>
            </a:r>
            <a:r>
              <a:rPr lang="pt-BR" sz="2200" dirty="0" err="1" smtClean="0"/>
              <a:t>sql</a:t>
            </a:r>
            <a:r>
              <a:rPr lang="pt-BR" sz="2200" dirty="0" smtClean="0"/>
              <a:t>);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416654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ao 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Cada um dos parâmetros usados na instrução SQL deve ser passado ao objeto do tipo </a:t>
            </a:r>
            <a:r>
              <a:rPr lang="pt-BR" sz="2800" b="1" i="1" dirty="0" err="1" smtClean="0">
                <a:solidFill>
                  <a:srgbClr val="FF0000"/>
                </a:solidFill>
              </a:rPr>
              <a:t>PreparedStatement</a:t>
            </a:r>
            <a:r>
              <a:rPr lang="pt-BR" sz="2800" b="1" i="1" dirty="0" smtClean="0">
                <a:solidFill>
                  <a:srgbClr val="FF0000"/>
                </a:solidFill>
              </a:rPr>
              <a:t> </a:t>
            </a:r>
            <a:r>
              <a:rPr lang="pt-BR" sz="2800" dirty="0" smtClean="0"/>
              <a:t>por meio de métodos apropriados.</a:t>
            </a:r>
          </a:p>
          <a:p>
            <a:r>
              <a:rPr lang="pt-BR" sz="2800" dirty="0" smtClean="0"/>
              <a:t>Existem diversos métodos que podem ser usados dependendo do tipo de valor a ser enviado ao objeto.</a:t>
            </a:r>
          </a:p>
          <a:p>
            <a:r>
              <a:rPr lang="pt-BR" sz="2800" dirty="0" smtClean="0"/>
              <a:t>Por exemplo: </a:t>
            </a:r>
            <a:r>
              <a:rPr lang="pt-BR" sz="2800" dirty="0" err="1" smtClean="0"/>
              <a:t>setInt</a:t>
            </a:r>
            <a:r>
              <a:rPr lang="pt-BR" sz="2800" dirty="0" smtClean="0"/>
              <a:t>, </a:t>
            </a:r>
            <a:r>
              <a:rPr lang="pt-BR" sz="2800" dirty="0" err="1" smtClean="0"/>
              <a:t>setDouble</a:t>
            </a:r>
            <a:r>
              <a:rPr lang="pt-BR" sz="2800" dirty="0" smtClean="0"/>
              <a:t>, </a:t>
            </a:r>
            <a:r>
              <a:rPr lang="pt-BR" sz="2800" dirty="0" err="1" smtClean="0"/>
              <a:t>setString</a:t>
            </a:r>
            <a:r>
              <a:rPr lang="pt-BR" sz="2800" dirty="0" smtClean="0"/>
              <a:t>, etc.</a:t>
            </a:r>
          </a:p>
          <a:p>
            <a:pPr lvl="1"/>
            <a:r>
              <a:rPr lang="pt-BR" sz="2400" dirty="0" err="1">
                <a:solidFill>
                  <a:srgbClr val="FF0000"/>
                </a:solidFill>
              </a:rPr>
              <a:t>q</a:t>
            </a:r>
            <a:r>
              <a:rPr lang="pt-BR" sz="2400" dirty="0" err="1" smtClean="0">
                <a:solidFill>
                  <a:srgbClr val="FF0000"/>
                </a:solidFill>
              </a:rPr>
              <a:t>uery.setString</a:t>
            </a:r>
            <a:r>
              <a:rPr lang="pt-BR" sz="2400" dirty="0" smtClean="0">
                <a:solidFill>
                  <a:srgbClr val="FF0000"/>
                </a:solidFill>
              </a:rPr>
              <a:t>(1,”valor”);</a:t>
            </a:r>
            <a:endParaRPr lang="pt-BR" sz="2400" dirty="0">
              <a:solidFill>
                <a:srgbClr val="FF000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67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ao 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Para armazenar o resultado da execução da instrução SQL deve se usar um objeto do tipo </a:t>
            </a:r>
            <a:r>
              <a:rPr lang="pt-BR" sz="2800" b="1" i="1" dirty="0" err="1" smtClean="0">
                <a:solidFill>
                  <a:srgbClr val="FF0000"/>
                </a:solidFill>
              </a:rPr>
              <a:t>ResultSet</a:t>
            </a:r>
            <a:endParaRPr lang="pt-BR" sz="2800" b="1" i="1" dirty="0" smtClean="0">
              <a:solidFill>
                <a:srgbClr val="FF0000"/>
              </a:solidFill>
            </a:endParaRPr>
          </a:p>
          <a:p>
            <a:r>
              <a:rPr lang="pt-BR" sz="2800" dirty="0" smtClean="0"/>
              <a:t>O resultado da consulta é armazenado no objeto </a:t>
            </a:r>
            <a:r>
              <a:rPr lang="pt-BR" sz="2800" dirty="0" err="1" smtClean="0"/>
              <a:t>ResultSet</a:t>
            </a:r>
            <a:r>
              <a:rPr lang="pt-BR" sz="2800" dirty="0" smtClean="0"/>
              <a:t> com formato de uma tabela contendo linhas (registros) e colunas (atributos) </a:t>
            </a:r>
          </a:p>
          <a:p>
            <a:r>
              <a:rPr lang="pt-BR" sz="2800" dirty="0" smtClean="0"/>
              <a:t>Para acessar os dados de cada atributo se deve usar o método </a:t>
            </a:r>
            <a:r>
              <a:rPr lang="pt-BR" sz="2800" dirty="0" err="1" smtClean="0"/>
              <a:t>getString</a:t>
            </a:r>
            <a:endParaRPr lang="pt-BR" sz="2800" dirty="0" smtClean="0"/>
          </a:p>
          <a:p>
            <a:r>
              <a:rPr lang="pt-BR" sz="2800" dirty="0" smtClean="0"/>
              <a:t>Por exemplo: </a:t>
            </a:r>
            <a:r>
              <a:rPr lang="pt-BR" sz="2800" dirty="0" err="1" smtClean="0">
                <a:solidFill>
                  <a:srgbClr val="FF0000"/>
                </a:solidFill>
              </a:rPr>
              <a:t>resultSet.getString</a:t>
            </a:r>
            <a:r>
              <a:rPr lang="pt-BR" sz="2800" dirty="0" smtClean="0">
                <a:solidFill>
                  <a:srgbClr val="FF0000"/>
                </a:solidFill>
              </a:rPr>
              <a:t>(“</a:t>
            </a:r>
            <a:r>
              <a:rPr lang="pt-BR" sz="2800" dirty="0" err="1" smtClean="0">
                <a:solidFill>
                  <a:srgbClr val="FF0000"/>
                </a:solidFill>
              </a:rPr>
              <a:t>codigo</a:t>
            </a:r>
            <a:r>
              <a:rPr lang="pt-BR" sz="2800" dirty="0" smtClean="0">
                <a:solidFill>
                  <a:srgbClr val="FF0000"/>
                </a:solidFill>
              </a:rPr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324922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630</Words>
  <Application>Microsoft Office PowerPoint</Application>
  <PresentationFormat>Apresentação na tela (4:3)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0" baseType="lpstr">
      <vt:lpstr>Arial</vt:lpstr>
      <vt:lpstr>Calibri</vt:lpstr>
      <vt:lpstr>Tema do Office</vt:lpstr>
      <vt:lpstr>Acesso e Manipulação de  Banco de Dados</vt:lpstr>
      <vt:lpstr>Introdução</vt:lpstr>
      <vt:lpstr>Passos Básicos</vt:lpstr>
      <vt:lpstr>Driver para Conexão</vt:lpstr>
      <vt:lpstr>Driver para Conexão</vt:lpstr>
      <vt:lpstr>Exemplo </vt:lpstr>
      <vt:lpstr>Consulta ao Banco de Dados</vt:lpstr>
      <vt:lpstr>Consulta ao Banco de Dados</vt:lpstr>
      <vt:lpstr>Consulta ao Banco de Dados</vt:lpstr>
      <vt:lpstr>Exemplo </vt:lpstr>
      <vt:lpstr>Exemplo Classe Genérica </vt:lpstr>
      <vt:lpstr>Exemplo de classe que usa  a classe genérica</vt:lpstr>
      <vt:lpstr>Cadastro no Banco de Dados</vt:lpstr>
      <vt:lpstr>Cadastro no Banco de Dados</vt:lpstr>
      <vt:lpstr>Exemplo </vt:lpstr>
      <vt:lpstr>Hibernate</vt:lpstr>
      <vt:lpstr>Exercício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Java</dc:title>
  <dc:creator>Fabio</dc:creator>
  <cp:lastModifiedBy>Fabio</cp:lastModifiedBy>
  <cp:revision>108</cp:revision>
  <dcterms:created xsi:type="dcterms:W3CDTF">2012-04-24T16:16:19Z</dcterms:created>
  <dcterms:modified xsi:type="dcterms:W3CDTF">2016-05-31T21:28:30Z</dcterms:modified>
</cp:coreProperties>
</file>