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4" r:id="rId8"/>
    <p:sldId id="259" r:id="rId9"/>
    <p:sldId id="272" r:id="rId10"/>
    <p:sldId id="273" r:id="rId11"/>
    <p:sldId id="260" r:id="rId12"/>
    <p:sldId id="277" r:id="rId13"/>
    <p:sldId id="278" r:id="rId14"/>
    <p:sldId id="265" r:id="rId15"/>
    <p:sldId id="261" r:id="rId16"/>
    <p:sldId id="262" r:id="rId17"/>
    <p:sldId id="263" r:id="rId18"/>
    <p:sldId id="270" r:id="rId19"/>
    <p:sldId id="269" r:id="rId20"/>
    <p:sldId id="276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F7CA5-F1D2-4906-83BE-AA412E205FA4}" type="datetimeFigureOut">
              <a:rPr lang="pt-BR"/>
              <a:pPr>
                <a:defRPr/>
              </a:pPr>
              <a:t>06/09/2010</a:t>
            </a:fld>
            <a:endParaRPr lang="pt-BR"/>
          </a:p>
        </p:txBody>
      </p:sp>
      <p:sp>
        <p:nvSpPr>
          <p:cNvPr id="5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CCB7F-D5FA-4C5A-87BE-E1E912EB37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26F87-982E-434C-B60A-837685246CC3}" type="datetimeFigureOut">
              <a:rPr lang="pt-BR"/>
              <a:pPr>
                <a:defRPr/>
              </a:pPr>
              <a:t>06/09/2010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863D5-EEB0-4F26-A978-21344AB29E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18569-CB32-4D93-AFD5-24CD934CF039}" type="datetimeFigureOut">
              <a:rPr lang="pt-BR"/>
              <a:pPr>
                <a:defRPr/>
              </a:pPr>
              <a:t>06/09/2010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BD77D-B712-4A9F-8496-2FCBECDFCC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9D3F2-0B0A-41F4-BFCD-1DA871EFDD16}" type="datetimeFigureOut">
              <a:rPr lang="pt-BR"/>
              <a:pPr>
                <a:defRPr/>
              </a:pPr>
              <a:t>06/09/2010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410EB-8872-4599-97E7-6D9C062DF9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C227F-D747-4664-92D6-F653A9635875}" type="datetimeFigureOut">
              <a:rPr lang="pt-BR"/>
              <a:pPr>
                <a:defRPr/>
              </a:pPr>
              <a:t>06/09/2010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57921-C93E-4E15-9F8E-3C60EC7FB4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977CC-26DE-4E47-9BCD-214B3208F409}" type="datetimeFigureOut">
              <a:rPr lang="pt-BR"/>
              <a:pPr>
                <a:defRPr/>
              </a:pPr>
              <a:t>06/09/2010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6B6FE-1375-42AE-B88C-DB017469D1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DFEEE-4E4F-4D92-85CA-13DB5B51509F}" type="datetimeFigureOut">
              <a:rPr lang="pt-BR"/>
              <a:pPr>
                <a:defRPr/>
              </a:pPr>
              <a:t>06/09/2010</a:t>
            </a:fld>
            <a:endParaRPr lang="pt-BR"/>
          </a:p>
        </p:txBody>
      </p:sp>
      <p:sp>
        <p:nvSpPr>
          <p:cNvPr id="8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3AE35-B280-4E75-831D-73DFE88110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06462-8A79-4E99-AAE1-94D052B26417}" type="datetimeFigureOut">
              <a:rPr lang="pt-BR"/>
              <a:pPr>
                <a:defRPr/>
              </a:pPr>
              <a:t>06/09/2010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3E21F-D11C-4F9C-9E33-A6B720E207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C4DBC-45FA-42E1-8F34-12DC2EA7D253}" type="datetimeFigureOut">
              <a:rPr lang="pt-BR"/>
              <a:pPr>
                <a:defRPr/>
              </a:pPr>
              <a:t>06/09/2010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7306D-9206-4A59-852E-B89AC1C8D1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71E10-E0CA-48A9-AD9A-080277A5B86E}" type="datetimeFigureOut">
              <a:rPr lang="pt-BR"/>
              <a:pPr>
                <a:defRPr/>
              </a:pPr>
              <a:t>06/09/2010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2601F-2AFD-4E6B-BDC9-DA18ACFE3A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e Arredondado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riângulo retângulo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F788A-5EF8-4EEE-A9E0-CA6448E35F50}" type="datetimeFigureOut">
              <a:rPr lang="pt-BR"/>
              <a:pPr>
                <a:defRPr/>
              </a:pPr>
              <a:t>06/09/2010</a:t>
            </a:fld>
            <a:endParaRPr lang="pt-BR"/>
          </a:p>
        </p:txBody>
      </p:sp>
      <p:sp>
        <p:nvSpPr>
          <p:cNvPr id="10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F694E-6BA1-4818-B03E-E9277E8CA4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1B1F914-EFD2-443F-9A86-D1DACAFA687E}" type="datetimeFigureOut">
              <a:rPr lang="pt-BR"/>
              <a:pPr>
                <a:defRPr/>
              </a:pPr>
              <a:t>06/09/2010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23A7AA-2865-4E49-8036-A0A7779577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grpSp>
        <p:nvGrpSpPr>
          <p:cNvPr id="1033" name="Grupo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5" r:id="rId2"/>
    <p:sldLayoutId id="2147483724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5" r:id="rId9"/>
    <p:sldLayoutId id="2147483721" r:id="rId10"/>
    <p:sldLayoutId id="214748372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203848" y="5877272"/>
            <a:ext cx="2520280" cy="5669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b="1" dirty="0" smtClean="0"/>
              <a:t>Manaus - AM</a:t>
            </a:r>
            <a:endParaRPr lang="pt-BR" sz="3200" b="1" dirty="0"/>
          </a:p>
        </p:txBody>
      </p:sp>
      <p:pic>
        <p:nvPicPr>
          <p:cNvPr id="5123" name="Picture 2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2133600"/>
            <a:ext cx="6405563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Imagem 5" descr="mi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430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1619250" y="620713"/>
            <a:ext cx="7283450" cy="866775"/>
          </a:xfrm>
        </p:spPr>
        <p:txBody>
          <a:bodyPr/>
          <a:lstStyle/>
          <a:p>
            <a:pPr eaLnBrk="1" hangingPunct="1"/>
            <a:r>
              <a:rPr lang="pt-BR" smtClean="0"/>
              <a:t>Repasse Financeiro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684213" y="1557338"/>
            <a:ext cx="8085137" cy="2519362"/>
          </a:xfrm>
        </p:spPr>
        <p:txBody>
          <a:bodyPr/>
          <a:lstStyle/>
          <a:p>
            <a:pPr algn="just" eaLnBrk="1" hangingPunct="1">
              <a:buFont typeface="Wingdings 2" pitchFamily="18" charset="2"/>
              <a:buNone/>
            </a:pPr>
            <a:r>
              <a:rPr lang="pt-BR" smtClean="0"/>
              <a:t>Toda a arrecadação feita em reuniões de célula, de bases, terão uma atenção especial do sistema.</a:t>
            </a:r>
          </a:p>
          <a:p>
            <a:pPr algn="just" eaLnBrk="1" hangingPunct="1">
              <a:buFont typeface="Wingdings 2" pitchFamily="18" charset="2"/>
              <a:buNone/>
            </a:pPr>
            <a:r>
              <a:rPr lang="pt-BR" smtClean="0"/>
              <a:t>Os líderes irão informar um valor arrecadado. O sistema vinculará o valor informado ao líder que por sua vez irá fazer o repasse ao seu discipulador. </a:t>
            </a:r>
          </a:p>
          <a:p>
            <a:pPr algn="just" eaLnBrk="1" hangingPunct="1">
              <a:buFont typeface="Wingdings 2" pitchFamily="18" charset="2"/>
              <a:buNone/>
            </a:pPr>
            <a:endParaRPr lang="pt-BR" smtClean="0"/>
          </a:p>
          <a:p>
            <a:pPr algn="just" eaLnBrk="1" hangingPunct="1">
              <a:buFont typeface="Wingdings 2" pitchFamily="18" charset="2"/>
              <a:buNone/>
            </a:pPr>
            <a:endParaRPr lang="pt-BR" smtClean="0"/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755650" y="3789363"/>
            <a:ext cx="7488238" cy="2808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 b="1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2031924" y="4080681"/>
            <a:ext cx="1223176" cy="42906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pt-BR" sz="1600" b="1" dirty="0">
                <a:latin typeface="Calibri" pitchFamily="34" charset="0"/>
              </a:rPr>
              <a:t>Presidente</a:t>
            </a:r>
            <a:endParaRPr lang="pt-BR" sz="3600" b="1" dirty="0"/>
          </a:p>
        </p:txBody>
      </p:sp>
      <p:sp>
        <p:nvSpPr>
          <p:cNvPr id="14343" name="AutoShape 5"/>
          <p:cNvSpPr>
            <a:spLocks/>
          </p:cNvSpPr>
          <p:nvPr/>
        </p:nvSpPr>
        <p:spPr bwMode="auto">
          <a:xfrm rot="5400000">
            <a:off x="2407759" y="4179585"/>
            <a:ext cx="271586" cy="839649"/>
          </a:xfrm>
          <a:prstGeom prst="leftBrace">
            <a:avLst>
              <a:gd name="adj1" fmla="val 28711"/>
              <a:gd name="adj2" fmla="val 51736"/>
            </a:avLst>
          </a:prstGeom>
          <a:noFill/>
          <a:ln w="28575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pt-BR" b="1"/>
          </a:p>
        </p:txBody>
      </p:sp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2051720" y="4751648"/>
            <a:ext cx="1080120" cy="42906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pt-BR" sz="1600" b="1" dirty="0">
                <a:latin typeface="Calibri" pitchFamily="34" charset="0"/>
              </a:rPr>
              <a:t>Apóstolos</a:t>
            </a:r>
          </a:p>
          <a:p>
            <a:endParaRPr lang="pt-BR" sz="3600" b="1" dirty="0"/>
          </a:p>
        </p:txBody>
      </p:sp>
      <p:sp>
        <p:nvSpPr>
          <p:cNvPr id="14346" name="Text Box 8"/>
          <p:cNvSpPr txBox="1">
            <a:spLocks noChangeArrowheads="1"/>
          </p:cNvSpPr>
          <p:nvPr/>
        </p:nvSpPr>
        <p:spPr bwMode="auto">
          <a:xfrm>
            <a:off x="1985460" y="5392216"/>
            <a:ext cx="1277446" cy="42906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pt-BR" sz="1600" b="1" dirty="0">
                <a:latin typeface="Calibri" pitchFamily="34" charset="0"/>
              </a:rPr>
              <a:t>Discipulador</a:t>
            </a:r>
          </a:p>
          <a:p>
            <a:endParaRPr lang="pt-BR" sz="3600" b="1" dirty="0"/>
          </a:p>
        </p:txBody>
      </p:sp>
      <p:sp>
        <p:nvSpPr>
          <p:cNvPr id="14348" name="Text Box 10"/>
          <p:cNvSpPr txBox="1">
            <a:spLocks noChangeArrowheads="1"/>
          </p:cNvSpPr>
          <p:nvPr/>
        </p:nvSpPr>
        <p:spPr bwMode="auto">
          <a:xfrm>
            <a:off x="1835696" y="6021288"/>
            <a:ext cx="1667011" cy="42906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pt-BR" sz="1600" b="1" dirty="0">
                <a:latin typeface="Calibri" pitchFamily="34" charset="0"/>
              </a:rPr>
              <a:t>Líder de Célula</a:t>
            </a:r>
            <a:endParaRPr lang="pt-BR" sz="3600" b="1" dirty="0"/>
          </a:p>
        </p:txBody>
      </p:sp>
      <p:sp>
        <p:nvSpPr>
          <p:cNvPr id="14349" name="AutoShape 11"/>
          <p:cNvSpPr>
            <a:spLocks noChangeArrowheads="1"/>
          </p:cNvSpPr>
          <p:nvPr/>
        </p:nvSpPr>
        <p:spPr bwMode="auto">
          <a:xfrm rot="10614787">
            <a:off x="3360301" y="5574693"/>
            <a:ext cx="229368" cy="661847"/>
          </a:xfrm>
          <a:prstGeom prst="curvedRightArrow">
            <a:avLst>
              <a:gd name="adj1" fmla="val 51786"/>
              <a:gd name="adj2" fmla="val 103571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 b="1"/>
          </a:p>
        </p:txBody>
      </p:sp>
      <p:sp>
        <p:nvSpPr>
          <p:cNvPr id="14350" name="AutoShape 12"/>
          <p:cNvSpPr>
            <a:spLocks noChangeArrowheads="1"/>
          </p:cNvSpPr>
          <p:nvPr/>
        </p:nvSpPr>
        <p:spPr bwMode="auto">
          <a:xfrm rot="10614787">
            <a:off x="3358979" y="4810145"/>
            <a:ext cx="229368" cy="661847"/>
          </a:xfrm>
          <a:prstGeom prst="curvedRightArrow">
            <a:avLst>
              <a:gd name="adj1" fmla="val 51786"/>
              <a:gd name="adj2" fmla="val 103571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 b="1"/>
          </a:p>
        </p:txBody>
      </p:sp>
      <p:sp>
        <p:nvSpPr>
          <p:cNvPr id="14351" name="Text Box 13"/>
          <p:cNvSpPr txBox="1">
            <a:spLocks noChangeArrowheads="1"/>
          </p:cNvSpPr>
          <p:nvPr/>
        </p:nvSpPr>
        <p:spPr bwMode="auto">
          <a:xfrm>
            <a:off x="3855185" y="5013781"/>
            <a:ext cx="1102808" cy="359435"/>
          </a:xfrm>
          <a:prstGeom prst="rect">
            <a:avLst/>
          </a:prstGeom>
          <a:solidFill>
            <a:srgbClr val="4F81BD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pt-BR" sz="1600" b="1" dirty="0">
                <a:latin typeface="Calibri" pitchFamily="34" charset="0"/>
              </a:rPr>
              <a:t>Repasse</a:t>
            </a:r>
            <a:endParaRPr lang="pt-BR" sz="3600" b="1" dirty="0"/>
          </a:p>
        </p:txBody>
      </p:sp>
      <p:sp>
        <p:nvSpPr>
          <p:cNvPr id="14352" name="Text Box 14"/>
          <p:cNvSpPr txBox="1">
            <a:spLocks noChangeArrowheads="1"/>
          </p:cNvSpPr>
          <p:nvPr/>
        </p:nvSpPr>
        <p:spPr bwMode="auto">
          <a:xfrm>
            <a:off x="3855185" y="5763935"/>
            <a:ext cx="1102808" cy="329361"/>
          </a:xfrm>
          <a:prstGeom prst="rect">
            <a:avLst/>
          </a:prstGeom>
          <a:solidFill>
            <a:srgbClr val="4F81BD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alibri" pitchFamily="34" charset="0"/>
              </a:rPr>
              <a:t>Repasse</a:t>
            </a:r>
            <a:endParaRPr lang="pt-BR" sz="3600" b="1"/>
          </a:p>
        </p:txBody>
      </p:sp>
      <p:sp>
        <p:nvSpPr>
          <p:cNvPr id="14353" name="Text Box 15"/>
          <p:cNvSpPr txBox="1">
            <a:spLocks noChangeArrowheads="1"/>
          </p:cNvSpPr>
          <p:nvPr/>
        </p:nvSpPr>
        <p:spPr bwMode="auto">
          <a:xfrm>
            <a:off x="5716624" y="5005672"/>
            <a:ext cx="1309648" cy="429060"/>
          </a:xfrm>
          <a:prstGeom prst="rect">
            <a:avLst/>
          </a:prstGeom>
          <a:solidFill>
            <a:srgbClr val="FFC0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pt-BR" b="1" dirty="0">
                <a:latin typeface="Calibri" pitchFamily="34" charset="0"/>
              </a:rPr>
              <a:t>Financeiro</a:t>
            </a:r>
          </a:p>
          <a:p>
            <a:pPr algn="ctr"/>
            <a:endParaRPr lang="pt-BR" sz="4000" b="1" dirty="0"/>
          </a:p>
        </p:txBody>
      </p:sp>
      <p:sp>
        <p:nvSpPr>
          <p:cNvPr id="14354" name="AutoShape 16"/>
          <p:cNvSpPr>
            <a:spLocks noChangeArrowheads="1"/>
          </p:cNvSpPr>
          <p:nvPr/>
        </p:nvSpPr>
        <p:spPr bwMode="auto">
          <a:xfrm>
            <a:off x="5061412" y="5019594"/>
            <a:ext cx="435184" cy="399391"/>
          </a:xfrm>
          <a:prstGeom prst="rightArrow">
            <a:avLst>
              <a:gd name="adj1" fmla="val 50000"/>
              <a:gd name="adj2" fmla="val 3035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 b="1"/>
          </a:p>
        </p:txBody>
      </p:sp>
      <p:sp>
        <p:nvSpPr>
          <p:cNvPr id="20" name="AutoShape 5"/>
          <p:cNvSpPr>
            <a:spLocks/>
          </p:cNvSpPr>
          <p:nvPr/>
        </p:nvSpPr>
        <p:spPr bwMode="auto">
          <a:xfrm rot="5400000">
            <a:off x="2421011" y="4833405"/>
            <a:ext cx="271586" cy="839649"/>
          </a:xfrm>
          <a:prstGeom prst="leftBrace">
            <a:avLst>
              <a:gd name="adj1" fmla="val 28711"/>
              <a:gd name="adj2" fmla="val 51736"/>
            </a:avLst>
          </a:prstGeom>
          <a:noFill/>
          <a:ln w="28575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pt-BR" b="1"/>
          </a:p>
        </p:txBody>
      </p:sp>
      <p:sp>
        <p:nvSpPr>
          <p:cNvPr id="21" name="AutoShape 5"/>
          <p:cNvSpPr>
            <a:spLocks/>
          </p:cNvSpPr>
          <p:nvPr/>
        </p:nvSpPr>
        <p:spPr bwMode="auto">
          <a:xfrm rot="5400000">
            <a:off x="2407759" y="5449225"/>
            <a:ext cx="271586" cy="839649"/>
          </a:xfrm>
          <a:prstGeom prst="leftBrace">
            <a:avLst>
              <a:gd name="adj1" fmla="val 28711"/>
              <a:gd name="adj2" fmla="val 51736"/>
            </a:avLst>
          </a:prstGeom>
          <a:noFill/>
          <a:ln w="28575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pt-BR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1908175" y="692150"/>
            <a:ext cx="4319588" cy="1143000"/>
          </a:xfrm>
        </p:spPr>
        <p:txBody>
          <a:bodyPr/>
          <a:lstStyle/>
          <a:p>
            <a:pPr eaLnBrk="1" hangingPunct="1"/>
            <a:r>
              <a:rPr lang="pt-BR" smtClean="0"/>
              <a:t>O Projeto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916113"/>
            <a:ext cx="6841008" cy="4389437"/>
          </a:xfrm>
        </p:spPr>
        <p:txBody>
          <a:bodyPr/>
          <a:lstStyle/>
          <a:p>
            <a:pPr eaLnBrk="1" hangingPunct="1"/>
            <a:r>
              <a:rPr lang="pt-BR" dirty="0" smtClean="0"/>
              <a:t>Tecnologias.</a:t>
            </a:r>
          </a:p>
          <a:p>
            <a:pPr lvl="1" algn="just" eaLnBrk="1" hangingPunct="1"/>
            <a:r>
              <a:rPr lang="pt-BR" sz="2600" dirty="0" smtClean="0"/>
              <a:t>Java EE (Plataforma Web) – tecnologia ponta de linha de mercado.</a:t>
            </a:r>
          </a:p>
          <a:p>
            <a:pPr lvl="1" eaLnBrk="1" hangingPunct="1"/>
            <a:endParaRPr lang="pt-BR" sz="2600" dirty="0" smtClean="0"/>
          </a:p>
          <a:p>
            <a:pPr lvl="1" eaLnBrk="1" hangingPunct="1"/>
            <a:endParaRPr lang="pt-BR" sz="2600" dirty="0" smtClean="0"/>
          </a:p>
          <a:p>
            <a:pPr lvl="1" eaLnBrk="1" hangingPunct="1"/>
            <a:endParaRPr lang="pt-BR" sz="2600" dirty="0" smtClean="0"/>
          </a:p>
          <a:p>
            <a:pPr lvl="1" eaLnBrk="1" hangingPunct="1"/>
            <a:r>
              <a:rPr lang="pt-BR" sz="2600" dirty="0" smtClean="0"/>
              <a:t>Banco de Dados </a:t>
            </a:r>
            <a:r>
              <a:rPr lang="pt-BR" sz="2600" dirty="0" err="1" smtClean="0"/>
              <a:t>MySQL</a:t>
            </a:r>
            <a:r>
              <a:rPr lang="pt-BR" sz="2600" dirty="0" smtClean="0"/>
              <a:t> – sistema de alta tecnologia utilizado em milhões de projetos no mundo todo.</a:t>
            </a:r>
          </a:p>
        </p:txBody>
      </p:sp>
      <p:pic>
        <p:nvPicPr>
          <p:cNvPr id="4" name="Imagem 3" descr="index_msq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8304" y="4581128"/>
            <a:ext cx="1638300" cy="1515616"/>
          </a:xfrm>
          <a:prstGeom prst="rect">
            <a:avLst/>
          </a:prstGeom>
        </p:spPr>
      </p:pic>
      <p:pic>
        <p:nvPicPr>
          <p:cNvPr id="5" name="Imagem 4" descr="java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80312" y="1916832"/>
            <a:ext cx="1572766" cy="1572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258888" y="476250"/>
            <a:ext cx="6985000" cy="708025"/>
          </a:xfrm>
        </p:spPr>
        <p:txBody>
          <a:bodyPr/>
          <a:lstStyle/>
          <a:p>
            <a:pPr eaLnBrk="1" hangingPunct="1"/>
            <a:r>
              <a:rPr lang="pt-BR" sz="3200" b="1" smtClean="0"/>
              <a:t>Funcionamento Do Sistema na Internet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6697439" cy="3407891"/>
          </a:xfrm>
        </p:spPr>
        <p:txBody>
          <a:bodyPr/>
          <a:lstStyle/>
          <a:p>
            <a:pPr algn="just" eaLnBrk="1" hangingPunct="1"/>
            <a:r>
              <a:rPr lang="pt-BR" sz="2300" dirty="0" smtClean="0"/>
              <a:t>Servidor Dedicado – O sistema possui uma hospedagem em um servidor que está totalmente à disposição do PAIS. Quando o usuário estiver acessando o site, as máquinas do servidor de internet estarão somente trabalhando para o PAIS, proporcionando o máximo de velocidade de acesso e resposta do sistema.</a:t>
            </a:r>
          </a:p>
        </p:txBody>
      </p:sp>
      <p:sp>
        <p:nvSpPr>
          <p:cNvPr id="4" name="Retângulo 3"/>
          <p:cNvSpPr/>
          <p:nvPr/>
        </p:nvSpPr>
        <p:spPr>
          <a:xfrm>
            <a:off x="395536" y="4077072"/>
            <a:ext cx="5688632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300" dirty="0" err="1">
                <a:latin typeface="+mn-lt"/>
                <a:cs typeface="+mn-cs"/>
              </a:rPr>
              <a:t>Metaweb</a:t>
            </a:r>
            <a:r>
              <a:rPr lang="pt-BR" sz="2300" dirty="0">
                <a:latin typeface="+mn-lt"/>
                <a:cs typeface="+mn-cs"/>
              </a:rPr>
              <a:t> é um provedor de hospedagem de sites especializado em sites de pequenas e médias empresas, sites de profissionais liberais e sites </a:t>
            </a:r>
            <a:r>
              <a:rPr lang="pt-BR" sz="2300" dirty="0" smtClean="0">
                <a:latin typeface="+mn-lt"/>
                <a:cs typeface="+mn-cs"/>
              </a:rPr>
              <a:t>pessoais. No mercado a mais de 14 anos. A empresa é uma das mais conhecidas do ramo justamente por vender bons serviços.</a:t>
            </a:r>
            <a:endParaRPr lang="pt-BR" sz="2300" dirty="0">
              <a:latin typeface="+mn-lt"/>
              <a:cs typeface="+mn-cs"/>
            </a:endParaRPr>
          </a:p>
        </p:txBody>
      </p:sp>
      <p:pic>
        <p:nvPicPr>
          <p:cNvPr id="5" name="Imagem 4" descr="servidores_en_datace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1268760"/>
            <a:ext cx="1979712" cy="2527548"/>
          </a:xfrm>
          <a:prstGeom prst="rect">
            <a:avLst/>
          </a:prstGeom>
        </p:spPr>
      </p:pic>
      <p:pic>
        <p:nvPicPr>
          <p:cNvPr id="6" name="Imagem 5" descr="metawe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9350" y="4509120"/>
            <a:ext cx="2914650" cy="133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1"/>
          <p:cNvGrpSpPr>
            <a:grpSpLocks/>
          </p:cNvGrpSpPr>
          <p:nvPr/>
        </p:nvGrpSpPr>
        <p:grpSpPr bwMode="auto">
          <a:xfrm>
            <a:off x="2497138" y="3154363"/>
            <a:ext cx="1498600" cy="1144587"/>
            <a:chOff x="4656164" y="3730284"/>
            <a:chExt cx="1374996" cy="1080120"/>
          </a:xfrm>
        </p:grpSpPr>
        <p:pic>
          <p:nvPicPr>
            <p:cNvPr id="24587" name="Imagem 19" descr="acesso2.jpg"/>
            <p:cNvPicPr>
              <a:picLocks noChangeAspect="1"/>
            </p:cNvPicPr>
            <p:nvPr/>
          </p:nvPicPr>
          <p:blipFill>
            <a:blip r:embed="rId2" cstate="print"/>
            <a:srcRect l="35663" t="31299" r="39528" b="32587"/>
            <a:stretch>
              <a:fillRect/>
            </a:stretch>
          </p:blipFill>
          <p:spPr bwMode="auto">
            <a:xfrm>
              <a:off x="4879032" y="3730284"/>
              <a:ext cx="1152128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Retângulo 17"/>
            <p:cNvSpPr/>
            <p:nvPr/>
          </p:nvSpPr>
          <p:spPr>
            <a:xfrm>
              <a:off x="4656164" y="4017917"/>
              <a:ext cx="359771" cy="361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pic>
        <p:nvPicPr>
          <p:cNvPr id="7" name="Imagem 6" descr="acesso2.jpg"/>
          <p:cNvPicPr>
            <a:picLocks noChangeAspect="1"/>
          </p:cNvPicPr>
          <p:nvPr/>
        </p:nvPicPr>
        <p:blipFill>
          <a:blip r:embed="rId2" cstate="print"/>
          <a:srcRect l="55124"/>
          <a:stretch>
            <a:fillRect/>
          </a:stretch>
        </p:blipFill>
        <p:spPr bwMode="auto">
          <a:xfrm>
            <a:off x="3851275" y="2133600"/>
            <a:ext cx="2376488" cy="346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Título 1"/>
          <p:cNvSpPr>
            <a:spLocks noGrp="1"/>
          </p:cNvSpPr>
          <p:nvPr>
            <p:ph type="title"/>
          </p:nvPr>
        </p:nvSpPr>
        <p:spPr>
          <a:xfrm>
            <a:off x="1258888" y="476250"/>
            <a:ext cx="6985000" cy="708025"/>
          </a:xfrm>
        </p:spPr>
        <p:txBody>
          <a:bodyPr/>
          <a:lstStyle/>
          <a:p>
            <a:pPr eaLnBrk="1" hangingPunct="1"/>
            <a:r>
              <a:rPr lang="pt-BR" sz="3200" b="1" smtClean="0"/>
              <a:t>Funcionamento Do Sistema na Internet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4427538" y="1773238"/>
            <a:ext cx="1919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 b="1"/>
              <a:t>Líder de Célula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6156325" y="2852738"/>
            <a:ext cx="10842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 b="1"/>
              <a:t>Pastor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5795963" y="4005263"/>
            <a:ext cx="1250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 b="1"/>
              <a:t>Apóstolo</a:t>
            </a: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4859338" y="5013325"/>
            <a:ext cx="10842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 b="1"/>
              <a:t>Pastora</a:t>
            </a:r>
          </a:p>
        </p:txBody>
      </p:sp>
      <p:pic>
        <p:nvPicPr>
          <p:cNvPr id="17" name="Imagem 16" descr="Imagem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275" y="3141663"/>
            <a:ext cx="1101725" cy="90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2843213" y="2852738"/>
            <a:ext cx="865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PAIS</a:t>
            </a:r>
            <a:endParaRPr lang="pt-BR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4075" y="620713"/>
            <a:ext cx="4535488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Divisão das tarefas</a:t>
            </a:r>
            <a:endParaRPr lang="pt-BR" dirty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916113"/>
            <a:ext cx="8229600" cy="4389437"/>
          </a:xfrm>
        </p:spPr>
        <p:txBody>
          <a:bodyPr/>
          <a:lstStyle/>
          <a:p>
            <a:pPr eaLnBrk="1" hangingPunct="1"/>
            <a:r>
              <a:rPr lang="pt-BR" dirty="0" err="1" smtClean="0"/>
              <a:t>Modularidade</a:t>
            </a:r>
            <a:r>
              <a:rPr lang="pt-BR" dirty="0" smtClean="0"/>
              <a:t>:</a:t>
            </a:r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dirty="0" smtClean="0"/>
              <a:t>Módulo da Árvore Genealógica.</a:t>
            </a:r>
          </a:p>
          <a:p>
            <a:pPr lvl="1" eaLnBrk="1" hangingPunct="1"/>
            <a:r>
              <a:rPr lang="pt-BR" dirty="0" smtClean="0"/>
              <a:t>Módulos das Bases.</a:t>
            </a:r>
          </a:p>
          <a:p>
            <a:pPr lvl="1" eaLnBrk="1" hangingPunct="1"/>
            <a:r>
              <a:rPr lang="pt-BR" dirty="0" smtClean="0"/>
              <a:t>Módulo Financeiro.</a:t>
            </a:r>
          </a:p>
          <a:p>
            <a:pPr lvl="1" eaLnBrk="1" hangingPunct="1"/>
            <a:r>
              <a:rPr lang="pt-BR" sz="2600" dirty="0" smtClean="0"/>
              <a:t>Módulo do Departamento Pessoal.</a:t>
            </a:r>
          </a:p>
          <a:p>
            <a:pPr lvl="1" eaLnBrk="1" hangingPunct="1"/>
            <a:r>
              <a:rPr lang="pt-BR" sz="2600" dirty="0" smtClean="0"/>
              <a:t>Módulo Patrimonial.</a:t>
            </a:r>
          </a:p>
        </p:txBody>
      </p:sp>
      <p:sp>
        <p:nvSpPr>
          <p:cNvPr id="4" name="Estrela de 5 pontas 3"/>
          <p:cNvSpPr/>
          <p:nvPr/>
        </p:nvSpPr>
        <p:spPr>
          <a:xfrm>
            <a:off x="854088" y="6055296"/>
            <a:ext cx="360040" cy="360040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trela de 5 pontas 4"/>
          <p:cNvSpPr/>
          <p:nvPr/>
        </p:nvSpPr>
        <p:spPr>
          <a:xfrm>
            <a:off x="755576" y="3324740"/>
            <a:ext cx="360040" cy="360040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trela de 5 pontas 5"/>
          <p:cNvSpPr/>
          <p:nvPr/>
        </p:nvSpPr>
        <p:spPr>
          <a:xfrm>
            <a:off x="755576" y="2892692"/>
            <a:ext cx="360040" cy="360040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trela de 5 pontas 6"/>
          <p:cNvSpPr/>
          <p:nvPr/>
        </p:nvSpPr>
        <p:spPr>
          <a:xfrm>
            <a:off x="755576" y="3762536"/>
            <a:ext cx="360040" cy="36004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trela de 5 pontas 7"/>
          <p:cNvSpPr/>
          <p:nvPr/>
        </p:nvSpPr>
        <p:spPr>
          <a:xfrm>
            <a:off x="787828" y="4202088"/>
            <a:ext cx="360040" cy="36004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trela de 5 pontas 8"/>
          <p:cNvSpPr/>
          <p:nvPr/>
        </p:nvSpPr>
        <p:spPr>
          <a:xfrm>
            <a:off x="807708" y="4692892"/>
            <a:ext cx="360040" cy="36004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trela de 5 pontas 9"/>
          <p:cNvSpPr/>
          <p:nvPr/>
        </p:nvSpPr>
        <p:spPr>
          <a:xfrm>
            <a:off x="4932040" y="6093296"/>
            <a:ext cx="360040" cy="36004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324136" y="6095052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Desenvolvimento</a:t>
            </a:r>
            <a:endParaRPr lang="pt-BR" sz="2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353072" y="610654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Iniciado</a:t>
            </a:r>
            <a:endParaRPr lang="pt-BR" sz="2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UseCase_Pa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125538"/>
            <a:ext cx="8445500" cy="573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ítulo 1"/>
          <p:cNvSpPr>
            <a:spLocks noGrp="1"/>
          </p:cNvSpPr>
          <p:nvPr>
            <p:ph type="title"/>
          </p:nvPr>
        </p:nvSpPr>
        <p:spPr>
          <a:xfrm>
            <a:off x="2987675" y="333375"/>
            <a:ext cx="3600450" cy="881063"/>
          </a:xfrm>
        </p:spPr>
        <p:txBody>
          <a:bodyPr/>
          <a:lstStyle/>
          <a:p>
            <a:pPr eaLnBrk="1" hangingPunct="1"/>
            <a:r>
              <a:rPr lang="pt-BR" smtClean="0"/>
              <a:t>Análise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MIR\pais-2010\Banco de Dados\Modelo_Fisico.jpe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13" y="1412875"/>
            <a:ext cx="8964612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ítulo 1"/>
          <p:cNvSpPr>
            <a:spLocks noGrp="1"/>
          </p:cNvSpPr>
          <p:nvPr>
            <p:ph type="title"/>
          </p:nvPr>
        </p:nvSpPr>
        <p:spPr>
          <a:xfrm>
            <a:off x="1692275" y="333375"/>
            <a:ext cx="7065963" cy="852488"/>
          </a:xfrm>
        </p:spPr>
        <p:txBody>
          <a:bodyPr/>
          <a:lstStyle/>
          <a:p>
            <a:pPr eaLnBrk="1" hangingPunct="1"/>
            <a:r>
              <a:rPr lang="pt-BR" sz="4000" smtClean="0"/>
              <a:t>Modelagem do Banco de Dados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ítulo 1"/>
          <p:cNvSpPr>
            <a:spLocks noGrp="1"/>
          </p:cNvSpPr>
          <p:nvPr>
            <p:ph type="title"/>
          </p:nvPr>
        </p:nvSpPr>
        <p:spPr>
          <a:xfrm>
            <a:off x="1979712" y="260648"/>
            <a:ext cx="5832475" cy="708025"/>
          </a:xfrm>
        </p:spPr>
        <p:txBody>
          <a:bodyPr/>
          <a:lstStyle/>
          <a:p>
            <a:pPr eaLnBrk="1" hangingPunct="1"/>
            <a:r>
              <a:rPr lang="pt-BR" sz="3200" dirty="0" smtClean="0"/>
              <a:t>Layout do Sistema: Tela de </a:t>
            </a:r>
            <a:r>
              <a:rPr lang="pt-BR" sz="3200" dirty="0" err="1" smtClean="0"/>
              <a:t>Login</a:t>
            </a:r>
            <a:endParaRPr lang="pt-BR" sz="3200" dirty="0" smtClean="0"/>
          </a:p>
        </p:txBody>
      </p:sp>
      <p:pic>
        <p:nvPicPr>
          <p:cNvPr id="4" name="Imagem 3" descr="Captura_de_tel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80728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>
          <a:xfrm>
            <a:off x="1403648" y="369888"/>
            <a:ext cx="6513215" cy="636587"/>
          </a:xfrm>
        </p:spPr>
        <p:txBody>
          <a:bodyPr/>
          <a:lstStyle/>
          <a:p>
            <a:pPr eaLnBrk="1" hangingPunct="1"/>
            <a:r>
              <a:rPr lang="pt-BR" sz="3200" dirty="0" smtClean="0"/>
              <a:t>Layout do Sistema: </a:t>
            </a:r>
            <a:r>
              <a:rPr lang="pt-BR" sz="3600" b="1" dirty="0" smtClean="0"/>
              <a:t>Projeto de Tela</a:t>
            </a:r>
            <a:endParaRPr lang="pt-BR" sz="3200" b="1" dirty="0" smtClean="0"/>
          </a:p>
        </p:txBody>
      </p:sp>
      <p:pic>
        <p:nvPicPr>
          <p:cNvPr id="20483" name="Imagem 4" descr="Pagina_Index_Padra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044575"/>
            <a:ext cx="7632700" cy="581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ítulo 1"/>
          <p:cNvSpPr>
            <a:spLocks noGrp="1"/>
          </p:cNvSpPr>
          <p:nvPr>
            <p:ph type="title"/>
          </p:nvPr>
        </p:nvSpPr>
        <p:spPr>
          <a:xfrm>
            <a:off x="1979712" y="188640"/>
            <a:ext cx="5834063" cy="708025"/>
          </a:xfrm>
        </p:spPr>
        <p:txBody>
          <a:bodyPr/>
          <a:lstStyle/>
          <a:p>
            <a:pPr eaLnBrk="1" hangingPunct="1"/>
            <a:r>
              <a:rPr lang="pt-BR" sz="3200" b="1" dirty="0" smtClean="0"/>
              <a:t>Layout do Sistema: Tela de Inicial</a:t>
            </a:r>
          </a:p>
        </p:txBody>
      </p:sp>
      <p:pic>
        <p:nvPicPr>
          <p:cNvPr id="4" name="Imagem 3" descr="Captura_de_tela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4000" cy="5526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2124075" y="836613"/>
            <a:ext cx="6624638" cy="1143000"/>
          </a:xfrm>
        </p:spPr>
        <p:txBody>
          <a:bodyPr/>
          <a:lstStyle/>
          <a:p>
            <a:pPr eaLnBrk="1" hangingPunct="1"/>
            <a:r>
              <a:rPr lang="pt-BR" smtClean="0"/>
              <a:t>O que é o Sistema Pais?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2349500"/>
            <a:ext cx="8229600" cy="2284413"/>
          </a:xfrm>
        </p:spPr>
        <p:txBody>
          <a:bodyPr/>
          <a:lstStyle/>
          <a:p>
            <a:pPr algn="just" eaLnBrk="1" hangingPunct="1"/>
            <a:r>
              <a:rPr lang="pt-BR" sz="3200" smtClean="0"/>
              <a:t>É um sistema para gerenciamento de todos os discípulos e suas atividades dentro do Ministério da Restauração.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1547813" y="0"/>
            <a:ext cx="6264275" cy="722313"/>
          </a:xfrm>
        </p:spPr>
        <p:txBody>
          <a:bodyPr/>
          <a:lstStyle/>
          <a:p>
            <a:r>
              <a:rPr lang="pt-BR" sz="4400" b="1" smtClean="0"/>
              <a:t>Cronograma de Atividades</a:t>
            </a:r>
          </a:p>
        </p:txBody>
      </p:sp>
      <p:pic>
        <p:nvPicPr>
          <p:cNvPr id="36866" name="Picture 2" descr="D:\MIR\Projeto PAIS\Cronograma-PlanilhaHoras\Cro_Pais_03_09.gif"/>
          <p:cNvPicPr>
            <a:picLocks noChangeAspect="1" noChangeArrowheads="1"/>
          </p:cNvPicPr>
          <p:nvPr/>
        </p:nvPicPr>
        <p:blipFill>
          <a:blip r:embed="rId2" cstate="print"/>
          <a:srcRect r="7085"/>
          <a:stretch>
            <a:fillRect/>
          </a:stretch>
        </p:blipFill>
        <p:spPr bwMode="auto">
          <a:xfrm>
            <a:off x="468313" y="620713"/>
            <a:ext cx="810577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686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>
          <a:xfrm>
            <a:off x="2124075" y="836613"/>
            <a:ext cx="6624638" cy="1143000"/>
          </a:xfrm>
        </p:spPr>
        <p:txBody>
          <a:bodyPr/>
          <a:lstStyle/>
          <a:p>
            <a:pPr eaLnBrk="1" hangingPunct="1"/>
            <a:r>
              <a:rPr lang="pt-BR" smtClean="0"/>
              <a:t>Objetivo do Pais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2349500"/>
            <a:ext cx="8229600" cy="2284413"/>
          </a:xfrm>
        </p:spPr>
        <p:txBody>
          <a:bodyPr/>
          <a:lstStyle/>
          <a:p>
            <a:pPr algn="just" eaLnBrk="1" hangingPunct="1"/>
            <a:r>
              <a:rPr lang="pt-BR" sz="3200" smtClean="0"/>
              <a:t>Gerenciar informações no âmbito de Recursos Humanos, Finanças e Base  Celular no Modelo dos </a:t>
            </a:r>
            <a:r>
              <a:rPr lang="pt-BR" sz="4000" smtClean="0"/>
              <a:t>12,</a:t>
            </a:r>
            <a:r>
              <a:rPr lang="pt-BR" sz="3200" smtClean="0"/>
              <a:t> a fim de centralizar e organizar a Visão no Brasil e Nações.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2124075" y="836613"/>
            <a:ext cx="6624638" cy="1143000"/>
          </a:xfrm>
        </p:spPr>
        <p:txBody>
          <a:bodyPr/>
          <a:lstStyle/>
          <a:p>
            <a:pPr eaLnBrk="1" hangingPunct="1"/>
            <a:r>
              <a:rPr lang="pt-BR" smtClean="0"/>
              <a:t>Objetivos Específicos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2349500"/>
            <a:ext cx="8229600" cy="2284413"/>
          </a:xfrm>
        </p:spPr>
        <p:txBody>
          <a:bodyPr/>
          <a:lstStyle/>
          <a:p>
            <a:pPr algn="just" eaLnBrk="1" hangingPunct="1"/>
            <a:r>
              <a:rPr lang="pt-BR" sz="3200" smtClean="0"/>
              <a:t>Gerenciar informações no âmbito de Recursos Humanos, Finanças e Base  Celular no Modelo dos </a:t>
            </a:r>
            <a:r>
              <a:rPr lang="pt-BR" sz="4000" smtClean="0"/>
              <a:t>12,</a:t>
            </a:r>
            <a:r>
              <a:rPr lang="pt-BR" sz="3200" smtClean="0"/>
              <a:t> a fim de centralizar e organizar a Visão no Brasil e Nações.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2124075" y="836613"/>
            <a:ext cx="6624638" cy="1143000"/>
          </a:xfrm>
        </p:spPr>
        <p:txBody>
          <a:bodyPr/>
          <a:lstStyle/>
          <a:p>
            <a:pPr eaLnBrk="1" hangingPunct="1"/>
            <a:r>
              <a:rPr lang="pt-BR" smtClean="0"/>
              <a:t>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2349500"/>
            <a:ext cx="8353425" cy="4032250"/>
          </a:xfrm>
        </p:spPr>
        <p:txBody>
          <a:bodyPr>
            <a:normAutofit fontScale="85000" lnSpcReduction="20000"/>
          </a:bodyPr>
          <a:lstStyle/>
          <a:p>
            <a:pPr marL="274320" indent="-274320" algn="just" eaLnBrk="1" fontAlgn="auto" hangingPunct="1">
              <a:lnSpc>
                <a:spcPct val="17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sz="3200" dirty="0" smtClean="0"/>
              <a:t>Diante da necessidade de uma base de dados com informações precisas e abrangentes da visão celular no modelo dos 12, no Brasil e em todas as nações já inseridas no Mover Celular.</a:t>
            </a:r>
          </a:p>
          <a:p>
            <a:pPr marL="274320" indent="-274320" algn="just" eaLnBrk="1" fontAlgn="auto" hangingPunct="1">
              <a:lnSpc>
                <a:spcPct val="17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sz="3200" dirty="0" smtClean="0"/>
              <a:t>O projeto PAIS necessita de um sistema próprio, com designer exclusivo e personalizado da Visão Celular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2484438" y="704850"/>
            <a:ext cx="6202362" cy="1143000"/>
          </a:xfrm>
        </p:spPr>
        <p:txBody>
          <a:bodyPr/>
          <a:lstStyle/>
          <a:p>
            <a:pPr eaLnBrk="1" hangingPunct="1"/>
            <a:r>
              <a:rPr lang="pt-BR" smtClean="0"/>
              <a:t>Benefício: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58946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pt-BR" smtClean="0"/>
              <a:t>Gerar relatórios detalhados das tarefas dos discípulos.</a:t>
            </a:r>
          </a:p>
          <a:p>
            <a:pPr algn="just" eaLnBrk="1" hangingPunct="1">
              <a:lnSpc>
                <a:spcPct val="150000"/>
              </a:lnSpc>
            </a:pPr>
            <a:r>
              <a:rPr lang="pt-BR" smtClean="0"/>
              <a:t>Proporcionar consultas rápidas de discípulos e dos discípulos desse(s) discípulo(s).</a:t>
            </a:r>
          </a:p>
          <a:p>
            <a:pPr algn="just" eaLnBrk="1" hangingPunct="1">
              <a:lnSpc>
                <a:spcPct val="150000"/>
              </a:lnSpc>
            </a:pPr>
            <a:r>
              <a:rPr lang="pt-BR" smtClean="0"/>
              <a:t>Exibir relatórios sobre os cursos realizados pelo discípulos.</a:t>
            </a:r>
          </a:p>
          <a:p>
            <a:pPr algn="just" eaLnBrk="1" hangingPunct="1">
              <a:lnSpc>
                <a:spcPct val="150000"/>
              </a:lnSpc>
            </a:pPr>
            <a:r>
              <a:rPr lang="pt-BR" smtClean="0"/>
              <a:t>Envio de email.</a:t>
            </a:r>
          </a:p>
          <a:p>
            <a:pPr algn="just" eaLnBrk="1" hangingPunct="1">
              <a:lnSpc>
                <a:spcPct val="150000"/>
              </a:lnSpc>
            </a:pPr>
            <a:r>
              <a:rPr lang="pt-BR" smtClean="0"/>
              <a:t>Relatórios das movimentações financeira.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2484438" y="704850"/>
            <a:ext cx="6202362" cy="1143000"/>
          </a:xfrm>
        </p:spPr>
        <p:txBody>
          <a:bodyPr/>
          <a:lstStyle/>
          <a:p>
            <a:pPr eaLnBrk="1" hangingPunct="1"/>
            <a:r>
              <a:rPr lang="pt-BR" smtClean="0"/>
              <a:t>Principais tarefas: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pt-BR" sz="2400" smtClean="0"/>
              <a:t>Cadastro de Discípulos.</a:t>
            </a:r>
          </a:p>
          <a:p>
            <a:pPr algn="just" eaLnBrk="1" hangingPunct="1"/>
            <a:r>
              <a:rPr lang="pt-BR" sz="2400" smtClean="0"/>
              <a:t>Cadastro dos Cursos Eclesiásticos.</a:t>
            </a:r>
          </a:p>
          <a:p>
            <a:pPr algn="just" eaLnBrk="1" hangingPunct="1"/>
            <a:r>
              <a:rPr lang="pt-BR" sz="2400" smtClean="0"/>
              <a:t>Cadastro de Tipos de encontros Eclesiásticos (Pré Encontro, Encontro com Deus, etc.).</a:t>
            </a:r>
          </a:p>
          <a:p>
            <a:pPr algn="just" eaLnBrk="1" hangingPunct="1"/>
            <a:r>
              <a:rPr lang="pt-BR" sz="2400" smtClean="0"/>
              <a:t>Cadastros da movimentação Financeira.</a:t>
            </a:r>
          </a:p>
          <a:p>
            <a:pPr algn="just" eaLnBrk="1" hangingPunct="1"/>
            <a:endParaRPr lang="pt-BR" sz="2400" smtClean="0"/>
          </a:p>
          <a:p>
            <a:pPr algn="just" eaLnBrk="1" hangingPunct="1"/>
            <a:r>
              <a:rPr lang="pt-BR" sz="2400" smtClean="0"/>
              <a:t>Proporciona aos discipuladores saber as atividades dos discípulos, como, quantidade de discípulos, arrecadação em reuniões de células,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1403350" y="704850"/>
            <a:ext cx="7283450" cy="1143000"/>
          </a:xfrm>
        </p:spPr>
        <p:txBody>
          <a:bodyPr/>
          <a:lstStyle/>
          <a:p>
            <a:pPr eaLnBrk="1" hangingPunct="1"/>
            <a:r>
              <a:rPr lang="pt-BR" smtClean="0"/>
              <a:t>Atividade Principal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1133475"/>
          </a:xfrm>
        </p:spPr>
        <p:txBody>
          <a:bodyPr/>
          <a:lstStyle/>
          <a:p>
            <a:pPr eaLnBrk="1" hangingPunct="1"/>
            <a:r>
              <a:rPr lang="pt-BR" smtClean="0"/>
              <a:t>Realizar o gerenciamento de todas as atividades do sistema seguindo o modelo M12.</a:t>
            </a: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250825" y="5373688"/>
            <a:ext cx="8229600" cy="113347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pt-BR" sz="2600" dirty="0">
                <a:latin typeface="+mn-lt"/>
                <a:cs typeface="+mn-cs"/>
              </a:rPr>
              <a:t>Fazer com que todas as atividades que são realizadas hoje, sejam informatizas sem fugir da realidade do modelo M12</a:t>
            </a:r>
          </a:p>
        </p:txBody>
      </p:sp>
      <p:grpSp>
        <p:nvGrpSpPr>
          <p:cNvPr id="12302" name="Group 14"/>
          <p:cNvGrpSpPr>
            <a:grpSpLocks/>
          </p:cNvGrpSpPr>
          <p:nvPr/>
        </p:nvGrpSpPr>
        <p:grpSpPr bwMode="auto">
          <a:xfrm>
            <a:off x="3707904" y="2708920"/>
            <a:ext cx="1224136" cy="2520280"/>
            <a:chOff x="6180" y="1905"/>
            <a:chExt cx="1485" cy="3254"/>
          </a:xfrm>
        </p:grpSpPr>
        <p:sp>
          <p:nvSpPr>
            <p:cNvPr id="12303" name="AutoShape 15"/>
            <p:cNvSpPr>
              <a:spLocks/>
            </p:cNvSpPr>
            <p:nvPr/>
          </p:nvSpPr>
          <p:spPr bwMode="auto">
            <a:xfrm rot="5400000">
              <a:off x="6690" y="1935"/>
              <a:ext cx="420" cy="1440"/>
            </a:xfrm>
            <a:prstGeom prst="leftBrace">
              <a:avLst>
                <a:gd name="adj1" fmla="val 28571"/>
                <a:gd name="adj2" fmla="val 50000"/>
              </a:avLst>
            </a:prstGeom>
            <a:noFill/>
            <a:ln w="28575">
              <a:solidFill>
                <a:srgbClr val="365F9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304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6660" y="1905"/>
              <a:ext cx="270" cy="4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rtl="0"/>
              <a:r>
                <a:rPr lang="pt-BR" sz="3600" kern="10" spc="0" smtClean="0">
                  <a:ln w="12700" algn="ctr">
                    <a:solidFill>
                      <a:srgbClr val="3333CC"/>
                    </a:solidFill>
                    <a:round/>
                    <a:headEnd/>
                    <a:tailEnd/>
                  </a:ln>
                  <a:solidFill>
                    <a:srgbClr val="B2B2B2">
                      <a:alpha val="50000"/>
                    </a:srgbClr>
                  </a:solidFill>
                  <a:effectLst>
                    <a:outerShdw dist="45791" dir="2021404" algn="ctr" rotWithShape="0">
                      <a:srgbClr val="9999FF"/>
                    </a:outerShdw>
                  </a:effectLst>
                  <a:latin typeface="Arial Black"/>
                </a:rPr>
                <a:t>1</a:t>
              </a:r>
              <a:endParaRPr lang="pt-BR" sz="3600" kern="10" spc="0">
                <a:ln w="12700" algn="ctr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endParaRPr>
            </a:p>
          </p:txBody>
        </p:sp>
        <p:sp>
          <p:nvSpPr>
            <p:cNvPr id="12305" name="AutoShape 17"/>
            <p:cNvSpPr>
              <a:spLocks/>
            </p:cNvSpPr>
            <p:nvPr/>
          </p:nvSpPr>
          <p:spPr bwMode="auto">
            <a:xfrm rot="5400000">
              <a:off x="6705" y="2805"/>
              <a:ext cx="420" cy="1440"/>
            </a:xfrm>
            <a:prstGeom prst="leftBrace">
              <a:avLst>
                <a:gd name="adj1" fmla="val 28571"/>
                <a:gd name="adj2" fmla="val 50000"/>
              </a:avLst>
            </a:prstGeom>
            <a:noFill/>
            <a:ln w="28575">
              <a:solidFill>
                <a:srgbClr val="365F9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306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6690" y="2775"/>
              <a:ext cx="390" cy="4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rtl="0"/>
              <a:r>
                <a:rPr lang="pt-BR" sz="3600" kern="10" spc="0" smtClean="0">
                  <a:ln w="12700" algn="ctr">
                    <a:solidFill>
                      <a:srgbClr val="3333CC"/>
                    </a:solidFill>
                    <a:round/>
                    <a:headEnd/>
                    <a:tailEnd/>
                  </a:ln>
                  <a:solidFill>
                    <a:srgbClr val="B2B2B2">
                      <a:alpha val="50000"/>
                    </a:srgbClr>
                  </a:solidFill>
                  <a:effectLst>
                    <a:outerShdw dist="45791" dir="2021404" algn="ctr" rotWithShape="0">
                      <a:srgbClr val="9999FF"/>
                    </a:outerShdw>
                  </a:effectLst>
                  <a:latin typeface="Arial Black"/>
                </a:rPr>
                <a:t>12</a:t>
              </a:r>
              <a:endParaRPr lang="pt-BR" sz="3600" kern="10" spc="0">
                <a:ln w="12700" algn="ctr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endParaRPr>
            </a:p>
          </p:txBody>
        </p:sp>
        <p:sp>
          <p:nvSpPr>
            <p:cNvPr id="12307" name="AutoShape 19"/>
            <p:cNvSpPr>
              <a:spLocks/>
            </p:cNvSpPr>
            <p:nvPr/>
          </p:nvSpPr>
          <p:spPr bwMode="auto">
            <a:xfrm rot="5400000">
              <a:off x="6735" y="3778"/>
              <a:ext cx="420" cy="1440"/>
            </a:xfrm>
            <a:prstGeom prst="leftBrace">
              <a:avLst>
                <a:gd name="adj1" fmla="val 28571"/>
                <a:gd name="adj2" fmla="val 50000"/>
              </a:avLst>
            </a:prstGeom>
            <a:noFill/>
            <a:ln w="28575">
              <a:solidFill>
                <a:srgbClr val="365F9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308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6615" y="3748"/>
              <a:ext cx="630" cy="4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rtl="0"/>
              <a:r>
                <a:rPr lang="pt-BR" sz="3600" kern="10" spc="0" smtClean="0">
                  <a:ln w="12700" algn="ctr">
                    <a:solidFill>
                      <a:srgbClr val="3333CC"/>
                    </a:solidFill>
                    <a:round/>
                    <a:headEnd/>
                    <a:tailEnd/>
                  </a:ln>
                  <a:solidFill>
                    <a:srgbClr val="B2B2B2">
                      <a:alpha val="50000"/>
                    </a:srgbClr>
                  </a:solidFill>
                  <a:effectLst>
                    <a:outerShdw dist="45791" dir="2021404" algn="ctr" rotWithShape="0">
                      <a:srgbClr val="9999FF"/>
                    </a:outerShdw>
                  </a:effectLst>
                  <a:latin typeface="Arial Black"/>
                </a:rPr>
                <a:t>144</a:t>
              </a:r>
              <a:endParaRPr lang="pt-BR" sz="3600" kern="10" spc="0">
                <a:ln w="12700" algn="ctr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endParaRPr>
            </a:p>
          </p:txBody>
        </p:sp>
        <p:sp>
          <p:nvSpPr>
            <p:cNvPr id="12309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6570" y="4708"/>
              <a:ext cx="675" cy="4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rtl="0"/>
              <a:r>
                <a:rPr lang="pt-BR" sz="3600" kern="10" spc="0" dirty="0" smtClean="0">
                  <a:ln w="12700" algn="ctr">
                    <a:solidFill>
                      <a:srgbClr val="3333CC"/>
                    </a:solidFill>
                    <a:round/>
                    <a:headEnd/>
                    <a:tailEnd/>
                  </a:ln>
                  <a:solidFill>
                    <a:srgbClr val="B2B2B2">
                      <a:alpha val="50000"/>
                    </a:srgbClr>
                  </a:solidFill>
                  <a:effectLst>
                    <a:outerShdw dist="45791" dir="2021404" algn="ctr" rotWithShape="0">
                      <a:srgbClr val="9999FF"/>
                    </a:outerShdw>
                  </a:effectLst>
                  <a:latin typeface="Arial Black"/>
                </a:rPr>
                <a:t>1728</a:t>
              </a:r>
              <a:endParaRPr lang="pt-BR" sz="3600" kern="10" spc="0" dirty="0">
                <a:ln w="12700" algn="ctr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1403350" y="704850"/>
            <a:ext cx="7283450" cy="1143000"/>
          </a:xfrm>
        </p:spPr>
        <p:txBody>
          <a:bodyPr/>
          <a:lstStyle/>
          <a:p>
            <a:pPr eaLnBrk="1" hangingPunct="1"/>
            <a:r>
              <a:rPr lang="pt-BR" smtClean="0"/>
              <a:t>A Árvore Hierárquica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>
          <a:xfrm>
            <a:off x="539750" y="2060575"/>
            <a:ext cx="8085138" cy="2520950"/>
          </a:xfrm>
        </p:spPr>
        <p:txBody>
          <a:bodyPr/>
          <a:lstStyle/>
          <a:p>
            <a:pPr algn="just" eaLnBrk="1" hangingPunct="1"/>
            <a:r>
              <a:rPr lang="pt-BR" smtClean="0"/>
              <a:t>Toda vez que um Discipulador cadastra um discípulo automaticamente estará associando o discípulo a um de seu grupo de 12.</a:t>
            </a:r>
          </a:p>
          <a:p>
            <a:pPr lvl="1" algn="just" eaLnBrk="1" hangingPunct="1"/>
            <a:r>
              <a:rPr lang="pt-BR" smtClean="0"/>
              <a:t>Com essa visão, os discipulares poderão saber das atividades dos discípulos, gerar relatórios conseqüentemente repassar ao seu Discipulador.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x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x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596</Words>
  <Application>Microsoft Office PowerPoint</Application>
  <PresentationFormat>Apresentação na tela (4:3)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Constantia</vt:lpstr>
      <vt:lpstr>Wingdings 2</vt:lpstr>
      <vt:lpstr>Fluxo</vt:lpstr>
      <vt:lpstr>Manaus - AM</vt:lpstr>
      <vt:lpstr>O que é o Sistema Pais?</vt:lpstr>
      <vt:lpstr>Objetivo do Pais</vt:lpstr>
      <vt:lpstr>Objetivos Específicos</vt:lpstr>
      <vt:lpstr>Justificativa</vt:lpstr>
      <vt:lpstr>Benefício:</vt:lpstr>
      <vt:lpstr>Principais tarefas:</vt:lpstr>
      <vt:lpstr>Atividade Principal</vt:lpstr>
      <vt:lpstr>A Árvore Hierárquica</vt:lpstr>
      <vt:lpstr>Repasse Financeiro</vt:lpstr>
      <vt:lpstr>O Projeto</vt:lpstr>
      <vt:lpstr>Funcionamento Do Sistema na Internet</vt:lpstr>
      <vt:lpstr>Funcionamento Do Sistema na Internet</vt:lpstr>
      <vt:lpstr>Divisão das tarefas</vt:lpstr>
      <vt:lpstr>Análise</vt:lpstr>
      <vt:lpstr>Modelagem do Banco de Dados</vt:lpstr>
      <vt:lpstr>Layout do Sistema: Tela de Login</vt:lpstr>
      <vt:lpstr>Layout do Sistema: Projeto de Tela</vt:lpstr>
      <vt:lpstr>Layout do Sistema: Tela de Inicial</vt:lpstr>
      <vt:lpstr>Cronograma de Atividades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Manaus - AM</dc:title>
  <dc:creator>Manfrine</dc:creator>
  <cp:lastModifiedBy>Manfrine</cp:lastModifiedBy>
  <cp:revision>54</cp:revision>
  <dcterms:created xsi:type="dcterms:W3CDTF">2010-09-02T17:30:25Z</dcterms:created>
  <dcterms:modified xsi:type="dcterms:W3CDTF">2010-09-06T13:14:25Z</dcterms:modified>
</cp:coreProperties>
</file>