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sldIdLst>
    <p:sldId id="266" r:id="rId2"/>
    <p:sldId id="271" r:id="rId3"/>
    <p:sldId id="284" r:id="rId4"/>
    <p:sldId id="285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464"/>
  </p:normalViewPr>
  <p:slideViewPr>
    <p:cSldViewPr snapToGrid="0" snapToObjects="1">
      <p:cViewPr varScale="1">
        <p:scale>
          <a:sx n="80" d="100"/>
          <a:sy n="80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1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9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556590"/>
            <a:ext cx="10091530" cy="24317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7744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600"/>
            <a:ext cx="10788995" cy="1581150"/>
          </a:xfrm>
        </p:spPr>
        <p:txBody>
          <a:bodyPr>
            <a:normAutofit/>
          </a:bodyPr>
          <a:lstStyle/>
          <a:p>
            <a:r>
              <a:rPr lang="pt-BR" sz="28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2FE394-F94F-C643-B57C-FABD018E5AB9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33600"/>
            <a:ext cx="10682977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8A6C1F-F2B9-194B-8E4A-73AD0634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33600"/>
            <a:ext cx="10682977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57213"/>
            <a:ext cx="10669725" cy="1581150"/>
          </a:xfrm>
        </p:spPr>
        <p:txBody>
          <a:bodyPr>
            <a:noAutofit/>
          </a:bodyPr>
          <a:lstStyle/>
          <a:p>
            <a:r>
              <a:rPr lang="pt-BR" sz="2800" dirty="0"/>
              <a:t>Depois que dados são gravados no </a:t>
            </a:r>
            <a:r>
              <a:rPr lang="pt-BR" sz="2800" i="1" dirty="0"/>
              <a:t>buffer</a:t>
            </a:r>
            <a:r>
              <a:rPr lang="pt-BR" sz="2800" dirty="0"/>
              <a:t> (dados recebidos pela rede, por exemplo), se quisermos ter acesso a tais dados precisamos voltar o ponteiro para o início do buffer usando o método </a:t>
            </a:r>
            <a:r>
              <a:rPr lang="pt-BR" sz="2800" i="1" dirty="0" err="1"/>
              <a:t>flip</a:t>
            </a:r>
            <a:r>
              <a:rPr lang="pt-BR" sz="28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723222" y="35694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7094"/>
            <a:ext cx="11173308" cy="2970191"/>
          </a:xfrm>
        </p:spPr>
        <p:txBody>
          <a:bodyPr>
            <a:noAutofit/>
          </a:bodyPr>
          <a:lstStyle/>
          <a:p>
            <a:r>
              <a:rPr lang="pt-BR" sz="2800" dirty="0"/>
              <a:t>Por fim, antes de gravar novamente no buffer, caso os dados anteriores já tenham sido utilizados, precisamos apagá-los para evitar obter dados duplicados</a:t>
            </a:r>
          </a:p>
          <a:p>
            <a:r>
              <a:rPr lang="pt-BR" sz="2800" dirty="0"/>
              <a:t>Pra isso, precisamos limpar o </a:t>
            </a:r>
            <a:r>
              <a:rPr lang="pt-BR" sz="2800" i="1" dirty="0"/>
              <a:t>buffer</a:t>
            </a:r>
            <a:r>
              <a:rPr lang="pt-BR" sz="2800" dirty="0"/>
              <a:t> usando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</a:p>
          <a:p>
            <a:r>
              <a:rPr lang="pt-BR" sz="2800" dirty="0"/>
              <a:t>Sem o </a:t>
            </a:r>
            <a:r>
              <a:rPr lang="pt-BR" sz="2800" dirty="0" err="1"/>
              <a:t>flip</a:t>
            </a:r>
            <a:r>
              <a:rPr lang="pt-BR" sz="2800" dirty="0"/>
              <a:t>() e o </a:t>
            </a:r>
            <a:r>
              <a:rPr lang="pt-BR" sz="2800" dirty="0" err="1"/>
              <a:t>clear</a:t>
            </a:r>
            <a:r>
              <a:rPr lang="pt-BR" sz="2800" dirty="0"/>
              <a:t>(), novos dados seriam adicionados ao final dos existentes, o que pode não fazer sentido para sua app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0D5D6-3794-AD44-AF59-7618918DBF73}"/>
              </a:ext>
            </a:extLst>
          </p:cNvPr>
          <p:cNvGrpSpPr/>
          <p:nvPr/>
        </p:nvGrpSpPr>
        <p:grpSpPr>
          <a:xfrm>
            <a:off x="3238500" y="4938921"/>
            <a:ext cx="4572000" cy="1800225"/>
            <a:chOff x="3238500" y="4938921"/>
            <a:chExt cx="4572000" cy="18002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938921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938921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938921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938921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938921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4A7A0C82-8CB7-494B-8B5D-707BCC0DEF8F}"/>
                </a:ext>
              </a:extLst>
            </p:cNvPr>
            <p:cNvSpPr/>
            <p:nvPr/>
          </p:nvSpPr>
          <p:spPr>
            <a:xfrm rot="16200000">
              <a:off x="6943725" y="6186696"/>
              <a:ext cx="819150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6606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Ao executar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  <a:r>
              <a:rPr lang="pt-BR" sz="2800" dirty="0"/>
              <a:t>, os dados são apagados antes de gravar novamente no </a:t>
            </a:r>
            <a:r>
              <a:rPr lang="pt-BR" sz="2800" i="1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6243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Agora o </a:t>
            </a:r>
            <a:r>
              <a:rPr lang="pt-BR" sz="2800" i="1" dirty="0"/>
              <a:t>buffer</a:t>
            </a:r>
            <a:r>
              <a:rPr lang="pt-BR" sz="2800" dirty="0"/>
              <a:t> está pronto pros novos dados</a:t>
            </a:r>
            <a:endParaRPr lang="pt-BR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06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Um única Thread no servidor pode atender vários clientes</a:t>
            </a:r>
          </a:p>
          <a:p>
            <a:r>
              <a:rPr lang="pt-BR" sz="2800" dirty="0"/>
              <a:t>Com um </a:t>
            </a:r>
            <a:r>
              <a:rPr lang="pt-BR" sz="2800" dirty="0" err="1"/>
              <a:t>Selector</a:t>
            </a:r>
            <a:r>
              <a:rPr lang="pt-BR" sz="2800" dirty="0"/>
              <a:t>, apenas os clientes que enviaram dados serão selecionados</a:t>
            </a:r>
          </a:p>
          <a:p>
            <a:r>
              <a:rPr lang="pt-BR" sz="2800" dirty="0"/>
              <a:t>Isto evita de bloquear a Thread esperando por uma </a:t>
            </a:r>
            <a:r>
              <a:rPr lang="pt-BR" sz="2800" dirty="0" err="1"/>
              <a:t>msg</a:t>
            </a:r>
            <a:r>
              <a:rPr lang="pt-BR" sz="2800" dirty="0"/>
              <a:t> de um cliente que pode demorar a chegar</a:t>
            </a:r>
          </a:p>
          <a:p>
            <a:r>
              <a:rPr lang="pt-BR" sz="2800" dirty="0"/>
              <a:t>O total de Threads que o SO pode executar é limitado, criar uma Thread para cada cliente em um ambiente com muitos clientes é inviável</a:t>
            </a:r>
          </a:p>
          <a:p>
            <a:r>
              <a:rPr lang="pt-BR" sz="2800" dirty="0"/>
              <a:t>Menos Threads indica menos consumo de memória: cada Thread tem seu próprio espaço de memória</a:t>
            </a:r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&amp; = “e” (</a:t>
            </a:r>
            <a:r>
              <a:rPr lang="pt-BR" sz="2800" dirty="0" err="1"/>
              <a:t>and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| = “ou” (</a:t>
            </a:r>
            <a:r>
              <a:rPr lang="pt-BR" sz="2800" dirty="0" err="1"/>
              <a:t>or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~ = “não” (</a:t>
            </a:r>
            <a:r>
              <a:rPr lang="pt-BR" sz="2800" dirty="0" err="1"/>
              <a:t>not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924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operadores bit-</a:t>
            </a:r>
            <a:r>
              <a:rPr lang="pt-BR" sz="2800" dirty="0" err="1"/>
              <a:t>wise</a:t>
            </a:r>
            <a:r>
              <a:rPr lang="pt-BR" sz="2800" dirty="0"/>
              <a:t> </a:t>
            </a:r>
            <a:r>
              <a:rPr lang="pt-BR" sz="2800" b="1" dirty="0"/>
              <a:t>&amp;</a:t>
            </a:r>
            <a:r>
              <a:rPr lang="pt-BR" sz="2800" dirty="0"/>
              <a:t>,</a:t>
            </a:r>
            <a:r>
              <a:rPr lang="pt-BR" sz="2800" b="1" dirty="0"/>
              <a:t>|</a:t>
            </a:r>
            <a:r>
              <a:rPr lang="pt-BR" sz="2800" dirty="0"/>
              <a:t>, e </a:t>
            </a:r>
            <a:r>
              <a:rPr lang="pt-BR" sz="2800" b="1" dirty="0"/>
              <a:t>~</a:t>
            </a:r>
            <a:r>
              <a:rPr lang="pt-BR" sz="28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800" dirty="0"/>
              <a:t>, </a:t>
            </a:r>
            <a:r>
              <a:rPr lang="pt-BR" sz="2800" b="1" dirty="0"/>
              <a:t>||</a:t>
            </a:r>
            <a:r>
              <a:rPr lang="pt-BR" sz="2800" dirty="0"/>
              <a:t> e </a:t>
            </a:r>
            <a:r>
              <a:rPr lang="pt-BR" sz="2800" b="1" dirty="0"/>
              <a:t>!</a:t>
            </a:r>
            <a:r>
              <a:rPr lang="pt-BR" sz="2800" dirty="0"/>
              <a:t> </a:t>
            </a:r>
          </a:p>
          <a:p>
            <a:r>
              <a:rPr lang="pt-BR" sz="2800" dirty="0"/>
              <a:t>No entanto, no lugar de retornar um valor de apenas um bit </a:t>
            </a:r>
            <a:r>
              <a:rPr lang="pt-BR" sz="2800" b="1" i="1" dirty="0" err="1"/>
              <a:t>true</a:t>
            </a:r>
            <a:r>
              <a:rPr lang="pt-BR" sz="2800" b="1" i="1" dirty="0"/>
              <a:t> (1)</a:t>
            </a:r>
            <a:r>
              <a:rPr lang="pt-BR" sz="2800" dirty="0"/>
              <a:t> ou </a:t>
            </a:r>
            <a:r>
              <a:rPr lang="pt-BR" sz="2800" b="1" i="1" dirty="0"/>
              <a:t>false (0)</a:t>
            </a:r>
            <a:r>
              <a:rPr lang="pt-BR" sz="2800" dirty="0"/>
              <a:t>,</a:t>
            </a:r>
            <a:r>
              <a:rPr lang="pt-BR" sz="2800" i="1" dirty="0"/>
              <a:t> </a:t>
            </a:r>
            <a:r>
              <a:rPr lang="pt-BR" sz="28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489" y="3519805"/>
            <a:ext cx="3184571" cy="250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Isto é:</a:t>
            </a:r>
          </a:p>
          <a:p>
            <a:pPr marL="0" indent="0">
              <a:buNone/>
            </a:pPr>
            <a:r>
              <a:rPr lang="pt-BR" sz="3200" dirty="0"/>
              <a:t>      1000</a:t>
            </a:r>
          </a:p>
          <a:p>
            <a:pPr marL="0" indent="0">
              <a:buNone/>
            </a:pPr>
            <a:r>
              <a:rPr lang="pt-BR" sz="3200" u="sng" dirty="0" err="1"/>
              <a:t>or</a:t>
            </a:r>
            <a:r>
              <a:rPr lang="pt-BR" sz="3200" u="sng" dirty="0"/>
              <a:t>   0100</a:t>
            </a:r>
          </a:p>
          <a:p>
            <a:pPr marL="0" indent="0">
              <a:buNone/>
            </a:pPr>
            <a:r>
              <a:rPr lang="pt-BR" sz="32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682952" y="2823143"/>
            <a:ext cx="4454738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1347529" y="2843375"/>
            <a:ext cx="4093901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742912" y="3519805"/>
            <a:ext cx="3184571" cy="250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3200" u="sng" dirty="0" err="1"/>
              <a:t>and</a:t>
            </a:r>
            <a:r>
              <a:rPr lang="pt-BR" sz="32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Buffer</a:t>
            </a:r>
            <a:r>
              <a:rPr lang="pt-BR" sz="2800" dirty="0"/>
              <a:t> representa um espaço de memória a ser reutilizado para leitura e gravação</a:t>
            </a:r>
          </a:p>
          <a:p>
            <a:r>
              <a:rPr lang="pt-BR" sz="2800" dirty="0"/>
              <a:t>Evitar ficar alocando e </a:t>
            </a:r>
            <a:r>
              <a:rPr lang="pt-BR" sz="2800" dirty="0" err="1"/>
              <a:t>desalocando</a:t>
            </a:r>
            <a:r>
              <a:rPr lang="pt-BR" sz="2800" dirty="0"/>
              <a:t> memória sempre que for preciso ler ou gravar dados recebidos (pela rede ou de um arquivo, por exemplo)</a:t>
            </a:r>
          </a:p>
          <a:p>
            <a:r>
              <a:rPr lang="pt-BR" sz="28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278" y="1234127"/>
            <a:ext cx="10285409" cy="1389803"/>
          </a:xfrm>
        </p:spPr>
        <p:txBody>
          <a:bodyPr>
            <a:noAutofit/>
          </a:bodyPr>
          <a:lstStyle/>
          <a:p>
            <a:r>
              <a:rPr lang="pt-BR" sz="2800" dirty="0"/>
              <a:t>Serviços de streaming de vídeo amplamente dependem disso para evitar de o vídeo ficar pausando</a:t>
            </a:r>
          </a:p>
          <a:p>
            <a:r>
              <a:rPr lang="pt-BR" sz="28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225287" y="3429000"/>
            <a:ext cx="6213613" cy="268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uso de </a:t>
            </a:r>
            <a:r>
              <a:rPr lang="pt-BR" sz="2800" i="1" dirty="0"/>
              <a:t>buffers</a:t>
            </a:r>
            <a:r>
              <a:rPr lang="pt-BR" sz="2800" dirty="0"/>
              <a:t> é justamente para tentar evitar que você veja a mensagem de </a:t>
            </a:r>
            <a:r>
              <a:rPr lang="pt-BR" sz="2800" i="1" dirty="0" err="1"/>
              <a:t>buffering</a:t>
            </a:r>
            <a:r>
              <a:rPr lang="pt-BR" sz="2800" dirty="0"/>
              <a:t> ou </a:t>
            </a:r>
            <a:r>
              <a:rPr lang="pt-BR" sz="2800" i="1" dirty="0" err="1"/>
              <a:t>loading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133600"/>
            <a:ext cx="10762490" cy="1581150"/>
          </a:xfrm>
        </p:spPr>
        <p:txBody>
          <a:bodyPr>
            <a:normAutofit/>
          </a:bodyPr>
          <a:lstStyle/>
          <a:p>
            <a:r>
              <a:rPr lang="pt-BR" sz="2800" dirty="0"/>
              <a:t>A classe </a:t>
            </a:r>
            <a:r>
              <a:rPr lang="pt-BR" sz="2800" i="1" dirty="0" err="1"/>
              <a:t>ByteBuffer</a:t>
            </a:r>
            <a:r>
              <a:rPr lang="pt-BR" sz="2800" dirty="0"/>
              <a:t> implementa um </a:t>
            </a:r>
            <a:r>
              <a:rPr lang="pt-BR" sz="2800" i="1" dirty="0"/>
              <a:t>buffer</a:t>
            </a:r>
          </a:p>
          <a:p>
            <a:r>
              <a:rPr lang="pt-BR" sz="28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6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1567</TotalTime>
  <Words>598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Vapor Trail</vt:lpstr>
      <vt:lpstr>Aplicação cliente/servidor de Chat em Java usando API NIO.2</vt:lpstr>
      <vt:lpstr>Java NIO.2 Selectors</vt:lpstr>
      <vt:lpstr>Vantagens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306</cp:revision>
  <dcterms:created xsi:type="dcterms:W3CDTF">2018-10-29T17:43:05Z</dcterms:created>
  <dcterms:modified xsi:type="dcterms:W3CDTF">2019-10-01T20:15:26Z</dcterms:modified>
</cp:coreProperties>
</file>