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3" r:id="rId1"/>
  </p:sldMasterIdLst>
  <p:notesMasterIdLst>
    <p:notesMasterId r:id="rId25"/>
  </p:notes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86" r:id="rId9"/>
    <p:sldId id="287" r:id="rId10"/>
    <p:sldId id="282" r:id="rId11"/>
    <p:sldId id="283" r:id="rId12"/>
    <p:sldId id="284" r:id="rId13"/>
    <p:sldId id="277" r:id="rId14"/>
    <p:sldId id="278" r:id="rId15"/>
    <p:sldId id="285" r:id="rId16"/>
    <p:sldId id="256" r:id="rId17"/>
    <p:sldId id="265" r:id="rId18"/>
    <p:sldId id="260" r:id="rId19"/>
    <p:sldId id="257" r:id="rId20"/>
    <p:sldId id="25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382"/>
  </p:normalViewPr>
  <p:slideViewPr>
    <p:cSldViewPr snapToGrid="0" snapToObjects="1">
      <p:cViewPr varScale="1">
        <p:scale>
          <a:sx n="98" d="100"/>
          <a:sy n="98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34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3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6229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0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707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157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1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8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github.com/manoelcampos/sd-java-socket-cha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Stream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9331"/>
            <a:ext cx="9448800" cy="260917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Aplicação cliente/servidor de Chat usando Sockets em Java 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sz="2700" b="1" cap="none" dirty="0">
                <a:solidFill>
                  <a:schemeClr val="bg1"/>
                </a:solidFill>
                <a:hlinkClick r:id="rId2"/>
              </a:rPr>
              <a:t>https://github.com/manoelcampos/sd-java-socket-chat</a:t>
            </a:r>
            <a:r>
              <a:rPr lang="pt-BR" sz="2700" b="1" cap="non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419" y="3997891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Prof. Me. Manoel Campos</a:t>
            </a:r>
          </a:p>
          <a:p>
            <a:r>
              <a:rPr lang="pt-BR" b="1" dirty="0">
                <a:solidFill>
                  <a:schemeClr val="bg1"/>
                </a:solidFill>
              </a:rPr>
              <a:t>Instituto Federal de Educação do Tocantins (IFTO, Campus Palmas)</a:t>
            </a:r>
          </a:p>
          <a:p>
            <a:r>
              <a:rPr lang="pt-BR" b="1" dirty="0">
                <a:solidFill>
                  <a:schemeClr val="bg1"/>
                </a:solidFill>
                <a:hlinkClick r:id="rId3"/>
              </a:rPr>
              <a:t>http://twitter.com/manoelcampos</a:t>
            </a:r>
            <a:r>
              <a:rPr lang="pt-BR" b="1" dirty="0">
                <a:solidFill>
                  <a:schemeClr val="bg1"/>
                </a:solidFill>
              </a:rPr>
              <a:t>  </a:t>
            </a:r>
          </a:p>
          <a:p>
            <a:r>
              <a:rPr lang="pt-BR" b="1" dirty="0">
                <a:solidFill>
                  <a:schemeClr val="bg1"/>
                </a:solidFill>
                <a:hlinkClick r:id="rId4"/>
              </a:rPr>
              <a:t>http://github.com/manoelcampos</a:t>
            </a:r>
            <a:r>
              <a:rPr lang="pt-BR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7" y="764373"/>
            <a:ext cx="10711070" cy="1293028"/>
          </a:xfrm>
        </p:spPr>
        <p:txBody>
          <a:bodyPr/>
          <a:lstStyle/>
          <a:p>
            <a:r>
              <a:rPr lang="pt-BR" b="1" dirty="0"/>
              <a:t>Portas de Comunicação em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93828"/>
            <a:ext cx="10818812" cy="2862915"/>
          </a:xfrm>
        </p:spPr>
        <p:txBody>
          <a:bodyPr>
            <a:normAutofit/>
          </a:bodyPr>
          <a:lstStyle/>
          <a:p>
            <a:r>
              <a:rPr lang="pt-BR" sz="2800" dirty="0"/>
              <a:t>Cada socket precisa estar associado a um IP e um número de porta para ser possível que outras aplicações possam se conectar a ele e enviar mensagens</a:t>
            </a:r>
          </a:p>
          <a:p>
            <a:r>
              <a:rPr lang="pt-BR" sz="2800" dirty="0"/>
              <a:t>Uma porta é um ponto final de comunicação (</a:t>
            </a:r>
            <a:r>
              <a:rPr lang="pt-BR" sz="2800" i="1" dirty="0"/>
              <a:t>endpoint</a:t>
            </a:r>
            <a:r>
              <a:rPr lang="pt-BR" sz="2800" dirty="0"/>
              <a:t>)</a:t>
            </a:r>
          </a:p>
          <a:p>
            <a:r>
              <a:rPr lang="pt-BR" sz="2800" dirty="0"/>
              <a:t>É como o número de um apartamento onde o carteiro deve entregar uma encomenda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DEA2-58EA-D741-A539-583B13A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F076-E2E6-CD49-857A-703F83047646}"/>
              </a:ext>
            </a:extLst>
          </p:cNvPr>
          <p:cNvSpPr txBox="1"/>
          <p:nvPr/>
        </p:nvSpPr>
        <p:spPr>
          <a:xfrm>
            <a:off x="4443945" y="6457950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Imagem: https://</a:t>
            </a:r>
            <a:r>
              <a:rPr lang="pt-BR" sz="800" dirty="0" err="1"/>
              <a:t>clipartpng.com</a:t>
            </a:r>
            <a:r>
              <a:rPr lang="pt-BR" sz="800" dirty="0"/>
              <a:t>/?2616,open-door-png-clip-art</a:t>
            </a:r>
          </a:p>
        </p:txBody>
      </p:sp>
      <p:pic>
        <p:nvPicPr>
          <p:cNvPr id="7" name="Picture 6" descr="A screen door&#13;&#10;&#13;&#10;Description automatically generated">
            <a:extLst>
              <a:ext uri="{FF2B5EF4-FFF2-40B4-BE49-F238E27FC236}">
                <a16:creationId xmlns:a16="http://schemas.microsoft.com/office/drawing/2014/main" id="{0126717E-A244-0042-A992-9B9D3A02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988" y="4260394"/>
            <a:ext cx="1991441" cy="273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CC73B-AE31-E64C-9ADF-BE12CA4275AD}"/>
              </a:ext>
            </a:extLst>
          </p:cNvPr>
          <p:cNvSpPr txBox="1"/>
          <p:nvPr/>
        </p:nvSpPr>
        <p:spPr>
          <a:xfrm>
            <a:off x="10663685" y="41614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167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103132"/>
            <a:ext cx="8911687" cy="1280890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91F43-DEE6-CD4C-9D34-2B1FCC18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large white room&#13;&#10;&#13;&#10;Description automatically generated">
            <a:extLst>
              <a:ext uri="{FF2B5EF4-FFF2-40B4-BE49-F238E27FC236}">
                <a16:creationId xmlns:a16="http://schemas.microsoft.com/office/drawing/2014/main" id="{04FD8AD4-95C9-DF48-AB6C-DA3054070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43"/>
          <a:stretch/>
        </p:blipFill>
        <p:spPr>
          <a:xfrm>
            <a:off x="1351544" y="1296852"/>
            <a:ext cx="9146012" cy="516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4E49F-0D8A-9E4F-9FAF-635F69551F4A}"/>
              </a:ext>
            </a:extLst>
          </p:cNvPr>
          <p:cNvSpPr txBox="1"/>
          <p:nvPr/>
        </p:nvSpPr>
        <p:spPr>
          <a:xfrm>
            <a:off x="3325048" y="6457950"/>
            <a:ext cx="5551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" dirty="0"/>
              <a:t>Imagens: https://</a:t>
            </a:r>
            <a:r>
              <a:rPr lang="pt-BR" sz="800" dirty="0" err="1"/>
              <a:t>godsloveneverfails.com</a:t>
            </a:r>
            <a:r>
              <a:rPr lang="pt-BR" sz="800" dirty="0"/>
              <a:t>/2016/04/03/something-to-think-about-b101-5-radio-message-4316/</a:t>
            </a:r>
            <a:br>
              <a:rPr lang="pt-BR" sz="800" dirty="0"/>
            </a:br>
            <a:r>
              <a:rPr lang="pt-BR" sz="800" dirty="0" err="1"/>
              <a:t>http</a:t>
            </a:r>
            <a:r>
              <a:rPr lang="pt-BR" sz="800" dirty="0"/>
              <a:t>://</a:t>
            </a:r>
            <a:r>
              <a:rPr lang="pt-BR" sz="800" dirty="0" err="1"/>
              <a:t>exchange.smarttech.com</a:t>
            </a:r>
            <a:r>
              <a:rPr lang="pt-BR" sz="800" dirty="0"/>
              <a:t>/</a:t>
            </a:r>
            <a:r>
              <a:rPr lang="pt-BR" sz="800" dirty="0" err="1"/>
              <a:t>details.html?id</a:t>
            </a:r>
            <a:r>
              <a:rPr lang="pt-BR" sz="800" dirty="0"/>
              <a:t>=1befdeff-6aac-4777-a4fa-4ad2d648a60a</a:t>
            </a:r>
          </a:p>
        </p:txBody>
      </p:sp>
      <p:pic>
        <p:nvPicPr>
          <p:cNvPr id="10" name="Picture 9" descr="A picture containing toy, person&#13;&#10;&#13;&#10;Description automatically generated">
            <a:extLst>
              <a:ext uri="{FF2B5EF4-FFF2-40B4-BE49-F238E27FC236}">
                <a16:creationId xmlns:a16="http://schemas.microsoft.com/office/drawing/2014/main" id="{3029F479-6DFC-DE4F-86C0-596271F3F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3663950"/>
            <a:ext cx="2870200" cy="28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E1B04-1088-0745-896C-B0C491CF9147}"/>
              </a:ext>
            </a:extLst>
          </p:cNvPr>
          <p:cNvSpPr txBox="1"/>
          <p:nvPr/>
        </p:nvSpPr>
        <p:spPr>
          <a:xfrm rot="21184138">
            <a:off x="1574002" y="1601320"/>
            <a:ext cx="86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1          2             3               4                   5                      6                           7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660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8DC346-309A-9E4B-8A55-0FDE2163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74" y="3852038"/>
            <a:ext cx="3775392" cy="3002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367" y="749383"/>
            <a:ext cx="10103833" cy="1293028"/>
          </a:xfrm>
        </p:spPr>
        <p:txBody>
          <a:bodyPr/>
          <a:lstStyle/>
          <a:p>
            <a:r>
              <a:rPr lang="pt-BR" b="1" dirty="0"/>
              <a:t>Sockets: Portas de Comunicação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944" y="1764553"/>
            <a:ext cx="8915400" cy="4501175"/>
          </a:xfrm>
        </p:spPr>
        <p:txBody>
          <a:bodyPr>
            <a:normAutofit/>
          </a:bodyPr>
          <a:lstStyle/>
          <a:p>
            <a:r>
              <a:rPr lang="pt-BR" sz="2800" dirty="0"/>
              <a:t>Sem o número da porta, o SO não tem como saber para qual aplicação entregar uma mensagem recebida</a:t>
            </a:r>
          </a:p>
          <a:p>
            <a:r>
              <a:rPr lang="pt-BR" sz="2800" dirty="0"/>
              <a:t>Só com o IP é como ter o endereço do prédio mas não ter o número do apartamento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F175-2C36-EA4D-8381-8F631F2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57A79-9B20-5941-A194-78412D73E6B3}"/>
              </a:ext>
            </a:extLst>
          </p:cNvPr>
          <p:cNvSpPr txBox="1"/>
          <p:nvPr/>
        </p:nvSpPr>
        <p:spPr>
          <a:xfrm>
            <a:off x="1402367" y="6661813"/>
            <a:ext cx="3775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https://</a:t>
            </a:r>
            <a:r>
              <a:rPr lang="pt-BR" sz="800" dirty="0" err="1"/>
              <a:t>techflourish.com</a:t>
            </a:r>
            <a:r>
              <a:rPr lang="pt-BR" sz="800" dirty="0"/>
              <a:t>/</a:t>
            </a:r>
            <a:r>
              <a:rPr lang="pt-BR" sz="800" dirty="0" err="1"/>
              <a:t>categories</a:t>
            </a:r>
            <a:r>
              <a:rPr lang="pt-BR" sz="800" dirty="0"/>
              <a:t>/</a:t>
            </a:r>
            <a:r>
              <a:rPr lang="pt-BR" sz="800" dirty="0" err="1"/>
              <a:t>confused-dog-clipart.html</a:t>
            </a:r>
            <a:endParaRPr lang="pt-BR" sz="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48A119-6C10-DA44-B6DA-2FF3A9DDE786}"/>
              </a:ext>
            </a:extLst>
          </p:cNvPr>
          <p:cNvGrpSpPr/>
          <p:nvPr/>
        </p:nvGrpSpPr>
        <p:grpSpPr>
          <a:xfrm>
            <a:off x="9438245" y="4068148"/>
            <a:ext cx="1626354" cy="1434714"/>
            <a:chOff x="9000923" y="3889490"/>
            <a:chExt cx="1626354" cy="14347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2E4D93-7131-D346-8100-533045925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0923" y="4590338"/>
              <a:ext cx="555699" cy="555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F7C0E5-A486-B345-B9FD-3352B4D8C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2123" y="4769051"/>
              <a:ext cx="555153" cy="5551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E5A8F7-5574-464D-B9A6-DEA281707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2124" y="4065610"/>
              <a:ext cx="555153" cy="55515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C39D2-4EE1-9B43-AE19-FFD54CB4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4579" y="3889490"/>
              <a:ext cx="555699" cy="55569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89C2E1-AA54-6642-B153-ED2F26BB8208}"/>
              </a:ext>
            </a:extLst>
          </p:cNvPr>
          <p:cNvGrpSpPr/>
          <p:nvPr/>
        </p:nvGrpSpPr>
        <p:grpSpPr>
          <a:xfrm>
            <a:off x="144049" y="3429000"/>
            <a:ext cx="2429479" cy="3340535"/>
            <a:chOff x="687388" y="3429000"/>
            <a:chExt cx="2429479" cy="334053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6C30FC-0F30-124F-BBE2-137F3A2B6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388" y="3429000"/>
              <a:ext cx="2429479" cy="3340535"/>
            </a:xfrm>
            <a:prstGeom prst="rect">
              <a:avLst/>
            </a:prstGeom>
          </p:spPr>
        </p:pic>
        <p:pic>
          <p:nvPicPr>
            <p:cNvPr id="20" name="Picture 19" descr="A picture containing object&#13;&#10;&#13;&#10;Description automatically generated">
              <a:extLst>
                <a:ext uri="{FF2B5EF4-FFF2-40B4-BE49-F238E27FC236}">
                  <a16:creationId xmlns:a16="http://schemas.microsoft.com/office/drawing/2014/main" id="{3CC2E8E3-59D0-8B43-9C74-EBB6BE8E8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30500"/>
            <a:stretch/>
          </p:blipFill>
          <p:spPr>
            <a:xfrm rot="19584462">
              <a:off x="2346365" y="4436119"/>
              <a:ext cx="562646" cy="3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7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133600"/>
            <a:ext cx="11330609" cy="4560498"/>
          </a:xfrm>
        </p:spPr>
        <p:txBody>
          <a:bodyPr>
            <a:noAutofit/>
          </a:bodyPr>
          <a:lstStyle/>
          <a:p>
            <a:r>
              <a:rPr lang="pt-BR" sz="2800" i="1" dirty="0"/>
              <a:t>Stream</a:t>
            </a:r>
            <a:r>
              <a:rPr lang="pt-BR" sz="2800" dirty="0"/>
              <a:t> significa corrente (como de um rio) ou fluxo</a:t>
            </a:r>
          </a:p>
          <a:p>
            <a:r>
              <a:rPr lang="pt-BR" sz="2800" dirty="0"/>
              <a:t>Um </a:t>
            </a:r>
            <a:r>
              <a:rPr lang="pt-BR" sz="2800" i="1" dirty="0"/>
              <a:t>Stream</a:t>
            </a:r>
            <a:r>
              <a:rPr lang="pt-BR" sz="2800" dirty="0"/>
              <a:t> é usado em programação para permitir ler e gravar dados de dispositivos de entrada (</a:t>
            </a:r>
            <a:r>
              <a:rPr lang="pt-BR" sz="2800" i="1" dirty="0"/>
              <a:t>input</a:t>
            </a:r>
            <a:r>
              <a:rPr lang="pt-BR" sz="2800" dirty="0"/>
              <a:t>) e saída (</a:t>
            </a:r>
            <a:r>
              <a:rPr lang="pt-BR" sz="2800" i="1" dirty="0"/>
              <a:t>output</a:t>
            </a:r>
            <a:r>
              <a:rPr lang="pt-BR" sz="2800" dirty="0"/>
              <a:t>)</a:t>
            </a:r>
          </a:p>
          <a:p>
            <a:r>
              <a:rPr lang="pt-BR" sz="2800" dirty="0"/>
              <a:t>Ao usar um </a:t>
            </a:r>
            <a:r>
              <a:rPr lang="pt-BR" sz="2800" i="1" dirty="0"/>
              <a:t>Stream</a:t>
            </a:r>
            <a:r>
              <a:rPr lang="pt-BR" sz="2800" dirty="0"/>
              <a:t>, podemos enviar dados por um fluxo ou receber dados de 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97F35-616D-E04C-9ECF-9DAB3DDB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2133600"/>
            <a:ext cx="10722734" cy="4560498"/>
          </a:xfrm>
        </p:spPr>
        <p:txBody>
          <a:bodyPr>
            <a:noAutofit/>
          </a:bodyPr>
          <a:lstStyle/>
          <a:p>
            <a:r>
              <a:rPr lang="pt-BR" sz="2800" dirty="0"/>
              <a:t>Exemplos de </a:t>
            </a:r>
            <a:r>
              <a:rPr lang="pt-BR" sz="2800" i="1" dirty="0" err="1"/>
              <a:t>Streams</a:t>
            </a:r>
            <a:r>
              <a:rPr lang="pt-BR" sz="2800" dirty="0"/>
              <a:t> são arquivos e canais de comunicação como sockets</a:t>
            </a:r>
          </a:p>
          <a:p>
            <a:r>
              <a:rPr lang="pt-BR" sz="2800" dirty="0">
                <a:hlinkClick r:id="rId2"/>
              </a:rPr>
              <a:t>A partir do Java 8 o conceito de Stream pode também se referir a um novo recurso da linguagem, utilizado para realizar processamento de dados de forma sequencial ou paralela.</a:t>
            </a:r>
            <a:r>
              <a:rPr lang="pt-BR" sz="2800" dirty="0"/>
              <a:t> </a:t>
            </a:r>
          </a:p>
          <a:p>
            <a:r>
              <a:rPr lang="pt-BR" sz="2800" dirty="0"/>
              <a:t>Este não é o caso aqui.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FC43D-3479-8643-8039-28F1AD29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2133600"/>
            <a:ext cx="10934769" cy="4560498"/>
          </a:xfrm>
        </p:spPr>
        <p:txBody>
          <a:bodyPr>
            <a:noAutofit/>
          </a:bodyPr>
          <a:lstStyle/>
          <a:p>
            <a:r>
              <a:rPr lang="pt-BR" sz="2800" dirty="0"/>
              <a:t>A criação de objetos </a:t>
            </a:r>
            <a:r>
              <a:rPr lang="pt-BR" sz="2800" i="1" dirty="0"/>
              <a:t>InputStream</a:t>
            </a:r>
            <a:r>
              <a:rPr lang="pt-BR" sz="2800" dirty="0"/>
              <a:t> e </a:t>
            </a:r>
            <a:r>
              <a:rPr lang="pt-BR" sz="2800" i="1" dirty="0"/>
              <a:t>OutputStream</a:t>
            </a:r>
            <a:r>
              <a:rPr lang="pt-BR" sz="2800" dirty="0"/>
              <a:t> normalmente requer a criação de outros objetos auxiliares que agregam funcionalidades a tais objetos</a:t>
            </a:r>
          </a:p>
          <a:p>
            <a:r>
              <a:rPr lang="pt-BR" sz="2800" dirty="0"/>
              <a:t>Isto torna o processo complicado para programadores iniciantes.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B1196-235E-AF4E-BAC3-0B48ABF3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066673"/>
            <a:ext cx="11943807" cy="47532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BufferedReader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String readLine()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1009542" y="2562045"/>
            <a:ext cx="5563786" cy="3819706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InputStreamReader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read(char[] cbuf)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794298" y="4435056"/>
            <a:ext cx="3933644" cy="17562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read(byte[] b)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9D686-A331-AB4E-A748-54A46E87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AC4D2-30DE-6D4A-BFF5-D6D43C5D1C18}"/>
              </a:ext>
            </a:extLst>
          </p:cNvPr>
          <p:cNvSpPr txBox="1"/>
          <p:nvPr/>
        </p:nvSpPr>
        <p:spPr>
          <a:xfrm>
            <a:off x="2333942" y="765286"/>
            <a:ext cx="9718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in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</a:p>
          <a:p>
            <a:pPr algn="r"/>
            <a:r>
              <a:rPr lang="en-US" sz="2000" dirty="0"/>
              <a:t>  </a:t>
            </a:r>
          </a:p>
          <a:p>
            <a:pPr algn="r"/>
            <a:r>
              <a:rPr lang="en-US" sz="2000" b="1" i="1" dirty="0"/>
              <a:t>in = new </a:t>
            </a:r>
            <a:r>
              <a:rPr lang="en-US" sz="2000" b="1" i="1" dirty="0" err="1"/>
              <a:t>BufferedReader</a:t>
            </a:r>
            <a:r>
              <a:rPr lang="en-US" sz="2000" b="1" i="1" dirty="0"/>
              <a:t>(new </a:t>
            </a:r>
            <a:r>
              <a:rPr lang="en-US" sz="2000" b="1" i="1" dirty="0" err="1"/>
              <a:t>InputStreamReader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socket.getInputStream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0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124096" y="2083279"/>
            <a:ext cx="11943807" cy="469479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BufferedWritter</a:t>
            </a:r>
          </a:p>
          <a:p>
            <a:pPr algn="r"/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pPr algn="r"/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void write(char[] cbuf)</a:t>
            </a:r>
          </a:p>
          <a:p>
            <a:pPr algn="r"/>
            <a:endParaRPr lang="en-US" sz="32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A9BD41-A5AF-B04D-B608-13CADE1A05C6}"/>
              </a:ext>
            </a:extLst>
          </p:cNvPr>
          <p:cNvSpPr/>
          <p:nvPr/>
        </p:nvSpPr>
        <p:spPr>
          <a:xfrm>
            <a:off x="239179" y="2587991"/>
            <a:ext cx="5874337" cy="373416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OutputStreamWritter</a:t>
            </a:r>
          </a:p>
          <a:p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write(String str)</a:t>
            </a:r>
          </a:p>
          <a:p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write(char[] cbuf)</a:t>
            </a:r>
          </a:p>
          <a:p>
            <a:endParaRPr lang="en-US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1016031" y="4729846"/>
            <a:ext cx="4301702" cy="15161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FB66-2706-E64F-AA18-B230C4B9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61FC0-D278-6D4A-960A-7DB616BC1D77}"/>
              </a:ext>
            </a:extLst>
          </p:cNvPr>
          <p:cNvSpPr txBox="1"/>
          <p:nvPr/>
        </p:nvSpPr>
        <p:spPr>
          <a:xfrm>
            <a:off x="2261950" y="760763"/>
            <a:ext cx="98059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O </a:t>
            </a:r>
            <a:r>
              <a:rPr lang="en-US" sz="2000" dirty="0" err="1"/>
              <a:t>código</a:t>
            </a:r>
            <a:r>
              <a:rPr lang="en-US" sz="2000" dirty="0"/>
              <a:t> a </a:t>
            </a:r>
            <a:r>
              <a:rPr lang="en-US" sz="2000" dirty="0" err="1"/>
              <a:t>seguir</a:t>
            </a:r>
            <a:r>
              <a:rPr lang="en-US" sz="2000" dirty="0"/>
              <a:t> </a:t>
            </a: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3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abaixo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que a </a:t>
            </a:r>
            <a:r>
              <a:rPr lang="en-US" sz="2000" dirty="0" err="1"/>
              <a:t>variável</a:t>
            </a:r>
            <a:r>
              <a:rPr lang="en-US" sz="2000" dirty="0"/>
              <a:t> </a:t>
            </a:r>
            <a:r>
              <a:rPr lang="en-US" sz="2000" b="1" i="1" dirty="0"/>
              <a:t>out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figura</a:t>
            </a:r>
            <a:r>
              <a:rPr lang="en-US" sz="2000" dirty="0"/>
              <a:t> (o </a:t>
            </a:r>
            <a:r>
              <a:rPr lang="en-US" sz="2000" dirty="0" err="1"/>
              <a:t>última</a:t>
            </a:r>
            <a:r>
              <a:rPr lang="en-US" sz="2000" dirty="0"/>
              <a:t>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criado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b="1" dirty="0"/>
          </a:p>
          <a:p>
            <a:pPr algn="r"/>
            <a:r>
              <a:rPr lang="en-US" sz="2000" b="1" i="1" dirty="0"/>
              <a:t>out = new </a:t>
            </a:r>
            <a:r>
              <a:rPr lang="en-US" sz="2000" b="1" i="1" dirty="0" err="1"/>
              <a:t>BufferedWriter</a:t>
            </a:r>
            <a:r>
              <a:rPr lang="en-US" sz="2000" b="1" i="1" dirty="0"/>
              <a:t>(new </a:t>
            </a:r>
            <a:r>
              <a:rPr lang="en-US" sz="2000" b="1" i="1" dirty="0" err="1"/>
              <a:t>OutputStreamWriter</a:t>
            </a:r>
            <a:r>
              <a:rPr lang="en-US" sz="2000" b="1" i="1" dirty="0"/>
              <a:t>(</a:t>
            </a:r>
            <a:r>
              <a:rPr lang="en-US" sz="2000" b="1" i="1" dirty="0" err="1"/>
              <a:t>socket.getOutputStream</a:t>
            </a:r>
            <a:r>
              <a:rPr lang="en-US" sz="2000" b="1" i="1" dirty="0"/>
              <a:t>()))</a:t>
            </a:r>
          </a:p>
          <a:p>
            <a:pPr algn="r"/>
            <a:endParaRPr lang="pt-BR" sz="20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5625114A-F0A9-8846-A19F-2578E3EC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22898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CA81AD7-4DF1-6A46-8707-FCE0401870CA}"/>
              </a:ext>
            </a:extLst>
          </p:cNvPr>
          <p:cNvSpPr/>
          <p:nvPr/>
        </p:nvSpPr>
        <p:spPr>
          <a:xfrm>
            <a:off x="248192" y="2537103"/>
            <a:ext cx="11943807" cy="4181727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PrintWriter</a:t>
            </a:r>
          </a:p>
          <a:p>
            <a:pPr algn="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endParaRPr lang="en-US" sz="36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println(String 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124E18-9623-B14C-B459-C2215350453A}"/>
              </a:ext>
            </a:extLst>
          </p:cNvPr>
          <p:cNvSpPr/>
          <p:nvPr/>
        </p:nvSpPr>
        <p:spPr>
          <a:xfrm>
            <a:off x="391422" y="3352487"/>
            <a:ext cx="5704578" cy="25090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OutputStream</a:t>
            </a:r>
          </a:p>
          <a:p>
            <a:pPr algn="r"/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write(byte[] 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3B299-408A-664F-80A9-F68CB0E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237BA-6E98-254F-9ABE-31A98FD0BF1C}"/>
              </a:ext>
            </a:extLst>
          </p:cNvPr>
          <p:cNvSpPr txBox="1"/>
          <p:nvPr/>
        </p:nvSpPr>
        <p:spPr>
          <a:xfrm>
            <a:off x="2822337" y="882921"/>
            <a:ext cx="9121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/>
              <a:t>Felizmente</a:t>
            </a:r>
            <a:r>
              <a:rPr lang="en-US" sz="2400" dirty="0"/>
              <a:t>, para o </a:t>
            </a:r>
            <a:r>
              <a:rPr lang="en-US" sz="2400" i="1" dirty="0" err="1"/>
              <a:t>OutputStream</a:t>
            </a:r>
            <a:r>
              <a:rPr lang="en-US" sz="2400" dirty="0"/>
              <a:t> </a:t>
            </a:r>
            <a:r>
              <a:rPr lang="en-US" sz="2400" dirty="0" err="1"/>
              <a:t>conseguimos</a:t>
            </a:r>
            <a:r>
              <a:rPr lang="en-US" sz="2400" dirty="0"/>
              <a:t> </a:t>
            </a:r>
            <a:r>
              <a:rPr lang="en-US" sz="2400" dirty="0" err="1"/>
              <a:t>simplificar</a:t>
            </a:r>
            <a:r>
              <a:rPr lang="en-US" sz="2400" dirty="0"/>
              <a:t> o </a:t>
            </a:r>
            <a:br>
              <a:rPr lang="en-US" sz="2400" dirty="0"/>
            </a:br>
            <a:r>
              <a:rPr lang="en-US" sz="2400" dirty="0" err="1"/>
              <a:t>processo</a:t>
            </a:r>
            <a:r>
              <a:rPr lang="en-US" sz="2400" dirty="0"/>
              <a:t> </a:t>
            </a:r>
            <a:r>
              <a:rPr lang="en-US" sz="2400" dirty="0" err="1"/>
              <a:t>criando</a:t>
            </a:r>
            <a:r>
              <a:rPr lang="en-US" sz="2400" dirty="0"/>
              <a:t> </a:t>
            </a:r>
            <a:r>
              <a:rPr lang="en-US" sz="2400" dirty="0" err="1"/>
              <a:t>apenas</a:t>
            </a:r>
            <a:r>
              <a:rPr lang="en-US" sz="2400" dirty="0"/>
              <a:t> 2 </a:t>
            </a:r>
            <a:r>
              <a:rPr lang="en-US" sz="2400" dirty="0" err="1"/>
              <a:t>objetos</a:t>
            </a:r>
            <a:r>
              <a:rPr lang="en-US" sz="2400" dirty="0"/>
              <a:t>.</a:t>
            </a:r>
          </a:p>
          <a:p>
            <a:pPr algn="r"/>
            <a:endParaRPr lang="en-US" sz="2400" b="1" dirty="0"/>
          </a:p>
          <a:p>
            <a:pPr algn="r"/>
            <a:r>
              <a:rPr lang="en-US" sz="2400" b="1" i="1" dirty="0"/>
              <a:t>out = new PrintWriter(</a:t>
            </a:r>
            <a:r>
              <a:rPr lang="en-US" sz="2400" b="1" i="1" dirty="0" err="1"/>
              <a:t>socket.getOutputStream</a:t>
            </a:r>
            <a:r>
              <a:rPr lang="en-US" sz="2400" b="1" i="1" dirty="0"/>
              <a:t>())</a:t>
            </a:r>
          </a:p>
          <a:p>
            <a:pPr algn="r"/>
            <a:endParaRPr lang="pt-BR" sz="2400" b="1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E62C29F9-36F5-2546-A4DB-14B3558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370" y="57536"/>
            <a:ext cx="5822430" cy="91682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Objetos InputStream</a:t>
            </a:r>
          </a:p>
        </p:txBody>
      </p:sp>
    </p:spTree>
    <p:extLst>
      <p:ext uri="{BB962C8B-B14F-4D97-AF65-F5344CB8AC3E}">
        <p14:creationId xmlns:p14="http://schemas.microsoft.com/office/powerpoint/2010/main" val="8955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Objetos InputStream/OutputStream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133600"/>
            <a:ext cx="10828751" cy="4560498"/>
          </a:xfrm>
        </p:spPr>
        <p:txBody>
          <a:bodyPr>
            <a:noAutofit/>
          </a:bodyPr>
          <a:lstStyle/>
          <a:p>
            <a:r>
              <a:rPr lang="pt-BR" sz="2800" dirty="0"/>
              <a:t>Cada objeto criado adiciona funcionalidades ao objeto anterior</a:t>
            </a:r>
          </a:p>
          <a:p>
            <a:r>
              <a:rPr lang="pt-BR" sz="2800" dirty="0"/>
              <a:t>É utilizado o conceito de composição e não de herança da POO</a:t>
            </a:r>
          </a:p>
          <a:p>
            <a:r>
              <a:rPr lang="pt-BR" sz="2800" dirty="0"/>
              <a:t>Criar vários objetos é algo cansativo e improdutivo</a:t>
            </a:r>
          </a:p>
          <a:p>
            <a:r>
              <a:rPr lang="pt-BR" sz="2800" dirty="0"/>
              <a:t>Parece que o Java complica demais as coisas</a:t>
            </a:r>
          </a:p>
          <a:p>
            <a:r>
              <a:rPr lang="pt-BR" sz="2800" dirty="0"/>
              <a:t>Isto é apenas a implementação do padrão de projeto </a:t>
            </a:r>
            <a:r>
              <a:rPr lang="pt-BR" sz="2800" i="1" dirty="0"/>
              <a:t>Decorator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FE8F-AD75-3E46-92CF-D782D793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Desenvolver aplicação de bate-papo que envia e recebe mensagens pela rede</a:t>
            </a:r>
          </a:p>
          <a:p>
            <a:r>
              <a:rPr lang="pt-BR" sz="2800" dirty="0"/>
              <a:t>Entender os conceitos de Sockets, InputStream e OutputStream, requisições bloqueantes (blocking) e Threads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91" y="764373"/>
            <a:ext cx="9730409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Objetos </a:t>
            </a:r>
            <a:br>
              <a:rPr lang="pt-BR" b="1" dirty="0"/>
            </a:br>
            <a:r>
              <a:rPr lang="pt-BR" b="1" dirty="0" err="1"/>
              <a:t>InputStream</a:t>
            </a:r>
            <a:r>
              <a:rPr lang="pt-BR" b="1" dirty="0"/>
              <a:t>/ OutputStream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2133600"/>
            <a:ext cx="10868508" cy="4508740"/>
          </a:xfrm>
        </p:spPr>
        <p:txBody>
          <a:bodyPr>
            <a:noAutofit/>
          </a:bodyPr>
          <a:lstStyle/>
          <a:p>
            <a:r>
              <a:rPr lang="pt-BR" sz="2800" dirty="0"/>
              <a:t>Apesar de atualmente podermos criar um objeto como </a:t>
            </a:r>
            <a:r>
              <a:rPr lang="pt-BR" sz="2800" i="1" dirty="0"/>
              <a:t>BufferedReader</a:t>
            </a:r>
            <a:r>
              <a:rPr lang="pt-BR" sz="2800" dirty="0"/>
              <a:t> usando apenas uma linha de código, isto não é possível para projetos usando as classes </a:t>
            </a:r>
            <a:r>
              <a:rPr lang="pt-BR" sz="2800" i="1" dirty="0"/>
              <a:t>ServerSocket</a:t>
            </a:r>
            <a:r>
              <a:rPr lang="pt-BR" sz="2800" dirty="0"/>
              <a:t> e </a:t>
            </a:r>
            <a:r>
              <a:rPr lang="pt-BR" sz="2800" i="1" dirty="0"/>
              <a:t>Socket</a:t>
            </a:r>
            <a:r>
              <a:rPr lang="pt-BR" sz="2800" dirty="0"/>
              <a:t> que vêm desde a 1ª versão da linguagem Java.</a:t>
            </a:r>
          </a:p>
          <a:p>
            <a:r>
              <a:rPr lang="pt-BR" sz="2800" dirty="0"/>
              <a:t>Padrões de Projeto é um assunto avançado</a:t>
            </a:r>
          </a:p>
          <a:p>
            <a:r>
              <a:rPr lang="pt-BR" sz="2800" dirty="0"/>
              <a:t>Ver livros como</a:t>
            </a:r>
            <a:r>
              <a:rPr lang="pt-BR" sz="2800" i="1" dirty="0"/>
              <a:t> “</a:t>
            </a:r>
            <a:r>
              <a:rPr lang="en-US" sz="2800" dirty="0"/>
              <a:t>Padrões de Projetos: Soluções Reutilizáveis de Software Orientado a Objetos</a:t>
            </a:r>
            <a:r>
              <a:rPr lang="pt-BR" sz="2800" i="1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73E3E-7AF2-1141-8E4C-B87C9F3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075649"/>
            <a:ext cx="10669725" cy="4566691"/>
          </a:xfrm>
        </p:spPr>
        <p:txBody>
          <a:bodyPr>
            <a:noAutofit/>
          </a:bodyPr>
          <a:lstStyle/>
          <a:p>
            <a:r>
              <a:rPr lang="en-US" sz="2800" dirty="0"/>
              <a:t>Indica que, quando uma determinada função é chamada, a execução do código - após a linha onde a chamada foi feita - não continua até que tal função retorne (finalize sua execução)</a:t>
            </a:r>
          </a:p>
          <a:p>
            <a:r>
              <a:rPr lang="en-US" sz="2800" dirty="0"/>
              <a:t>Este é o modelo de execução que você provavelmente aprendeu com sua primeira linguagem de programação</a:t>
            </a:r>
          </a:p>
          <a:p>
            <a:r>
              <a:rPr lang="en-US" sz="2800" dirty="0"/>
              <a:t>Se você aprendeu a fazer teste de mesa, tais testes baseiam-se em chamadas bloqueantes</a:t>
            </a:r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E577-D7D9-2746-8B05-CA28539C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3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1" y="2075649"/>
            <a:ext cx="10643221" cy="4566691"/>
          </a:xfrm>
        </p:spPr>
        <p:txBody>
          <a:bodyPr>
            <a:noAutofit/>
          </a:bodyPr>
          <a:lstStyle/>
          <a:p>
            <a:r>
              <a:rPr lang="en-US" sz="2800" dirty="0"/>
              <a:t>Se a função chamada precisa aguardar para ter acesso a algum recurso compartilhado (como um arquivo, conexão de rede, teclado, monitor, CPU, etc), a execução do código não continua enquanto o acesso não for concedido</a:t>
            </a:r>
          </a:p>
          <a:p>
            <a:r>
              <a:rPr lang="en-US" sz="2800" dirty="0"/>
              <a:t>Apesar de atrasar a execução da aplicação, isto facilita muito o desenvolvimento</a:t>
            </a:r>
          </a:p>
          <a:p>
            <a:r>
              <a:rPr lang="en-US" sz="2800" dirty="0"/>
              <a:t>Temos mais facilidade em pensar de forma sequencial e escrever nossos algoritmos assim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AFC0C-168F-9149-AD5F-824661C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Requisições Bloqueantes (Blocking)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218544"/>
            <a:ext cx="10788995" cy="4423796"/>
          </a:xfrm>
        </p:spPr>
        <p:txBody>
          <a:bodyPr>
            <a:noAutofit/>
          </a:bodyPr>
          <a:lstStyle/>
          <a:p>
            <a:r>
              <a:rPr lang="en-US" sz="2800" dirty="0"/>
              <a:t>Sabemos que cada linha de código é executada sequencialmente</a:t>
            </a:r>
          </a:p>
          <a:p>
            <a:r>
              <a:rPr lang="en-US" sz="2800" dirty="0"/>
              <a:t>A próxima linha só é executada quando a anterior terminar</a:t>
            </a:r>
          </a:p>
          <a:p>
            <a:endParaRPr lang="pt-BR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Cliente/Servidor</a:t>
            </a:r>
            <a:endParaRPr lang="pt-B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60" y="2435559"/>
            <a:ext cx="3347819" cy="4374327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2323160"/>
            <a:ext cx="2025947" cy="1610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9132226" y="1660643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Servidor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599" y="5368023"/>
            <a:ext cx="1584088" cy="1218767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264" y="2323160"/>
            <a:ext cx="387338" cy="774676"/>
          </a:xfrm>
          <a:prstGeom prst="rect">
            <a:avLst/>
          </a:prstGeom>
        </p:spPr>
      </p:pic>
      <p:pic>
        <p:nvPicPr>
          <p:cNvPr id="21" name="Picture 20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E9614C14-C173-6244-BE14-1BEE69C7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32" y="3515995"/>
            <a:ext cx="2025947" cy="1610994"/>
          </a:xfrm>
          <a:prstGeom prst="rect">
            <a:avLst/>
          </a:prstGeom>
        </p:spPr>
      </p:pic>
      <p:pic>
        <p:nvPicPr>
          <p:cNvPr id="22" name="Picture 21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7096CC58-690B-7245-9C13-083677318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292" y="4897662"/>
            <a:ext cx="387338" cy="774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FF8F81-D279-B044-91FB-DD270747D90A}"/>
              </a:ext>
            </a:extLst>
          </p:cNvPr>
          <p:cNvSpPr txBox="1"/>
          <p:nvPr/>
        </p:nvSpPr>
        <p:spPr>
          <a:xfrm>
            <a:off x="3000459" y="1660643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Clientes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22305F3C-9239-594E-B2DA-E177B33FECAA}"/>
              </a:ext>
            </a:extLst>
          </p:cNvPr>
          <p:cNvCxnSpPr>
            <a:stCxn id="22" idx="3"/>
            <a:endCxn id="7" idx="1"/>
          </p:cNvCxnSpPr>
          <p:nvPr/>
        </p:nvCxnSpPr>
        <p:spPr>
          <a:xfrm flipV="1">
            <a:off x="5070630" y="4622723"/>
            <a:ext cx="3179730" cy="662277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stCxn id="20" idx="3"/>
            <a:endCxn id="7" idx="1"/>
          </p:cNvCxnSpPr>
          <p:nvPr/>
        </p:nvCxnSpPr>
        <p:spPr>
          <a:xfrm>
            <a:off x="5045602" y="2710498"/>
            <a:ext cx="3204758" cy="191222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endCxn id="7" idx="1"/>
          </p:cNvCxnSpPr>
          <p:nvPr/>
        </p:nvCxnSpPr>
        <p:spPr>
          <a:xfrm>
            <a:off x="4683292" y="4321492"/>
            <a:ext cx="3567068" cy="301231"/>
          </a:xfrm>
          <a:prstGeom prst="curvedConnector3">
            <a:avLst>
              <a:gd name="adj1" fmla="val 23881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092BE2-194B-8D4C-B0AA-36EAD69B750F}"/>
              </a:ext>
            </a:extLst>
          </p:cNvPr>
          <p:cNvCxnSpPr>
            <a:stCxn id="9" idx="3"/>
          </p:cNvCxnSpPr>
          <p:nvPr/>
        </p:nvCxnSpPr>
        <p:spPr>
          <a:xfrm>
            <a:off x="2893050" y="3128657"/>
            <a:ext cx="5077758" cy="1494065"/>
          </a:xfrm>
          <a:prstGeom prst="curvedConnector3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228687" y="4622723"/>
            <a:ext cx="5021673" cy="1354684"/>
          </a:xfrm>
          <a:prstGeom prst="curvedConnector3">
            <a:avLst>
              <a:gd name="adj1" fmla="val 6924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CFD7CD2A-E276-E543-BE76-B3E4079C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544" y="2194560"/>
            <a:ext cx="9287656" cy="4024125"/>
          </a:xfrm>
        </p:spPr>
        <p:txBody>
          <a:bodyPr>
            <a:normAutofit/>
          </a:bodyPr>
          <a:lstStyle/>
          <a:p>
            <a:r>
              <a:rPr lang="pt-BR" sz="2800" dirty="0"/>
              <a:t>Recurso do SO que permite que aplicações em máquinas diferentes (ou na mesma máquina) se comuniquem</a:t>
            </a:r>
          </a:p>
          <a:p>
            <a:r>
              <a:rPr lang="pt-BR" sz="2800" dirty="0"/>
              <a:t>Permite que uma aplicação servidora se comunique com os clientes e vice-versa</a:t>
            </a:r>
          </a:p>
          <a:p>
            <a:r>
              <a:rPr lang="pt-BR" sz="2800" dirty="0"/>
              <a:t>A comunicação entre as aplicações ocorre por meio de algum protocolo como TCP/IP ou 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37B1F-223E-3B4B-92F1-FDA0BF1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-9249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7530"/>
            <a:ext cx="8915400" cy="47147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b="1" dirty="0"/>
              <a:t>Socket = Tomada</a:t>
            </a:r>
          </a:p>
          <a:p>
            <a:r>
              <a:rPr lang="pt-BR" sz="2800" dirty="0"/>
              <a:t>Uma tomada só tem utilidade de fato quando algum aparelho é plugado (conectado) à ela</a:t>
            </a:r>
          </a:p>
          <a:p>
            <a:r>
              <a:rPr lang="pt-BR" sz="2800" dirty="0"/>
              <a:t>Após plugar um aparelho, é fechado um circuito por onde passa eletricidade (comunicação) até o aparelho</a:t>
            </a:r>
          </a:p>
          <a:p>
            <a:r>
              <a:rPr lang="pt-BR" sz="2800" dirty="0"/>
              <a:t>Em programação, um socket representa um canal de comunicação bi-direcional entre duas aplicações</a:t>
            </a:r>
          </a:p>
          <a:p>
            <a:r>
              <a:rPr lang="pt-BR" sz="2800" dirty="0"/>
              <a:t>Fica a critério das aplicações enviarem e/ou receberem dados por ele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F91A2-63E2-034B-BBEF-30A813A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857A23FA-7275-0745-A34F-B362C534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1" y="4022411"/>
            <a:ext cx="2536165" cy="253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53" y="1828800"/>
            <a:ext cx="8915400" cy="4729776"/>
          </a:xfrm>
        </p:spPr>
        <p:txBody>
          <a:bodyPr>
            <a:normAutofit/>
          </a:bodyPr>
          <a:lstStyle/>
          <a:p>
            <a:r>
              <a:rPr lang="pt-BR" sz="2800" dirty="0"/>
              <a:t>Uma aplicação servidora terá um socket no qual os clientes conectam</a:t>
            </a:r>
          </a:p>
          <a:p>
            <a:r>
              <a:rPr lang="pt-BR" sz="2800" dirty="0"/>
              <a:t>Tendo-se um socket aberto no servidor, é aberta uma porta por onde conexões podem ser estabelecidas</a:t>
            </a:r>
          </a:p>
          <a:p>
            <a:r>
              <a:rPr lang="pt-BR" sz="2800" dirty="0"/>
              <a:t>Dizemos que o servidor fica escutando em tal porta</a:t>
            </a:r>
          </a:p>
          <a:p>
            <a:r>
              <a:rPr lang="pt-BR" sz="2800" dirty="0"/>
              <a:t>O cliente conecta em tal socket estabelecendo um canal de comunicação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C1DD6B-AA42-4E49-A03A-70B1290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34E37A-D680-5848-9DD5-340CDADAB003}"/>
              </a:ext>
            </a:extLst>
          </p:cNvPr>
          <p:cNvGrpSpPr/>
          <p:nvPr/>
        </p:nvGrpSpPr>
        <p:grpSpPr>
          <a:xfrm>
            <a:off x="3996707" y="4653577"/>
            <a:ext cx="7682650" cy="2019817"/>
            <a:chOff x="3996707" y="4653577"/>
            <a:chExt cx="7682650" cy="2019817"/>
          </a:xfrm>
        </p:grpSpPr>
        <p:pic>
          <p:nvPicPr>
            <p:cNvPr id="7" name="Picture 6" descr="A picture containing person, indoor, holding, hand&#13;&#10;&#13;&#10;Description automatically generated">
              <a:extLst>
                <a:ext uri="{FF2B5EF4-FFF2-40B4-BE49-F238E27FC236}">
                  <a16:creationId xmlns:a16="http://schemas.microsoft.com/office/drawing/2014/main" id="{2AE6DDD1-79D7-944E-B8C0-F91C1362B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7550"/>
            <a:stretch/>
          </p:blipFill>
          <p:spPr>
            <a:xfrm>
              <a:off x="9602788" y="4653577"/>
              <a:ext cx="2076569" cy="19049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0844D9-7347-9B41-8527-13174F6DB3D2}"/>
                </a:ext>
              </a:extLst>
            </p:cNvPr>
            <p:cNvSpPr txBox="1"/>
            <p:nvPr/>
          </p:nvSpPr>
          <p:spPr>
            <a:xfrm>
              <a:off x="3996707" y="6457950"/>
              <a:ext cx="42082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/>
                <a:t>Imagem: </a:t>
              </a:r>
              <a:r>
                <a:rPr lang="pt-BR" sz="800" dirty="0" err="1"/>
                <a:t>https</a:t>
              </a:r>
              <a:r>
                <a:rPr lang="pt-BR" sz="800" dirty="0"/>
                <a:t>://</a:t>
              </a:r>
              <a:r>
                <a:rPr lang="pt-BR" sz="800" dirty="0" err="1"/>
                <a:t>www.fluentu.com</a:t>
              </a:r>
              <a:r>
                <a:rPr lang="pt-BR" sz="800" dirty="0"/>
                <a:t>/blog/</a:t>
              </a:r>
              <a:r>
                <a:rPr lang="pt-BR" sz="800" dirty="0" err="1"/>
                <a:t>educator-english</a:t>
              </a:r>
              <a:r>
                <a:rPr lang="pt-BR" sz="800" dirty="0"/>
                <a:t>/</a:t>
              </a:r>
              <a:r>
                <a:rPr lang="pt-BR" sz="800" dirty="0" err="1"/>
                <a:t>esl-listening-exercises</a:t>
              </a:r>
              <a:r>
                <a:rPr lang="pt-BR" sz="8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51" y="431421"/>
            <a:ext cx="9600861" cy="128089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Sockets servidor e cliente: </a:t>
            </a:r>
            <a:br>
              <a:rPr lang="pt-BR" b="1" dirty="0"/>
            </a:br>
            <a:r>
              <a:rPr lang="pt-BR" b="1" dirty="0"/>
              <a:t>uma visão geral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93448-091C-B14A-B0D4-A4F2CA30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AC6E0-C8EB-574D-9C66-C1B8DD21360D}"/>
              </a:ext>
            </a:extLst>
          </p:cNvPr>
          <p:cNvSpPr txBox="1"/>
          <p:nvPr/>
        </p:nvSpPr>
        <p:spPr>
          <a:xfrm>
            <a:off x="4433977" y="6400800"/>
            <a:ext cx="5280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Imagem adaptada de https://gfycat.com/gifs/search/plug+socket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F75E540-0D1A-474E-9104-50393B302DF3}"/>
              </a:ext>
            </a:extLst>
          </p:cNvPr>
          <p:cNvSpPr/>
          <p:nvPr/>
        </p:nvSpPr>
        <p:spPr>
          <a:xfrm>
            <a:off x="4364965" y="1588406"/>
            <a:ext cx="3623095" cy="1280890"/>
          </a:xfrm>
          <a:prstGeom prst="arc">
            <a:avLst>
              <a:gd name="adj1" fmla="val 10840180"/>
              <a:gd name="adj2" fmla="val 21473031"/>
            </a:avLst>
          </a:prstGeom>
          <a:ln w="168275" cap="sq">
            <a:solidFill>
              <a:srgbClr val="6D6E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85AA6E-F72B-5442-933A-3DABB73C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102" y="2213792"/>
            <a:ext cx="5254151" cy="3947419"/>
          </a:xfrm>
          <a:prstGeom prst="rect">
            <a:avLst/>
          </a:prstGeom>
        </p:spPr>
      </p:pic>
      <p:pic>
        <p:nvPicPr>
          <p:cNvPr id="44" name="Picture 43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A4864AEC-285E-8549-BAA6-67109A44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23" y="2213792"/>
            <a:ext cx="5254150" cy="39474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CF5960E-F828-3747-9843-0B4B8C4A7835}"/>
              </a:ext>
            </a:extLst>
          </p:cNvPr>
          <p:cNvSpPr/>
          <p:nvPr/>
        </p:nvSpPr>
        <p:spPr>
          <a:xfrm>
            <a:off x="4433977" y="574776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382D71-30AA-E348-92C7-CB945BF57530}"/>
              </a:ext>
            </a:extLst>
          </p:cNvPr>
          <p:cNvSpPr/>
          <p:nvPr/>
        </p:nvSpPr>
        <p:spPr>
          <a:xfrm>
            <a:off x="6256677" y="5791099"/>
            <a:ext cx="1610264" cy="332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03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78" y="15087"/>
            <a:ext cx="8211786" cy="1293028"/>
          </a:xfrm>
        </p:spPr>
        <p:txBody>
          <a:bodyPr/>
          <a:lstStyle/>
          <a:p>
            <a:pPr algn="ctr"/>
            <a:r>
              <a:rPr lang="pt-BR" b="1" dirty="0"/>
              <a:t>Sockets: detalhes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2C14-70A6-3649-86BF-CD24C459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357724"/>
            <a:ext cx="10961273" cy="1747552"/>
          </a:xfrm>
        </p:spPr>
        <p:txBody>
          <a:bodyPr>
            <a:noAutofit/>
          </a:bodyPr>
          <a:lstStyle/>
          <a:p>
            <a:r>
              <a:rPr lang="pt-BR" sz="2800" dirty="0"/>
              <a:t>Cada cliente ao conectar no servidor cria um socket para enviar e receber dados do servidor</a:t>
            </a:r>
          </a:p>
          <a:p>
            <a:r>
              <a:rPr lang="pt-BR" sz="2800" dirty="0"/>
              <a:t>Para cada cliente conectado, o servidor também cria um socket para receber e enviar dados para tal cliente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7BCC60-E53F-8C46-9D6C-84861C93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24DA9-3214-3B41-A725-180C0F123DCE}"/>
              </a:ext>
            </a:extLst>
          </p:cNvPr>
          <p:cNvGrpSpPr/>
          <p:nvPr/>
        </p:nvGrpSpPr>
        <p:grpSpPr>
          <a:xfrm>
            <a:off x="9350358" y="3462913"/>
            <a:ext cx="1561815" cy="1427494"/>
            <a:chOff x="9350358" y="3462913"/>
            <a:chExt cx="1561815" cy="14274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4ED9DC-D580-6243-9CEB-92AC138786E1}"/>
                </a:ext>
              </a:extLst>
            </p:cNvPr>
            <p:cNvSpPr/>
            <p:nvPr/>
          </p:nvSpPr>
          <p:spPr>
            <a:xfrm>
              <a:off x="9350358" y="3462913"/>
              <a:ext cx="1561815" cy="14274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Picture 7" descr="A close up of a sign&#13;&#10;&#13;&#10;Description automatically generated">
              <a:extLst>
                <a:ext uri="{FF2B5EF4-FFF2-40B4-BE49-F238E27FC236}">
                  <a16:creationId xmlns:a16="http://schemas.microsoft.com/office/drawing/2014/main" id="{630F1BEF-AB2B-D642-804E-3F8988D4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5316" y="4090080"/>
              <a:ext cx="771901" cy="7719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13F43-BB56-8648-AF2F-14D89F5113EC}"/>
                </a:ext>
              </a:extLst>
            </p:cNvPr>
            <p:cNvSpPr txBox="1"/>
            <p:nvPr/>
          </p:nvSpPr>
          <p:spPr>
            <a:xfrm>
              <a:off x="9446260" y="3484425"/>
              <a:ext cx="137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Socket do Cliente 1</a:t>
              </a:r>
            </a:p>
          </p:txBody>
        </p:sp>
      </p:grp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45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22085" y="352399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42865" y="4506510"/>
            <a:ext cx="7188401" cy="690996"/>
          </a:xfrm>
          <a:prstGeom prst="bentConnector3">
            <a:avLst>
              <a:gd name="adj1" fmla="val 70121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25377" y="450349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-0.103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50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CD25665-DA53-7646-9C15-D81AD6E3FC8A}"/>
              </a:ext>
            </a:extLst>
          </p:cNvPr>
          <p:cNvSpPr/>
          <p:nvPr/>
        </p:nvSpPr>
        <p:spPr>
          <a:xfrm>
            <a:off x="9353672" y="5347132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ED9DC-D580-6243-9CEB-92AC138786E1}"/>
              </a:ext>
            </a:extLst>
          </p:cNvPr>
          <p:cNvSpPr/>
          <p:nvPr/>
        </p:nvSpPr>
        <p:spPr>
          <a:xfrm>
            <a:off x="9350358" y="3462913"/>
            <a:ext cx="1561815" cy="14274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94E7D-0679-A04A-A2E8-8A147C14E965}"/>
              </a:ext>
            </a:extLst>
          </p:cNvPr>
          <p:cNvSpPr/>
          <p:nvPr/>
        </p:nvSpPr>
        <p:spPr>
          <a:xfrm>
            <a:off x="1550504" y="3491589"/>
            <a:ext cx="4452731" cy="32666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A7676-8EAA-5B43-A594-357E3B1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7" y="976406"/>
            <a:ext cx="10485783" cy="1293028"/>
          </a:xfrm>
        </p:spPr>
        <p:txBody>
          <a:bodyPr/>
          <a:lstStyle/>
          <a:p>
            <a:r>
              <a:rPr lang="pt-BR" b="1" dirty="0"/>
              <a:t>Sockets: detalhes do funcionamento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4BAD-079F-FC42-990A-2FCCF01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7951A7A-0AE6-FC48-B393-00BC4E90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83" y="3943063"/>
            <a:ext cx="2536165" cy="2536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4790C-DF66-C94E-AD4E-25E9AAB3FAD1}"/>
              </a:ext>
            </a:extLst>
          </p:cNvPr>
          <p:cNvSpPr txBox="1"/>
          <p:nvPr/>
        </p:nvSpPr>
        <p:spPr>
          <a:xfrm>
            <a:off x="1807778" y="360698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Socket do Servidor</a:t>
            </a:r>
          </a:p>
        </p:txBody>
      </p:sp>
      <p:pic>
        <p:nvPicPr>
          <p:cNvPr id="8" name="Picture 7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630F1BEF-AB2B-D642-804E-3F8988D4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4090080"/>
            <a:ext cx="771901" cy="771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13F43-BB56-8648-AF2F-14D89F5113EC}"/>
              </a:ext>
            </a:extLst>
          </p:cNvPr>
          <p:cNvSpPr txBox="1"/>
          <p:nvPr/>
        </p:nvSpPr>
        <p:spPr>
          <a:xfrm>
            <a:off x="9446260" y="3484425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pic>
        <p:nvPicPr>
          <p:cNvPr id="10" name="Picture 9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40DDBEE-CE5D-3041-8B5F-38987A6F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16" y="5975161"/>
            <a:ext cx="771901" cy="771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5CEE5-4C9A-364C-B579-B39FB7B4EBD1}"/>
              </a:ext>
            </a:extLst>
          </p:cNvPr>
          <p:cNvSpPr txBox="1"/>
          <p:nvPr/>
        </p:nvSpPr>
        <p:spPr>
          <a:xfrm>
            <a:off x="9446260" y="5339026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2" name="Picture 11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169D4566-01E9-5C4B-B461-26B995CC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13" y="4825194"/>
            <a:ext cx="771901" cy="7719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3CB4-E04A-5C4E-9B9D-538380E4B134}"/>
              </a:ext>
            </a:extLst>
          </p:cNvPr>
          <p:cNvSpPr txBox="1"/>
          <p:nvPr/>
        </p:nvSpPr>
        <p:spPr>
          <a:xfrm>
            <a:off x="4415794" y="5328830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N</a:t>
            </a:r>
          </a:p>
        </p:txBody>
      </p:sp>
      <p:pic>
        <p:nvPicPr>
          <p:cNvPr id="14" name="Picture 13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23835E77-A24B-784F-8A20-F4ACF9D2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19" y="4120559"/>
            <a:ext cx="771901" cy="77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23E6DD-A841-E74C-B355-5C8D4C3E81ED}"/>
              </a:ext>
            </a:extLst>
          </p:cNvPr>
          <p:cNvSpPr txBox="1"/>
          <p:nvPr/>
        </p:nvSpPr>
        <p:spPr>
          <a:xfrm>
            <a:off x="4415794" y="3471721"/>
            <a:ext cx="1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Socket do Cliente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887B6-2AD2-4145-B33F-EFEE55CC3480}"/>
              </a:ext>
            </a:extLst>
          </p:cNvPr>
          <p:cNvSpPr txBox="1"/>
          <p:nvPr/>
        </p:nvSpPr>
        <p:spPr>
          <a:xfrm>
            <a:off x="3301183" y="309989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05322D1-613C-D14F-8B7C-A6F00DA9085E}"/>
              </a:ext>
            </a:extLst>
          </p:cNvPr>
          <p:cNvCxnSpPr>
            <a:cxnSpLocks/>
          </p:cNvCxnSpPr>
          <p:nvPr/>
        </p:nvCxnSpPr>
        <p:spPr>
          <a:xfrm rot="10800000">
            <a:off x="2942865" y="5187092"/>
            <a:ext cx="7163827" cy="1147117"/>
          </a:xfrm>
          <a:prstGeom prst="bentConnector3">
            <a:avLst>
              <a:gd name="adj1" fmla="val 99896"/>
            </a:avLst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D53CB3-F3F1-8A46-89FB-AD42369126F4}"/>
              </a:ext>
            </a:extLst>
          </p:cNvPr>
          <p:cNvCxnSpPr>
            <a:cxnSpLocks/>
          </p:cNvCxnSpPr>
          <p:nvPr/>
        </p:nvCxnSpPr>
        <p:spPr>
          <a:xfrm flipH="1">
            <a:off x="5101636" y="6334983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8A82AE34-B66B-F240-A558-FB60BD59D6FC}"/>
              </a:ext>
            </a:extLst>
          </p:cNvPr>
          <p:cNvCxnSpPr>
            <a:cxnSpLocks/>
          </p:cNvCxnSpPr>
          <p:nvPr/>
        </p:nvCxnSpPr>
        <p:spPr>
          <a:xfrm flipH="1">
            <a:off x="5100800" y="4493658"/>
            <a:ext cx="5005890" cy="19095"/>
          </a:xfrm>
          <a:prstGeom prst="straightConnector1">
            <a:avLst/>
          </a:prstGeom>
          <a:ln w="107950" cap="sq">
            <a:solidFill>
              <a:srgbClr val="0070C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185 L 0.1763 0.1666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84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3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Vapor Trail">
  <a:themeElements>
    <a:clrScheme name="Custom 6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4661</TotalTime>
  <Words>1175</Words>
  <Application>Microsoft Macintosh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Aplicação cliente/servidor de Chat usando Sockets em Java  https://github.com/manoelcampos/sd-java-socket-chat </vt:lpstr>
      <vt:lpstr>Objetivo</vt:lpstr>
      <vt:lpstr>Arquitetura Cliente/Servidor</vt:lpstr>
      <vt:lpstr>Sockets</vt:lpstr>
      <vt:lpstr>Sockets</vt:lpstr>
      <vt:lpstr>Sockets</vt:lpstr>
      <vt:lpstr>Sockets servidor e cliente:  uma visão geral do funcionamento</vt:lpstr>
      <vt:lpstr>Sockets: detalhes</vt:lpstr>
      <vt:lpstr>Sockets: detalhes do funcionamento</vt:lpstr>
      <vt:lpstr>Portas de Comunicação em Sockets</vt:lpstr>
      <vt:lpstr>Sockets: Portas de Comunicação</vt:lpstr>
      <vt:lpstr>Sockets: Portas de Comunicação</vt:lpstr>
      <vt:lpstr>Objetos InputStream/OutputStream</vt:lpstr>
      <vt:lpstr>Objetos InputStream/OutputStream</vt:lpstr>
      <vt:lpstr>Objetos InputStream/OutputStream</vt:lpstr>
      <vt:lpstr>Objetos InputStream</vt:lpstr>
      <vt:lpstr>Objetos InputStream</vt:lpstr>
      <vt:lpstr>Objetos InputStream</vt:lpstr>
      <vt:lpstr>Objetos InputStream/OutputStream</vt:lpstr>
      <vt:lpstr>Objetos  InputStream/ OutputStream</vt:lpstr>
      <vt:lpstr>Requisições Bloqueantes (Blocking)</vt:lpstr>
      <vt:lpstr>Requisições Bloqueantes (Blocking)</vt:lpstr>
      <vt:lpstr>Requisições Bloqueantes (Blocking)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344</cp:revision>
  <cp:lastPrinted>2018-10-31T18:58:06Z</cp:lastPrinted>
  <dcterms:created xsi:type="dcterms:W3CDTF">2018-10-29T17:43:05Z</dcterms:created>
  <dcterms:modified xsi:type="dcterms:W3CDTF">2020-11-02T14:19:11Z</dcterms:modified>
</cp:coreProperties>
</file>