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5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98" r:id="rId9"/>
    <p:sldId id="287" r:id="rId10"/>
    <p:sldId id="282" r:id="rId11"/>
    <p:sldId id="272" r:id="rId12"/>
    <p:sldId id="290" r:id="rId13"/>
    <p:sldId id="291" r:id="rId14"/>
    <p:sldId id="292" r:id="rId15"/>
    <p:sldId id="293" r:id="rId16"/>
    <p:sldId id="294" r:id="rId17"/>
    <p:sldId id="295" r:id="rId18"/>
    <p:sldId id="300" r:id="rId19"/>
    <p:sldId id="296" r:id="rId20"/>
    <p:sldId id="297" r:id="rId21"/>
    <p:sldId id="299" r:id="rId22"/>
    <p:sldId id="301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93382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27/04/2020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79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containers prontos em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hub.docker.com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27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Mais rápido </a:t>
            </a:r>
            <a:r>
              <a:rPr lang="pt-BR" sz="1200" dirty="0"/>
              <a:t>por remover intermediários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45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xmpp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hinwag.im/" TargetMode="External"/><Relationship Id="rId3" Type="http://schemas.openxmlformats.org/officeDocument/2006/relationships/hyperlink" Target="https://www.igniterealtime.org/projects/openfire/" TargetMode="External"/><Relationship Id="rId7" Type="http://schemas.openxmlformats.org/officeDocument/2006/relationships/hyperlink" Target="https://www.jabbim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bber.at/" TargetMode="External"/><Relationship Id="rId5" Type="http://schemas.openxmlformats.org/officeDocument/2006/relationships/hyperlink" Target="http://www.xabber.com/" TargetMode="External"/><Relationship Id="rId10" Type="http://schemas.openxmlformats.org/officeDocument/2006/relationships/hyperlink" Target="https://list.jabber.at/" TargetMode="External"/><Relationship Id="rId4" Type="http://schemas.openxmlformats.org/officeDocument/2006/relationships/hyperlink" Target="https://github.com/jabberd2/jabberd2" TargetMode="External"/><Relationship Id="rId9" Type="http://schemas.openxmlformats.org/officeDocument/2006/relationships/hyperlink" Target="https://xmpp.net/directory.ph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xmpp.org/extensions/xep-0166.html" TargetMode="External"/><Relationship Id="rId7" Type="http://schemas.openxmlformats.org/officeDocument/2006/relationships/hyperlink" Target="https://commons.wikimedia.org/wiki/File:File_alt_font_awesome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hyperlink" Target="https://commons.wikimedia.org/wiki/File:Icons8_flat_video_call.svg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hyperlink" Target="https://pixabay.com/en/phone-green-circle-call-30574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hyperlink" Target="https://pixabay.com/en/phone-green-circle-call-305741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commons.wikimedia.org/wiki/File:File_alt_font_awesome.svg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s://commons.wikimedia.org/wiki/File:Icons8_flat_video_call.sv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hone-green-circle-call-305741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hyperlink" Target="https://law.stackexchange.com/questions/7610/are-there-any-laws-against-adding-a-second-lock-to-a-bicycle-that-isnt-yours" TargetMode="External"/><Relationship Id="rId2" Type="http://schemas.openxmlformats.org/officeDocument/2006/relationships/hyperlink" Target="https://youtu.be/8PW3O2mqTn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File_alt_font_awesome.svg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hyperlink" Target="https://commons.wikimedia.org/wiki/File:Icons8_flat_video_call.svg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debc.ufma.br/jspui/bitstream/tede/1689/2/LuanCarlosOliveira.pdf" TargetMode="External"/><Relationship Id="rId4" Type="http://schemas.openxmlformats.org/officeDocument/2006/relationships/hyperlink" Target="https://books.google.com.br/books?isbn=047063390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isco.im" TargetMode="External"/><Relationship Id="rId2" Type="http://schemas.openxmlformats.org/officeDocument/2006/relationships/hyperlink" Target="https://www.cisco.com/c/en/us/products/unified-communications/jabb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mpp.org/uses/instant-messaging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mgp25/Chat-API/wiki/FunXMPP-Protocol" TargetMode="External"/><Relationship Id="rId4" Type="http://schemas.openxmlformats.org/officeDocument/2006/relationships/hyperlink" Target="https://en.wikipedia.org/wiki/WhatsApp#Technic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610185"/>
            <a:ext cx="11677538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mensagens instantâneas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i="1" dirty="0"/>
              <a:t>XMPP: </a:t>
            </a:r>
            <a:br>
              <a:rPr lang="pt-BR" sz="4400" b="1" i="1" dirty="0"/>
            </a:br>
            <a:r>
              <a:rPr lang="pt-BR" sz="3600" b="1" i="1" dirty="0" err="1"/>
              <a:t>eXtensible</a:t>
            </a:r>
            <a:r>
              <a:rPr lang="pt-BR" sz="3600" b="1" i="1" dirty="0"/>
              <a:t> Messaging and </a:t>
            </a:r>
            <a:r>
              <a:rPr lang="pt-BR" sz="3600" b="1" i="1" dirty="0" err="1"/>
              <a:t>Presense</a:t>
            </a:r>
            <a:r>
              <a:rPr lang="pt-BR" sz="3600" b="1" i="1" dirty="0"/>
              <a:t> </a:t>
            </a:r>
            <a:r>
              <a:rPr lang="pt-BR" sz="3600" b="1" i="1" dirty="0" err="1"/>
              <a:t>Protocol</a:t>
            </a:r>
            <a:br>
              <a:rPr lang="pt-BR" sz="3600" b="1" i="1" dirty="0"/>
            </a:br>
            <a:endParaRPr lang="pt-BR" sz="4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26" y="3393142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XMPP Protocol">
            <a:extLst>
              <a:ext uri="{FF2B5EF4-FFF2-40B4-BE49-F238E27FC236}">
                <a16:creationId xmlns:a16="http://schemas.microsoft.com/office/drawing/2014/main" id="{A8329FAA-1523-9E4D-983C-01D7780E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194" y="2946051"/>
            <a:ext cx="1467835" cy="1509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5C4F18-1DDF-C146-B3F5-6B18626B1A37}"/>
              </a:ext>
            </a:extLst>
          </p:cNvPr>
          <p:cNvSpPr/>
          <p:nvPr/>
        </p:nvSpPr>
        <p:spPr>
          <a:xfrm>
            <a:off x="4969114" y="2788681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i="1" dirty="0">
                <a:hlinkClick r:id="rId5"/>
              </a:rPr>
              <a:t>https://xmpp.org</a:t>
            </a:r>
            <a:r>
              <a:rPr lang="pt-BR" b="1" i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1809"/>
            <a:ext cx="10817225" cy="4254699"/>
          </a:xfrm>
        </p:spPr>
        <p:txBody>
          <a:bodyPr>
            <a:normAutofit/>
          </a:bodyPr>
          <a:lstStyle/>
          <a:p>
            <a:r>
              <a:rPr lang="pt-BR" sz="2800" dirty="0"/>
              <a:t>Lista de contatos, envio de mensagens em grupos</a:t>
            </a:r>
          </a:p>
          <a:p>
            <a:r>
              <a:rPr lang="pt-BR" sz="2800" dirty="0"/>
              <a:t>Avatar (foto para o perfil do usuário)</a:t>
            </a:r>
          </a:p>
          <a:p>
            <a:r>
              <a:rPr lang="pt-BR" sz="2800" dirty="0"/>
              <a:t>Notificação de entrega de mensagens </a:t>
            </a:r>
          </a:p>
          <a:p>
            <a:r>
              <a:rPr lang="pt-BR" sz="2800" dirty="0"/>
              <a:t>E muito mais em </a:t>
            </a:r>
            <a:r>
              <a:rPr lang="pt-BR" sz="2800" b="1" i="1" dirty="0">
                <a:hlinkClick r:id="rId2"/>
              </a:rPr>
              <a:t>https://xmpp.org/extensions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3FBB88-A3BF-9F42-855B-0F87B885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32" y="279400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81809"/>
            <a:ext cx="10815499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Clientes pertencentes a um determinado domínio conectam em um servidor</a:t>
            </a:r>
          </a:p>
          <a:p>
            <a:r>
              <a:rPr lang="pt-BR" sz="2800" dirty="0"/>
              <a:t>Servidores intermediam a comunicação</a:t>
            </a:r>
          </a:p>
          <a:p>
            <a:r>
              <a:rPr lang="pt-BR" sz="2800" dirty="0"/>
              <a:t>Mensagens trocadas entre clientes de um mesmo domínio são entregues por um servidor de tal domínio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881809"/>
            <a:ext cx="10735986" cy="4254699"/>
          </a:xfrm>
        </p:spPr>
        <p:txBody>
          <a:bodyPr>
            <a:normAutofit/>
          </a:bodyPr>
          <a:lstStyle/>
          <a:p>
            <a:r>
              <a:rPr lang="pt-BR" sz="2800" dirty="0"/>
              <a:t>XMPP é aberto e </a:t>
            </a:r>
            <a:r>
              <a:rPr lang="pt-BR" sz="2800" dirty="0" err="1"/>
              <a:t>interoperável</a:t>
            </a:r>
            <a:r>
              <a:rPr lang="pt-BR" sz="2800" dirty="0"/>
              <a:t>: clientes de um domínio podem enviar </a:t>
            </a:r>
            <a:r>
              <a:rPr lang="pt-BR" sz="2800" dirty="0" err="1"/>
              <a:t>msgs</a:t>
            </a:r>
            <a:r>
              <a:rPr lang="pt-BR" sz="2800" dirty="0"/>
              <a:t> para clientes de outro domínio</a:t>
            </a:r>
          </a:p>
          <a:p>
            <a:r>
              <a:rPr lang="pt-BR" sz="2800" dirty="0"/>
              <a:t>Se o Cliente 1 enviar </a:t>
            </a:r>
            <a:r>
              <a:rPr lang="pt-BR" sz="2800" dirty="0" err="1"/>
              <a:t>msg</a:t>
            </a:r>
            <a:r>
              <a:rPr lang="pt-BR" sz="2800" dirty="0"/>
              <a:t> pro Cliente 8, a mesma passa pelo Servidor 1, que encaminha ao Servidor 3 para ser entregue ao Cliente 8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895012" cy="4254699"/>
          </a:xfrm>
        </p:spPr>
        <p:txBody>
          <a:bodyPr>
            <a:normAutofit/>
          </a:bodyPr>
          <a:lstStyle/>
          <a:p>
            <a:r>
              <a:rPr lang="pt-BR" sz="2800" dirty="0"/>
              <a:t>Servidores XMPP podem ser adicionados à rede por qualquer pessoa/empresa</a:t>
            </a:r>
          </a:p>
          <a:p>
            <a:r>
              <a:rPr lang="pt-BR" sz="2800" dirty="0"/>
              <a:t>Existem implementações </a:t>
            </a:r>
            <a:r>
              <a:rPr lang="pt-BR" sz="2800" i="1" dirty="0"/>
              <a:t>open </a:t>
            </a:r>
            <a:r>
              <a:rPr lang="pt-BR" sz="2800" i="1" dirty="0" err="1"/>
              <a:t>source</a:t>
            </a:r>
            <a:r>
              <a:rPr lang="pt-BR" sz="2800" dirty="0"/>
              <a:t> de servidores: </a:t>
            </a:r>
            <a:r>
              <a:rPr lang="pt-BR" sz="2800" dirty="0">
                <a:hlinkClick r:id="rId3"/>
              </a:rPr>
              <a:t>Openfire</a:t>
            </a:r>
            <a:r>
              <a:rPr lang="pt-BR" sz="2800" dirty="0"/>
              <a:t>, </a:t>
            </a:r>
            <a:r>
              <a:rPr lang="pt-BR" sz="2800" dirty="0">
                <a:hlinkClick r:id="rId4"/>
              </a:rPr>
              <a:t>JabberD</a:t>
            </a:r>
            <a:r>
              <a:rPr lang="pt-BR" sz="2800" dirty="0"/>
              <a:t>, etc.</a:t>
            </a:r>
          </a:p>
          <a:p>
            <a:r>
              <a:rPr lang="pt-BR" sz="2800" dirty="0"/>
              <a:t>Inúmeros servidores gratuitos disponíveis na Web: </a:t>
            </a:r>
            <a:r>
              <a:rPr lang="pt-BR" sz="2800" dirty="0">
                <a:hlinkClick r:id="rId5"/>
              </a:rPr>
              <a:t>xabber.com</a:t>
            </a:r>
            <a:r>
              <a:rPr lang="pt-BR" sz="2800" dirty="0"/>
              <a:t>, </a:t>
            </a:r>
            <a:r>
              <a:rPr lang="pt-BR" sz="2800" dirty="0">
                <a:hlinkClick r:id="rId6"/>
              </a:rPr>
              <a:t>jabber.at</a:t>
            </a:r>
            <a:r>
              <a:rPr lang="pt-BR" sz="2800" dirty="0"/>
              <a:t>, </a:t>
            </a:r>
            <a:r>
              <a:rPr lang="pt-BR" sz="2800" dirty="0">
                <a:hlinkClick r:id="rId7"/>
              </a:rPr>
              <a:t>jabbim.com</a:t>
            </a:r>
            <a:r>
              <a:rPr lang="pt-BR" sz="2800" dirty="0"/>
              <a:t>, </a:t>
            </a:r>
            <a:r>
              <a:rPr lang="pt-BR" sz="2800" dirty="0">
                <a:hlinkClick r:id="rId8"/>
              </a:rPr>
              <a:t>chinwag.im</a:t>
            </a:r>
            <a:r>
              <a:rPr lang="pt-BR" sz="2800" dirty="0"/>
              <a:t> </a:t>
            </a:r>
          </a:p>
          <a:p>
            <a:r>
              <a:rPr lang="pt-BR" sz="2800" dirty="0"/>
              <a:t>Outros listados em </a:t>
            </a:r>
            <a:r>
              <a:rPr lang="pt-BR" sz="2800" dirty="0">
                <a:hlinkClick r:id="rId9"/>
              </a:rPr>
              <a:t>xmpp.net</a:t>
            </a:r>
            <a:r>
              <a:rPr lang="pt-BR" sz="2800" dirty="0"/>
              <a:t> ou </a:t>
            </a:r>
            <a:r>
              <a:rPr lang="pt-BR" sz="2800" dirty="0">
                <a:hlinkClick r:id="rId10"/>
              </a:rPr>
              <a:t>list.jabber.at</a:t>
            </a:r>
            <a:r>
              <a:rPr lang="pt-BR" sz="2800" dirty="0"/>
              <a:t>, por exemplo.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8" y="1647633"/>
            <a:ext cx="8081845" cy="3660842"/>
          </a:xfrm>
        </p:spPr>
        <p:txBody>
          <a:bodyPr>
            <a:noAutofit/>
          </a:bodyPr>
          <a:lstStyle/>
          <a:p>
            <a:r>
              <a:rPr lang="pt-BR" sz="2800" dirty="0"/>
              <a:t>Aplicações web tradicionais acessam um servidor principal</a:t>
            </a:r>
          </a:p>
          <a:p>
            <a:r>
              <a:rPr lang="pt-BR" sz="2800" dirty="0"/>
              <a:t>Para </a:t>
            </a:r>
            <a:r>
              <a:rPr lang="pt-BR" sz="2800" dirty="0" err="1"/>
              <a:t>apps</a:t>
            </a:r>
            <a:r>
              <a:rPr lang="pt-BR" sz="2800" dirty="0"/>
              <a:t> simples, não há cooperação entre servidores como ocorre na rede XMPP</a:t>
            </a:r>
          </a:p>
          <a:p>
            <a:r>
              <a:rPr lang="pt-BR" sz="2800" dirty="0"/>
              <a:t>Cliente comumente apenas acessa recursos em diferentes serviços (páginas adicionais, </a:t>
            </a:r>
            <a:r>
              <a:rPr lang="pt-BR" sz="2800" dirty="0" err="1"/>
              <a:t>js</a:t>
            </a:r>
            <a:r>
              <a:rPr lang="pt-BR" sz="2800" dirty="0"/>
              <a:t>, </a:t>
            </a:r>
            <a:r>
              <a:rPr lang="pt-BR" sz="2800" dirty="0" err="1"/>
              <a:t>css</a:t>
            </a:r>
            <a:r>
              <a:rPr lang="pt-BR" sz="2800" dirty="0"/>
              <a:t>, etc.)</a:t>
            </a:r>
            <a:endParaRPr lang="pt-BR" sz="2800" b="1" dirty="0"/>
          </a:p>
          <a:p>
            <a:r>
              <a:rPr lang="pt-BR" sz="2800" dirty="0"/>
              <a:t>Mas colaboração é ajuda </a:t>
            </a:r>
            <a:r>
              <a:rPr lang="pt-BR" sz="2800" b="1" dirty="0"/>
              <a:t>mútua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1" y="1406919"/>
            <a:ext cx="6249498" cy="5314860"/>
          </a:xfrm>
        </p:spPr>
        <p:txBody>
          <a:bodyPr>
            <a:normAutofit/>
          </a:bodyPr>
          <a:lstStyle/>
          <a:p>
            <a:r>
              <a:rPr lang="pt-BR" sz="2800" dirty="0"/>
              <a:t>Redes de servidores de e-mail: arquitetura mais parecida com o XMPP</a:t>
            </a:r>
          </a:p>
          <a:p>
            <a:r>
              <a:rPr lang="pt-BR" sz="2800" dirty="0"/>
              <a:t>Quando um cliente envia um e-mail, a </a:t>
            </a:r>
            <a:r>
              <a:rPr lang="pt-BR" sz="2800" dirty="0" err="1"/>
              <a:t>msg</a:t>
            </a:r>
            <a:r>
              <a:rPr lang="pt-BR" sz="2800" dirty="0"/>
              <a:t> pode passar por vários servidores até chegar ao cliente de destino</a:t>
            </a:r>
          </a:p>
          <a:p>
            <a:r>
              <a:rPr lang="pt-BR" sz="2800" dirty="0"/>
              <a:t>Servidores interligados: cooperam pra entrega da </a:t>
            </a:r>
            <a:r>
              <a:rPr lang="pt-BR" sz="2800" dirty="0" err="1"/>
              <a:t>msg</a:t>
            </a:r>
            <a:endParaRPr lang="pt-BR" sz="2800" dirty="0"/>
          </a:p>
          <a:p>
            <a:r>
              <a:rPr lang="pt-BR" sz="2800" dirty="0"/>
              <a:t>Mesmo modelo usado pelo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248921"/>
              </p:ext>
            </p:extLst>
          </p:nvPr>
        </p:nvGraphicFramePr>
        <p:xfrm>
          <a:off x="66261" y="1515183"/>
          <a:ext cx="12085983" cy="3688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8403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3034747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160105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Conexão entre domínios</a:t>
                      </a:r>
                    </a:p>
                    <a:p>
                      <a:r>
                        <a:rPr lang="pt-BR" sz="2800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Número de saltos (</a:t>
                      </a:r>
                      <a:r>
                        <a:rPr lang="pt-BR" sz="2800" i="1" dirty="0"/>
                        <a:t>hops</a:t>
                      </a:r>
                      <a:r>
                        <a:rPr lang="pt-BR" sz="2800" dirty="0"/>
                        <a:t>)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no </a:t>
                      </a:r>
                      <a:r>
                        <a:rPr lang="pt-BR" sz="2800" b="1" dirty="0"/>
                        <a:t>máximo</a:t>
                      </a:r>
                      <a:r>
                        <a:rPr lang="pt-BR" sz="28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22134-5572-684E-B751-0C74D9C2EE53}"/>
              </a:ext>
            </a:extLst>
          </p:cNvPr>
          <p:cNvSpPr txBox="1"/>
          <p:nvPr/>
        </p:nvSpPr>
        <p:spPr>
          <a:xfrm>
            <a:off x="1215830" y="5679933"/>
            <a:ext cx="10464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Saltos (</a:t>
            </a:r>
            <a:r>
              <a:rPr lang="pt-BR" sz="3200" i="1" dirty="0"/>
              <a:t>hops</a:t>
            </a:r>
            <a:r>
              <a:rPr lang="pt-BR" sz="3200" dirty="0"/>
              <a:t>) é o número de servidores acessados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237341"/>
            <a:ext cx="11947161" cy="105877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Relembrando a arquitetura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368072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5" y="1926427"/>
            <a:ext cx="9109564" cy="4706385"/>
          </a:xfrm>
        </p:spPr>
        <p:txBody>
          <a:bodyPr>
            <a:normAutofit/>
          </a:bodyPr>
          <a:lstStyle/>
          <a:p>
            <a:r>
              <a:rPr lang="pt-BR" sz="2800" dirty="0"/>
              <a:t>Transferência de arquivos e chamadas de voz e vídeo: extensão </a:t>
            </a:r>
            <a:r>
              <a:rPr lang="pt-BR" sz="2800" dirty="0">
                <a:hlinkClick r:id="rId3"/>
              </a:rPr>
              <a:t>Jingle</a:t>
            </a:r>
            <a:r>
              <a:rPr lang="pt-BR" sz="2800" dirty="0"/>
              <a:t> = P2P entre dois clientes</a:t>
            </a:r>
          </a:p>
          <a:p>
            <a:r>
              <a:rPr lang="pt-BR" sz="2800" dirty="0"/>
              <a:t>Após a conexão ser estabelecida, não há intermediação dos servidores</a:t>
            </a:r>
          </a:p>
          <a:p>
            <a:r>
              <a:rPr lang="pt-BR" sz="2800" dirty="0"/>
              <a:t>Torna a comunicação mais rápida (sem intermediários) e evita sobrecarga do servidor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7B0F0-20E9-A54F-BAFE-E8E6340C92D9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66457" y="1823456"/>
            <a:chExt cx="2601994" cy="43730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6297A48-6531-9643-9B8A-8896A2B42AF6}"/>
                </a:ext>
              </a:extLst>
            </p:cNvPr>
            <p:cNvGrpSpPr/>
            <p:nvPr/>
          </p:nvGrpSpPr>
          <p:grpSpPr>
            <a:xfrm>
              <a:off x="9466457" y="1823456"/>
              <a:ext cx="2601994" cy="4373089"/>
              <a:chOff x="9451467" y="2228188"/>
              <a:chExt cx="2601994" cy="4373089"/>
            </a:xfrm>
          </p:grpSpPr>
          <p:pic>
            <p:nvPicPr>
              <p:cNvPr id="70" name="Picture 69" descr="An open computer sitting on a table&#13;&#10;&#13;&#10;Description automatically generated">
                <a:extLst>
                  <a:ext uri="{FF2B5EF4-FFF2-40B4-BE49-F238E27FC236}">
                    <a16:creationId xmlns:a16="http://schemas.microsoft.com/office/drawing/2014/main" id="{41AB3B17-C3C6-E247-B359-2D49CD0A4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3734" y="5672758"/>
                <a:ext cx="671808" cy="516876"/>
              </a:xfrm>
              <a:prstGeom prst="rect">
                <a:avLst/>
              </a:prstGeom>
            </p:spPr>
          </p:pic>
          <p:pic>
            <p:nvPicPr>
              <p:cNvPr id="71" name="Picture 70" descr="Screen of a cell phone&#13;&#10;&#13;&#10;Description automatically generated">
                <a:extLst>
                  <a:ext uri="{FF2B5EF4-FFF2-40B4-BE49-F238E27FC236}">
                    <a16:creationId xmlns:a16="http://schemas.microsoft.com/office/drawing/2014/main" id="{424D59C7-7A58-BE42-8B73-2373AD2F0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6173" y="2228188"/>
                <a:ext cx="180695" cy="361393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CDB4B8F-DE15-C04C-A1E5-B62AEC11810E}"/>
                  </a:ext>
                </a:extLst>
              </p:cNvPr>
              <p:cNvSpPr txBox="1"/>
              <p:nvPr/>
            </p:nvSpPr>
            <p:spPr>
              <a:xfrm>
                <a:off x="9509178" y="2688873"/>
                <a:ext cx="2460931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ctr"/>
                <a:r>
                  <a:rPr lang="en-US" dirty="0"/>
                  <a:t>joão@servidor1.com</a:t>
                </a:r>
                <a:endParaRPr lang="pt-BR" sz="1600" b="1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7B548FE-CFEA-684F-B028-6D45799AE056}"/>
                  </a:ext>
                </a:extLst>
              </p:cNvPr>
              <p:cNvSpPr txBox="1"/>
              <p:nvPr/>
            </p:nvSpPr>
            <p:spPr>
              <a:xfrm>
                <a:off x="9451467" y="6231945"/>
                <a:ext cx="2601994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ctr"/>
                <a:r>
                  <a:rPr lang="en-US" dirty="0"/>
                  <a:t>maria@servidor2.com</a:t>
                </a:r>
                <a:endParaRPr lang="pt-BR" sz="1600" b="1" dirty="0"/>
              </a:p>
            </p:txBody>
          </p:sp>
          <p:cxnSp>
            <p:nvCxnSpPr>
              <p:cNvPr id="61" name="Curved Connector 60">
                <a:extLst>
                  <a:ext uri="{FF2B5EF4-FFF2-40B4-BE49-F238E27FC236}">
                    <a16:creationId xmlns:a16="http://schemas.microsoft.com/office/drawing/2014/main" id="{E505FC33-66C4-3142-BE3C-80B261E42378}"/>
                  </a:ext>
                </a:extLst>
              </p:cNvPr>
              <p:cNvCxnSpPr>
                <a:cxnSpLocks/>
                <a:stCxn id="105" idx="2"/>
                <a:endCxn id="70" idx="0"/>
              </p:cNvCxnSpPr>
              <p:nvPr/>
            </p:nvCxnSpPr>
            <p:spPr>
              <a:xfrm rot="5400000">
                <a:off x="9432365" y="4365478"/>
                <a:ext cx="2614553" cy="6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CC5113-9F8F-484F-8F3C-4FB7F3AAAF80}"/>
                </a:ext>
              </a:extLst>
            </p:cNvPr>
            <p:cNvGrpSpPr/>
            <p:nvPr/>
          </p:nvGrpSpPr>
          <p:grpSpPr>
            <a:xfrm>
              <a:off x="10190414" y="3396066"/>
              <a:ext cx="1211351" cy="1088250"/>
              <a:chOff x="10190414" y="3396066"/>
              <a:chExt cx="1211351" cy="1088250"/>
            </a:xfrm>
          </p:grpSpPr>
          <p:pic>
            <p:nvPicPr>
              <p:cNvPr id="5" name="Picture 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91FCF4D-55DD-AB46-A224-52A591C64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10190414" y="3670162"/>
                <a:ext cx="529386" cy="52938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F63524D-0E05-B641-B4FB-868D2B564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p:blipFill>
            <p:spPr>
              <a:xfrm>
                <a:off x="10857629" y="3954972"/>
                <a:ext cx="529344" cy="52934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B8CD5A4-CC11-7941-9590-1EE9DEDF6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837473B0-CC2E-450A-ABE3-18F120FF3D39}">
                    <a1611:picAttrSrcUrl xmlns:a1611="http://schemas.microsoft.com/office/drawing/2016/11/main" r:id="rId11"/>
                  </a:ext>
                </a:extLst>
              </a:blip>
              <a:stretch>
                <a:fillRect/>
              </a:stretch>
            </p:blipFill>
            <p:spPr>
              <a:xfrm>
                <a:off x="10872379" y="3396066"/>
                <a:ext cx="529386" cy="5293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798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2358886"/>
            <a:ext cx="10994946" cy="4118114"/>
          </a:xfrm>
        </p:spPr>
        <p:txBody>
          <a:bodyPr>
            <a:noAutofit/>
          </a:bodyPr>
          <a:lstStyle/>
          <a:p>
            <a:r>
              <a:rPr lang="pt-BR" sz="2800" dirty="0"/>
              <a:t>Protocolo Extensível de Mensagens e Presença</a:t>
            </a:r>
          </a:p>
          <a:p>
            <a:r>
              <a:rPr lang="pt-BR" sz="2800" dirty="0"/>
              <a:t>Aplicações de </a:t>
            </a:r>
            <a:r>
              <a:rPr lang="pt-BR" sz="2800" dirty="0" err="1"/>
              <a:t>msgs</a:t>
            </a:r>
            <a:r>
              <a:rPr lang="pt-BR" sz="2800" dirty="0"/>
              <a:t> instantâneas distribuídas e altamente escaláveis</a:t>
            </a:r>
          </a:p>
          <a:p>
            <a:r>
              <a:rPr lang="pt-BR" sz="2800" dirty="0"/>
              <a:t>XMPP: protocolo padronizado, aberto e em constante atualização </a:t>
            </a:r>
          </a:p>
          <a:p>
            <a:r>
              <a:rPr lang="pt-BR" sz="2800" dirty="0"/>
              <a:t>Um dos protocolos escaláveis mais modernos pra troca de </a:t>
            </a:r>
            <a:r>
              <a:rPr lang="pt-BR" sz="2800" dirty="0" err="1"/>
              <a:t>msgs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35FD413-9587-A241-B313-7C8CF5B6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Chamadas de voz e vídeo: normalmente é utilizado UDP como protocolo de transporte</a:t>
            </a:r>
          </a:p>
          <a:p>
            <a:r>
              <a:rPr lang="pt-BR" sz="2800" dirty="0"/>
              <a:t>Um pacote de voz for perdido não afeta a qualidade da conversa</a:t>
            </a:r>
          </a:p>
          <a:p>
            <a:r>
              <a:rPr lang="pt-BR" sz="2800" dirty="0"/>
              <a:t>Grandes perdas: torna a comunicação difícil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27624-EE6B-4541-8524-0E247FB476DD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12" name="Picture 11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ABFDDB4A-2D68-3146-AC99-F90C4FE4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13" name="Picture 12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0046F209-F0F7-7749-BD16-20D9EE59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F7B4-73EA-3B45-8EBE-497DB9631F24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A4B86C-554B-A540-87C7-70EFE90A29BD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950E4E6-D813-EE41-9227-52A96521E923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B742D1-489E-B046-9A79-9C35191862CB}"/>
              </a:ext>
            </a:extLst>
          </p:cNvPr>
          <p:cNvGrpSpPr/>
          <p:nvPr/>
        </p:nvGrpSpPr>
        <p:grpSpPr>
          <a:xfrm>
            <a:off x="10190414" y="3396066"/>
            <a:ext cx="1211351" cy="1088250"/>
            <a:chOff x="10190414" y="3396066"/>
            <a:chExt cx="1211351" cy="1088250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AA16C49B-6940-1E48-8F08-3B6EC0D2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0190414" y="3670162"/>
              <a:ext cx="529386" cy="52938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4EA254-55CA-824B-8204-F6B3C1983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857629" y="3954972"/>
              <a:ext cx="529344" cy="52934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05F15F-1717-0C42-9851-64EADD11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0872379" y="3396066"/>
              <a:ext cx="529386" cy="529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1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73" y="365037"/>
            <a:ext cx="8589364" cy="1005811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Transporte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TCP por uma porta específica: 5222, 5223 (TLS)</a:t>
            </a:r>
          </a:p>
          <a:p>
            <a:r>
              <a:rPr lang="pt-BR" sz="2800" dirty="0"/>
              <a:t>Firewall </a:t>
            </a:r>
            <a:r>
              <a:rPr lang="pt-BR" sz="2800" dirty="0" err="1"/>
              <a:t>friendly</a:t>
            </a:r>
            <a:r>
              <a:rPr lang="pt-BR" sz="2800" dirty="0"/>
              <a:t> com HTTP</a:t>
            </a:r>
          </a:p>
          <a:p>
            <a:r>
              <a:rPr lang="pt-BR" sz="2800" dirty="0"/>
              <a:t>Firewall </a:t>
            </a:r>
            <a:r>
              <a:rPr lang="pt-BR" sz="2800" dirty="0" err="1"/>
              <a:t>friendly</a:t>
            </a:r>
            <a:r>
              <a:rPr lang="pt-BR" sz="2800" dirty="0"/>
              <a:t> com </a:t>
            </a:r>
            <a:r>
              <a:rPr lang="pt-BR" sz="2800" dirty="0" err="1"/>
              <a:t>WebSocket</a:t>
            </a:r>
            <a:endParaRPr lang="pt-BR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7C2993-79F4-EA47-96C9-57A75D103516}"/>
              </a:ext>
            </a:extLst>
          </p:cNvPr>
          <p:cNvGrpSpPr/>
          <p:nvPr/>
        </p:nvGrpSpPr>
        <p:grpSpPr>
          <a:xfrm>
            <a:off x="329098" y="4699541"/>
            <a:ext cx="2882520" cy="1908750"/>
            <a:chOff x="9238102" y="4873642"/>
            <a:chExt cx="2882520" cy="1908750"/>
          </a:xfrm>
        </p:grpSpPr>
        <p:pic>
          <p:nvPicPr>
            <p:cNvPr id="6" name="Picture 5" descr="Delivery">
              <a:extLst>
                <a:ext uri="{FF2B5EF4-FFF2-40B4-BE49-F238E27FC236}">
                  <a16:creationId xmlns:a16="http://schemas.microsoft.com/office/drawing/2014/main" id="{04A80ACB-E3AA-074A-BAD6-4C75675A6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8590" y="4873642"/>
              <a:ext cx="2589460" cy="16184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69754A-D69D-0047-AB60-C169D2E55E3D}"/>
                </a:ext>
              </a:extLst>
            </p:cNvPr>
            <p:cNvSpPr txBox="1"/>
            <p:nvPr/>
          </p:nvSpPr>
          <p:spPr>
            <a:xfrm>
              <a:off x="9238102" y="6536171"/>
              <a:ext cx="28825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Imagem: </a:t>
              </a:r>
              <a:r>
                <a:rPr lang="pt-BR" sz="1000" dirty="0" err="1"/>
                <a:t>https</a:t>
              </a:r>
              <a:r>
                <a:rPr lang="pt-BR" sz="1000" dirty="0"/>
                <a:t>://</a:t>
              </a:r>
              <a:r>
                <a:rPr lang="pt-BR" sz="1000" dirty="0" err="1"/>
                <a:t>blog.deliverydireto.com.br</a:t>
              </a:r>
              <a:endParaRPr lang="pt-BR" sz="1000" dirty="0"/>
            </a:p>
          </p:txBody>
        </p:sp>
      </p:grp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4EF611-CC3C-FB41-911E-CE68B52E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014" y="542895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73" y="365037"/>
            <a:ext cx="8589364" cy="1005811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segurança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Comunicação pode ser criptografada fim-a-fim</a:t>
            </a:r>
          </a:p>
          <a:p>
            <a:r>
              <a:rPr lang="pt-BR" sz="2800" dirty="0"/>
              <a:t>Somente o emissor e receptor podem </a:t>
            </a:r>
            <a:r>
              <a:rPr lang="pt-BR" sz="2800" dirty="0" err="1"/>
              <a:t>descriptografar</a:t>
            </a:r>
            <a:endParaRPr lang="pt-BR" sz="2800" dirty="0"/>
          </a:p>
          <a:p>
            <a:r>
              <a:rPr lang="pt-BR" sz="2800" dirty="0"/>
              <a:t>WhatsApp: nem a empresa pode ler as </a:t>
            </a:r>
            <a:r>
              <a:rPr lang="pt-BR" sz="2800" dirty="0" err="1"/>
              <a:t>msgs</a:t>
            </a:r>
            <a:r>
              <a:rPr lang="pt-BR" sz="2800" dirty="0"/>
              <a:t> dos usuários </a:t>
            </a:r>
            <a:r>
              <a:rPr lang="pt-BR" sz="2800" dirty="0">
                <a:hlinkClick r:id="rId2"/>
              </a:rPr>
              <a:t>https://youtu.be/8PW3O2mqTn8</a:t>
            </a:r>
            <a:r>
              <a:rPr lang="pt-BR" sz="2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9E40F5-AA34-9841-A0D7-F71678CDDFD6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66457" y="1823456"/>
            <a:chExt cx="2601994" cy="43730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AD453F-505C-DD48-97C9-17A001DD420F}"/>
                </a:ext>
              </a:extLst>
            </p:cNvPr>
            <p:cNvGrpSpPr/>
            <p:nvPr/>
          </p:nvGrpSpPr>
          <p:grpSpPr>
            <a:xfrm>
              <a:off x="9466457" y="1823456"/>
              <a:ext cx="2601994" cy="4373089"/>
              <a:chOff x="9466457" y="1823456"/>
              <a:chExt cx="2601994" cy="437308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0227624-EE6B-4541-8524-0E247FB476DD}"/>
                  </a:ext>
                </a:extLst>
              </p:cNvPr>
              <p:cNvGrpSpPr/>
              <p:nvPr/>
            </p:nvGrpSpPr>
            <p:grpSpPr>
              <a:xfrm>
                <a:off x="9466457" y="1823456"/>
                <a:ext cx="2601994" cy="4373089"/>
                <a:chOff x="9451467" y="2228188"/>
                <a:chExt cx="2601994" cy="4373089"/>
              </a:xfrm>
            </p:grpSpPr>
            <p:pic>
              <p:nvPicPr>
                <p:cNvPr id="12" name="Picture 11" descr="An open computer sitting on a table&#13;&#10;&#13;&#10;Description automatically generated">
                  <a:extLst>
                    <a:ext uri="{FF2B5EF4-FFF2-40B4-BE49-F238E27FC236}">
                      <a16:creationId xmlns:a16="http://schemas.microsoft.com/office/drawing/2014/main" id="{ABFDDB4A-2D68-3146-AC99-F90C4FE4C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03734" y="5672758"/>
                  <a:ext cx="671808" cy="516876"/>
                </a:xfrm>
                <a:prstGeom prst="rect">
                  <a:avLst/>
                </a:prstGeom>
              </p:spPr>
            </p:pic>
            <p:pic>
              <p:nvPicPr>
                <p:cNvPr id="13" name="Picture 12" descr="Screen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0046F209-F0F7-7749-BD16-20D9EE597A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16173" y="2228188"/>
                  <a:ext cx="180695" cy="361393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F4F7B4-73EA-3B45-8EBE-497DB9631F24}"/>
                    </a:ext>
                  </a:extLst>
                </p:cNvPr>
                <p:cNvSpPr txBox="1"/>
                <p:nvPr/>
              </p:nvSpPr>
              <p:spPr>
                <a:xfrm>
                  <a:off x="9509178" y="2688873"/>
                  <a:ext cx="2460931" cy="369332"/>
                </a:xfrm>
                <a:prstGeom prst="rect">
                  <a:avLst/>
                </a:prstGeom>
                <a:noFill/>
              </p:spPr>
              <p:txBody>
                <a:bodyPr vert="horz" wrap="none" rtlCol="0">
                  <a:spAutoFit/>
                </a:bodyPr>
                <a:lstStyle/>
                <a:p>
                  <a:pPr algn="ctr"/>
                  <a:r>
                    <a:rPr lang="en-US" dirty="0"/>
                    <a:t>joão@servidor1.com</a:t>
                  </a:r>
                  <a:endParaRPr lang="pt-BR" sz="1600" b="1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A4B86C-554B-A540-87C7-70EFE90A29BD}"/>
                    </a:ext>
                  </a:extLst>
                </p:cNvPr>
                <p:cNvSpPr txBox="1"/>
                <p:nvPr/>
              </p:nvSpPr>
              <p:spPr>
                <a:xfrm>
                  <a:off x="9451467" y="6231945"/>
                  <a:ext cx="2601994" cy="369332"/>
                </a:xfrm>
                <a:prstGeom prst="rect">
                  <a:avLst/>
                </a:prstGeom>
                <a:noFill/>
              </p:spPr>
              <p:txBody>
                <a:bodyPr vert="horz" wrap="none" rtlCol="0">
                  <a:spAutoFit/>
                </a:bodyPr>
                <a:lstStyle/>
                <a:p>
                  <a:pPr algn="ctr"/>
                  <a:r>
                    <a:rPr lang="en-US" dirty="0"/>
                    <a:t>maria@servidor2.com</a:t>
                  </a:r>
                  <a:endParaRPr lang="pt-BR" sz="1600" b="1" dirty="0"/>
                </a:p>
              </p:txBody>
            </p:sp>
            <p:cxnSp>
              <p:nvCxnSpPr>
                <p:cNvPr id="16" name="Curved Connector 15">
                  <a:extLst>
                    <a:ext uri="{FF2B5EF4-FFF2-40B4-BE49-F238E27FC236}">
                      <a16:creationId xmlns:a16="http://schemas.microsoft.com/office/drawing/2014/main" id="{2950E4E6-D813-EE41-9227-52A96521E923}"/>
                    </a:ext>
                  </a:extLst>
                </p:cNvPr>
                <p:cNvCxnSpPr>
                  <a:cxnSpLocks/>
                  <a:stCxn id="14" idx="2"/>
                  <a:endCxn id="12" idx="0"/>
                </p:cNvCxnSpPr>
                <p:nvPr/>
              </p:nvCxnSpPr>
              <p:spPr>
                <a:xfrm rot="5400000">
                  <a:off x="9432365" y="4365478"/>
                  <a:ext cx="2614553" cy="6"/>
                </a:xfrm>
                <a:prstGeom prst="curvedConnector3">
                  <a:avLst>
                    <a:gd name="adj1" fmla="val 50000"/>
                  </a:avLst>
                </a:prstGeom>
                <a:ln w="34925">
                  <a:solidFill>
                    <a:srgbClr val="00B0F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0B742D1-489E-B046-9A79-9C35191862CB}"/>
                  </a:ext>
                </a:extLst>
              </p:cNvPr>
              <p:cNvGrpSpPr/>
              <p:nvPr/>
            </p:nvGrpSpPr>
            <p:grpSpPr>
              <a:xfrm>
                <a:off x="10190414" y="3396066"/>
                <a:ext cx="1211351" cy="1088250"/>
                <a:chOff x="10190414" y="3396066"/>
                <a:chExt cx="1211351" cy="1088250"/>
              </a:xfrm>
            </p:grpSpPr>
            <p:pic>
              <p:nvPicPr>
                <p:cNvPr id="18" name="Picture 17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AA16C49B-6940-1E48-8F08-3B6EC0D24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414" y="3670162"/>
                  <a:ext cx="529386" cy="529386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64EA254-55CA-824B-8204-F6B3C1983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57629" y="3954972"/>
                  <a:ext cx="529344" cy="529344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AC05F15F-1717-0C42-9851-64EADD11E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837473B0-CC2E-450A-ABE3-18F120FF3D39}">
                      <a1611:picAttrSrcUrl xmlns:a1611="http://schemas.microsoft.com/office/drawing/2016/11/main" r:i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2379" y="3396066"/>
                  <a:ext cx="529386" cy="5293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5" name="Picture 4" descr="A picture containing indoor, table, sitting, computer&#10;&#10;Description automatically generated">
              <a:extLst>
                <a:ext uri="{FF2B5EF4-FFF2-40B4-BE49-F238E27FC236}">
                  <a16:creationId xmlns:a16="http://schemas.microsoft.com/office/drawing/2014/main" id="{ACB4243A-2954-A04E-88FB-6F496147A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10238366" y="2577927"/>
              <a:ext cx="516262" cy="516262"/>
            </a:xfrm>
            <a:prstGeom prst="rect">
              <a:avLst/>
            </a:prstGeom>
          </p:spPr>
        </p:pic>
        <p:pic>
          <p:nvPicPr>
            <p:cNvPr id="21" name="Picture 20" descr="A picture containing indoor, table, sitting, computer&#10;&#10;Description automatically generated">
              <a:extLst>
                <a:ext uri="{FF2B5EF4-FFF2-40B4-BE49-F238E27FC236}">
                  <a16:creationId xmlns:a16="http://schemas.microsoft.com/office/drawing/2014/main" id="{5A04AA45-20AD-5148-A90F-5DB29A1E2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10202339" y="4614095"/>
              <a:ext cx="516262" cy="516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2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1837566"/>
            <a:ext cx="10949976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/>
              <a:t>Livro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Livro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”</a:t>
            </a:r>
          </a:p>
          <a:p>
            <a:r>
              <a:rPr lang="en-US" sz="2800" dirty="0"/>
              <a:t>[4] Framework de </a:t>
            </a:r>
            <a:r>
              <a:rPr lang="en-US" sz="2800" dirty="0" err="1"/>
              <a:t>Comunicação</a:t>
            </a:r>
            <a:r>
              <a:rPr lang="en-US" sz="2800" dirty="0"/>
              <a:t> </a:t>
            </a:r>
            <a:r>
              <a:rPr lang="en-US" sz="2800" dirty="0" err="1"/>
              <a:t>seguro</a:t>
            </a:r>
            <a:r>
              <a:rPr lang="en-US" sz="2800" dirty="0"/>
              <a:t> e </a:t>
            </a:r>
            <a:r>
              <a:rPr lang="en-US" sz="2800" dirty="0" err="1"/>
              <a:t>confiável</a:t>
            </a:r>
            <a:r>
              <a:rPr lang="en-US" sz="2800" dirty="0"/>
              <a:t> para Internet das </a:t>
            </a:r>
            <a:r>
              <a:rPr lang="en-US" sz="2800" dirty="0" err="1"/>
              <a:t>Coisas</a:t>
            </a:r>
            <a:r>
              <a:rPr lang="en-US" sz="2800" dirty="0"/>
              <a:t> </a:t>
            </a:r>
            <a:r>
              <a:rPr lang="en-US" sz="2800" dirty="0" err="1"/>
              <a:t>usando</a:t>
            </a:r>
            <a:r>
              <a:rPr lang="en-US" sz="2800" dirty="0"/>
              <a:t> o </a:t>
            </a:r>
            <a:r>
              <a:rPr lang="en-US" sz="2800" dirty="0" err="1"/>
              <a:t>protocolo</a:t>
            </a:r>
            <a:r>
              <a:rPr lang="en-US" sz="2800" dirty="0"/>
              <a:t> XMPP. </a:t>
            </a:r>
            <a:r>
              <a:rPr lang="en-US" sz="2800" dirty="0" err="1"/>
              <a:t>Moraes</a:t>
            </a:r>
            <a:r>
              <a:rPr lang="en-US" sz="2800" dirty="0"/>
              <a:t>, L. C. de Oliveira. </a:t>
            </a:r>
            <a:r>
              <a:rPr lang="en-US" sz="2800" dirty="0" err="1"/>
              <a:t>Dissertação</a:t>
            </a:r>
            <a:r>
              <a:rPr lang="en-US" sz="2800" dirty="0"/>
              <a:t> de </a:t>
            </a:r>
            <a:r>
              <a:rPr lang="en-US" sz="2800" dirty="0" err="1"/>
              <a:t>Mestrado</a:t>
            </a:r>
            <a:r>
              <a:rPr lang="en-US" sz="2800" dirty="0"/>
              <a:t>. UFMA, 2016. </a:t>
            </a:r>
            <a:r>
              <a:rPr lang="en-US" sz="2800" dirty="0">
                <a:hlinkClick r:id="rId5"/>
              </a:rPr>
              <a:t>https://tedebc.ufma.br/jspui/bitstream/tede/1689/2/LuanCarlosOliveira.pdf</a:t>
            </a:r>
            <a:r>
              <a:rPr lang="en-US" sz="2800" dirty="0"/>
              <a:t> 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2358886"/>
            <a:ext cx="1090500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”X” de </a:t>
            </a:r>
            <a:r>
              <a:rPr lang="pt-BR" sz="2800" i="1" dirty="0" err="1"/>
              <a:t>eXtensible</a:t>
            </a:r>
            <a:r>
              <a:rPr lang="pt-BR" sz="2800" dirty="0"/>
              <a:t> e ”</a:t>
            </a:r>
            <a:r>
              <a:rPr lang="pt-BR" sz="2800" dirty="0" err="1"/>
              <a:t>X</a:t>
            </a:r>
            <a:r>
              <a:rPr lang="pt-BR" sz="2800" dirty="0"/>
              <a:t>” de XML</a:t>
            </a:r>
          </a:p>
          <a:p>
            <a:r>
              <a:rPr lang="pt-BR" sz="2800" dirty="0"/>
              <a:t>“X” em XML também significa </a:t>
            </a:r>
            <a:r>
              <a:rPr lang="pt-BR" sz="2800" i="1" dirty="0"/>
              <a:t>eXtensible</a:t>
            </a:r>
            <a:r>
              <a:rPr lang="pt-BR" sz="28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70514743-058E-1A47-B083-504778B0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2358886"/>
            <a:ext cx="1055045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Detecção de presença (controle de status: online, off-line, ausente, etc.)</a:t>
            </a:r>
          </a:p>
          <a:p>
            <a:r>
              <a:rPr lang="pt-BR" sz="2800" dirty="0"/>
              <a:t>Chamadas de vídeo e voz</a:t>
            </a:r>
          </a:p>
          <a:p>
            <a:r>
              <a:rPr lang="pt-BR" sz="2800" dirty="0"/>
              <a:t>Comunicação segura com </a:t>
            </a:r>
            <a:r>
              <a:rPr lang="pt-BR" sz="2800" i="1" dirty="0"/>
              <a:t>Transport Layer Security</a:t>
            </a:r>
            <a:r>
              <a:rPr lang="pt-BR" sz="2800" dirty="0"/>
              <a:t> (TLS): o protocolo de criptografia do HTTPS (e.g.)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8ED3B73-5A8E-BB4C-9B0E-8D4F1D09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7"/>
            <a:ext cx="108172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Iniciado em 1999 como </a:t>
            </a:r>
            <a:r>
              <a:rPr lang="pt-BR" sz="2800" i="1" dirty="0" err="1"/>
              <a:t>Jabber</a:t>
            </a:r>
            <a:r>
              <a:rPr lang="pt-BR" sz="2800" dirty="0"/>
              <a:t> (nome usado até hoje, inclusive nas especificações do protocolo)</a:t>
            </a:r>
          </a:p>
          <a:p>
            <a:r>
              <a:rPr lang="pt-BR" sz="2800" dirty="0"/>
              <a:t>1ª grande empresa a usar: provavelmente a Google em 2005 com o </a:t>
            </a:r>
            <a:r>
              <a:rPr lang="pt-BR" sz="2800" dirty="0" err="1"/>
              <a:t>GTalk</a:t>
            </a:r>
            <a:r>
              <a:rPr lang="pt-BR" sz="2800" dirty="0"/>
              <a:t> (Google </a:t>
            </a:r>
            <a:r>
              <a:rPr lang="pt-BR" sz="2800" dirty="0" err="1"/>
              <a:t>Hangout</a:t>
            </a:r>
            <a:r>
              <a:rPr lang="pt-BR" sz="2800" dirty="0"/>
              <a:t>).</a:t>
            </a:r>
          </a:p>
          <a:p>
            <a:r>
              <a:rPr lang="pt-BR" sz="2800" dirty="0"/>
              <a:t>CISCO: fornece soluções comerciais de comunicação com XMPP </a:t>
            </a:r>
            <a:r>
              <a:rPr lang="pt-BR" sz="2800" dirty="0">
                <a:hlinkClick r:id="rId2"/>
              </a:rPr>
              <a:t>[1]</a:t>
            </a:r>
            <a:r>
              <a:rPr lang="pt-BR" sz="2800" dirty="0"/>
              <a:t> </a:t>
            </a:r>
            <a:r>
              <a:rPr lang="pt-BR" sz="2800" dirty="0">
                <a:hlinkClick r:id="rId3"/>
              </a:rPr>
              <a:t>[2]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2FEF9C6-DA1E-274E-9204-FAB3616F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569" y="5068958"/>
            <a:ext cx="1789042" cy="1789042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3515DC0A-FF7D-E442-89C2-0D8B7F548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86" y="5068958"/>
            <a:ext cx="1789042" cy="17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8"/>
            <a:ext cx="10817225" cy="2552890"/>
          </a:xfrm>
        </p:spPr>
        <p:txBody>
          <a:bodyPr>
            <a:normAutofit/>
          </a:bodyPr>
          <a:lstStyle/>
          <a:p>
            <a:r>
              <a:rPr lang="pt-BR" sz="2800" dirty="0"/>
              <a:t>WhatsApp: </a:t>
            </a:r>
            <a:r>
              <a:rPr lang="pt-BR" sz="2800" dirty="0">
                <a:hlinkClick r:id="rId3"/>
              </a:rPr>
              <a:t>aplicação mais popular usando XMPP</a:t>
            </a:r>
            <a:endParaRPr lang="pt-BR" sz="2800" dirty="0"/>
          </a:p>
          <a:p>
            <a:r>
              <a:rPr lang="pt-BR" sz="2800" dirty="0"/>
              <a:t>Mas usa versão </a:t>
            </a:r>
            <a:r>
              <a:rPr lang="pt-BR" sz="2800" dirty="0">
                <a:hlinkClick r:id="rId4"/>
              </a:rPr>
              <a:t>proprietária, e não publicamente documentada do protocolo</a:t>
            </a:r>
            <a:r>
              <a:rPr lang="pt-BR" sz="2800" dirty="0"/>
              <a:t>: o </a:t>
            </a:r>
            <a:r>
              <a:rPr lang="pt-BR" sz="2800" dirty="0">
                <a:hlinkClick r:id="rId5"/>
              </a:rPr>
              <a:t>FunXMPP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5950329-3744-BA4B-B2BC-FD69FC636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3016" y="416692"/>
            <a:ext cx="1234016" cy="123401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407CE9-AC95-7D4A-9B40-AB08ADD1C3B2}"/>
              </a:ext>
            </a:extLst>
          </p:cNvPr>
          <p:cNvGrpSpPr/>
          <p:nvPr/>
        </p:nvGrpSpPr>
        <p:grpSpPr>
          <a:xfrm>
            <a:off x="-14990" y="4117512"/>
            <a:ext cx="12225702" cy="2760150"/>
            <a:chOff x="-14990" y="4117512"/>
            <a:chExt cx="12225702" cy="27601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D17A76-AAD1-3946-8EFE-CC4C6B9B5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4990" y="4572000"/>
              <a:ext cx="12225702" cy="230566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5D2859-729D-9343-B3D4-98D452EA0303}"/>
                </a:ext>
              </a:extLst>
            </p:cNvPr>
            <p:cNvSpPr txBox="1"/>
            <p:nvPr/>
          </p:nvSpPr>
          <p:spPr>
            <a:xfrm>
              <a:off x="3466531" y="4117512"/>
              <a:ext cx="571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Comparação entre mensagem XMPP e </a:t>
              </a:r>
              <a:r>
                <a:rPr lang="pt-BR" b="1" dirty="0" err="1"/>
                <a:t>FunXMPP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cap="none" dirty="0"/>
              <a:t>WhatsApp </a:t>
            </a:r>
            <a:r>
              <a:rPr lang="pt-BR" b="1" i="1" cap="none" dirty="0" err="1"/>
              <a:t>FunXMPP</a:t>
            </a:r>
            <a:endParaRPr lang="pt-B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Simplifica XML transmitidos, reduzindo consumo de banda e tempo de entrega de mensagens</a:t>
            </a:r>
          </a:p>
          <a:p>
            <a:pPr algn="just"/>
            <a:r>
              <a:rPr lang="pt-BR" sz="2800" dirty="0"/>
              <a:t>Proprietário e não documentado: dificulta a criação de soluções para integrar com o WhatsApp</a:t>
            </a:r>
          </a:p>
          <a:p>
            <a:pPr algn="just"/>
            <a:r>
              <a:rPr lang="pt-BR" sz="2800" dirty="0"/>
              <a:t>Prejudica a interoperabilidade: uma app usando XMPP não pode facilmente se comunicar com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cap="none" dirty="0"/>
              <a:t>WhatsApp </a:t>
            </a:r>
            <a:r>
              <a:rPr lang="pt-BR" b="1" i="1" cap="none" dirty="0" err="1"/>
              <a:t>FunXMPP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Clientes de </a:t>
            </a:r>
            <a:r>
              <a:rPr lang="pt-BR" sz="2800" dirty="0" err="1"/>
              <a:t>WhatApp</a:t>
            </a:r>
            <a:r>
              <a:rPr lang="pt-BR" sz="2800" dirty="0"/>
              <a:t> pra Linux (</a:t>
            </a:r>
            <a:r>
              <a:rPr lang="pt-BR" sz="2800" dirty="0" err="1"/>
              <a:t>e.g</a:t>
            </a:r>
            <a:r>
              <a:rPr lang="pt-BR" sz="2800" dirty="0"/>
              <a:t>) == “gambiarras” 😲</a:t>
            </a:r>
          </a:p>
          <a:p>
            <a:pPr algn="just"/>
            <a:r>
              <a:rPr lang="pt-BR" sz="2800" dirty="0">
                <a:hlinkClick r:id="rId2"/>
              </a:rPr>
              <a:t>API pra integração de apps de terceiros com o WhatsApp</a:t>
            </a:r>
            <a:r>
              <a:rPr lang="pt-BR" sz="2800" dirty="0"/>
              <a:t>: acesso limitado à médias/grandes empresas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71296-FAEC-1841-89F4-DD20AFB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7" y="4627485"/>
            <a:ext cx="5016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Apps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749287"/>
            <a:ext cx="10669725" cy="3917115"/>
          </a:xfrm>
        </p:spPr>
        <p:txBody>
          <a:bodyPr>
            <a:normAutofit/>
          </a:bodyPr>
          <a:lstStyle/>
          <a:p>
            <a:r>
              <a:rPr lang="pt-BR" sz="2800" dirty="0"/>
              <a:t>E outros </a:t>
            </a:r>
            <a:r>
              <a:rPr lang="pt-BR" sz="2800" dirty="0" err="1"/>
              <a:t>apps</a:t>
            </a:r>
            <a:r>
              <a:rPr lang="pt-BR" sz="2800" dirty="0"/>
              <a:t> como </a:t>
            </a:r>
            <a:r>
              <a:rPr lang="pt-BR" sz="2800" i="1" dirty="0"/>
              <a:t>Facebook Messenger</a:t>
            </a:r>
            <a:r>
              <a:rPr lang="pt-BR" sz="2800" dirty="0"/>
              <a:t> ou </a:t>
            </a:r>
            <a:r>
              <a:rPr lang="pt-BR" sz="2800" i="1" dirty="0" err="1"/>
              <a:t>Telegram</a:t>
            </a:r>
            <a:r>
              <a:rPr lang="pt-BR" sz="2800" dirty="0"/>
              <a:t>?</a:t>
            </a:r>
          </a:p>
          <a:p>
            <a:r>
              <a:rPr lang="pt-BR" sz="2800" i="1" dirty="0">
                <a:hlinkClick r:id="rId2"/>
              </a:rPr>
              <a:t>Facebok Messenger</a:t>
            </a:r>
            <a:r>
              <a:rPr lang="pt-BR" sz="2800" dirty="0">
                <a:hlinkClick r:id="rId2"/>
              </a:rPr>
              <a:t> iniciou com XMPP</a:t>
            </a:r>
            <a:r>
              <a:rPr lang="pt-BR" sz="2800" dirty="0"/>
              <a:t> mas </a:t>
            </a:r>
            <a:r>
              <a:rPr lang="pt-BR" sz="2800" dirty="0">
                <a:hlinkClick r:id="rId3"/>
              </a:rPr>
              <a:t>migrou para </a:t>
            </a:r>
            <a:r>
              <a:rPr lang="pt-BR" sz="2800" i="1" dirty="0">
                <a:hlinkClick r:id="rId3"/>
              </a:rPr>
              <a:t>Message Queuing Telemetry Transport (MQTT)</a:t>
            </a:r>
            <a:r>
              <a:rPr lang="pt-BR" sz="2800" dirty="0"/>
              <a:t>, também aberto e altamente escalável </a:t>
            </a:r>
            <a:r>
              <a:rPr lang="pt-BR" sz="2800" i="1" dirty="0"/>
              <a:t>(</a:t>
            </a:r>
            <a:r>
              <a:rPr lang="pt-BR" sz="2800" i="1" dirty="0">
                <a:hlinkClick r:id="rId4"/>
              </a:rPr>
              <a:t>mqtt.org</a:t>
            </a:r>
            <a:r>
              <a:rPr lang="pt-BR" sz="2800" i="1" dirty="0"/>
              <a:t>)</a:t>
            </a:r>
            <a:endParaRPr lang="pt-BR" sz="2800" dirty="0"/>
          </a:p>
          <a:p>
            <a:r>
              <a:rPr lang="pt-BR" sz="2800" dirty="0" err="1"/>
              <a:t>Telegram</a:t>
            </a:r>
            <a:r>
              <a:rPr lang="pt-BR" sz="2800" dirty="0"/>
              <a:t> usa o protocolo </a:t>
            </a:r>
            <a:r>
              <a:rPr lang="pt-BR" sz="2800" dirty="0">
                <a:hlinkClick r:id="rId5"/>
              </a:rPr>
              <a:t>MTProto</a:t>
            </a:r>
            <a:r>
              <a:rPr lang="pt-BR" sz="2800" dirty="0"/>
              <a:t>: não é padronizado mas é bem documentado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C27859-2AD6-B94A-AAB4-42902386A2C3}"/>
              </a:ext>
            </a:extLst>
          </p:cNvPr>
          <p:cNvGrpSpPr/>
          <p:nvPr/>
        </p:nvGrpSpPr>
        <p:grpSpPr>
          <a:xfrm>
            <a:off x="976859" y="5462931"/>
            <a:ext cx="10380254" cy="1341620"/>
            <a:chOff x="976859" y="5492911"/>
            <a:chExt cx="10380254" cy="1341620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A10085-20F8-CE4C-A040-7FA7919AF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859" y="5492911"/>
              <a:ext cx="1341620" cy="13416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169DDC-68BF-FD46-A7C5-CDD76FB5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65517" y="5638092"/>
              <a:ext cx="1191596" cy="1191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3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5286</TotalTime>
  <Words>1180</Words>
  <Application>Microsoft Macintosh PowerPoint</Application>
  <PresentationFormat>Widescreen</PresentationFormat>
  <Paragraphs>175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Vapor Trail</vt:lpstr>
      <vt:lpstr>mensagens instantâneas com XMPP:  eXtensible Messaging and Presense Protocol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WhatsApp FunXMPP</vt:lpstr>
      <vt:lpstr>WhatsApp FunXMPP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Relembrando a arquitetura</vt:lpstr>
      <vt:lpstr>Arquitetura peer-to-peer (p2p, ponto-a-ponto)</vt:lpstr>
      <vt:lpstr>Arquitetura peer-to-peer (p2p, ponto-a-ponto)</vt:lpstr>
      <vt:lpstr>Transporte</vt:lpstr>
      <vt:lpstr>segurança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430</cp:revision>
  <cp:lastPrinted>2018-10-31T18:58:06Z</cp:lastPrinted>
  <dcterms:created xsi:type="dcterms:W3CDTF">2018-10-29T17:43:05Z</dcterms:created>
  <dcterms:modified xsi:type="dcterms:W3CDTF">2020-04-27T12:19:26Z</dcterms:modified>
</cp:coreProperties>
</file>