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Old Standard TT"/>
      <p:regular r:id="rId21"/>
      <p:bold r:id="rId22"/>
      <p: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OldStandardTT-bold.fntdata"/><Relationship Id="rId10" Type="http://schemas.openxmlformats.org/officeDocument/2006/relationships/slide" Target="slides/slide5.xml"/><Relationship Id="rId21" Type="http://schemas.openxmlformats.org/officeDocument/2006/relationships/font" Target="fonts/OldStandardTT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ldStandardT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399833bde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e399833bd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e399833bde_0_7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e399833bd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e399833bde_0_7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e399833bd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e399833bde_0_9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e399833bde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e399833bde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e399833bd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e399833bde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e399833bd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e399833bde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e399833bd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e399833bde_0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e399833bd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e399833bde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e399833bd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e399833bde_0_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e399833bd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e399833bde_0_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e399833bd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e399833bde_0_8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e399833bd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Empírica de Algoritmos de Ordenação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lt1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THAIS CARVALHO DE FREITAS</a:t>
            </a:r>
            <a:endParaRPr sz="1200">
              <a:solidFill>
                <a:schemeClr val="lt1"/>
              </a:solidFill>
              <a:highlight>
                <a:srgbClr val="0000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lt1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WANDERSON RODRIGUES ALVES</a:t>
            </a:r>
            <a:endParaRPr sz="1200">
              <a:solidFill>
                <a:schemeClr val="lt1"/>
              </a:solidFill>
              <a:highlight>
                <a:srgbClr val="0000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lt1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MANOEL BATISTA R. FILHO</a:t>
            </a:r>
            <a:endParaRPr sz="1200">
              <a:solidFill>
                <a:schemeClr val="lt1"/>
              </a:solidFill>
              <a:highlight>
                <a:srgbClr val="0000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22375"/>
            <a:ext cx="8839198" cy="2898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00" y="152400"/>
            <a:ext cx="645159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00" y="152400"/>
            <a:ext cx="645159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450" y="1149538"/>
            <a:ext cx="8709101" cy="284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Complexidade</a:t>
            </a:r>
            <a:endParaRPr/>
          </a:p>
        </p:txBody>
      </p:sp>
      <p:pic>
        <p:nvPicPr>
          <p:cNvPr id="131" name="Google Shape;13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8802" y="1111400"/>
            <a:ext cx="6566400" cy="34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idx="1" type="body"/>
          </p:nvPr>
        </p:nvSpPr>
        <p:spPr>
          <a:xfrm>
            <a:off x="311700" y="420275"/>
            <a:ext cx="8520600" cy="42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Os algoritmos Bubble Sort, Selection Sort e Insertion Sort têm complexidades de tempo quadráticas (O(n^2)) tanto no caso médio quanto no pior caso -&gt; ineficientes para conjuntos de dados grandes.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Os algoritmos Tim Sort, Heap Sort, Quick Sort e Merge Sort têm complexidades de tempo médias e melhores de O(n log n) -&gt; mais eficientes em termos de tempo de execução e para grandes conjuntos de dados.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SzPts val="2000"/>
              <a:buChar char="●"/>
            </a:pPr>
            <a:r>
              <a:rPr lang="pt-BR" sz="2000"/>
              <a:t>O Shell Sort pode ter uma complexidade média de O(n log n) com certas sequências de intervalos, mas pode chegar a uma complexidade quadrática (O(n^2)) no pior caso -&gt; pode ter ótimo desempenho em casos específicos.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Metodologia						Algoritmos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Executar cada algoritmo com diferentes conjuntos de dados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Vetores de diferentes tamanhos em ordem crescente, decrescente e aleatória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1600"/>
              </a:spcAft>
              <a:buSzPts val="1600"/>
              <a:buAutoNum type="arabicPeriod"/>
            </a:pPr>
            <a:r>
              <a:rPr lang="pt-BR" sz="1600"/>
              <a:t>Métricas: tempo de execução e quantidade de trocas</a:t>
            </a:r>
            <a:endParaRPr sz="1600"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4926225" y="1058225"/>
            <a:ext cx="41514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Bubble Sort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Merge Sort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Quick Sort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Selection Sort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Insertion Sort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Tim Sort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Heap Sort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1600"/>
              </a:spcAft>
              <a:buSzPts val="1500"/>
              <a:buChar char="●"/>
            </a:pPr>
            <a:r>
              <a:rPr lang="pt-BR" sz="1500"/>
              <a:t>Shell Sort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71675"/>
            <a:ext cx="8287500" cy="3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 sz="1900"/>
              <a:t>O Heap Sort é um algoritmo de ordenação baseado em uma estrutura de dados chamada heap</a:t>
            </a:r>
            <a:endParaRPr sz="19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Char char="●"/>
            </a:pPr>
            <a:r>
              <a:rPr lang="pt-BR" sz="1900"/>
              <a:t>Um heap é construído a partir do conjunto de dados, colocando o maior elemento na raiz em cada iteração. O elemento máximo é removido e colocado no final do conjunto ordenado, e o heap é reorganizado.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Char char="●"/>
            </a:pPr>
            <a:r>
              <a:rPr lang="pt-BR" sz="1900"/>
              <a:t>Esse processo é repetido até que todos os elementos estejam ordenados.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Heap Sort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71675"/>
            <a:ext cx="8287500" cy="3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 sz="2100"/>
              <a:t>O Shell Sort é um algoritmo de ordenação que utiliza a estratégia de dividir para conquistar.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pt-BR" sz="2100"/>
              <a:t>O conjunto de dados é dividido em subconjuntos menores e realiza ordenações parciais em cada um deles. 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pt-BR" sz="2100"/>
              <a:t>Gradualmente, a distância entre os elementos comparados é reduzida até que o conjunto esteja quase totalmente ordenado.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100"/>
              <a:buChar char="●"/>
            </a:pPr>
            <a:r>
              <a:rPr lang="pt-BR" sz="2100"/>
              <a:t>Por fim, aplica o Insertion Sort para finalizar a ordenação.</a:t>
            </a:r>
            <a:endParaRPr sz="2100"/>
          </a:p>
        </p:txBody>
      </p:sp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Shell </a:t>
            </a:r>
            <a:r>
              <a:rPr lang="pt-BR"/>
              <a:t>Sort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71675"/>
            <a:ext cx="8154600" cy="29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 sz="2100"/>
              <a:t>O Tim Sort é um algoritmo de ordenação híbrido que combina o Merge Sort e o Insertion Sort.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pt-BR" sz="2100"/>
              <a:t>O conjunto de dados é dividido em blocos menores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pt-BR" sz="2100"/>
              <a:t>Esses blocos são ordenados com o Insertion Sort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100"/>
              <a:buChar char="●"/>
            </a:pPr>
            <a:r>
              <a:rPr lang="pt-BR" sz="2100"/>
              <a:t>Em seguida, os blocos são mesclados usando o Merge Sort.</a:t>
            </a:r>
            <a:endParaRPr sz="2100"/>
          </a:p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Tim </a:t>
            </a:r>
            <a:r>
              <a:rPr lang="pt-BR"/>
              <a:t>Sort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287" y="1089825"/>
            <a:ext cx="8783425" cy="284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00" y="152400"/>
            <a:ext cx="645159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00" y="152400"/>
            <a:ext cx="645159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425" y="1129700"/>
            <a:ext cx="8843150" cy="288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