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72" r:id="rId4"/>
    <p:sldId id="256" r:id="rId5"/>
    <p:sldId id="257" r:id="rId6"/>
    <p:sldId id="260" r:id="rId7"/>
    <p:sldId id="261" r:id="rId8"/>
    <p:sldId id="262" r:id="rId9"/>
    <p:sldId id="258" r:id="rId10"/>
    <p:sldId id="263" r:id="rId11"/>
    <p:sldId id="264" r:id="rId12"/>
    <p:sldId id="26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256" y="-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1891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806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5608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3253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1678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50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707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2598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597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629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4457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4518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anywher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4e.com/assn/dj4e_github.md" TargetMode="External"/><Relationship Id="rId2" Type="http://schemas.openxmlformats.org/officeDocument/2006/relationships/hyperlink" Target="https://www.youtube.com/watch?v=9FJwue2Eqa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teamc.pythonanywher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obesure.pythonanywhe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Deployment</a:t>
            </a:r>
            <a:r>
              <a:rPr lang="es-ES" dirty="0" smtClean="0"/>
              <a:t> in </a:t>
            </a:r>
            <a:r>
              <a:rPr lang="es-ES" dirty="0" err="1" smtClean="0"/>
              <a:t>Production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With</a:t>
            </a:r>
            <a:r>
              <a:rPr lang="es-ES" dirty="0" smtClean="0"/>
              <a:t> Python </a:t>
            </a:r>
            <a:r>
              <a:rPr lang="es-ES" dirty="0" err="1" smtClean="0"/>
              <a:t>Flask</a:t>
            </a:r>
            <a:r>
              <a:rPr lang="es-ES" dirty="0" smtClean="0"/>
              <a:t> at </a:t>
            </a:r>
            <a:r>
              <a:rPr lang="es-ES" dirty="0" smtClean="0">
                <a:hlinkClick r:id="rId2"/>
              </a:rPr>
              <a:t>www.pythonanywhere.com/</a:t>
            </a:r>
            <a:r>
              <a:rPr lang="es-ES" dirty="0" smtClean="0"/>
              <a:t>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551000">
            <a:off x="6998116" y="858177"/>
            <a:ext cx="23936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HTML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68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 rot="1561552">
            <a:off x="7864952" y="3361943"/>
            <a:ext cx="1736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API / JSON </a:t>
            </a:r>
            <a:b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XML</a:t>
            </a: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58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551000">
            <a:off x="6998116" y="858177"/>
            <a:ext cx="23936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HTML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ángulo 22"/>
          <p:cNvSpPr/>
          <p:nvPr/>
        </p:nvSpPr>
        <p:spPr>
          <a:xfrm rot="1561552">
            <a:off x="7864952" y="3361943"/>
            <a:ext cx="1736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API / JSON </a:t>
            </a:r>
            <a:b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XML</a:t>
            </a: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373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ost, run, and code Python in the cloud: PythonAnyw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Host, run, and code Python in the cloud: PythonAnyw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8" name="AutoShape 6" descr="Host, run, and code Python in the cloud: PythonAnyw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0" name="Picture 8" descr="PythonAnywhere | Linked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8722"/>
            <a:ext cx="12000476" cy="48001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352606"/>
            <a:ext cx="10515600" cy="4351338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https://www.youtube.com/watch?v=9FJwue2Eqao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https://www.dj4e.com/assn/dj4e_github.md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3436" y="108180"/>
            <a:ext cx="7729536" cy="522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http://teamc.pythonanywhere.com/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993" y="1631820"/>
            <a:ext cx="9299121" cy="4897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http://tobesure.pythonanywhere.com/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n-GB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invoking_api_tobesure.py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from </a:t>
            </a:r>
            <a:r>
              <a:rPr lang="en-GB" dirty="0" err="1" smtClean="0"/>
              <a:t>urllib.request</a:t>
            </a:r>
            <a:r>
              <a:rPr lang="en-GB" dirty="0" smtClean="0"/>
              <a:t> import </a:t>
            </a:r>
            <a:r>
              <a:rPr lang="en-GB" dirty="0" err="1" smtClean="0"/>
              <a:t>urlopen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sourceCode</a:t>
            </a:r>
            <a:r>
              <a:rPr lang="en-GB" dirty="0" smtClean="0"/>
              <a:t> = </a:t>
            </a:r>
            <a:r>
              <a:rPr lang="en-GB" dirty="0" err="1" smtClean="0"/>
              <a:t>urlopen</a:t>
            </a:r>
            <a:r>
              <a:rPr lang="en-GB" dirty="0" smtClean="0"/>
              <a:t>("http://tobesure.pythonanywhere.com/buscador?nif=A28015865&amp;JSON=yes&amp;modelo=yes").read()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import </a:t>
            </a:r>
            <a:r>
              <a:rPr lang="en-GB" dirty="0" err="1" smtClean="0"/>
              <a:t>json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empresas</a:t>
            </a:r>
            <a:r>
              <a:rPr lang="en-GB" dirty="0" smtClean="0"/>
              <a:t> = </a:t>
            </a:r>
            <a:r>
              <a:rPr lang="en-GB" dirty="0" err="1" smtClean="0"/>
              <a:t>json.loads</a:t>
            </a:r>
            <a:r>
              <a:rPr lang="en-GB" dirty="0" smtClean="0"/>
              <a:t>(</a:t>
            </a:r>
            <a:r>
              <a:rPr lang="en-GB" dirty="0" err="1" smtClean="0"/>
              <a:t>sourceCode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empresas</a:t>
            </a:r>
            <a:r>
              <a:rPr lang="en-GB" dirty="0" smtClean="0"/>
              <a:t>[0]['</a:t>
            </a:r>
            <a:r>
              <a:rPr lang="en-GB" dirty="0" err="1" smtClean="0"/>
              <a:t>Nombre</a:t>
            </a:r>
            <a:r>
              <a:rPr lang="en-GB" dirty="0" smtClean="0"/>
              <a:t>'])</a:t>
            </a:r>
          </a:p>
          <a:p>
            <a:pPr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empresas</a:t>
            </a:r>
            <a:r>
              <a:rPr lang="en-GB" dirty="0" smtClean="0"/>
              <a:t>[0]['</a:t>
            </a:r>
            <a:r>
              <a:rPr lang="en-GB" dirty="0" err="1" smtClean="0"/>
              <a:t>probabilidad_default</a:t>
            </a:r>
            <a:r>
              <a:rPr lang="en-GB" dirty="0" smtClean="0"/>
              <a:t>'])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5252" y="1033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():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"</a:t>
            </a:r>
          </a:p>
        </p:txBody>
      </p:sp>
      <p:pic>
        <p:nvPicPr>
          <p:cNvPr id="1026" name="Picture 2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46575" y="328549"/>
            <a:ext cx="2480864" cy="83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0066" y="2349854"/>
            <a:ext cx="69532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59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5252" y="1033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():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"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017" y="3100562"/>
            <a:ext cx="1327929" cy="44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910616">
            <a:off x="8304860" y="137521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Rectángulo 22"/>
          <p:cNvSpPr/>
          <p:nvPr/>
        </p:nvSpPr>
        <p:spPr>
          <a:xfrm rot="1840521">
            <a:off x="8786795" y="251197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087720" y="329598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51374" y="2805105"/>
            <a:ext cx="1340619" cy="952545"/>
          </a:xfrm>
          <a:prstGeom prst="rect">
            <a:avLst/>
          </a:prstGeom>
        </p:spPr>
      </p:pic>
      <p:cxnSp>
        <p:nvCxnSpPr>
          <p:cNvPr id="28" name="Conector recto de flecha 27"/>
          <p:cNvCxnSpPr/>
          <p:nvPr/>
        </p:nvCxnSpPr>
        <p:spPr>
          <a:xfrm>
            <a:off x="1430665" y="3324830"/>
            <a:ext cx="52070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463886" y="2297433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7408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062" y="1376590"/>
            <a:ext cx="2162175" cy="35814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05350" y="433566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 err="1"/>
              <a:t>def</a:t>
            </a:r>
            <a:r>
              <a:rPr lang="es-ES" sz="1100" dirty="0"/>
              <a:t> </a:t>
            </a:r>
            <a:r>
              <a:rPr lang="es-ES" sz="1100" dirty="0" err="1"/>
              <a:t>index</a:t>
            </a:r>
            <a:r>
              <a:rPr lang="es-ES" sz="1100" dirty="0"/>
              <a:t>():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return</a:t>
            </a:r>
            <a:r>
              <a:rPr lang="es-ES" sz="1100" dirty="0"/>
              <a:t> "</a:t>
            </a:r>
            <a:r>
              <a:rPr lang="es-ES" sz="1100" dirty="0" err="1"/>
              <a:t>Hello</a:t>
            </a:r>
            <a:r>
              <a:rPr lang="es-ES" sz="1100" dirty="0"/>
              <a:t> </a:t>
            </a:r>
            <a:r>
              <a:rPr lang="es-ES" sz="1100" dirty="0" err="1"/>
              <a:t>World</a:t>
            </a:r>
            <a:r>
              <a:rPr lang="es-ES" sz="1100" dirty="0"/>
              <a:t>"</a:t>
            </a:r>
          </a:p>
        </p:txBody>
      </p:sp>
      <p:pic>
        <p:nvPicPr>
          <p:cNvPr id="22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5907" y="3942576"/>
            <a:ext cx="1251843" cy="42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3790" y="1883896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292233" y="1058454"/>
            <a:ext cx="158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Matraz o </a:t>
            </a:r>
            <a:r>
              <a:rPr lang="es-ES" dirty="0" err="1"/>
              <a:t>Flask</a:t>
            </a:r>
            <a:endParaRPr lang="es-ES" dirty="0"/>
          </a:p>
        </p:txBody>
      </p:sp>
      <p:pic>
        <p:nvPicPr>
          <p:cNvPr id="14" name="Picture 2" descr="Image result for python fla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2503" y="956981"/>
            <a:ext cx="618845" cy="6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1"/>
          <p:cNvSpPr/>
          <p:nvPr/>
        </p:nvSpPr>
        <p:spPr>
          <a:xfrm>
            <a:off x="5610696" y="966270"/>
            <a:ext cx="68715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Using both methods of registering URLs here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just to show that both work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def handle_route2():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return X().route2()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app.add_url_rule</a:t>
            </a:r>
            <a:r>
              <a:rPr lang="en-GB" dirty="0" smtClean="0">
                <a:latin typeface="Consolas" panose="020B0609020204030204" pitchFamily="49" charset="0"/>
              </a:rPr>
              <a:t>('/y/', </a:t>
            </a:r>
            <a:r>
              <a:rPr lang="en-GB" dirty="0" err="1" smtClean="0">
                <a:latin typeface="Consolas" panose="020B0609020204030204" pitchFamily="49" charset="0"/>
              </a:rPr>
              <a:t>view_func</a:t>
            </a:r>
            <a:r>
              <a:rPr lang="en-GB" dirty="0" smtClean="0">
                <a:latin typeface="Consolas" panose="020B0609020204030204" pitchFamily="49" charset="0"/>
              </a:rPr>
              <a:t>=handle_route2)</a:t>
            </a:r>
          </a:p>
          <a:p>
            <a:endParaRPr lang="es-ES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the most common is using a decorator:</a:t>
            </a:r>
            <a:endParaRPr lang="es-E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@</a:t>
            </a:r>
            <a:r>
              <a:rPr lang="en-GB" dirty="0" err="1" smtClean="0">
                <a:latin typeface="Consolas" panose="020B0609020204030204" pitchFamily="49" charset="0"/>
              </a:rPr>
              <a:t>app.route</a:t>
            </a:r>
            <a:r>
              <a:rPr lang="en-GB" dirty="0" smtClean="0">
                <a:latin typeface="Consolas" panose="020B0609020204030204" pitchFamily="49" charset="0"/>
              </a:rPr>
              <a:t>('/x/')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def handle_route1():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return X().route1()</a:t>
            </a:r>
          </a:p>
          <a:p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8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0608" y="1413271"/>
            <a:ext cx="2162175" cy="3581400"/>
          </a:xfrm>
          <a:prstGeom prst="rect">
            <a:avLst/>
          </a:prstGeom>
        </p:spPr>
      </p:pic>
      <p:pic>
        <p:nvPicPr>
          <p:cNvPr id="22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9840" y="3951661"/>
            <a:ext cx="1245483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2165" y="1869381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841508" y="1043939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Matraz o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Image result for python fla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0878" y="942466"/>
            <a:ext cx="618845" cy="6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610697" y="96627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import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app =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r>
              <a:rPr lang="es-ES" dirty="0">
                <a:latin typeface="Consolas" panose="020B0609020204030204" pitchFamily="49" charset="0"/>
              </a:rPr>
              <a:t>(__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__)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@</a:t>
            </a:r>
            <a:r>
              <a:rPr lang="es-ES" dirty="0" err="1">
                <a:latin typeface="Consolas" panose="020B0609020204030204" pitchFamily="49" charset="0"/>
              </a:rPr>
              <a:t>app.route</a:t>
            </a:r>
            <a:r>
              <a:rPr lang="es-ES" dirty="0">
                <a:latin typeface="Consolas" panose="020B0609020204030204" pitchFamily="49" charset="0"/>
              </a:rPr>
              <a:t>('/')</a:t>
            </a:r>
          </a:p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index</a:t>
            </a:r>
            <a:r>
              <a:rPr lang="es-ES" dirty="0">
                <a:latin typeface="Consolas" panose="020B0609020204030204" pitchFamily="49" charset="0"/>
              </a:rPr>
              <a:t>():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</a:t>
            </a:r>
            <a:r>
              <a:rPr lang="es-ES" dirty="0" err="1">
                <a:latin typeface="Consolas" panose="020B0609020204030204" pitchFamily="49" charset="0"/>
              </a:rPr>
              <a:t>Hello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World</a:t>
            </a:r>
            <a:r>
              <a:rPr lang="es-ES" dirty="0">
                <a:latin typeface="Consolas" panose="020B0609020204030204" pitchFamily="49" charset="0"/>
              </a:rPr>
              <a:t>"</a:t>
            </a:r>
          </a:p>
          <a:p>
            <a:pPr algn="ctr"/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@</a:t>
            </a:r>
            <a:r>
              <a:rPr lang="es-ES" dirty="0" err="1">
                <a:latin typeface="Consolas" panose="020B0609020204030204" pitchFamily="49" charset="0"/>
              </a:rPr>
              <a:t>app.route</a:t>
            </a:r>
            <a:r>
              <a:rPr lang="es-ES" dirty="0">
                <a:latin typeface="Consolas" panose="020B0609020204030204" pitchFamily="49" charset="0"/>
              </a:rPr>
              <a:t>('/miruta1')</a:t>
            </a:r>
          </a:p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miruta1():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"Mi ruta 1"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@</a:t>
            </a:r>
            <a:r>
              <a:rPr lang="es-ES" dirty="0" err="1">
                <a:latin typeface="Consolas" panose="020B0609020204030204" pitchFamily="49" charset="0"/>
              </a:rPr>
              <a:t>app.route</a:t>
            </a:r>
            <a:r>
              <a:rPr lang="es-ES" dirty="0">
                <a:latin typeface="Consolas" panose="020B0609020204030204" pitchFamily="49" charset="0"/>
              </a:rPr>
              <a:t>('/</a:t>
            </a:r>
            <a:r>
              <a:rPr lang="es-ES" dirty="0" err="1">
                <a:latin typeface="Consolas" panose="020B0609020204030204" pitchFamily="49" charset="0"/>
              </a:rPr>
              <a:t>mivar</a:t>
            </a:r>
            <a:r>
              <a:rPr lang="es-ES" dirty="0">
                <a:latin typeface="Consolas" panose="020B0609020204030204" pitchFamily="49" charset="0"/>
              </a:rPr>
              <a:t>/&lt;mivar1&gt;')</a:t>
            </a:r>
          </a:p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mivar</a:t>
            </a:r>
            <a:r>
              <a:rPr lang="es-ES" dirty="0">
                <a:latin typeface="Consolas" panose="020B0609020204030204" pitchFamily="49" charset="0"/>
              </a:rPr>
              <a:t>(mivar1):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</a:t>
            </a:r>
            <a:r>
              <a:rPr lang="es-ES" dirty="0" err="1">
                <a:latin typeface="Consolas" panose="020B0609020204030204" pitchFamily="49" charset="0"/>
              </a:rPr>
              <a:t>mivar</a:t>
            </a:r>
            <a:r>
              <a:rPr lang="es-ES" dirty="0">
                <a:latin typeface="Consolas" panose="020B0609020204030204" pitchFamily="49" charset="0"/>
              </a:rPr>
              <a:t>="+ mivar1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</a:rPr>
              <a:t> __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__ == '__</a:t>
            </a:r>
            <a:r>
              <a:rPr lang="es-ES" dirty="0" err="1">
                <a:latin typeface="Consolas" panose="020B0609020204030204" pitchFamily="49" charset="0"/>
              </a:rPr>
              <a:t>main</a:t>
            </a:r>
            <a:r>
              <a:rPr lang="es-ES" dirty="0">
                <a:latin typeface="Consolas" panose="020B0609020204030204" pitchFamily="49" charset="0"/>
              </a:rPr>
              <a:t>__':</a:t>
            </a:r>
          </a:p>
          <a:p>
            <a:r>
              <a:rPr lang="es-ES" dirty="0">
                <a:latin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</a:rPr>
              <a:t>app.run</a:t>
            </a:r>
            <a:r>
              <a:rPr lang="es-ES" dirty="0">
                <a:latin typeface="Consolas" panose="020B0609020204030204" pitchFamily="49" charset="0"/>
              </a:rPr>
              <a:t>(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port</a:t>
            </a:r>
            <a:r>
              <a:rPr lang="es-ES" dirty="0">
                <a:latin typeface="Consolas" panose="020B0609020204030204" pitchFamily="49" charset="0"/>
              </a:rPr>
              <a:t>=</a:t>
            </a:r>
            <a:r>
              <a:rPr lang="es-ES" dirty="0" err="1">
                <a:latin typeface="Consolas" panose="020B0609020204030204" pitchFamily="49" charset="0"/>
              </a:rPr>
              <a:t>int</a:t>
            </a:r>
            <a:r>
              <a:rPr lang="es-ES" dirty="0">
                <a:latin typeface="Consolas" panose="020B0609020204030204" pitchFamily="49" charset="0"/>
              </a:rPr>
              <a:t>("5000")</a:t>
            </a:r>
          </a:p>
          <a:p>
            <a:r>
              <a:rPr lang="es-ES" dirty="0">
                <a:latin typeface="Consolas" panose="020B0609020204030204" pitchFamily="49" charset="0"/>
              </a:rPr>
              <a:t>  )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989840" y="432115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 err="1">
                <a:latin typeface="Consolas" panose="020B0609020204030204" pitchFamily="49" charset="0"/>
              </a:rPr>
              <a:t>def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index</a:t>
            </a:r>
            <a:r>
              <a:rPr lang="es-ES" sz="1100" dirty="0">
                <a:latin typeface="Consolas" panose="020B0609020204030204" pitchFamily="49" charset="0"/>
              </a:rPr>
              <a:t>():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</a:rPr>
              <a:t>return</a:t>
            </a:r>
            <a:r>
              <a:rPr lang="es-ES" sz="1100" dirty="0">
                <a:latin typeface="Consolas" panose="020B0609020204030204" pitchFamily="49" charset="0"/>
              </a:rPr>
              <a:t> "</a:t>
            </a:r>
            <a:r>
              <a:rPr lang="es-ES" sz="1100" dirty="0" err="1">
                <a:latin typeface="Consolas" panose="020B0609020204030204" pitchFamily="49" charset="0"/>
              </a:rPr>
              <a:t>Hello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World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xmlns="" val="1189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7507" y="17339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 err="1">
                <a:latin typeface="Consolas" panose="020B0609020204030204" pitchFamily="49" charset="0"/>
              </a:rPr>
              <a:t>from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flask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import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Flask</a:t>
            </a:r>
            <a:endParaRPr lang="es-ES" sz="1100" dirty="0">
              <a:latin typeface="Consolas" panose="020B0609020204030204" pitchFamily="49" charset="0"/>
            </a:endParaRPr>
          </a:p>
          <a:p>
            <a:endParaRPr lang="es-ES" sz="1100" dirty="0">
              <a:latin typeface="Consolas" panose="020B0609020204030204" pitchFamily="49" charset="0"/>
            </a:endParaRPr>
          </a:p>
          <a:p>
            <a:r>
              <a:rPr lang="es-ES" sz="1100" dirty="0">
                <a:latin typeface="Consolas" panose="020B0609020204030204" pitchFamily="49" charset="0"/>
              </a:rPr>
              <a:t>app = </a:t>
            </a:r>
            <a:r>
              <a:rPr lang="es-ES" sz="1100" dirty="0" err="1">
                <a:latin typeface="Consolas" panose="020B0609020204030204" pitchFamily="49" charset="0"/>
              </a:rPr>
              <a:t>Flask</a:t>
            </a:r>
            <a:r>
              <a:rPr lang="es-ES" sz="1100" dirty="0">
                <a:latin typeface="Consolas" panose="020B0609020204030204" pitchFamily="49" charset="0"/>
              </a:rPr>
              <a:t>(__</a:t>
            </a:r>
            <a:r>
              <a:rPr lang="es-ES" sz="1100" dirty="0" err="1">
                <a:latin typeface="Consolas" panose="020B0609020204030204" pitchFamily="49" charset="0"/>
              </a:rPr>
              <a:t>name</a:t>
            </a:r>
            <a:r>
              <a:rPr lang="es-ES" sz="1100" dirty="0">
                <a:latin typeface="Consolas" panose="020B0609020204030204" pitchFamily="49" charset="0"/>
              </a:rPr>
              <a:t>__)</a:t>
            </a:r>
          </a:p>
          <a:p>
            <a:endParaRPr lang="es-ES" sz="1100" dirty="0">
              <a:latin typeface="Consolas" panose="020B0609020204030204" pitchFamily="49" charset="0"/>
            </a:endParaRPr>
          </a:p>
          <a:p>
            <a:r>
              <a:rPr lang="es-ES" sz="1100" i="1" dirty="0">
                <a:latin typeface="Consolas" panose="020B0609020204030204" pitchFamily="49" charset="0"/>
              </a:rPr>
              <a:t>@</a:t>
            </a:r>
            <a:r>
              <a:rPr lang="es-ES" sz="1100" i="1" dirty="0" err="1">
                <a:latin typeface="Consolas" panose="020B0609020204030204" pitchFamily="49" charset="0"/>
              </a:rPr>
              <a:t>app.route</a:t>
            </a:r>
            <a:r>
              <a:rPr lang="es-ES" sz="1100" i="1" dirty="0">
                <a:latin typeface="Consolas" panose="020B0609020204030204" pitchFamily="49" charset="0"/>
              </a:rPr>
              <a:t>('/')</a:t>
            </a:r>
          </a:p>
          <a:p>
            <a:r>
              <a:rPr lang="es-ES" sz="1100" i="1" dirty="0" err="1">
                <a:latin typeface="Consolas" panose="020B0609020204030204" pitchFamily="49" charset="0"/>
              </a:rPr>
              <a:t>def</a:t>
            </a:r>
            <a:r>
              <a:rPr lang="es-ES" sz="1100" i="1" dirty="0">
                <a:latin typeface="Consolas" panose="020B0609020204030204" pitchFamily="49" charset="0"/>
              </a:rPr>
              <a:t> </a:t>
            </a:r>
            <a:r>
              <a:rPr lang="es-ES" sz="1100" i="1" dirty="0" err="1">
                <a:latin typeface="Consolas" panose="020B0609020204030204" pitchFamily="49" charset="0"/>
              </a:rPr>
              <a:t>index</a:t>
            </a:r>
            <a:r>
              <a:rPr lang="es-ES" sz="1100" i="1" dirty="0">
                <a:latin typeface="Consolas" panose="020B0609020204030204" pitchFamily="49" charset="0"/>
              </a:rPr>
              <a:t>():</a:t>
            </a:r>
          </a:p>
          <a:p>
            <a:r>
              <a:rPr lang="es-ES" sz="1100" i="1" dirty="0">
                <a:latin typeface="Consolas" panose="020B0609020204030204" pitchFamily="49" charset="0"/>
              </a:rPr>
              <a:t>    </a:t>
            </a:r>
            <a:r>
              <a:rPr lang="es-ES" sz="1100" i="1" dirty="0" err="1">
                <a:latin typeface="Consolas" panose="020B0609020204030204" pitchFamily="49" charset="0"/>
              </a:rPr>
              <a:t>return</a:t>
            </a:r>
            <a:r>
              <a:rPr lang="es-ES" sz="1100" i="1" dirty="0">
                <a:latin typeface="Consolas" panose="020B0609020204030204" pitchFamily="49" charset="0"/>
              </a:rPr>
              <a:t> "</a:t>
            </a:r>
            <a:r>
              <a:rPr lang="es-ES" sz="1100" i="1" dirty="0" err="1">
                <a:latin typeface="Consolas" panose="020B0609020204030204" pitchFamily="49" charset="0"/>
              </a:rPr>
              <a:t>Hello</a:t>
            </a:r>
            <a:r>
              <a:rPr lang="es-ES" sz="1100" i="1" dirty="0">
                <a:latin typeface="Consolas" panose="020B0609020204030204" pitchFamily="49" charset="0"/>
              </a:rPr>
              <a:t> </a:t>
            </a:r>
            <a:r>
              <a:rPr lang="es-ES" sz="1100" i="1" dirty="0" err="1">
                <a:latin typeface="Consolas" panose="020B0609020204030204" pitchFamily="49" charset="0"/>
              </a:rPr>
              <a:t>World</a:t>
            </a:r>
            <a:r>
              <a:rPr lang="es-ES" sz="1100" i="1" dirty="0">
                <a:latin typeface="Consolas" panose="020B0609020204030204" pitchFamily="49" charset="0"/>
              </a:rPr>
              <a:t>"</a:t>
            </a:r>
          </a:p>
          <a:p>
            <a:endParaRPr lang="es-ES" sz="1100" i="1" dirty="0">
              <a:latin typeface="Consolas" panose="020B0609020204030204" pitchFamily="49" charset="0"/>
            </a:endParaRPr>
          </a:p>
          <a:p>
            <a:r>
              <a:rPr lang="es-ES" sz="1100" i="1" dirty="0">
                <a:latin typeface="Consolas" panose="020B0609020204030204" pitchFamily="49" charset="0"/>
              </a:rPr>
              <a:t>@</a:t>
            </a:r>
            <a:r>
              <a:rPr lang="es-ES" sz="1100" i="1" dirty="0" err="1">
                <a:latin typeface="Consolas" panose="020B0609020204030204" pitchFamily="49" charset="0"/>
              </a:rPr>
              <a:t>app.route</a:t>
            </a:r>
            <a:r>
              <a:rPr lang="es-ES" sz="1100" i="1" dirty="0">
                <a:latin typeface="Consolas" panose="020B0609020204030204" pitchFamily="49" charset="0"/>
              </a:rPr>
              <a:t>('/miruta1')</a:t>
            </a:r>
          </a:p>
          <a:p>
            <a:r>
              <a:rPr lang="es-ES" sz="1100" i="1" dirty="0" err="1">
                <a:latin typeface="Consolas" panose="020B0609020204030204" pitchFamily="49" charset="0"/>
              </a:rPr>
              <a:t>def</a:t>
            </a:r>
            <a:r>
              <a:rPr lang="es-ES" sz="1100" i="1" dirty="0">
                <a:latin typeface="Consolas" panose="020B0609020204030204" pitchFamily="49" charset="0"/>
              </a:rPr>
              <a:t> miruta1():</a:t>
            </a:r>
          </a:p>
          <a:p>
            <a:r>
              <a:rPr lang="es-ES" sz="1100" i="1" dirty="0">
                <a:latin typeface="Consolas" panose="020B0609020204030204" pitchFamily="49" charset="0"/>
              </a:rPr>
              <a:t>    </a:t>
            </a:r>
            <a:r>
              <a:rPr lang="es-ES" sz="1100" i="1" dirty="0" err="1">
                <a:latin typeface="Consolas" panose="020B0609020204030204" pitchFamily="49" charset="0"/>
              </a:rPr>
              <a:t>return</a:t>
            </a:r>
            <a:r>
              <a:rPr lang="es-ES" sz="1100" i="1" dirty="0">
                <a:latin typeface="Consolas" panose="020B0609020204030204" pitchFamily="49" charset="0"/>
              </a:rPr>
              <a:t> "Mi ruta 1"</a:t>
            </a:r>
          </a:p>
          <a:p>
            <a:endParaRPr lang="es-ES" sz="1100" i="1" dirty="0">
              <a:latin typeface="Consolas" panose="020B0609020204030204" pitchFamily="49" charset="0"/>
            </a:endParaRPr>
          </a:p>
          <a:p>
            <a:r>
              <a:rPr lang="es-ES" sz="1100" i="1" dirty="0">
                <a:latin typeface="Consolas" panose="020B0609020204030204" pitchFamily="49" charset="0"/>
              </a:rPr>
              <a:t>@</a:t>
            </a:r>
            <a:r>
              <a:rPr lang="es-ES" sz="1100" i="1" dirty="0" err="1">
                <a:latin typeface="Consolas" panose="020B0609020204030204" pitchFamily="49" charset="0"/>
              </a:rPr>
              <a:t>app.route</a:t>
            </a:r>
            <a:r>
              <a:rPr lang="es-ES" sz="1100" i="1" dirty="0">
                <a:latin typeface="Consolas" panose="020B0609020204030204" pitchFamily="49" charset="0"/>
              </a:rPr>
              <a:t>('/</a:t>
            </a:r>
            <a:r>
              <a:rPr lang="es-ES" sz="1100" i="1" dirty="0" err="1">
                <a:latin typeface="Consolas" panose="020B0609020204030204" pitchFamily="49" charset="0"/>
              </a:rPr>
              <a:t>mivar</a:t>
            </a:r>
            <a:r>
              <a:rPr lang="es-ES" sz="1100" i="1" dirty="0">
                <a:latin typeface="Consolas" panose="020B0609020204030204" pitchFamily="49" charset="0"/>
              </a:rPr>
              <a:t>/&lt;mivar1&gt;')</a:t>
            </a:r>
          </a:p>
          <a:p>
            <a:r>
              <a:rPr lang="es-ES" sz="1100" i="1" dirty="0" err="1">
                <a:latin typeface="Consolas" panose="020B0609020204030204" pitchFamily="49" charset="0"/>
              </a:rPr>
              <a:t>def</a:t>
            </a:r>
            <a:r>
              <a:rPr lang="es-ES" sz="1100" i="1" dirty="0">
                <a:latin typeface="Consolas" panose="020B0609020204030204" pitchFamily="49" charset="0"/>
              </a:rPr>
              <a:t> </a:t>
            </a:r>
            <a:r>
              <a:rPr lang="es-ES" sz="1100" i="1" dirty="0" err="1">
                <a:latin typeface="Consolas" panose="020B0609020204030204" pitchFamily="49" charset="0"/>
              </a:rPr>
              <a:t>mivar</a:t>
            </a:r>
            <a:r>
              <a:rPr lang="es-ES" sz="1100" i="1" dirty="0">
                <a:latin typeface="Consolas" panose="020B0609020204030204" pitchFamily="49" charset="0"/>
              </a:rPr>
              <a:t>(mivar1):</a:t>
            </a:r>
          </a:p>
          <a:p>
            <a:r>
              <a:rPr lang="es-ES" sz="1100" i="1" dirty="0">
                <a:latin typeface="Consolas" panose="020B0609020204030204" pitchFamily="49" charset="0"/>
              </a:rPr>
              <a:t>    </a:t>
            </a:r>
            <a:r>
              <a:rPr lang="es-ES" sz="1100" i="1" dirty="0" err="1">
                <a:latin typeface="Consolas" panose="020B0609020204030204" pitchFamily="49" charset="0"/>
              </a:rPr>
              <a:t>return</a:t>
            </a:r>
            <a:r>
              <a:rPr lang="es-ES" sz="1100" i="1" dirty="0">
                <a:latin typeface="Consolas" panose="020B0609020204030204" pitchFamily="49" charset="0"/>
              </a:rPr>
              <a:t> "</a:t>
            </a:r>
            <a:r>
              <a:rPr lang="es-ES" sz="1100" i="1" dirty="0" err="1">
                <a:latin typeface="Consolas" panose="020B0609020204030204" pitchFamily="49" charset="0"/>
              </a:rPr>
              <a:t>mivar</a:t>
            </a:r>
            <a:r>
              <a:rPr lang="es-ES" sz="1100" i="1" dirty="0">
                <a:latin typeface="Consolas" panose="020B0609020204030204" pitchFamily="49" charset="0"/>
              </a:rPr>
              <a:t>="+ mivar1</a:t>
            </a:r>
          </a:p>
          <a:p>
            <a:endParaRPr lang="es-ES" sz="1100" i="1" dirty="0">
              <a:latin typeface="Consolas" panose="020B0609020204030204" pitchFamily="49" charset="0"/>
            </a:endParaRPr>
          </a:p>
          <a:p>
            <a:r>
              <a:rPr lang="es-ES" sz="1100" dirty="0" err="1">
                <a:latin typeface="Consolas" panose="020B0609020204030204" pitchFamily="49" charset="0"/>
              </a:rPr>
              <a:t>if</a:t>
            </a:r>
            <a:r>
              <a:rPr lang="es-ES" sz="1100" dirty="0">
                <a:latin typeface="Consolas" panose="020B0609020204030204" pitchFamily="49" charset="0"/>
              </a:rPr>
              <a:t> __</a:t>
            </a:r>
            <a:r>
              <a:rPr lang="es-ES" sz="1100" dirty="0" err="1">
                <a:latin typeface="Consolas" panose="020B0609020204030204" pitchFamily="49" charset="0"/>
              </a:rPr>
              <a:t>name</a:t>
            </a:r>
            <a:r>
              <a:rPr lang="es-ES" sz="1100" dirty="0">
                <a:latin typeface="Consolas" panose="020B0609020204030204" pitchFamily="49" charset="0"/>
              </a:rPr>
              <a:t>__ == '__</a:t>
            </a:r>
            <a:r>
              <a:rPr lang="es-ES" sz="1100" dirty="0" err="1">
                <a:latin typeface="Consolas" panose="020B0609020204030204" pitchFamily="49" charset="0"/>
              </a:rPr>
              <a:t>main</a:t>
            </a:r>
            <a:r>
              <a:rPr lang="es-ES" sz="1100" dirty="0">
                <a:latin typeface="Consolas" panose="020B0609020204030204" pitchFamily="49" charset="0"/>
              </a:rPr>
              <a:t>__':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</a:t>
            </a:r>
            <a:r>
              <a:rPr lang="es-ES" sz="1100" dirty="0" err="1">
                <a:latin typeface="Consolas" panose="020B0609020204030204" pitchFamily="49" charset="0"/>
              </a:rPr>
              <a:t>app.run</a:t>
            </a:r>
            <a:r>
              <a:rPr lang="es-ES" sz="1100" dirty="0">
                <a:latin typeface="Consolas" panose="020B0609020204030204" pitchFamily="49" charset="0"/>
              </a:rPr>
              <a:t>(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</a:rPr>
              <a:t>port</a:t>
            </a:r>
            <a:r>
              <a:rPr lang="es-ES" sz="1100" dirty="0">
                <a:latin typeface="Consolas" panose="020B0609020204030204" pitchFamily="49" charset="0"/>
              </a:rPr>
              <a:t>=</a:t>
            </a:r>
            <a:r>
              <a:rPr lang="es-ES" sz="1100" dirty="0" err="1">
                <a:latin typeface="Consolas" panose="020B0609020204030204" pitchFamily="49" charset="0"/>
              </a:rPr>
              <a:t>int</a:t>
            </a:r>
            <a:r>
              <a:rPr lang="es-ES" sz="1100" dirty="0">
                <a:latin typeface="Consolas" panose="020B0609020204030204" pitchFamily="49" charset="0"/>
              </a:rPr>
              <a:t>("5000")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)</a:t>
            </a:r>
          </a:p>
          <a:p>
            <a:endParaRPr lang="es-ES" sz="1100" dirty="0">
              <a:latin typeface="Consolas" panose="020B0609020204030204" pitchFamily="49" charset="0"/>
            </a:endParaRPr>
          </a:p>
          <a:p>
            <a:endParaRPr lang="es-ES" sz="1100" dirty="0">
              <a:latin typeface="Consolas" panose="020B06090202040302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780268" y="714406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http</a:t>
            </a:r>
            <a:r>
              <a:rPr lang="es-ES" sz="2400" dirty="0">
                <a:latin typeface="Consolas" panose="020B0609020204030204" pitchFamily="49" charset="0"/>
              </a:rPr>
              <a:t>://</a:t>
            </a:r>
            <a:r>
              <a:rPr lang="es-E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localhost</a:t>
            </a:r>
            <a:r>
              <a:rPr lang="es-ES" sz="2400" dirty="0">
                <a:latin typeface="Consolas" panose="020B0609020204030204" pitchFamily="49" charset="0"/>
              </a:rPr>
              <a:t>:</a:t>
            </a:r>
            <a:r>
              <a:rPr lang="es-E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5000</a:t>
            </a:r>
            <a:r>
              <a:rPr lang="es-E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/mivar</a:t>
            </a:r>
            <a:r>
              <a:rPr lang="es-ES" sz="2400" dirty="0">
                <a:latin typeface="Consolas" panose="020B0609020204030204" pitchFamily="49" charset="0"/>
              </a:rPr>
              <a:t>/</a:t>
            </a:r>
            <a:r>
              <a:rPr lang="es-ES" sz="2400" dirty="0">
                <a:solidFill>
                  <a:srgbClr val="7030A0"/>
                </a:solidFill>
                <a:latin typeface="Consolas" panose="020B0609020204030204" pitchFamily="49" charset="0"/>
              </a:rPr>
              <a:t>mystring1234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190876" y="2050827"/>
            <a:ext cx="83343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http</a:t>
            </a:r>
            <a:r>
              <a:rPr lang="en-US" sz="1600" dirty="0">
                <a:latin typeface="Consolas" panose="020B0609020204030204" pitchFamily="49" charset="0"/>
              </a:rPr>
              <a:t> – http means your data will be </a:t>
            </a:r>
            <a:r>
              <a:rPr lang="en-US" sz="1600" dirty="0" err="1">
                <a:latin typeface="Consolas" panose="020B0609020204030204" pitchFamily="49" charset="0"/>
              </a:rPr>
              <a:t>transfered</a:t>
            </a:r>
            <a:r>
              <a:rPr lang="en-US" sz="1600" dirty="0">
                <a:latin typeface="Consolas" panose="020B0609020204030204" pitchFamily="49" charset="0"/>
              </a:rPr>
              <a:t> using Hypertext Transfer Protocol, most commonly used over the internet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5000</a:t>
            </a:r>
            <a:r>
              <a:rPr lang="en-US" sz="1600" dirty="0">
                <a:latin typeface="Consolas" panose="020B0609020204030204" pitchFamily="49" charset="0"/>
              </a:rPr>
              <a:t> - it means you will use the Flask default port (80 is the default internet port)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localhost</a:t>
            </a:r>
            <a:r>
              <a:rPr lang="en-US" sz="1600" dirty="0">
                <a:latin typeface="Consolas" panose="020B0609020204030204" pitchFamily="49" charset="0"/>
              </a:rPr>
              <a:t> resolves to 127.0.0.1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mivar</a:t>
            </a:r>
            <a:r>
              <a:rPr lang="es-E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will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call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the</a:t>
            </a:r>
            <a:r>
              <a:rPr lang="es-ES" sz="1600" dirty="0">
                <a:latin typeface="Consolas" panose="020B0609020204030204" pitchFamily="49" charset="0"/>
              </a:rPr>
              <a:t>  </a:t>
            </a:r>
            <a:r>
              <a:rPr lang="es-ES" sz="1600" dirty="0" err="1">
                <a:latin typeface="Consolas" panose="020B0609020204030204" pitchFamily="49" charset="0"/>
              </a:rPr>
              <a:t>python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function</a:t>
            </a:r>
            <a:r>
              <a:rPr lang="es-ES" sz="1600" dirty="0">
                <a:latin typeface="Consolas" panose="020B0609020204030204" pitchFamily="49" charset="0"/>
              </a:rPr>
              <a:t> “</a:t>
            </a:r>
            <a:r>
              <a:rPr lang="es-ES" sz="1600" dirty="0" err="1">
                <a:latin typeface="Consolas" panose="020B0609020204030204" pitchFamily="49" charset="0"/>
              </a:rPr>
              <a:t>def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mivar</a:t>
            </a:r>
            <a:r>
              <a:rPr lang="es-ES" sz="1600" dirty="0">
                <a:latin typeface="Consolas" panose="020B0609020204030204" pitchFamily="49" charset="0"/>
              </a:rPr>
              <a:t>(mivar1)” </a:t>
            </a:r>
            <a:r>
              <a:rPr lang="es-ES" sz="1600" dirty="0" err="1">
                <a:latin typeface="Consolas" panose="020B0609020204030204" pitchFamily="49" charset="0"/>
              </a:rPr>
              <a:t>with</a:t>
            </a:r>
            <a:r>
              <a:rPr lang="es-ES" sz="1600" dirty="0">
                <a:latin typeface="Consolas" panose="020B0609020204030204" pitchFamily="49" charset="0"/>
              </a:rPr>
              <a:t> “</a:t>
            </a:r>
            <a:r>
              <a:rPr lang="es-ES" sz="1600" dirty="0">
                <a:solidFill>
                  <a:srgbClr val="7030A0"/>
                </a:solidFill>
                <a:latin typeface="Consolas" panose="020B0609020204030204" pitchFamily="49" charset="0"/>
              </a:rPr>
              <a:t>mystring1234</a:t>
            </a:r>
            <a:r>
              <a:rPr lang="es-ES" sz="1600" dirty="0">
                <a:latin typeface="Consolas" panose="020B0609020204030204" pitchFamily="49" charset="0"/>
              </a:rPr>
              <a:t>” as </a:t>
            </a:r>
            <a:r>
              <a:rPr lang="es-ES" sz="1600" dirty="0" err="1">
                <a:latin typeface="Consolas" panose="020B0609020204030204" pitchFamily="49" charset="0"/>
              </a:rPr>
              <a:t>value</a:t>
            </a:r>
            <a:r>
              <a:rPr lang="es-ES" sz="1600" dirty="0">
                <a:latin typeface="Consolas" panose="020B0609020204030204" pitchFamily="49" charset="0"/>
              </a:rPr>
              <a:t>, </a:t>
            </a:r>
            <a:r>
              <a:rPr lang="es-ES" sz="1600" dirty="0" err="1">
                <a:latin typeface="Consolas" panose="020B0609020204030204" pitchFamily="49" charset="0"/>
              </a:rPr>
              <a:t>equivalent</a:t>
            </a:r>
            <a:r>
              <a:rPr lang="es-ES" sz="1600" dirty="0">
                <a:latin typeface="Consolas" panose="020B0609020204030204" pitchFamily="49" charset="0"/>
              </a:rPr>
              <a:t> to in Python:</a:t>
            </a:r>
          </a:p>
          <a:p>
            <a:pPr lvl="1"/>
            <a:r>
              <a:rPr lang="es-ES" sz="1600" dirty="0" err="1">
                <a:latin typeface="Consolas" panose="020B0609020204030204" pitchFamily="49" charset="0"/>
              </a:rPr>
              <a:t>print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mivar</a:t>
            </a:r>
            <a:r>
              <a:rPr lang="es-ES" sz="1600" dirty="0">
                <a:latin typeface="Consolas" panose="020B0609020204030204" pitchFamily="49" charset="0"/>
              </a:rPr>
              <a:t>(“mystring1234”)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600" dirty="0">
              <a:latin typeface="Consolas" panose="020B0609020204030204" pitchFamily="49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760" y="3989819"/>
            <a:ext cx="1397912" cy="18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5252" y="1033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index</a:t>
            </a:r>
            <a:r>
              <a:rPr lang="es-ES" dirty="0">
                <a:latin typeface="Consolas" panose="020B0609020204030204" pitchFamily="49" charset="0"/>
              </a:rPr>
              <a:t>():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</a:t>
            </a:r>
            <a:r>
              <a:rPr lang="es-ES" dirty="0" err="1">
                <a:latin typeface="Consolas" panose="020B0609020204030204" pitchFamily="49" charset="0"/>
              </a:rPr>
              <a:t>Hello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World</a:t>
            </a:r>
            <a:r>
              <a:rPr lang="es-ES" dirty="0">
                <a:latin typeface="Consolas" panose="020B0609020204030204" pitchFamily="49" charset="0"/>
              </a:rPr>
              <a:t>"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551000">
            <a:off x="6998116" y="858177"/>
            <a:ext cx="23936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HTML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ángulo 22"/>
          <p:cNvSpPr/>
          <p:nvPr/>
        </p:nvSpPr>
        <p:spPr>
          <a:xfrm rot="1561552">
            <a:off x="7864952" y="3361943"/>
            <a:ext cx="1736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API / JSON </a:t>
            </a:r>
            <a:b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XML</a:t>
            </a: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33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389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de Office</vt:lpstr>
      <vt:lpstr>Model Deployment in Production</vt:lpstr>
      <vt:lpstr>http://tobesure.pythonanywhere.com/ </vt:lpstr>
      <vt:lpstr>invoking_api_tobesure.py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http://teamc.pythonanywhere.com/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Manoel Gadi</dc:creator>
  <cp:lastModifiedBy>Manoel Gadi</cp:lastModifiedBy>
  <cp:revision>14</cp:revision>
  <dcterms:created xsi:type="dcterms:W3CDTF">2016-12-21T10:40:10Z</dcterms:created>
  <dcterms:modified xsi:type="dcterms:W3CDTF">2021-04-22T12:17:57Z</dcterms:modified>
</cp:coreProperties>
</file>