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303" r:id="rId5"/>
    <p:sldId id="262" r:id="rId6"/>
    <p:sldId id="281" r:id="rId7"/>
    <p:sldId id="297" r:id="rId8"/>
    <p:sldId id="298" r:id="rId9"/>
    <p:sldId id="299" r:id="rId10"/>
    <p:sldId id="263" r:id="rId11"/>
    <p:sldId id="300" r:id="rId12"/>
    <p:sldId id="270" r:id="rId13"/>
    <p:sldId id="271" r:id="rId14"/>
    <p:sldId id="265" r:id="rId15"/>
    <p:sldId id="273" r:id="rId16"/>
    <p:sldId id="301" r:id="rId17"/>
    <p:sldId id="304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6E2A8-A9C8-4959-0434-02F85EDBECB3}" v="21" dt="2022-10-24T08:11:35.523"/>
    <p1510:client id="{707868BF-121A-496C-958D-CC8B10EA2FCD}" v="720" dt="2022-10-17T14:17:09.370"/>
    <p1510:client id="{A49E34AC-7013-43AB-A54A-2D43E17A8072}" v="181" dt="2022-10-24T08:20:58.075"/>
    <p1510:client id="{AF4DE0F6-6B55-4CBE-1A18-34C490EE6333}" v="373" dt="2022-10-24T08:41:33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D7DF2-DFC1-4204-9B4F-AD90AC90D70B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7D7D0-D729-4482-A2C8-B949B26DA3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03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3E186-3563-F7EF-0DC0-073F5E798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CC5C6F-8903-9405-F841-3F9E74263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ECFD3F-34FB-121D-845E-F8A4ED63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121E-5AC2-47A1-9060-F531C9D66FB7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71C507-DFB2-1073-B04A-6D889100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96AAF4-FF9A-93A3-EAF7-3376584D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7D0B-EB89-4CCC-A937-4C30E62FA8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97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8008C-3E8B-9966-D46A-994C15EF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362A31-15B6-647B-058E-ECE685F59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110361-BDCF-DB8D-C7C3-E5A74258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121E-5AC2-47A1-9060-F531C9D66FB7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E6A57-01C0-8B1E-16DF-8986D1B0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A4F96-5E82-33E3-01A4-B943A5CD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7D0B-EB89-4CCC-A937-4C30E62FA8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61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A35BFF-4B31-CF4F-C591-5CEEC063D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261EE1-FB16-A7C5-8A6D-4F0277AB4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3D50C2-2F85-5396-976A-43574B09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121E-5AC2-47A1-9060-F531C9D66FB7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ED0DBC-C18D-A2F0-5F25-491A998C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16C820-6131-D23B-0065-BDB7DACA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7D0B-EB89-4CCC-A937-4C30E62FA8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722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541371"/>
            <a:ext cx="10363200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806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7B0F9-BA78-09E9-5D93-CA14068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59C9F-5595-B248-B005-4AE0169A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8817B1-CA00-67E8-EFB6-BBA9BA4D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121E-5AC2-47A1-9060-F531C9D66FB7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033BBD-D50C-13E7-F277-CBEBA3D7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753D35-3920-A142-3DD2-950FF4EB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7D0B-EB89-4CCC-A937-4C30E62FA8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39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BAEC7-54A0-337C-9B26-888D8E56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167155-58A8-3888-5EAE-5BF1370D0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56E69A-B71D-39C7-4245-9AAD31E6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121E-5AC2-47A1-9060-F531C9D66FB7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C22BBF-A6F4-99B4-F12B-B77527FC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63DACE-5FE6-425E-88AE-F7BE5288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7D0B-EB89-4CCC-A937-4C30E62FA8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38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D75EF-340D-912C-5609-3A7A1387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D04D6D-BD1F-BEB6-3620-FBD2842D5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D5FCF3-FA59-5B90-DD7E-D57ABDF4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8B9660-DFBC-B7A3-9B39-9DB4C428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121E-5AC2-47A1-9060-F531C9D66FB7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3893C-D3A1-30C9-B927-6DE05E8E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E9609C-E25A-AC2B-1180-225A4CF2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7D0B-EB89-4CCC-A937-4C30E62FA8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01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DD645-2822-5CD9-C6EE-C9EA1A7E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7CF18F-9079-CFEA-EEC1-EC7D1FDBF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C4130C-0160-C31E-52EF-288A56489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8471F6-E3C7-C0D2-4B18-FE1664216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FA276E-264D-FEC6-1D70-DBD8EF424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4C63E3-3722-B613-21F2-201F83C1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121E-5AC2-47A1-9060-F531C9D66FB7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F7E1B0-1B8A-6A2E-170B-1EE110A7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D17814-4397-0CEC-A120-9EC063EF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7D0B-EB89-4CCC-A937-4C30E62FA8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28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84F7F-717D-DE50-E3FF-69A2F6BF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BEEA7E-28BF-2ACB-7722-BC44D006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121E-5AC2-47A1-9060-F531C9D66FB7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AB4B78-FB6F-6904-4887-5C8B569B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3FB1B3-E350-515C-4429-0B42A609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7D0B-EB89-4CCC-A937-4C30E62FA8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50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9B4AB4-CA98-92D5-3796-0A81DA3B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121E-5AC2-47A1-9060-F531C9D66FB7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C1B5E7-ED46-73FC-49A3-80EC1CA3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D8FA36-AFC5-E4E9-44FA-8E25012B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7D0B-EB89-4CCC-A937-4C30E62FA8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25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BD6AB-71C4-0C1F-222F-B95F48EF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F496E-42D3-7123-CD19-DF8989C39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527350-68AC-E427-0A48-510F3AF73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FD1C9E-14FD-FD37-1E6E-39990DED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121E-5AC2-47A1-9060-F531C9D66FB7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4B8902-5174-A442-C5EB-1FCC9A0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89C434-1370-3AC4-3554-8C0BBCBB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7D0B-EB89-4CCC-A937-4C30E62FA8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17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821C3-2C53-E454-4023-9CED818E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4E7B2A-E627-286F-8C73-AF8B8804A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C4C5FF-642E-45E3-4608-A268C09BE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7EB6C9-2F82-9C27-7B29-8ED2AF3D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121E-5AC2-47A1-9060-F531C9D66FB7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ECC1FF-6164-381A-EA22-18450D58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ADB6A5-1DB6-DCE8-E692-0513EC29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7D0B-EB89-4CCC-A937-4C30E62FA8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21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5A7E3F-F4DB-A33A-B968-A0275FB9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4735AA-C739-D41B-1D26-FF815A7A3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4E1C2F-FB02-7728-EF06-AE9752A9D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4121E-5AC2-47A1-9060-F531C9D66FB7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82C70-C931-F0A2-0DC7-C18A0FB57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E8A257-7EF7-1397-ECC9-C387CD727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67D0B-EB89-4CCC-A937-4C30E62FA8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10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1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SSo_EIwHSd4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4" name="object 4"/>
            <p:cNvSpPr/>
            <p:nvPr/>
          </p:nvSpPr>
          <p:spPr>
            <a:xfrm>
              <a:off x="4075938" y="1417192"/>
              <a:ext cx="992124" cy="9892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0930" y="3490456"/>
            <a:ext cx="11132820" cy="309905"/>
          </a:xfrm>
          <a:prstGeom prst="rect">
            <a:avLst/>
          </a:prstGeom>
        </p:spPr>
        <p:txBody>
          <a:bodyPr vert="horz" wrap="square" lIns="0" tIns="14363" rIns="0" bIns="0" rtlCol="0" anchor="ctr">
            <a:spAutoFit/>
          </a:bodyPr>
          <a:lstStyle/>
          <a:p>
            <a:pPr marL="15119" marR="6048">
              <a:spcBef>
                <a:spcPts val="625"/>
              </a:spcBef>
              <a:tabLst>
                <a:tab pos="2228623" algn="l"/>
                <a:tab pos="2671626" algn="l"/>
                <a:tab pos="5229857" algn="l"/>
                <a:tab pos="6106791" algn="l"/>
                <a:tab pos="7198423" algn="l"/>
                <a:tab pos="9129190" algn="l"/>
              </a:tabLst>
            </a:pPr>
            <a:r>
              <a:rPr lang="en-GB" sz="2133" spc="-77" dirty="0">
                <a:solidFill>
                  <a:srgbClr val="FFFFFF"/>
                </a:solidFill>
                <a:latin typeface="Arial Black"/>
                <a:cs typeface="Arial Black"/>
              </a:rPr>
              <a:t>BLOCKCHAIN</a:t>
            </a:r>
            <a:endParaRPr lang="pt-BR" sz="2133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021" y="4437112"/>
            <a:ext cx="10782980" cy="1817561"/>
          </a:xfrm>
          <a:prstGeom prst="rect">
            <a:avLst/>
          </a:prstGeom>
        </p:spPr>
        <p:txBody>
          <a:bodyPr vert="horz" wrap="square" lIns="0" tIns="14363" rIns="0" bIns="0" rtlCol="0">
            <a:spAutoFit/>
          </a:bodyPr>
          <a:lstStyle/>
          <a:p>
            <a:pPr marL="3395097">
              <a:spcBef>
                <a:spcPts val="113"/>
              </a:spcBef>
              <a:tabLst>
                <a:tab pos="5563999" algn="l"/>
              </a:tabLst>
            </a:pPr>
            <a:r>
              <a:rPr sz="2400" b="1" spc="6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2400" b="1" spc="256" dirty="0">
                <a:solidFill>
                  <a:srgbClr val="FFFFFF"/>
                </a:solidFill>
                <a:latin typeface="Arial"/>
                <a:cs typeface="Arial"/>
              </a:rPr>
              <a:t>SSI </a:t>
            </a:r>
            <a:r>
              <a:rPr sz="2400" b="1" spc="-53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4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56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lang="en-GB" sz="2400" b="1" spc="41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r>
              <a:rPr lang="es-ES" sz="2400" b="1" spc="4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</a:p>
          <a:p>
            <a:pPr marL="3395097">
              <a:spcBef>
                <a:spcPts val="113"/>
              </a:spcBef>
              <a:tabLst>
                <a:tab pos="5563999" algn="l"/>
              </a:tabLst>
            </a:pPr>
            <a:r>
              <a:rPr lang="en-GB" sz="2400" b="1" spc="41" dirty="0">
                <a:solidFill>
                  <a:srgbClr val="FFFFFF"/>
                </a:solidFill>
                <a:latin typeface="Arial"/>
                <a:cs typeface="Arial"/>
              </a:rPr>
              <a:t>Demystifying blockchain and cryptocurrency - Crypto 101</a:t>
            </a:r>
            <a:endParaRPr lang="en-GB" sz="2400" dirty="0">
              <a:latin typeface="Arial"/>
              <a:cs typeface="Arial"/>
            </a:endParaRPr>
          </a:p>
          <a:p>
            <a:pPr marL="15119" marR="5119484">
              <a:spcBef>
                <a:spcPts val="2203"/>
              </a:spcBef>
            </a:pPr>
            <a:r>
              <a:rPr lang="en-GB" sz="2600" spc="-303" dirty="0">
                <a:solidFill>
                  <a:srgbClr val="FFFFFF"/>
                </a:solidFill>
                <a:latin typeface="Arial Black"/>
                <a:cs typeface="Arial Black"/>
              </a:rPr>
              <a:t>Prof. Manoel Gadi</a:t>
            </a:r>
            <a:endParaRPr lang="en-GB" sz="26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Tampering</a:t>
            </a:r>
            <a:endParaRPr lang="en-GB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44600"/>
            <a:ext cx="6807201" cy="28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727200" y="4394200"/>
            <a:ext cx="8534400" cy="2390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67" b="1" dirty="0">
                <a:solidFill>
                  <a:srgbClr val="3783FD"/>
                </a:solidFill>
                <a:latin typeface="Bahnschrift SemiBold" pitchFamily="34" charset="0"/>
                <a:ea typeface="+mj-ea"/>
                <a:cs typeface="Arial"/>
              </a:rPr>
              <a:t>How does </a:t>
            </a:r>
            <a:r>
              <a:rPr lang="en-GB" sz="1867" b="1" dirty="0" err="1">
                <a:solidFill>
                  <a:srgbClr val="3783FD"/>
                </a:solidFill>
                <a:latin typeface="Bahnschrift SemiBold" pitchFamily="34" charset="0"/>
                <a:ea typeface="+mj-ea"/>
                <a:cs typeface="Arial"/>
              </a:rPr>
              <a:t>blockchain</a:t>
            </a:r>
            <a:r>
              <a:rPr lang="en-GB" sz="1867" b="1" dirty="0">
                <a:solidFill>
                  <a:srgbClr val="3783FD"/>
                </a:solidFill>
                <a:latin typeface="Bahnschrift SemiBold" pitchFamily="34" charset="0"/>
                <a:ea typeface="+mj-ea"/>
                <a:cs typeface="Arial"/>
              </a:rPr>
              <a:t> avoid someone tampering a block and recalculating the whole chain again?</a:t>
            </a:r>
          </a:p>
          <a:p>
            <a:endParaRPr lang="en-GB" sz="1867" b="1" dirty="0">
              <a:solidFill>
                <a:srgbClr val="3783FD"/>
              </a:solidFill>
              <a:latin typeface="Bahnschrift SemiBold" pitchFamily="34" charset="0"/>
              <a:ea typeface="+mj-ea"/>
              <a:cs typeface="Arial"/>
            </a:endParaRPr>
          </a:p>
          <a:p>
            <a:pPr marL="228611" indent="-228611">
              <a:buFont typeface="+mj-lt"/>
              <a:buAutoNum type="arabicPeriod"/>
            </a:pPr>
            <a:r>
              <a:rPr lang="en-GB" sz="1867" b="1" dirty="0">
                <a:solidFill>
                  <a:srgbClr val="FF0000"/>
                </a:solidFill>
                <a:latin typeface="Bahnschrift SemiBold" pitchFamily="34" charset="0"/>
                <a:ea typeface="+mj-ea"/>
                <a:cs typeface="Arial"/>
              </a:rPr>
              <a:t>Using 'Proof of work' to slow down the creation of new blocks.</a:t>
            </a:r>
          </a:p>
          <a:p>
            <a:pPr marL="228611" indent="-228611">
              <a:buFont typeface="+mj-lt"/>
              <a:buAutoNum type="arabicPeriod"/>
            </a:pPr>
            <a:r>
              <a:rPr lang="en-GB" sz="1867" b="1" dirty="0">
                <a:solidFill>
                  <a:srgbClr val="3783FD"/>
                </a:solidFill>
                <a:latin typeface="Bahnschrift SemiBold" pitchFamily="34" charset="0"/>
                <a:ea typeface="+mj-ea"/>
                <a:cs typeface="Arial"/>
              </a:rPr>
              <a:t>Using central entity to manage the chain, like the exchanges.</a:t>
            </a:r>
          </a:p>
          <a:p>
            <a:pPr marL="228611" indent="-228611">
              <a:buFont typeface="+mj-lt"/>
              <a:buAutoNum type="arabicPeriod"/>
            </a:pPr>
            <a:r>
              <a:rPr lang="en-GB" sz="1867" b="1" dirty="0">
                <a:solidFill>
                  <a:srgbClr val="3783FD"/>
                </a:solidFill>
                <a:latin typeface="Bahnschrift SemiBold" pitchFamily="34" charset="0"/>
                <a:ea typeface="+mj-ea"/>
                <a:cs typeface="Arial"/>
              </a:rPr>
              <a:t>Allowing all people to join the chain and record the previous blocks, the consensus from these people(recorders) is the valid chain.</a:t>
            </a:r>
          </a:p>
          <a:p>
            <a:pPr marL="228611" indent="-228611">
              <a:buFont typeface="+mj-lt"/>
              <a:buAutoNum type="arabicPeriod"/>
            </a:pPr>
            <a:r>
              <a:rPr lang="en-GB" sz="1867" b="1" dirty="0">
                <a:solidFill>
                  <a:srgbClr val="3783FD"/>
                </a:solidFill>
                <a:latin typeface="Bahnschrift SemiBold" pitchFamily="34" charset="0"/>
                <a:ea typeface="+mj-ea"/>
                <a:cs typeface="Arial"/>
              </a:rPr>
              <a:t>Using Hash value to link front and back blocks.</a:t>
            </a:r>
          </a:p>
        </p:txBody>
      </p:sp>
    </p:spTree>
    <p:extLst>
      <p:ext uri="{BB962C8B-B14F-4D97-AF65-F5344CB8AC3E}">
        <p14:creationId xmlns:p14="http://schemas.microsoft.com/office/powerpoint/2010/main" val="44629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21BE24-A693-D6A4-ED2A-E5E6123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2500" dirty="0">
                <a:latin typeface="+mn-lt"/>
                <a:ea typeface="+mj-ea"/>
                <a:cs typeface="Arial"/>
              </a:rPr>
              <a:t>How does blockchain avoid someone tampering a block and recalculating the whole chain again?</a:t>
            </a:r>
            <a:br>
              <a:rPr lang="en-GB" sz="2500" b="1" dirty="0">
                <a:latin typeface="Bahnschrift SemiBold" pitchFamily="34" charset="0"/>
                <a:ea typeface="+mj-ea"/>
                <a:cs typeface="Arial"/>
              </a:rPr>
            </a:br>
            <a:endParaRPr lang="es-ES" sz="25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348C58-3738-8378-F22F-3D86E571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Using 'Proof of work' to slow down the creation of new blocks.</a:t>
            </a:r>
          </a:p>
          <a:p>
            <a:r>
              <a:rPr lang="en-US" sz="2000"/>
              <a:t>Using central entity to manage the chain, like the exchanges.</a:t>
            </a:r>
          </a:p>
          <a:p>
            <a:r>
              <a:rPr lang="en-US" sz="2000"/>
              <a:t>Allowing all people to join the chain and record the previous blocks, the consensus from these people(recorders) is the valid chain.</a:t>
            </a:r>
          </a:p>
          <a:p>
            <a:r>
              <a:rPr lang="en-US" sz="2000"/>
              <a:t>Using Hash value to link front and back blocks</a:t>
            </a:r>
            <a:endParaRPr lang="es-ES" sz="20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095D966E-159C-A250-A255-06CC1641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806569"/>
            <a:ext cx="6253212" cy="431471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0862F0B3-0ACC-4730-B48A-B025BD3269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153086"/>
              </p:ext>
            </p:extLst>
          </p:nvPr>
        </p:nvGraphicFramePr>
        <p:xfrm>
          <a:off x="9922125" y="89871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22125" y="89871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C33F1092-58D9-4927-9016-A1E75D948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918" y="1028150"/>
            <a:ext cx="1729113" cy="51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D8B619F-3DDD-4C6E-956F-3F40969814FB}"/>
              </a:ext>
            </a:extLst>
          </p:cNvPr>
          <p:cNvCxnSpPr>
            <a:cxnSpLocks/>
            <a:stCxn id="1026" idx="3"/>
            <a:endCxn id="6" idx="1"/>
          </p:cNvCxnSpPr>
          <p:nvPr/>
        </p:nvCxnSpPr>
        <p:spPr>
          <a:xfrm>
            <a:off x="9355031" y="1284478"/>
            <a:ext cx="567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6A52332E-8B54-40AF-8B61-CD9A9231B9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186333"/>
              </p:ext>
            </p:extLst>
          </p:nvPr>
        </p:nvGraphicFramePr>
        <p:xfrm>
          <a:off x="11142133" y="87018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42133" y="87018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855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P2P </a:t>
            </a:r>
            <a:r>
              <a:rPr lang="es-ES" dirty="0" err="1"/>
              <a:t>network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3200" y="1346200"/>
            <a:ext cx="3511550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2400" y="1498600"/>
            <a:ext cx="425450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502400" y="1193800"/>
            <a:ext cx="35301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solidFill>
                  <a:srgbClr val="3783FD"/>
                </a:solidFill>
                <a:latin typeface="Bahnschrift SemiBold" pitchFamily="34" charset="0"/>
                <a:cs typeface="Arial"/>
              </a:rPr>
              <a:t>Bitcoin - join and receive a full copy of the chain:</a:t>
            </a:r>
            <a:endParaRPr lang="en-GB" sz="1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66001" y="3835400"/>
            <a:ext cx="2749499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83600" y="2311400"/>
            <a:ext cx="826581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8077200" y="2209800"/>
            <a:ext cx="406400" cy="203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178800" y="27178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991600" y="2209800"/>
            <a:ext cx="304800" cy="203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940800" y="2768600"/>
            <a:ext cx="355600" cy="203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756401" y="5969000"/>
            <a:ext cx="4253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solidFill>
                  <a:srgbClr val="3783FD"/>
                </a:solidFill>
                <a:latin typeface="Bahnschrift SemiBold" pitchFamily="34" charset="0"/>
                <a:cs typeface="Arial"/>
              </a:rPr>
              <a:t>An attacker requires more than 50% of the network for the </a:t>
            </a:r>
          </a:p>
          <a:p>
            <a:pPr algn="ctr"/>
            <a:r>
              <a:rPr lang="en-GB" sz="1200" b="1" dirty="0">
                <a:solidFill>
                  <a:srgbClr val="3783FD"/>
                </a:solidFill>
                <a:latin typeface="Bahnschrift SemiBold" pitchFamily="34" charset="0"/>
                <a:cs typeface="Arial"/>
              </a:rPr>
              <a:t>new block to be accepted.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1670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Smart</a:t>
            </a:r>
            <a:r>
              <a:rPr lang="es-ES" dirty="0"/>
              <a:t> </a:t>
            </a:r>
            <a:r>
              <a:rPr lang="es-ES" dirty="0" err="1"/>
              <a:t>contracts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5176" y="1831976"/>
            <a:ext cx="304165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584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4" name="object 4"/>
            <p:cNvSpPr/>
            <p:nvPr/>
          </p:nvSpPr>
          <p:spPr>
            <a:xfrm>
              <a:off x="4075938" y="1417192"/>
              <a:ext cx="992124" cy="9892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0930" y="3490456"/>
            <a:ext cx="11132820" cy="309905"/>
          </a:xfrm>
          <a:prstGeom prst="rect">
            <a:avLst/>
          </a:prstGeom>
        </p:spPr>
        <p:txBody>
          <a:bodyPr vert="horz" wrap="square" lIns="0" tIns="14363" rIns="0" bIns="0" rtlCol="0" anchor="ctr">
            <a:spAutoFit/>
          </a:bodyPr>
          <a:lstStyle/>
          <a:p>
            <a:pPr marL="15119" marR="6048">
              <a:spcBef>
                <a:spcPts val="625"/>
              </a:spcBef>
              <a:tabLst>
                <a:tab pos="2228623" algn="l"/>
                <a:tab pos="2671626" algn="l"/>
                <a:tab pos="5229857" algn="l"/>
                <a:tab pos="6106791" algn="l"/>
                <a:tab pos="7198423" algn="l"/>
                <a:tab pos="9129190" algn="l"/>
              </a:tabLst>
            </a:pPr>
            <a:r>
              <a:rPr lang="en-GB" sz="2133" spc="-77" dirty="0">
                <a:solidFill>
                  <a:srgbClr val="FFFFFF"/>
                </a:solidFill>
                <a:latin typeface="Arial Black"/>
                <a:cs typeface="Arial Black"/>
              </a:rPr>
              <a:t>BLOCKCHAIN</a:t>
            </a:r>
            <a:endParaRPr lang="pt-BR" sz="2133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021" y="4437112"/>
            <a:ext cx="10782980" cy="1817561"/>
          </a:xfrm>
          <a:prstGeom prst="rect">
            <a:avLst/>
          </a:prstGeom>
        </p:spPr>
        <p:txBody>
          <a:bodyPr vert="horz" wrap="square" lIns="0" tIns="14363" rIns="0" bIns="0" rtlCol="0">
            <a:spAutoFit/>
          </a:bodyPr>
          <a:lstStyle/>
          <a:p>
            <a:pPr marL="3395097">
              <a:spcBef>
                <a:spcPts val="113"/>
              </a:spcBef>
              <a:tabLst>
                <a:tab pos="5563999" algn="l"/>
              </a:tabLst>
            </a:pPr>
            <a:r>
              <a:rPr sz="2400" b="1" spc="6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2400" b="1" spc="256" dirty="0">
                <a:solidFill>
                  <a:srgbClr val="FFFFFF"/>
                </a:solidFill>
                <a:latin typeface="Arial"/>
                <a:cs typeface="Arial"/>
              </a:rPr>
              <a:t>SSI </a:t>
            </a:r>
            <a:r>
              <a:rPr sz="2400" b="1" spc="-53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4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56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lang="en-GB" sz="2400" b="1" spc="41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r>
              <a:rPr lang="es-ES" sz="2400" b="1" spc="4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</a:p>
          <a:p>
            <a:pPr marL="3395097">
              <a:spcBef>
                <a:spcPts val="113"/>
              </a:spcBef>
              <a:tabLst>
                <a:tab pos="5563999" algn="l"/>
              </a:tabLst>
            </a:pPr>
            <a:r>
              <a:rPr lang="en-GB" sz="2400" b="1" spc="41" dirty="0">
                <a:solidFill>
                  <a:srgbClr val="FFFFFF"/>
                </a:solidFill>
                <a:latin typeface="Arial"/>
                <a:cs typeface="Arial"/>
              </a:rPr>
              <a:t>Demystifying blockchain and cryptocurrency - Crypto 101</a:t>
            </a:r>
            <a:endParaRPr lang="en-GB" sz="2400" dirty="0">
              <a:latin typeface="Arial"/>
              <a:cs typeface="Arial"/>
            </a:endParaRPr>
          </a:p>
          <a:p>
            <a:pPr marL="15119" marR="5119484">
              <a:spcBef>
                <a:spcPts val="2203"/>
              </a:spcBef>
            </a:pPr>
            <a:r>
              <a:rPr lang="en-GB" sz="2600" spc="-303" dirty="0">
                <a:solidFill>
                  <a:srgbClr val="FFFFFF"/>
                </a:solidFill>
                <a:latin typeface="Arial Black"/>
                <a:cs typeface="Arial Black"/>
              </a:rPr>
              <a:t>Prof. Manoel Gadi</a:t>
            </a:r>
            <a:endParaRPr lang="en-GB" sz="26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04139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0FDCC09-A52B-50CA-6269-1703974C0097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Blockchain, How it works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53B39B-C8E3-C179-B33E-6C913AD2F3DB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Elementos multimedia en línea 7" title="How does a blockchain work - Simply Explained">
            <a:hlinkClick r:id="" action="ppaction://media"/>
            <a:extLst>
              <a:ext uri="{FF2B5EF4-FFF2-40B4-BE49-F238E27FC236}">
                <a16:creationId xmlns:a16="http://schemas.microsoft.com/office/drawing/2014/main" id="{770A757B-7E5F-F9D5-9C38-B7654122333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07909" y="1475565"/>
            <a:ext cx="7803472" cy="458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6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0FDCC09-A52B-50CA-6269-1703974C0097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Blockchain and its potential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53B39B-C8E3-C179-B33E-6C913AD2F3DB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Invented in 1991 to emulate a notary, it was not used until Satoshi Nakamoto, in 2009, created Bitcoin.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It was introduced by Bitcoin, and given its potential across industries and sectors.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Blockchain is one of the emerging technologies in the world today.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It has to do with the idea of a </a:t>
            </a:r>
            <a:r>
              <a:rPr lang="en-US" sz="2000" err="1"/>
              <a:t>decentralised</a:t>
            </a:r>
            <a:r>
              <a:rPr lang="en-US" sz="2000"/>
              <a:t> network as opposed to the conventional </a:t>
            </a:r>
            <a:r>
              <a:rPr lang="en-US" sz="2000" err="1"/>
              <a:t>centralised</a:t>
            </a:r>
            <a:r>
              <a:rPr lang="en-US" sz="2000"/>
              <a:t> mechanism.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0AA6F0-6CF9-C957-EF4C-413FF5CE5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431890"/>
            <a:ext cx="6253212" cy="30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0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blockchain</a:t>
            </a:r>
            <a:r>
              <a:rPr lang="es-ES" dirty="0"/>
              <a:t>?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701800"/>
            <a:ext cx="70739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2400" y="4851400"/>
            <a:ext cx="3911600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5791200" y="5105400"/>
            <a:ext cx="51002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3783FD"/>
                </a:solidFill>
                <a:latin typeface="Arial"/>
                <a:ea typeface="+mj-ea"/>
                <a:cs typeface="Arial"/>
              </a:rPr>
              <a:t>Invented in 1991 to emulate a notary, unused until </a:t>
            </a:r>
            <a:br>
              <a:rPr lang="en-US" sz="1600" b="1" dirty="0">
                <a:solidFill>
                  <a:srgbClr val="3783FD"/>
                </a:solidFill>
                <a:latin typeface="Arial"/>
                <a:ea typeface="+mj-ea"/>
                <a:cs typeface="Arial"/>
              </a:rPr>
            </a:br>
            <a:r>
              <a:rPr lang="en-US" sz="1600" b="1" dirty="0">
                <a:solidFill>
                  <a:srgbClr val="3783FD"/>
                </a:solidFill>
                <a:latin typeface="Arial"/>
                <a:ea typeface="+mj-ea"/>
                <a:cs typeface="Arial"/>
              </a:rPr>
              <a:t>Satoshi </a:t>
            </a:r>
            <a:r>
              <a:rPr lang="en-US" sz="1600" b="1" dirty="0" err="1">
                <a:solidFill>
                  <a:srgbClr val="3783FD"/>
                </a:solidFill>
                <a:latin typeface="Arial"/>
                <a:ea typeface="+mj-ea"/>
                <a:cs typeface="Arial"/>
              </a:rPr>
              <a:t>Nakamoto</a:t>
            </a:r>
            <a:r>
              <a:rPr lang="en-US" sz="1600" b="1" dirty="0">
                <a:solidFill>
                  <a:srgbClr val="3783FD"/>
                </a:solidFill>
                <a:latin typeface="Arial"/>
                <a:ea typeface="+mj-ea"/>
                <a:cs typeface="Arial"/>
              </a:rPr>
              <a:t> in 2009 created Bitcoin.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09200" y="5359400"/>
            <a:ext cx="150495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36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Secure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701800"/>
            <a:ext cx="4165600" cy="166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7416800" y="2108200"/>
            <a:ext cx="3505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3783FD"/>
                </a:solidFill>
                <a:latin typeface="Arial"/>
                <a:ea typeface="+mj-ea"/>
                <a:cs typeface="Arial"/>
              </a:rPr>
              <a:t>Impossible to backdate or tamper.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4089400"/>
            <a:ext cx="51054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5892800" y="4191000"/>
            <a:ext cx="115179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33" b="1" dirty="0">
                <a:solidFill>
                  <a:srgbClr val="3783FD"/>
                </a:solidFill>
                <a:latin typeface="Arial"/>
                <a:cs typeface="Arial"/>
              </a:rPr>
              <a:t>Tamper</a:t>
            </a:r>
            <a:endParaRPr lang="en-GB" sz="2133" dirty="0"/>
          </a:p>
        </p:txBody>
      </p:sp>
    </p:spTree>
    <p:extLst>
      <p:ext uri="{BB962C8B-B14F-4D97-AF65-F5344CB8AC3E}">
        <p14:creationId xmlns:p14="http://schemas.microsoft.com/office/powerpoint/2010/main" val="126050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block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1498600"/>
            <a:ext cx="6635750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447800"/>
            <a:ext cx="2398098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1092200"/>
            <a:ext cx="5651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2400" y="3225800"/>
            <a:ext cx="228391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0261600" y="3632201"/>
            <a:ext cx="19768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3783FD"/>
                </a:solidFill>
                <a:latin typeface="Arial"/>
                <a:cs typeface="Arial"/>
              </a:rPr>
              <a:t>Hash is unique and is </a:t>
            </a:r>
          </a:p>
          <a:p>
            <a:r>
              <a:rPr lang="en-US" sz="1200" b="1" dirty="0">
                <a:solidFill>
                  <a:srgbClr val="3783FD"/>
                </a:solidFill>
                <a:latin typeface="Arial"/>
                <a:cs typeface="Arial"/>
              </a:rPr>
              <a:t>calculated  based on all </a:t>
            </a:r>
            <a:br>
              <a:rPr lang="en-US" sz="1200" b="1" dirty="0">
                <a:solidFill>
                  <a:srgbClr val="3783FD"/>
                </a:solidFill>
                <a:latin typeface="Arial"/>
                <a:cs typeface="Arial"/>
              </a:rPr>
            </a:br>
            <a:r>
              <a:rPr lang="en-US" sz="1200" b="1" dirty="0">
                <a:solidFill>
                  <a:srgbClr val="3783FD"/>
                </a:solidFill>
                <a:latin typeface="Arial"/>
                <a:cs typeface="Arial"/>
              </a:rPr>
              <a:t>information in the block.</a:t>
            </a:r>
          </a:p>
          <a:p>
            <a:endParaRPr lang="en-US" sz="1200" b="1" dirty="0">
              <a:solidFill>
                <a:srgbClr val="3783FD"/>
              </a:solidFill>
              <a:latin typeface="Arial"/>
              <a:cs typeface="Arial"/>
            </a:endParaRPr>
          </a:p>
          <a:p>
            <a:r>
              <a:rPr lang="en-US" sz="1200" b="1" dirty="0">
                <a:solidFill>
                  <a:srgbClr val="3783FD"/>
                </a:solidFill>
                <a:latin typeface="Arial"/>
                <a:cs typeface="Arial"/>
              </a:rPr>
              <a:t>Including the hash of </a:t>
            </a:r>
          </a:p>
          <a:p>
            <a:r>
              <a:rPr lang="en-US" sz="1200" b="1" dirty="0">
                <a:solidFill>
                  <a:srgbClr val="3783FD"/>
                </a:solidFill>
                <a:latin typeface="Arial"/>
                <a:cs typeface="Arial"/>
              </a:rPr>
              <a:t>the previous block.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61600" y="1447800"/>
            <a:ext cx="12298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3783FD"/>
                </a:solidFill>
                <a:latin typeface="Arial"/>
                <a:cs typeface="Arial"/>
              </a:rPr>
              <a:t>BitCoin</a:t>
            </a:r>
            <a:r>
              <a:rPr lang="en-US" sz="1200" b="1" dirty="0">
                <a:solidFill>
                  <a:srgbClr val="3783FD"/>
                </a:solidFill>
                <a:latin typeface="Arial"/>
                <a:cs typeface="Arial"/>
              </a:rPr>
              <a:t> data: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>
                <a:solidFill>
                  <a:srgbClr val="3783FD"/>
                </a:solidFill>
                <a:latin typeface="Arial"/>
                <a:cs typeface="Arial"/>
              </a:rPr>
              <a:t> sender 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>
                <a:solidFill>
                  <a:srgbClr val="3783FD"/>
                </a:solidFill>
                <a:latin typeface="Arial"/>
                <a:cs typeface="Arial"/>
              </a:rPr>
              <a:t> receiver and 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>
                <a:solidFill>
                  <a:srgbClr val="3783FD"/>
                </a:solidFill>
                <a:latin typeface="Arial"/>
                <a:cs typeface="Arial"/>
              </a:rPr>
              <a:t> </a:t>
            </a:r>
            <a:r>
              <a:rPr lang="en-US" sz="1200" b="1" dirty="0" err="1">
                <a:solidFill>
                  <a:srgbClr val="3783FD"/>
                </a:solidFill>
                <a:latin typeface="Arial"/>
                <a:cs typeface="Arial"/>
              </a:rPr>
              <a:t>ammount</a:t>
            </a:r>
            <a:endParaRPr lang="en-GB" sz="12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42400" y="5207000"/>
            <a:ext cx="2794000" cy="140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241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0FDCC09-A52B-50CA-6269-1703974C0097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Blockchain Security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C2CBD7B-7166-279D-F96A-FF23ECF36C8D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Technically, a blockchain is a chain of ordered blocks in a network of untrusted peers. Each block references the previous block and contains data, its own hash and the hash of the previous block.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30BD212C-8B36-308D-37E1-FEFDA162E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783" y="1526959"/>
            <a:ext cx="5998861" cy="228156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0753B39B-C8E3-C179-B33E-6C913AD2F3DB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82FC9A6-9E07-39A8-9863-41BD1A9C8BB9}"/>
              </a:ext>
            </a:extLst>
          </p:cNvPr>
          <p:cNvSpPr txBox="1"/>
          <p:nvPr/>
        </p:nvSpPr>
        <p:spPr>
          <a:xfrm>
            <a:off x="643466" y="3623377"/>
            <a:ext cx="3871947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/>
              <a:t>If anyone changes the data in a single block, the hash of that particular block changes, but it also makes the whole chain invalid. 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80A16DE-DF33-69FD-85CE-59D8EA31F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783" y="3979972"/>
            <a:ext cx="5998861" cy="179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5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chain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2800" y="1193800"/>
            <a:ext cx="7670800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378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Tampering</a:t>
            </a:r>
            <a:endParaRPr lang="en-GB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44600"/>
            <a:ext cx="6807201" cy="28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727200" y="4394200"/>
            <a:ext cx="8534400" cy="2390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67" b="1" dirty="0">
                <a:solidFill>
                  <a:srgbClr val="3783FD"/>
                </a:solidFill>
                <a:latin typeface="Bahnschrift SemiBold" pitchFamily="34" charset="0"/>
                <a:ea typeface="+mj-ea"/>
                <a:cs typeface="Arial"/>
              </a:rPr>
              <a:t>How does </a:t>
            </a:r>
            <a:r>
              <a:rPr lang="en-GB" sz="1867" b="1" dirty="0" err="1">
                <a:solidFill>
                  <a:srgbClr val="3783FD"/>
                </a:solidFill>
                <a:latin typeface="Bahnschrift SemiBold" pitchFamily="34" charset="0"/>
                <a:ea typeface="+mj-ea"/>
                <a:cs typeface="Arial"/>
              </a:rPr>
              <a:t>blockchain</a:t>
            </a:r>
            <a:r>
              <a:rPr lang="en-GB" sz="1867" b="1" dirty="0">
                <a:solidFill>
                  <a:srgbClr val="3783FD"/>
                </a:solidFill>
                <a:latin typeface="Bahnschrift SemiBold" pitchFamily="34" charset="0"/>
                <a:ea typeface="+mj-ea"/>
                <a:cs typeface="Arial"/>
              </a:rPr>
              <a:t> avoid someone tampering a block and recalculating the whole chain again?</a:t>
            </a:r>
          </a:p>
          <a:p>
            <a:endParaRPr lang="en-GB" sz="1867" b="1" dirty="0">
              <a:solidFill>
                <a:srgbClr val="3783FD"/>
              </a:solidFill>
              <a:latin typeface="Bahnschrift SemiBold" pitchFamily="34" charset="0"/>
              <a:ea typeface="+mj-ea"/>
              <a:cs typeface="Arial"/>
            </a:endParaRPr>
          </a:p>
          <a:p>
            <a:pPr marL="228611" indent="-228611">
              <a:buFont typeface="+mj-lt"/>
              <a:buAutoNum type="arabicPeriod"/>
            </a:pPr>
            <a:r>
              <a:rPr lang="en-GB" sz="1867" b="1" dirty="0">
                <a:solidFill>
                  <a:srgbClr val="3783FD"/>
                </a:solidFill>
                <a:latin typeface="Bahnschrift SemiBold" pitchFamily="34" charset="0"/>
                <a:ea typeface="+mj-ea"/>
                <a:cs typeface="Arial"/>
              </a:rPr>
              <a:t>Using 'Proof of work' to slow down the creation of new blocks.</a:t>
            </a:r>
          </a:p>
          <a:p>
            <a:pPr marL="228611" indent="-228611">
              <a:buFont typeface="+mj-lt"/>
              <a:buAutoNum type="arabicPeriod"/>
            </a:pPr>
            <a:r>
              <a:rPr lang="en-GB" sz="1867" b="1" dirty="0">
                <a:solidFill>
                  <a:srgbClr val="3783FD"/>
                </a:solidFill>
                <a:latin typeface="Bahnschrift SemiBold" pitchFamily="34" charset="0"/>
                <a:ea typeface="+mj-ea"/>
                <a:cs typeface="Arial"/>
              </a:rPr>
              <a:t>Using central entity to manage the chain, like the exchanges.</a:t>
            </a:r>
          </a:p>
          <a:p>
            <a:pPr marL="228611" indent="-228611">
              <a:buFont typeface="+mj-lt"/>
              <a:buAutoNum type="arabicPeriod"/>
            </a:pPr>
            <a:r>
              <a:rPr lang="en-GB" sz="1867" b="1" dirty="0">
                <a:solidFill>
                  <a:srgbClr val="3783FD"/>
                </a:solidFill>
                <a:latin typeface="Bahnschrift SemiBold" pitchFamily="34" charset="0"/>
                <a:ea typeface="+mj-ea"/>
                <a:cs typeface="Arial"/>
              </a:rPr>
              <a:t>Allowing all people to join the chain and record the previous blocks, the consensus from these people(recorders) is the valid chain.</a:t>
            </a:r>
          </a:p>
          <a:p>
            <a:pPr marL="228611" indent="-228611">
              <a:buFont typeface="+mj-lt"/>
              <a:buAutoNum type="arabicPeriod"/>
            </a:pPr>
            <a:r>
              <a:rPr lang="en-GB" sz="1867" b="1" dirty="0">
                <a:solidFill>
                  <a:srgbClr val="3783FD"/>
                </a:solidFill>
                <a:latin typeface="Bahnschrift SemiBold" pitchFamily="34" charset="0"/>
                <a:ea typeface="+mj-ea"/>
                <a:cs typeface="Arial"/>
              </a:rPr>
              <a:t>Using Hash value to link front and back blocks.</a:t>
            </a:r>
          </a:p>
        </p:txBody>
      </p:sp>
    </p:spTree>
    <p:extLst>
      <p:ext uri="{BB962C8B-B14F-4D97-AF65-F5344CB8AC3E}">
        <p14:creationId xmlns:p14="http://schemas.microsoft.com/office/powerpoint/2010/main" val="10521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B9B9ACFB839B4D84C8331E74B3EBF5" ma:contentTypeVersion="7" ma:contentTypeDescription="Create a new document." ma:contentTypeScope="" ma:versionID="3ae6e09f5a86c7cf674d75f53310e997">
  <xsd:schema xmlns:xsd="http://www.w3.org/2001/XMLSchema" xmlns:xs="http://www.w3.org/2001/XMLSchema" xmlns:p="http://schemas.microsoft.com/office/2006/metadata/properties" xmlns:ns3="d5a0a193-7243-41bd-9504-e603c508dfa0" xmlns:ns4="b1bbbb5d-41c0-4113-94eb-c6157174b0b0" targetNamespace="http://schemas.microsoft.com/office/2006/metadata/properties" ma:root="true" ma:fieldsID="c30d00547fd2d62fd2ec65d7e2fc0166" ns3:_="" ns4:_="">
    <xsd:import namespace="d5a0a193-7243-41bd-9504-e603c508dfa0"/>
    <xsd:import namespace="b1bbbb5d-41c0-4113-94eb-c6157174b0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a0a193-7243-41bd-9504-e603c508df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bbbb5d-41c0-4113-94eb-c6157174b0b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D99809-BC6C-487C-86DA-3D2997E2A2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42C0B0-CBFD-4783-A2CF-EF61FF621B71}">
  <ds:schemaRefs>
    <ds:schemaRef ds:uri="b1bbbb5d-41c0-4113-94eb-c6157174b0b0"/>
    <ds:schemaRef ds:uri="d5a0a193-7243-41bd-9504-e603c508dfa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8DC6DB9-0FD0-48FD-B207-E7D31335CFDB}">
  <ds:schemaRefs>
    <ds:schemaRef ds:uri="b1bbbb5d-41c0-4113-94eb-c6157174b0b0"/>
    <ds:schemaRef ds:uri="d5a0a193-7243-41bd-9504-e603c508df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Microsoft Office PowerPoint</Application>
  <PresentationFormat>Widescreen</PresentationFormat>
  <Paragraphs>60</Paragraphs>
  <Slides>14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Bahnschrift SemiBold</vt:lpstr>
      <vt:lpstr>Calibri</vt:lpstr>
      <vt:lpstr>Calibri Light</vt:lpstr>
      <vt:lpstr>Tema de Office</vt:lpstr>
      <vt:lpstr>Packager Shell Object</vt:lpstr>
      <vt:lpstr>BLOCKCHAIN</vt:lpstr>
      <vt:lpstr>PowerPoint Presentation</vt:lpstr>
      <vt:lpstr>PowerPoint Presentation</vt:lpstr>
      <vt:lpstr>What is a blockchain?</vt:lpstr>
      <vt:lpstr>Secure</vt:lpstr>
      <vt:lpstr>The block</vt:lpstr>
      <vt:lpstr>PowerPoint Presentation</vt:lpstr>
      <vt:lpstr>The chain</vt:lpstr>
      <vt:lpstr>Tampering</vt:lpstr>
      <vt:lpstr>Tampering</vt:lpstr>
      <vt:lpstr>How does blockchain avoid someone tampering a block and recalculating the whole chain again? </vt:lpstr>
      <vt:lpstr>P2P network</vt:lpstr>
      <vt:lpstr>Smart contracts</vt:lpstr>
      <vt:lpstr>BLOCKCHAIN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Jesús Cerezo Mazon</dc:creator>
  <cp:lastModifiedBy>Manoel Fernando Alonso Gadi</cp:lastModifiedBy>
  <cp:revision>90</cp:revision>
  <dcterms:created xsi:type="dcterms:W3CDTF">2022-10-14T08:23:06Z</dcterms:created>
  <dcterms:modified xsi:type="dcterms:W3CDTF">2024-01-26T11:13:27Z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0x010100A4B9B9ACFB839B4D84C8331E74B3EBF5</vt:lpwstr>
  </property>
</Properties>
</file>