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256" r:id="rId2"/>
    <p:sldId id="296" r:id="rId3"/>
    <p:sldId id="297" r:id="rId4"/>
    <p:sldId id="258" r:id="rId5"/>
    <p:sldId id="300" r:id="rId6"/>
    <p:sldId id="259" r:id="rId7"/>
    <p:sldId id="291" r:id="rId8"/>
    <p:sldId id="301" r:id="rId9"/>
    <p:sldId id="303" r:id="rId10"/>
    <p:sldId id="305" r:id="rId11"/>
    <p:sldId id="293" r:id="rId12"/>
    <p:sldId id="294" r:id="rId13"/>
    <p:sldId id="304" r:id="rId14"/>
    <p:sldId id="295" r:id="rId15"/>
    <p:sldId id="299" r:id="rId16"/>
    <p:sldId id="298"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AC6DE1A-8298-4C5D-ACA0-FB65B37DBD78}" type="datetimeFigureOut">
              <a:rPr lang="en-GB" smtClean="0"/>
              <a:t>29/05/2025</a:t>
            </a:fld>
            <a:endParaRPr lang="en-GB"/>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D52BBCB8-08A5-42CB-A8A9-2330BB85AB66}" type="slidenum">
              <a:rPr lang="en-GB" smtClean="0"/>
              <a:t>‹#›</a:t>
            </a:fld>
            <a:endParaRPr lang="en-GB"/>
          </a:p>
        </p:txBody>
      </p:sp>
    </p:spTree>
    <p:extLst>
      <p:ext uri="{BB962C8B-B14F-4D97-AF65-F5344CB8AC3E}">
        <p14:creationId xmlns:p14="http://schemas.microsoft.com/office/powerpoint/2010/main" val="1589982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noProof="0" dirty="0"/>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8D40B0C-9C5D-4BB8-8CA6-31A38364E6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5449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0B3FA-4082-4E46-2AE5-CDC1ECE9F1A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E61FDC2-04E3-ED7E-B2D4-B2DD1480D58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F3CD349-C542-7DC3-C1AA-BD71917DF725}"/>
              </a:ext>
            </a:extLst>
          </p:cNvPr>
          <p:cNvSpPr>
            <a:spLocks noGrp="1"/>
          </p:cNvSpPr>
          <p:nvPr>
            <p:ph type="body" idx="1"/>
          </p:nvPr>
        </p:nvSpPr>
        <p:spPr/>
        <p:txBody>
          <a:bodyPr/>
          <a:lstStyle/>
          <a:p>
            <a:endParaRPr lang="en-US" noProof="0" dirty="0"/>
          </a:p>
        </p:txBody>
      </p:sp>
      <p:sp>
        <p:nvSpPr>
          <p:cNvPr id="4" name="Marcador de número de diapositiva 3">
            <a:extLst>
              <a:ext uri="{FF2B5EF4-FFF2-40B4-BE49-F238E27FC236}">
                <a16:creationId xmlns:a16="http://schemas.microsoft.com/office/drawing/2014/main" id="{BD0124AC-E777-0B1A-50BB-651788D1EB8D}"/>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8D40B0C-9C5D-4BB8-8CA6-31A38364E6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219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49ED3-2D56-C688-5C30-AAD504AEC91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F691677-6345-2458-1DE6-C7EA46DF1F5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30F2244-EF06-6563-B221-348A80FF1680}"/>
              </a:ext>
            </a:extLst>
          </p:cNvPr>
          <p:cNvSpPr>
            <a:spLocks noGrp="1"/>
          </p:cNvSpPr>
          <p:nvPr>
            <p:ph type="body" idx="1"/>
          </p:nvPr>
        </p:nvSpPr>
        <p:spPr/>
        <p:txBody>
          <a:bodyPr/>
          <a:lstStyle/>
          <a:p>
            <a:endParaRPr lang="en-US" noProof="0" dirty="0"/>
          </a:p>
        </p:txBody>
      </p:sp>
      <p:sp>
        <p:nvSpPr>
          <p:cNvPr id="4" name="Marcador de número de diapositiva 3">
            <a:extLst>
              <a:ext uri="{FF2B5EF4-FFF2-40B4-BE49-F238E27FC236}">
                <a16:creationId xmlns:a16="http://schemas.microsoft.com/office/drawing/2014/main" id="{7F89E9FE-9EF5-B0C1-4668-3ECAFD8D2642}"/>
              </a:ext>
            </a:extLst>
          </p:cNvPr>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8D40B0C-9C5D-4BB8-8CA6-31A38364E6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3905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2000" b="0" i="0">
                <a:solidFill>
                  <a:srgbClr val="245896"/>
                </a:solidFill>
                <a:latin typeface="Arial MT"/>
                <a:cs typeface="Arial MT"/>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1600" b="0" i="0">
                <a:solidFill>
                  <a:srgbClr val="7E7E7E"/>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2B1E5C"/>
                </a:solidFill>
                <a:latin typeface="Arial MT"/>
                <a:cs typeface="Arial MT"/>
              </a:defRPr>
            </a:lvl1pPr>
          </a:lstStyle>
          <a:p>
            <a:pPr marL="12700">
              <a:lnSpc>
                <a:spcPts val="1425"/>
              </a:lnSpc>
            </a:pPr>
            <a:r>
              <a:rPr dirty="0"/>
              <a:t>Fall</a:t>
            </a:r>
            <a:r>
              <a:rPr spc="-20" dirty="0"/>
              <a:t> 2019</a:t>
            </a:r>
          </a:p>
        </p:txBody>
      </p:sp>
      <p:sp>
        <p:nvSpPr>
          <p:cNvPr id="5" name="Holder 5"/>
          <p:cNvSpPr>
            <a:spLocks noGrp="1"/>
          </p:cNvSpPr>
          <p:nvPr>
            <p:ph type="dt" sz="half" idx="6"/>
          </p:nvPr>
        </p:nvSpPr>
        <p:spPr/>
        <p:txBody>
          <a:bodyPr lIns="0" tIns="0" rIns="0" bIns="0"/>
          <a:lstStyle>
            <a:lvl1pPr>
              <a:defRPr sz="1200" b="0" i="0">
                <a:solidFill>
                  <a:srgbClr val="2B1E5C"/>
                </a:solidFill>
                <a:latin typeface="Arial MT"/>
                <a:cs typeface="Arial MT"/>
              </a:defRPr>
            </a:lvl1pPr>
          </a:lstStyle>
          <a:p>
            <a:pPr marL="12700">
              <a:lnSpc>
                <a:spcPts val="1425"/>
              </a:lnSpc>
            </a:pPr>
            <a:r>
              <a:rPr spc="-10" dirty="0"/>
              <a:t>Multivariate</a:t>
            </a:r>
            <a:r>
              <a:rPr spc="-20" dirty="0"/>
              <a:t> </a:t>
            </a:r>
            <a:r>
              <a:rPr spc="-10" dirty="0"/>
              <a:t>Analysis</a:t>
            </a:r>
          </a:p>
        </p:txBody>
      </p:sp>
      <p:sp>
        <p:nvSpPr>
          <p:cNvPr id="6" name="Holder 6"/>
          <p:cNvSpPr>
            <a:spLocks noGrp="1"/>
          </p:cNvSpPr>
          <p:nvPr>
            <p:ph type="sldNum" sz="quarter" idx="7"/>
          </p:nvPr>
        </p:nvSpPr>
        <p:spPr/>
        <p:txBody>
          <a:bodyPr lIns="0" tIns="0" rIns="0" bIns="0"/>
          <a:lstStyle>
            <a:lvl1pPr>
              <a:defRPr sz="1200" b="0" i="0">
                <a:solidFill>
                  <a:srgbClr val="2B1E5C"/>
                </a:solidFill>
                <a:latin typeface="Arial MT"/>
                <a:cs typeface="Arial MT"/>
              </a:defRPr>
            </a:lvl1pPr>
          </a:lstStyle>
          <a:p>
            <a:pPr marL="38100">
              <a:lnSpc>
                <a:spcPts val="1425"/>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245896"/>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600" b="0" i="0">
                <a:solidFill>
                  <a:srgbClr val="7E7E7E"/>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2B1E5C"/>
                </a:solidFill>
                <a:latin typeface="Arial MT"/>
                <a:cs typeface="Arial MT"/>
              </a:defRPr>
            </a:lvl1pPr>
          </a:lstStyle>
          <a:p>
            <a:pPr marL="12700">
              <a:lnSpc>
                <a:spcPts val="1425"/>
              </a:lnSpc>
            </a:pPr>
            <a:r>
              <a:rPr dirty="0"/>
              <a:t>Fall</a:t>
            </a:r>
            <a:r>
              <a:rPr spc="-20" dirty="0"/>
              <a:t> 2019</a:t>
            </a:r>
          </a:p>
        </p:txBody>
      </p:sp>
      <p:sp>
        <p:nvSpPr>
          <p:cNvPr id="5" name="Holder 5"/>
          <p:cNvSpPr>
            <a:spLocks noGrp="1"/>
          </p:cNvSpPr>
          <p:nvPr>
            <p:ph type="dt" sz="half" idx="6"/>
          </p:nvPr>
        </p:nvSpPr>
        <p:spPr/>
        <p:txBody>
          <a:bodyPr lIns="0" tIns="0" rIns="0" bIns="0"/>
          <a:lstStyle>
            <a:lvl1pPr>
              <a:defRPr sz="1200" b="0" i="0">
                <a:solidFill>
                  <a:srgbClr val="2B1E5C"/>
                </a:solidFill>
                <a:latin typeface="Arial MT"/>
                <a:cs typeface="Arial MT"/>
              </a:defRPr>
            </a:lvl1pPr>
          </a:lstStyle>
          <a:p>
            <a:pPr marL="12700">
              <a:lnSpc>
                <a:spcPts val="1425"/>
              </a:lnSpc>
            </a:pPr>
            <a:r>
              <a:rPr spc="-10" dirty="0"/>
              <a:t>Multivariate</a:t>
            </a:r>
            <a:r>
              <a:rPr spc="-20" dirty="0"/>
              <a:t> </a:t>
            </a:r>
            <a:r>
              <a:rPr spc="-10" dirty="0"/>
              <a:t>Analysis</a:t>
            </a:r>
          </a:p>
        </p:txBody>
      </p:sp>
      <p:sp>
        <p:nvSpPr>
          <p:cNvPr id="6" name="Holder 6"/>
          <p:cNvSpPr>
            <a:spLocks noGrp="1"/>
          </p:cNvSpPr>
          <p:nvPr>
            <p:ph type="sldNum" sz="quarter" idx="7"/>
          </p:nvPr>
        </p:nvSpPr>
        <p:spPr/>
        <p:txBody>
          <a:bodyPr lIns="0" tIns="0" rIns="0" bIns="0"/>
          <a:lstStyle>
            <a:lvl1pPr>
              <a:defRPr sz="1200" b="0" i="0">
                <a:solidFill>
                  <a:srgbClr val="2B1E5C"/>
                </a:solidFill>
                <a:latin typeface="Arial MT"/>
                <a:cs typeface="Arial MT"/>
              </a:defRPr>
            </a:lvl1pPr>
          </a:lstStyle>
          <a:p>
            <a:pPr marL="38100">
              <a:lnSpc>
                <a:spcPts val="1425"/>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245896"/>
                </a:solidFill>
                <a:latin typeface="Arial MT"/>
                <a:cs typeface="Arial MT"/>
              </a:defRPr>
            </a:lvl1pPr>
          </a:lstStyle>
          <a:p>
            <a:endParaRPr/>
          </a:p>
        </p:txBody>
      </p:sp>
      <p:sp>
        <p:nvSpPr>
          <p:cNvPr id="3" name="Holder 3"/>
          <p:cNvSpPr>
            <a:spLocks noGrp="1"/>
          </p:cNvSpPr>
          <p:nvPr>
            <p:ph sz="half" idx="2"/>
          </p:nvPr>
        </p:nvSpPr>
        <p:spPr>
          <a:xfrm>
            <a:off x="428406" y="1866606"/>
            <a:ext cx="3884295" cy="4163060"/>
          </a:xfrm>
          <a:prstGeom prst="rect">
            <a:avLst/>
          </a:prstGeom>
        </p:spPr>
        <p:txBody>
          <a:bodyPr wrap="square" lIns="0" tIns="0" rIns="0" bIns="0">
            <a:spAutoFit/>
          </a:bodyPr>
          <a:lstStyle>
            <a:lvl1pPr>
              <a:defRPr sz="1600" b="1" i="0">
                <a:solidFill>
                  <a:srgbClr val="245896"/>
                </a:solidFill>
                <a:latin typeface="Arial"/>
                <a:cs typeface="Arial"/>
              </a:defRPr>
            </a:lvl1pPr>
          </a:lstStyle>
          <a:p>
            <a:endParaRPr/>
          </a:p>
        </p:txBody>
      </p:sp>
      <p:sp>
        <p:nvSpPr>
          <p:cNvPr id="4" name="Holder 4"/>
          <p:cNvSpPr>
            <a:spLocks noGrp="1"/>
          </p:cNvSpPr>
          <p:nvPr>
            <p:ph sz="half" idx="3"/>
          </p:nvPr>
        </p:nvSpPr>
        <p:spPr>
          <a:xfrm>
            <a:off x="4693081" y="1973521"/>
            <a:ext cx="4070350" cy="4084954"/>
          </a:xfrm>
          <a:prstGeom prst="rect">
            <a:avLst/>
          </a:prstGeom>
        </p:spPr>
        <p:txBody>
          <a:bodyPr wrap="square" lIns="0" tIns="0" rIns="0" bIns="0">
            <a:spAutoFit/>
          </a:bodyPr>
          <a:lstStyle>
            <a:lvl1pPr>
              <a:defRPr sz="1600" b="1" i="0">
                <a:solidFill>
                  <a:srgbClr val="245896"/>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2B1E5C"/>
                </a:solidFill>
                <a:latin typeface="Arial MT"/>
                <a:cs typeface="Arial MT"/>
              </a:defRPr>
            </a:lvl1pPr>
          </a:lstStyle>
          <a:p>
            <a:pPr marL="12700">
              <a:lnSpc>
                <a:spcPts val="1425"/>
              </a:lnSpc>
            </a:pPr>
            <a:r>
              <a:rPr dirty="0"/>
              <a:t>Fall</a:t>
            </a:r>
            <a:r>
              <a:rPr spc="-20" dirty="0"/>
              <a:t> 2019</a:t>
            </a:r>
          </a:p>
        </p:txBody>
      </p:sp>
      <p:sp>
        <p:nvSpPr>
          <p:cNvPr id="6" name="Holder 6"/>
          <p:cNvSpPr>
            <a:spLocks noGrp="1"/>
          </p:cNvSpPr>
          <p:nvPr>
            <p:ph type="dt" sz="half" idx="6"/>
          </p:nvPr>
        </p:nvSpPr>
        <p:spPr/>
        <p:txBody>
          <a:bodyPr lIns="0" tIns="0" rIns="0" bIns="0"/>
          <a:lstStyle>
            <a:lvl1pPr>
              <a:defRPr sz="1200" b="0" i="0">
                <a:solidFill>
                  <a:srgbClr val="2B1E5C"/>
                </a:solidFill>
                <a:latin typeface="Arial MT"/>
                <a:cs typeface="Arial MT"/>
              </a:defRPr>
            </a:lvl1pPr>
          </a:lstStyle>
          <a:p>
            <a:pPr marL="12700">
              <a:lnSpc>
                <a:spcPts val="1425"/>
              </a:lnSpc>
            </a:pPr>
            <a:r>
              <a:rPr spc="-10" dirty="0"/>
              <a:t>Multivariate</a:t>
            </a:r>
            <a:r>
              <a:rPr spc="-20" dirty="0"/>
              <a:t> </a:t>
            </a:r>
            <a:r>
              <a:rPr spc="-10" dirty="0"/>
              <a:t>Analysis</a:t>
            </a:r>
          </a:p>
        </p:txBody>
      </p:sp>
      <p:sp>
        <p:nvSpPr>
          <p:cNvPr id="7" name="Holder 7"/>
          <p:cNvSpPr>
            <a:spLocks noGrp="1"/>
          </p:cNvSpPr>
          <p:nvPr>
            <p:ph type="sldNum" sz="quarter" idx="7"/>
          </p:nvPr>
        </p:nvSpPr>
        <p:spPr/>
        <p:txBody>
          <a:bodyPr lIns="0" tIns="0" rIns="0" bIns="0"/>
          <a:lstStyle>
            <a:lvl1pPr>
              <a:defRPr sz="1200" b="0" i="0">
                <a:solidFill>
                  <a:srgbClr val="2B1E5C"/>
                </a:solidFill>
                <a:latin typeface="Arial MT"/>
                <a:cs typeface="Arial MT"/>
              </a:defRPr>
            </a:lvl1pPr>
          </a:lstStyle>
          <a:p>
            <a:pPr marL="38100">
              <a:lnSpc>
                <a:spcPts val="1425"/>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245896"/>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2B1E5C"/>
                </a:solidFill>
                <a:latin typeface="Arial MT"/>
                <a:cs typeface="Arial MT"/>
              </a:defRPr>
            </a:lvl1pPr>
          </a:lstStyle>
          <a:p>
            <a:pPr marL="12700">
              <a:lnSpc>
                <a:spcPts val="1425"/>
              </a:lnSpc>
            </a:pPr>
            <a:r>
              <a:rPr dirty="0"/>
              <a:t>Fall</a:t>
            </a:r>
            <a:r>
              <a:rPr spc="-20" dirty="0"/>
              <a:t> 2019</a:t>
            </a:r>
          </a:p>
        </p:txBody>
      </p:sp>
      <p:sp>
        <p:nvSpPr>
          <p:cNvPr id="4" name="Holder 4"/>
          <p:cNvSpPr>
            <a:spLocks noGrp="1"/>
          </p:cNvSpPr>
          <p:nvPr>
            <p:ph type="dt" sz="half" idx="6"/>
          </p:nvPr>
        </p:nvSpPr>
        <p:spPr/>
        <p:txBody>
          <a:bodyPr lIns="0" tIns="0" rIns="0" bIns="0"/>
          <a:lstStyle>
            <a:lvl1pPr>
              <a:defRPr sz="1200" b="0" i="0">
                <a:solidFill>
                  <a:srgbClr val="2B1E5C"/>
                </a:solidFill>
                <a:latin typeface="Arial MT"/>
                <a:cs typeface="Arial MT"/>
              </a:defRPr>
            </a:lvl1pPr>
          </a:lstStyle>
          <a:p>
            <a:pPr marL="12700">
              <a:lnSpc>
                <a:spcPts val="1425"/>
              </a:lnSpc>
            </a:pPr>
            <a:r>
              <a:rPr spc="-10" dirty="0"/>
              <a:t>Multivariate</a:t>
            </a:r>
            <a:r>
              <a:rPr spc="-20" dirty="0"/>
              <a:t> </a:t>
            </a:r>
            <a:r>
              <a:rPr spc="-10" dirty="0"/>
              <a:t>Analysis</a:t>
            </a:r>
          </a:p>
        </p:txBody>
      </p:sp>
      <p:sp>
        <p:nvSpPr>
          <p:cNvPr id="5" name="Holder 5"/>
          <p:cNvSpPr>
            <a:spLocks noGrp="1"/>
          </p:cNvSpPr>
          <p:nvPr>
            <p:ph type="sldNum" sz="quarter" idx="7"/>
          </p:nvPr>
        </p:nvSpPr>
        <p:spPr/>
        <p:txBody>
          <a:bodyPr lIns="0" tIns="0" rIns="0" bIns="0"/>
          <a:lstStyle>
            <a:lvl1pPr>
              <a:defRPr sz="1200" b="0" i="0">
                <a:solidFill>
                  <a:srgbClr val="2B1E5C"/>
                </a:solidFill>
                <a:latin typeface="Arial MT"/>
                <a:cs typeface="Arial MT"/>
              </a:defRPr>
            </a:lvl1pPr>
          </a:lstStyle>
          <a:p>
            <a:pPr marL="38100">
              <a:lnSpc>
                <a:spcPts val="1425"/>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2B1E5C"/>
                </a:solidFill>
                <a:latin typeface="Arial MT"/>
                <a:cs typeface="Arial MT"/>
              </a:defRPr>
            </a:lvl1pPr>
          </a:lstStyle>
          <a:p>
            <a:pPr marL="12700">
              <a:lnSpc>
                <a:spcPts val="1425"/>
              </a:lnSpc>
            </a:pPr>
            <a:r>
              <a:rPr dirty="0"/>
              <a:t>Fall</a:t>
            </a:r>
            <a:r>
              <a:rPr spc="-20" dirty="0"/>
              <a:t> 2019</a:t>
            </a:r>
          </a:p>
        </p:txBody>
      </p:sp>
      <p:sp>
        <p:nvSpPr>
          <p:cNvPr id="3" name="Holder 3"/>
          <p:cNvSpPr>
            <a:spLocks noGrp="1"/>
          </p:cNvSpPr>
          <p:nvPr>
            <p:ph type="dt" sz="half" idx="6"/>
          </p:nvPr>
        </p:nvSpPr>
        <p:spPr/>
        <p:txBody>
          <a:bodyPr lIns="0" tIns="0" rIns="0" bIns="0"/>
          <a:lstStyle>
            <a:lvl1pPr>
              <a:defRPr sz="1200" b="0" i="0">
                <a:solidFill>
                  <a:srgbClr val="2B1E5C"/>
                </a:solidFill>
                <a:latin typeface="Arial MT"/>
                <a:cs typeface="Arial MT"/>
              </a:defRPr>
            </a:lvl1pPr>
          </a:lstStyle>
          <a:p>
            <a:pPr marL="12700">
              <a:lnSpc>
                <a:spcPts val="1425"/>
              </a:lnSpc>
            </a:pPr>
            <a:r>
              <a:rPr spc="-10" dirty="0"/>
              <a:t>Multivariate</a:t>
            </a:r>
            <a:r>
              <a:rPr spc="-20" dirty="0"/>
              <a:t> </a:t>
            </a:r>
            <a:r>
              <a:rPr spc="-10" dirty="0"/>
              <a:t>Analysis</a:t>
            </a:r>
          </a:p>
        </p:txBody>
      </p:sp>
      <p:sp>
        <p:nvSpPr>
          <p:cNvPr id="4" name="Holder 4"/>
          <p:cNvSpPr>
            <a:spLocks noGrp="1"/>
          </p:cNvSpPr>
          <p:nvPr>
            <p:ph type="sldNum" sz="quarter" idx="7"/>
          </p:nvPr>
        </p:nvSpPr>
        <p:spPr/>
        <p:txBody>
          <a:bodyPr lIns="0" tIns="0" rIns="0" bIns="0"/>
          <a:lstStyle>
            <a:lvl1pPr>
              <a:defRPr sz="1200" b="0" i="0">
                <a:solidFill>
                  <a:srgbClr val="2B1E5C"/>
                </a:solidFill>
                <a:latin typeface="Arial MT"/>
                <a:cs typeface="Arial MT"/>
              </a:defRPr>
            </a:lvl1pPr>
          </a:lstStyle>
          <a:p>
            <a:pPr marL="38100">
              <a:lnSpc>
                <a:spcPts val="1425"/>
              </a:lnSpc>
            </a:pPr>
            <a:fld id="{81D60167-4931-47E6-BA6A-407CBD079E47}" type="slidenum">
              <a:rPr spc="-25" dirty="0"/>
              <a:t>‹#›</a:t>
            </a:fld>
            <a:endParaRPr spc="-2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2124968"/>
            <a:ext cx="6858000" cy="1384995"/>
          </a:xfrm>
        </p:spPr>
        <p:txBody>
          <a:bodyPr anchor="b"/>
          <a:lstStyle>
            <a:lvl1pPr algn="ctr">
              <a:defRPr sz="4500"/>
            </a:lvl1pPr>
          </a:lstStyle>
          <a:p>
            <a:r>
              <a:rPr lang="es-ES"/>
              <a:t>Haga clic para modificar el estilo de título del patrón</a:t>
            </a:r>
          </a:p>
        </p:txBody>
      </p:sp>
      <p:sp>
        <p:nvSpPr>
          <p:cNvPr id="3" name="Subtítulo 2"/>
          <p:cNvSpPr>
            <a:spLocks noGrp="1"/>
          </p:cNvSpPr>
          <p:nvPr>
            <p:ph type="subTitle" idx="1"/>
          </p:nvPr>
        </p:nvSpPr>
        <p:spPr>
          <a:xfrm>
            <a:off x="1143000" y="3602038"/>
            <a:ext cx="6858000" cy="27699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editar el estilo de subtítulo del patrón</a:t>
            </a:r>
          </a:p>
        </p:txBody>
      </p:sp>
      <p:sp>
        <p:nvSpPr>
          <p:cNvPr id="4" name="Marcador de fecha 3"/>
          <p:cNvSpPr>
            <a:spLocks noGrp="1"/>
          </p:cNvSpPr>
          <p:nvPr>
            <p:ph type="dt" sz="half" idx="10"/>
          </p:nvPr>
        </p:nvSpPr>
        <p:spPr>
          <a:xfrm>
            <a:off x="3870360" y="6581161"/>
            <a:ext cx="1402714" cy="184666"/>
          </a:xfrm>
        </p:spPr>
        <p:txBody>
          <a:bodyPr/>
          <a:lstStyle/>
          <a:p>
            <a:fld id="{B843FB0F-544E-4222-938B-9F325F72CADD}" type="datetimeFigureOut">
              <a:rPr lang="es-ES" smtClean="0"/>
              <a:pPr/>
              <a:t>29/05/2025</a:t>
            </a:fld>
            <a:endParaRPr lang="es-ES"/>
          </a:p>
        </p:txBody>
      </p:sp>
      <p:sp>
        <p:nvSpPr>
          <p:cNvPr id="5" name="Marcador de pie de página 4"/>
          <p:cNvSpPr>
            <a:spLocks noGrp="1"/>
          </p:cNvSpPr>
          <p:nvPr>
            <p:ph type="ftr" sz="quarter" idx="11"/>
          </p:nvPr>
        </p:nvSpPr>
        <p:spPr>
          <a:xfrm>
            <a:off x="414690" y="6581161"/>
            <a:ext cx="651510" cy="184666"/>
          </a:xfrm>
        </p:spPr>
        <p:txBody>
          <a:bodyPr/>
          <a:lstStyle/>
          <a:p>
            <a:endParaRPr lang="es-ES"/>
          </a:p>
        </p:txBody>
      </p:sp>
      <p:sp>
        <p:nvSpPr>
          <p:cNvPr id="6" name="Marcador de número de diapositiva 5"/>
          <p:cNvSpPr>
            <a:spLocks noGrp="1"/>
          </p:cNvSpPr>
          <p:nvPr>
            <p:ph type="sldNum" sz="quarter" idx="12"/>
          </p:nvPr>
        </p:nvSpPr>
        <p:spPr>
          <a:xfrm>
            <a:off x="8638092" y="6581161"/>
            <a:ext cx="258445" cy="184666"/>
          </a:xfrm>
        </p:spPr>
        <p:txBody>
          <a:bodyPr/>
          <a:lstStyle/>
          <a:p>
            <a:fld id="{E82604A8-35FE-4383-A906-C8C89BBA1F24}" type="slidenum">
              <a:rPr lang="es-ES" smtClean="0"/>
              <a:pPr/>
              <a:t>‹#›</a:t>
            </a:fld>
            <a:endParaRPr lang="es-ES"/>
          </a:p>
        </p:txBody>
      </p:sp>
    </p:spTree>
    <p:extLst>
      <p:ext uri="{BB962C8B-B14F-4D97-AF65-F5344CB8AC3E}">
        <p14:creationId xmlns:p14="http://schemas.microsoft.com/office/powerpoint/2010/main" val="16697677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72504" y="1249097"/>
            <a:ext cx="8307070" cy="330200"/>
          </a:xfrm>
          <a:prstGeom prst="rect">
            <a:avLst/>
          </a:prstGeom>
        </p:spPr>
        <p:txBody>
          <a:bodyPr wrap="square" lIns="0" tIns="0" rIns="0" bIns="0">
            <a:spAutoFit/>
          </a:bodyPr>
          <a:lstStyle>
            <a:lvl1pPr>
              <a:defRPr sz="2000" b="0" i="0">
                <a:solidFill>
                  <a:srgbClr val="245896"/>
                </a:solidFill>
                <a:latin typeface="Arial MT"/>
                <a:cs typeface="Arial MT"/>
              </a:defRPr>
            </a:lvl1pPr>
          </a:lstStyle>
          <a:p>
            <a:endParaRPr/>
          </a:p>
        </p:txBody>
      </p:sp>
      <p:sp>
        <p:nvSpPr>
          <p:cNvPr id="3" name="Holder 3"/>
          <p:cNvSpPr>
            <a:spLocks noGrp="1"/>
          </p:cNvSpPr>
          <p:nvPr>
            <p:ph type="body" idx="1"/>
          </p:nvPr>
        </p:nvSpPr>
        <p:spPr>
          <a:xfrm>
            <a:off x="762421" y="1962614"/>
            <a:ext cx="3966845" cy="1403350"/>
          </a:xfrm>
          <a:prstGeom prst="rect">
            <a:avLst/>
          </a:prstGeom>
        </p:spPr>
        <p:txBody>
          <a:bodyPr wrap="square" lIns="0" tIns="0" rIns="0" bIns="0">
            <a:spAutoFit/>
          </a:bodyPr>
          <a:lstStyle>
            <a:lvl1pPr>
              <a:defRPr sz="1600" b="0" i="0">
                <a:solidFill>
                  <a:srgbClr val="7E7E7E"/>
                </a:solidFill>
                <a:latin typeface="Arial MT"/>
                <a:cs typeface="Arial MT"/>
              </a:defRPr>
            </a:lvl1pPr>
          </a:lstStyle>
          <a:p>
            <a:endParaRPr/>
          </a:p>
        </p:txBody>
      </p:sp>
      <p:sp>
        <p:nvSpPr>
          <p:cNvPr id="4" name="Holder 4"/>
          <p:cNvSpPr>
            <a:spLocks noGrp="1"/>
          </p:cNvSpPr>
          <p:nvPr>
            <p:ph type="ftr" sz="quarter" idx="5"/>
          </p:nvPr>
        </p:nvSpPr>
        <p:spPr>
          <a:xfrm>
            <a:off x="414690" y="6581161"/>
            <a:ext cx="651510" cy="196215"/>
          </a:xfrm>
          <a:prstGeom prst="rect">
            <a:avLst/>
          </a:prstGeom>
        </p:spPr>
        <p:txBody>
          <a:bodyPr wrap="square" lIns="0" tIns="0" rIns="0" bIns="0">
            <a:spAutoFit/>
          </a:bodyPr>
          <a:lstStyle>
            <a:lvl1pPr>
              <a:defRPr sz="1200" b="0" i="0">
                <a:solidFill>
                  <a:srgbClr val="2B1E5C"/>
                </a:solidFill>
                <a:latin typeface="Arial MT"/>
                <a:cs typeface="Arial MT"/>
              </a:defRPr>
            </a:lvl1pPr>
          </a:lstStyle>
          <a:p>
            <a:pPr marL="12700">
              <a:lnSpc>
                <a:spcPts val="1425"/>
              </a:lnSpc>
            </a:pPr>
            <a:r>
              <a:rPr dirty="0"/>
              <a:t>Fall</a:t>
            </a:r>
            <a:r>
              <a:rPr spc="-20" dirty="0"/>
              <a:t> 2019</a:t>
            </a:r>
          </a:p>
        </p:txBody>
      </p:sp>
      <p:sp>
        <p:nvSpPr>
          <p:cNvPr id="5" name="Holder 5"/>
          <p:cNvSpPr>
            <a:spLocks noGrp="1"/>
          </p:cNvSpPr>
          <p:nvPr>
            <p:ph type="dt" sz="half" idx="6"/>
          </p:nvPr>
        </p:nvSpPr>
        <p:spPr>
          <a:xfrm>
            <a:off x="3870360" y="6581161"/>
            <a:ext cx="1402714" cy="196215"/>
          </a:xfrm>
          <a:prstGeom prst="rect">
            <a:avLst/>
          </a:prstGeom>
        </p:spPr>
        <p:txBody>
          <a:bodyPr wrap="square" lIns="0" tIns="0" rIns="0" bIns="0">
            <a:spAutoFit/>
          </a:bodyPr>
          <a:lstStyle>
            <a:lvl1pPr>
              <a:defRPr sz="1200" b="0" i="0">
                <a:solidFill>
                  <a:srgbClr val="2B1E5C"/>
                </a:solidFill>
                <a:latin typeface="Arial MT"/>
                <a:cs typeface="Arial MT"/>
              </a:defRPr>
            </a:lvl1pPr>
          </a:lstStyle>
          <a:p>
            <a:pPr marL="12700">
              <a:lnSpc>
                <a:spcPts val="1425"/>
              </a:lnSpc>
            </a:pPr>
            <a:r>
              <a:rPr spc="-10" dirty="0"/>
              <a:t>Multivariate</a:t>
            </a:r>
            <a:r>
              <a:rPr spc="-20" dirty="0"/>
              <a:t> </a:t>
            </a:r>
            <a:r>
              <a:rPr spc="-10" dirty="0"/>
              <a:t>Analysis</a:t>
            </a:r>
          </a:p>
        </p:txBody>
      </p:sp>
      <p:sp>
        <p:nvSpPr>
          <p:cNvPr id="6" name="Holder 6"/>
          <p:cNvSpPr>
            <a:spLocks noGrp="1"/>
          </p:cNvSpPr>
          <p:nvPr>
            <p:ph type="sldNum" sz="quarter" idx="7"/>
          </p:nvPr>
        </p:nvSpPr>
        <p:spPr>
          <a:xfrm>
            <a:off x="8638092" y="6581161"/>
            <a:ext cx="258445" cy="196215"/>
          </a:xfrm>
          <a:prstGeom prst="rect">
            <a:avLst/>
          </a:prstGeom>
        </p:spPr>
        <p:txBody>
          <a:bodyPr wrap="square" lIns="0" tIns="0" rIns="0" bIns="0">
            <a:spAutoFit/>
          </a:bodyPr>
          <a:lstStyle>
            <a:lvl1pPr>
              <a:defRPr sz="1200" b="0" i="0">
                <a:solidFill>
                  <a:srgbClr val="2B1E5C"/>
                </a:solidFill>
                <a:latin typeface="Arial MT"/>
                <a:cs typeface="Arial MT"/>
              </a:defRPr>
            </a:lvl1pPr>
          </a:lstStyle>
          <a:p>
            <a:pPr marL="38100">
              <a:lnSpc>
                <a:spcPts val="1425"/>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github.com/manoelgadi/Peppermoney/blob/main/Template_Activity%203.2-MODEL%20BUILDING_V2.pptx"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8000"/>
            </a:xfrm>
            <a:prstGeom prst="rect">
              <a:avLst/>
            </a:prstGeom>
          </p:spPr>
        </p:pic>
        <p:pic>
          <p:nvPicPr>
            <p:cNvPr id="4" name="object 4"/>
            <p:cNvPicPr/>
            <p:nvPr/>
          </p:nvPicPr>
          <p:blipFill>
            <a:blip r:embed="rId3" cstate="print"/>
            <a:stretch>
              <a:fillRect/>
            </a:stretch>
          </p:blipFill>
          <p:spPr>
            <a:xfrm>
              <a:off x="4075938" y="1417203"/>
              <a:ext cx="992127" cy="989194"/>
            </a:xfrm>
            <a:prstGeom prst="rect">
              <a:avLst/>
            </a:prstGeom>
          </p:spPr>
        </p:pic>
      </p:grpSp>
      <p:sp>
        <p:nvSpPr>
          <p:cNvPr id="5" name="object 5"/>
          <p:cNvSpPr txBox="1">
            <a:spLocks noGrp="1"/>
          </p:cNvSpPr>
          <p:nvPr>
            <p:ph type="title"/>
          </p:nvPr>
        </p:nvSpPr>
        <p:spPr>
          <a:xfrm>
            <a:off x="427055" y="1353791"/>
            <a:ext cx="8288020" cy="2722245"/>
          </a:xfrm>
          <a:prstGeom prst="rect">
            <a:avLst/>
          </a:prstGeom>
        </p:spPr>
        <p:txBody>
          <a:bodyPr vert="horz" wrap="square" lIns="0" tIns="12065" rIns="0" bIns="0" rtlCol="0">
            <a:spAutoFit/>
          </a:bodyPr>
          <a:lstStyle/>
          <a:p>
            <a:pPr marL="1496695" marR="1489710" algn="ctr">
              <a:lnSpc>
                <a:spcPct val="100000"/>
              </a:lnSpc>
              <a:spcBef>
                <a:spcPts val="95"/>
              </a:spcBef>
            </a:pPr>
            <a:r>
              <a:rPr sz="5900" b="1" spc="-105" dirty="0">
                <a:solidFill>
                  <a:srgbClr val="FFFFFF"/>
                </a:solidFill>
                <a:latin typeface="Segoe UI"/>
                <a:cs typeface="Segoe UI"/>
              </a:rPr>
              <a:t>MULTIVARIATE </a:t>
            </a:r>
            <a:r>
              <a:rPr sz="5900" b="1" spc="-10" dirty="0">
                <a:solidFill>
                  <a:srgbClr val="FFFFFF"/>
                </a:solidFill>
                <a:latin typeface="Segoe UI"/>
                <a:cs typeface="Segoe UI"/>
              </a:rPr>
              <a:t>ANALYSIS</a:t>
            </a:r>
            <a:endParaRPr sz="5900">
              <a:latin typeface="Segoe UI"/>
              <a:cs typeface="Segoe UI"/>
            </a:endParaRPr>
          </a:p>
          <a:p>
            <a:pPr algn="ctr">
              <a:lnSpc>
                <a:spcPts val="7075"/>
              </a:lnSpc>
            </a:pPr>
            <a:r>
              <a:rPr sz="5900" b="1" spc="-35" dirty="0">
                <a:solidFill>
                  <a:srgbClr val="FFFFFF"/>
                </a:solidFill>
                <a:latin typeface="Segoe UI"/>
                <a:cs typeface="Segoe UI"/>
              </a:rPr>
              <a:t>MULTIPLE</a:t>
            </a:r>
            <a:r>
              <a:rPr sz="5900" b="1" spc="-360" dirty="0">
                <a:solidFill>
                  <a:srgbClr val="FFFFFF"/>
                </a:solidFill>
                <a:latin typeface="Segoe UI"/>
                <a:cs typeface="Segoe UI"/>
              </a:rPr>
              <a:t> </a:t>
            </a:r>
            <a:r>
              <a:rPr sz="5900" b="1" spc="-10" dirty="0">
                <a:solidFill>
                  <a:srgbClr val="FFFFFF"/>
                </a:solidFill>
                <a:latin typeface="Segoe UI"/>
                <a:cs typeface="Segoe UI"/>
              </a:rPr>
              <a:t>REGRESSION</a:t>
            </a:r>
            <a:endParaRPr sz="5900">
              <a:latin typeface="Segoe UI"/>
              <a:cs typeface="Segoe UI"/>
            </a:endParaRPr>
          </a:p>
        </p:txBody>
      </p:sp>
      <p:pic>
        <p:nvPicPr>
          <p:cNvPr id="6" name="object 6"/>
          <p:cNvPicPr/>
          <p:nvPr/>
        </p:nvPicPr>
        <p:blipFill>
          <a:blip r:embed="rId4" cstate="print"/>
          <a:stretch>
            <a:fillRect/>
          </a:stretch>
        </p:blipFill>
        <p:spPr>
          <a:xfrm>
            <a:off x="179832" y="116586"/>
            <a:ext cx="1957577" cy="649985"/>
          </a:xfrm>
          <a:prstGeom prst="rect">
            <a:avLst/>
          </a:prstGeom>
        </p:spPr>
      </p:pic>
      <p:sp>
        <p:nvSpPr>
          <p:cNvPr id="7" name="object 7"/>
          <p:cNvSpPr txBox="1"/>
          <p:nvPr/>
        </p:nvSpPr>
        <p:spPr>
          <a:xfrm>
            <a:off x="6902911" y="161244"/>
            <a:ext cx="1854835" cy="574040"/>
          </a:xfrm>
          <a:prstGeom prst="rect">
            <a:avLst/>
          </a:prstGeom>
        </p:spPr>
        <p:txBody>
          <a:bodyPr vert="horz" wrap="square" lIns="0" tIns="12700" rIns="0" bIns="0" rtlCol="0">
            <a:spAutoFit/>
          </a:bodyPr>
          <a:lstStyle/>
          <a:p>
            <a:pPr marL="478155" marR="5080" indent="-466090">
              <a:lnSpc>
                <a:spcPct val="100000"/>
              </a:lnSpc>
              <a:spcBef>
                <a:spcPts val="100"/>
              </a:spcBef>
            </a:pPr>
            <a:r>
              <a:rPr sz="1800" dirty="0">
                <a:solidFill>
                  <a:srgbClr val="FFFFFF"/>
                </a:solidFill>
                <a:latin typeface="Segoe UI"/>
                <a:cs typeface="Segoe UI"/>
              </a:rPr>
              <a:t>Data</a:t>
            </a:r>
            <a:r>
              <a:rPr sz="1800" spc="-25" dirty="0">
                <a:solidFill>
                  <a:srgbClr val="FFFFFF"/>
                </a:solidFill>
                <a:latin typeface="Segoe UI"/>
                <a:cs typeface="Segoe UI"/>
              </a:rPr>
              <a:t> </a:t>
            </a:r>
            <a:r>
              <a:rPr sz="1800" dirty="0">
                <a:solidFill>
                  <a:srgbClr val="FFFFFF"/>
                </a:solidFill>
                <a:latin typeface="Segoe UI"/>
                <a:cs typeface="Segoe UI"/>
              </a:rPr>
              <a:t>and</a:t>
            </a:r>
            <a:r>
              <a:rPr sz="1800" spc="-25" dirty="0">
                <a:solidFill>
                  <a:srgbClr val="FFFFFF"/>
                </a:solidFill>
                <a:latin typeface="Segoe UI"/>
                <a:cs typeface="Segoe UI"/>
              </a:rPr>
              <a:t> </a:t>
            </a:r>
            <a:r>
              <a:rPr sz="1800" spc="-10" dirty="0">
                <a:solidFill>
                  <a:srgbClr val="FFFFFF"/>
                </a:solidFill>
                <a:latin typeface="Segoe UI"/>
                <a:cs typeface="Segoe UI"/>
              </a:rPr>
              <a:t>Business Analytics</a:t>
            </a:r>
            <a:endParaRPr sz="1800">
              <a:latin typeface="Segoe UI"/>
              <a:cs typeface="Segoe UI"/>
            </a:endParaRPr>
          </a:p>
        </p:txBody>
      </p:sp>
      <p:sp>
        <p:nvSpPr>
          <p:cNvPr id="8" name="object 8"/>
          <p:cNvSpPr txBox="1"/>
          <p:nvPr/>
        </p:nvSpPr>
        <p:spPr>
          <a:xfrm>
            <a:off x="294765" y="4117793"/>
            <a:ext cx="8452485" cy="2169825"/>
          </a:xfrm>
          <a:prstGeom prst="rect">
            <a:avLst/>
          </a:prstGeom>
        </p:spPr>
        <p:txBody>
          <a:bodyPr vert="horz" wrap="square" lIns="0" tIns="12700" rIns="0" bIns="0" rtlCol="0">
            <a:spAutoFit/>
          </a:bodyPr>
          <a:lstStyle/>
          <a:p>
            <a:pPr marL="114300" marR="5080" algn="ctr">
              <a:lnSpc>
                <a:spcPct val="100000"/>
              </a:lnSpc>
              <a:spcBef>
                <a:spcPts val="100"/>
              </a:spcBef>
              <a:tabLst>
                <a:tab pos="1974214" algn="l"/>
                <a:tab pos="2346325" algn="l"/>
                <a:tab pos="4495165" algn="l"/>
                <a:tab pos="5231765" algn="l"/>
                <a:tab pos="6148705" algn="l"/>
                <a:tab pos="7771130" algn="l"/>
              </a:tabLst>
            </a:pPr>
            <a:r>
              <a:rPr sz="1800" dirty="0">
                <a:solidFill>
                  <a:srgbClr val="FFFFFF"/>
                </a:solidFill>
                <a:latin typeface="Segoe UI"/>
                <a:cs typeface="Segoe UI"/>
              </a:rPr>
              <a:t>S</a:t>
            </a:r>
            <a:r>
              <a:rPr sz="1800" spc="-5" dirty="0">
                <a:solidFill>
                  <a:srgbClr val="FFFFFF"/>
                </a:solidFill>
                <a:latin typeface="Segoe UI"/>
                <a:cs typeface="Segoe UI"/>
              </a:rPr>
              <a:t> </a:t>
            </a:r>
            <a:r>
              <a:rPr sz="1800" dirty="0">
                <a:solidFill>
                  <a:srgbClr val="FFFFFF"/>
                </a:solidFill>
                <a:latin typeface="Segoe UI"/>
                <a:cs typeface="Segoe UI"/>
              </a:rPr>
              <a:t>T</a:t>
            </a:r>
            <a:r>
              <a:rPr sz="1800" spc="-135" dirty="0">
                <a:solidFill>
                  <a:srgbClr val="FFFFFF"/>
                </a:solidFill>
                <a:latin typeface="Segoe UI"/>
                <a:cs typeface="Segoe UI"/>
              </a:rPr>
              <a:t> </a:t>
            </a:r>
            <a:r>
              <a:rPr sz="1800" spc="-20" dirty="0">
                <a:solidFill>
                  <a:srgbClr val="FFFFFF"/>
                </a:solidFill>
                <a:latin typeface="Segoe UI"/>
                <a:cs typeface="Segoe UI"/>
              </a:rPr>
              <a:t>A</a:t>
            </a:r>
            <a:r>
              <a:rPr sz="1800" spc="-125" dirty="0">
                <a:solidFill>
                  <a:srgbClr val="FFFFFF"/>
                </a:solidFill>
                <a:latin typeface="Segoe UI"/>
                <a:cs typeface="Segoe UI"/>
              </a:rPr>
              <a:t> </a:t>
            </a:r>
            <a:r>
              <a:rPr sz="1800" dirty="0">
                <a:solidFill>
                  <a:srgbClr val="FFFFFF"/>
                </a:solidFill>
                <a:latin typeface="Segoe UI"/>
                <a:cs typeface="Segoe UI"/>
              </a:rPr>
              <a:t>T I S T I</a:t>
            </a:r>
            <a:r>
              <a:rPr sz="1800" spc="5" dirty="0">
                <a:solidFill>
                  <a:srgbClr val="FFFFFF"/>
                </a:solidFill>
                <a:latin typeface="Segoe UI"/>
                <a:cs typeface="Segoe UI"/>
              </a:rPr>
              <a:t> </a:t>
            </a:r>
            <a:r>
              <a:rPr sz="1800" dirty="0">
                <a:solidFill>
                  <a:srgbClr val="FFFFFF"/>
                </a:solidFill>
                <a:latin typeface="Segoe UI"/>
                <a:cs typeface="Segoe UI"/>
              </a:rPr>
              <a:t>C </a:t>
            </a:r>
            <a:r>
              <a:rPr sz="1800" spc="-50" dirty="0">
                <a:solidFill>
                  <a:srgbClr val="FFFFFF"/>
                </a:solidFill>
                <a:latin typeface="Segoe UI"/>
                <a:cs typeface="Segoe UI"/>
              </a:rPr>
              <a:t>S</a:t>
            </a:r>
            <a:r>
              <a:rPr sz="1800" dirty="0">
                <a:solidFill>
                  <a:srgbClr val="FFFFFF"/>
                </a:solidFill>
                <a:latin typeface="Segoe UI"/>
                <a:cs typeface="Segoe UI"/>
              </a:rPr>
              <a:t>	</a:t>
            </a:r>
            <a:r>
              <a:rPr sz="1800" spc="-50" dirty="0">
                <a:solidFill>
                  <a:srgbClr val="FFFFFF"/>
                </a:solidFill>
                <a:latin typeface="Segoe UI"/>
                <a:cs typeface="Segoe UI"/>
              </a:rPr>
              <a:t>&amp;</a:t>
            </a:r>
            <a:r>
              <a:rPr sz="1800" dirty="0">
                <a:solidFill>
                  <a:srgbClr val="FFFFFF"/>
                </a:solidFill>
                <a:latin typeface="Segoe UI"/>
                <a:cs typeface="Segoe UI"/>
              </a:rPr>
              <a:t>	P</a:t>
            </a:r>
            <a:r>
              <a:rPr sz="1800" spc="-10" dirty="0">
                <a:solidFill>
                  <a:srgbClr val="FFFFFF"/>
                </a:solidFill>
                <a:latin typeface="Segoe UI"/>
                <a:cs typeface="Segoe UI"/>
              </a:rPr>
              <a:t> </a:t>
            </a:r>
            <a:r>
              <a:rPr sz="1800" dirty="0">
                <a:solidFill>
                  <a:srgbClr val="FFFFFF"/>
                </a:solidFill>
                <a:latin typeface="Segoe UI"/>
                <a:cs typeface="Segoe UI"/>
              </a:rPr>
              <a:t>R</a:t>
            </a:r>
            <a:r>
              <a:rPr sz="1800" spc="-25" dirty="0">
                <a:solidFill>
                  <a:srgbClr val="FFFFFF"/>
                </a:solidFill>
                <a:latin typeface="Segoe UI"/>
                <a:cs typeface="Segoe UI"/>
              </a:rPr>
              <a:t> </a:t>
            </a:r>
            <a:r>
              <a:rPr sz="1800" dirty="0">
                <a:solidFill>
                  <a:srgbClr val="FFFFFF"/>
                </a:solidFill>
                <a:latin typeface="Segoe UI"/>
                <a:cs typeface="Segoe UI"/>
              </a:rPr>
              <a:t>O</a:t>
            </a:r>
            <a:r>
              <a:rPr sz="1800" spc="-5" dirty="0">
                <a:solidFill>
                  <a:srgbClr val="FFFFFF"/>
                </a:solidFill>
                <a:latin typeface="Segoe UI"/>
                <a:cs typeface="Segoe UI"/>
              </a:rPr>
              <a:t> </a:t>
            </a:r>
            <a:r>
              <a:rPr sz="1800" dirty="0">
                <a:solidFill>
                  <a:srgbClr val="FFFFFF"/>
                </a:solidFill>
                <a:latin typeface="Segoe UI"/>
                <a:cs typeface="Segoe UI"/>
              </a:rPr>
              <a:t>B</a:t>
            </a:r>
            <a:r>
              <a:rPr sz="1800" spc="-5" dirty="0">
                <a:solidFill>
                  <a:srgbClr val="FFFFFF"/>
                </a:solidFill>
                <a:latin typeface="Segoe UI"/>
                <a:cs typeface="Segoe UI"/>
              </a:rPr>
              <a:t> </a:t>
            </a:r>
            <a:r>
              <a:rPr sz="1800" dirty="0">
                <a:solidFill>
                  <a:srgbClr val="FFFFFF"/>
                </a:solidFill>
                <a:latin typeface="Segoe UI"/>
                <a:cs typeface="Segoe UI"/>
              </a:rPr>
              <a:t>A</a:t>
            </a:r>
            <a:r>
              <a:rPr sz="1800" spc="5" dirty="0">
                <a:solidFill>
                  <a:srgbClr val="FFFFFF"/>
                </a:solidFill>
                <a:latin typeface="Segoe UI"/>
                <a:cs typeface="Segoe UI"/>
              </a:rPr>
              <a:t> </a:t>
            </a:r>
            <a:r>
              <a:rPr sz="1800" dirty="0">
                <a:solidFill>
                  <a:srgbClr val="FFFFFF"/>
                </a:solidFill>
                <a:latin typeface="Segoe UI"/>
                <a:cs typeface="Segoe UI"/>
              </a:rPr>
              <a:t>B I L</a:t>
            </a:r>
            <a:r>
              <a:rPr sz="1800" spc="-10" dirty="0">
                <a:solidFill>
                  <a:srgbClr val="FFFFFF"/>
                </a:solidFill>
                <a:latin typeface="Segoe UI"/>
                <a:cs typeface="Segoe UI"/>
              </a:rPr>
              <a:t> </a:t>
            </a:r>
            <a:r>
              <a:rPr sz="1800" dirty="0">
                <a:solidFill>
                  <a:srgbClr val="FFFFFF"/>
                </a:solidFill>
                <a:latin typeface="Segoe UI"/>
                <a:cs typeface="Segoe UI"/>
              </a:rPr>
              <a:t>I T</a:t>
            </a:r>
            <a:r>
              <a:rPr sz="1800" spc="20" dirty="0">
                <a:solidFill>
                  <a:srgbClr val="FFFFFF"/>
                </a:solidFill>
                <a:latin typeface="Segoe UI"/>
                <a:cs typeface="Segoe UI"/>
              </a:rPr>
              <a:t> </a:t>
            </a:r>
            <a:r>
              <a:rPr sz="1800" spc="-50" dirty="0">
                <a:solidFill>
                  <a:srgbClr val="FFFFFF"/>
                </a:solidFill>
                <a:latin typeface="Segoe UI"/>
                <a:cs typeface="Segoe UI"/>
              </a:rPr>
              <a:t>Y</a:t>
            </a:r>
            <a:r>
              <a:rPr sz="1800" dirty="0">
                <a:solidFill>
                  <a:srgbClr val="FFFFFF"/>
                </a:solidFill>
                <a:latin typeface="Segoe UI"/>
                <a:cs typeface="Segoe UI"/>
              </a:rPr>
              <a:t>	F</a:t>
            </a:r>
            <a:r>
              <a:rPr sz="1800" spc="-15" dirty="0">
                <a:solidFill>
                  <a:srgbClr val="FFFFFF"/>
                </a:solidFill>
                <a:latin typeface="Segoe UI"/>
                <a:cs typeface="Segoe UI"/>
              </a:rPr>
              <a:t> </a:t>
            </a:r>
            <a:r>
              <a:rPr sz="1800" dirty="0">
                <a:solidFill>
                  <a:srgbClr val="FFFFFF"/>
                </a:solidFill>
                <a:latin typeface="Segoe UI"/>
                <a:cs typeface="Segoe UI"/>
              </a:rPr>
              <a:t>O</a:t>
            </a:r>
            <a:r>
              <a:rPr sz="1800" spc="-10" dirty="0">
                <a:solidFill>
                  <a:srgbClr val="FFFFFF"/>
                </a:solidFill>
                <a:latin typeface="Segoe UI"/>
                <a:cs typeface="Segoe UI"/>
              </a:rPr>
              <a:t> </a:t>
            </a:r>
            <a:r>
              <a:rPr sz="1800" spc="-50" dirty="0">
                <a:solidFill>
                  <a:srgbClr val="FFFFFF"/>
                </a:solidFill>
                <a:latin typeface="Segoe UI"/>
                <a:cs typeface="Segoe UI"/>
              </a:rPr>
              <a:t>R</a:t>
            </a:r>
            <a:r>
              <a:rPr sz="1800" dirty="0">
                <a:solidFill>
                  <a:srgbClr val="FFFFFF"/>
                </a:solidFill>
                <a:latin typeface="Segoe UI"/>
                <a:cs typeface="Segoe UI"/>
              </a:rPr>
              <a:t>	D</a:t>
            </a:r>
            <a:r>
              <a:rPr sz="1800" spc="-35" dirty="0">
                <a:solidFill>
                  <a:srgbClr val="FFFFFF"/>
                </a:solidFill>
                <a:latin typeface="Segoe UI"/>
                <a:cs typeface="Segoe UI"/>
              </a:rPr>
              <a:t> </a:t>
            </a:r>
            <a:r>
              <a:rPr sz="1800" spc="-20" dirty="0">
                <a:solidFill>
                  <a:srgbClr val="FFFFFF"/>
                </a:solidFill>
                <a:latin typeface="Segoe UI"/>
                <a:cs typeface="Segoe UI"/>
              </a:rPr>
              <a:t>A</a:t>
            </a:r>
            <a:r>
              <a:rPr sz="1800" spc="-125" dirty="0">
                <a:solidFill>
                  <a:srgbClr val="FFFFFF"/>
                </a:solidFill>
                <a:latin typeface="Segoe UI"/>
                <a:cs typeface="Segoe UI"/>
              </a:rPr>
              <a:t> </a:t>
            </a:r>
            <a:r>
              <a:rPr sz="1800" dirty="0">
                <a:solidFill>
                  <a:srgbClr val="FFFFFF"/>
                </a:solidFill>
                <a:latin typeface="Segoe UI"/>
                <a:cs typeface="Segoe UI"/>
              </a:rPr>
              <a:t>T</a:t>
            </a:r>
            <a:r>
              <a:rPr sz="1800" spc="-135" dirty="0">
                <a:solidFill>
                  <a:srgbClr val="FFFFFF"/>
                </a:solidFill>
                <a:latin typeface="Segoe UI"/>
                <a:cs typeface="Segoe UI"/>
              </a:rPr>
              <a:t> </a:t>
            </a:r>
            <a:r>
              <a:rPr sz="1800" spc="-50" dirty="0">
                <a:solidFill>
                  <a:srgbClr val="FFFFFF"/>
                </a:solidFill>
                <a:latin typeface="Segoe UI"/>
                <a:cs typeface="Segoe UI"/>
              </a:rPr>
              <a:t>A</a:t>
            </a:r>
            <a:r>
              <a:rPr sz="1800" dirty="0">
                <a:solidFill>
                  <a:srgbClr val="FFFFFF"/>
                </a:solidFill>
                <a:latin typeface="Segoe UI"/>
                <a:cs typeface="Segoe UI"/>
              </a:rPr>
              <a:t>	A</a:t>
            </a:r>
            <a:r>
              <a:rPr sz="1800" spc="-10" dirty="0">
                <a:solidFill>
                  <a:srgbClr val="FFFFFF"/>
                </a:solidFill>
                <a:latin typeface="Segoe UI"/>
                <a:cs typeface="Segoe UI"/>
              </a:rPr>
              <a:t> </a:t>
            </a:r>
            <a:r>
              <a:rPr sz="1800" dirty="0">
                <a:solidFill>
                  <a:srgbClr val="FFFFFF"/>
                </a:solidFill>
                <a:latin typeface="Segoe UI"/>
                <a:cs typeface="Segoe UI"/>
              </a:rPr>
              <a:t>N</a:t>
            </a:r>
            <a:r>
              <a:rPr sz="1800" spc="-10" dirty="0">
                <a:solidFill>
                  <a:srgbClr val="FFFFFF"/>
                </a:solidFill>
                <a:latin typeface="Segoe UI"/>
                <a:cs typeface="Segoe UI"/>
              </a:rPr>
              <a:t> </a:t>
            </a:r>
            <a:r>
              <a:rPr sz="1800" dirty="0">
                <a:solidFill>
                  <a:srgbClr val="FFFFFF"/>
                </a:solidFill>
                <a:latin typeface="Segoe UI"/>
                <a:cs typeface="Segoe UI"/>
              </a:rPr>
              <a:t>A</a:t>
            </a:r>
            <a:r>
              <a:rPr sz="1800" spc="-5" dirty="0">
                <a:solidFill>
                  <a:srgbClr val="FFFFFF"/>
                </a:solidFill>
                <a:latin typeface="Segoe UI"/>
                <a:cs typeface="Segoe UI"/>
              </a:rPr>
              <a:t> </a:t>
            </a:r>
            <a:r>
              <a:rPr sz="1800" spc="-10" dirty="0">
                <a:solidFill>
                  <a:srgbClr val="FFFFFF"/>
                </a:solidFill>
                <a:latin typeface="Segoe UI"/>
                <a:cs typeface="Segoe UI"/>
              </a:rPr>
              <a:t>L</a:t>
            </a:r>
            <a:r>
              <a:rPr sz="1800" spc="-114" dirty="0">
                <a:solidFill>
                  <a:srgbClr val="FFFFFF"/>
                </a:solidFill>
                <a:latin typeface="Segoe UI"/>
                <a:cs typeface="Segoe UI"/>
              </a:rPr>
              <a:t> </a:t>
            </a:r>
            <a:r>
              <a:rPr sz="1800" dirty="0">
                <a:solidFill>
                  <a:srgbClr val="FFFFFF"/>
                </a:solidFill>
                <a:latin typeface="Segoe UI"/>
                <a:cs typeface="Segoe UI"/>
              </a:rPr>
              <a:t>Y</a:t>
            </a:r>
            <a:r>
              <a:rPr sz="1800" spc="-25" dirty="0">
                <a:solidFill>
                  <a:srgbClr val="FFFFFF"/>
                </a:solidFill>
                <a:latin typeface="Segoe UI"/>
                <a:cs typeface="Segoe UI"/>
              </a:rPr>
              <a:t> </a:t>
            </a:r>
            <a:r>
              <a:rPr sz="1800" dirty="0">
                <a:solidFill>
                  <a:srgbClr val="FFFFFF"/>
                </a:solidFill>
                <a:latin typeface="Segoe UI"/>
                <a:cs typeface="Segoe UI"/>
              </a:rPr>
              <a:t>S</a:t>
            </a:r>
            <a:r>
              <a:rPr sz="1800" spc="-10" dirty="0">
                <a:solidFill>
                  <a:srgbClr val="FFFFFF"/>
                </a:solidFill>
                <a:latin typeface="Segoe UI"/>
                <a:cs typeface="Segoe UI"/>
              </a:rPr>
              <a:t> </a:t>
            </a:r>
            <a:r>
              <a:rPr sz="1800" dirty="0">
                <a:solidFill>
                  <a:srgbClr val="FFFFFF"/>
                </a:solidFill>
                <a:latin typeface="Segoe UI"/>
                <a:cs typeface="Segoe UI"/>
              </a:rPr>
              <a:t>I</a:t>
            </a:r>
            <a:r>
              <a:rPr sz="1800" spc="5" dirty="0">
                <a:solidFill>
                  <a:srgbClr val="FFFFFF"/>
                </a:solidFill>
                <a:latin typeface="Segoe UI"/>
                <a:cs typeface="Segoe UI"/>
              </a:rPr>
              <a:t> </a:t>
            </a:r>
            <a:r>
              <a:rPr sz="1800" spc="-50" dirty="0">
                <a:solidFill>
                  <a:srgbClr val="FFFFFF"/>
                </a:solidFill>
                <a:latin typeface="Segoe UI"/>
                <a:cs typeface="Segoe UI"/>
              </a:rPr>
              <a:t>S</a:t>
            </a:r>
            <a:r>
              <a:rPr sz="1800" dirty="0">
                <a:solidFill>
                  <a:srgbClr val="FFFFFF"/>
                </a:solidFill>
                <a:latin typeface="Segoe UI"/>
                <a:cs typeface="Segoe UI"/>
              </a:rPr>
              <a:t>	A</a:t>
            </a:r>
            <a:r>
              <a:rPr sz="1800" spc="-10" dirty="0">
                <a:solidFill>
                  <a:srgbClr val="FFFFFF"/>
                </a:solidFill>
                <a:latin typeface="Segoe UI"/>
                <a:cs typeface="Segoe UI"/>
              </a:rPr>
              <a:t> </a:t>
            </a:r>
            <a:r>
              <a:rPr sz="1800" dirty="0">
                <a:solidFill>
                  <a:srgbClr val="FFFFFF"/>
                </a:solidFill>
                <a:latin typeface="Segoe UI"/>
                <a:cs typeface="Segoe UI"/>
              </a:rPr>
              <a:t>N</a:t>
            </a:r>
            <a:r>
              <a:rPr sz="1800" spc="-15" dirty="0">
                <a:solidFill>
                  <a:srgbClr val="FFFFFF"/>
                </a:solidFill>
                <a:latin typeface="Segoe UI"/>
                <a:cs typeface="Segoe UI"/>
              </a:rPr>
              <a:t> </a:t>
            </a:r>
            <a:r>
              <a:rPr sz="1800" spc="-50" dirty="0">
                <a:solidFill>
                  <a:srgbClr val="FFFFFF"/>
                </a:solidFill>
                <a:latin typeface="Segoe UI"/>
                <a:cs typeface="Segoe UI"/>
              </a:rPr>
              <a:t>D </a:t>
            </a:r>
            <a:r>
              <a:rPr sz="1800" dirty="0">
                <a:solidFill>
                  <a:srgbClr val="FFFFFF"/>
                </a:solidFill>
                <a:latin typeface="Segoe UI"/>
                <a:cs typeface="Segoe UI"/>
              </a:rPr>
              <a:t>M</a:t>
            </a:r>
            <a:r>
              <a:rPr sz="1800" spc="-10" dirty="0">
                <a:solidFill>
                  <a:srgbClr val="FFFFFF"/>
                </a:solidFill>
                <a:latin typeface="Segoe UI"/>
                <a:cs typeface="Segoe UI"/>
              </a:rPr>
              <a:t> </a:t>
            </a:r>
            <a:r>
              <a:rPr sz="1800" dirty="0">
                <a:solidFill>
                  <a:srgbClr val="FFFFFF"/>
                </a:solidFill>
                <a:latin typeface="Segoe UI"/>
                <a:cs typeface="Segoe UI"/>
              </a:rPr>
              <a:t>A N</a:t>
            </a:r>
            <a:r>
              <a:rPr sz="1800" spc="-5" dirty="0">
                <a:solidFill>
                  <a:srgbClr val="FFFFFF"/>
                </a:solidFill>
                <a:latin typeface="Segoe UI"/>
                <a:cs typeface="Segoe UI"/>
              </a:rPr>
              <a:t> </a:t>
            </a:r>
            <a:r>
              <a:rPr sz="1800" dirty="0">
                <a:solidFill>
                  <a:srgbClr val="FFFFFF"/>
                </a:solidFill>
                <a:latin typeface="Segoe UI"/>
                <a:cs typeface="Segoe UI"/>
              </a:rPr>
              <a:t>A</a:t>
            </a:r>
            <a:r>
              <a:rPr sz="1800" spc="-25" dirty="0">
                <a:solidFill>
                  <a:srgbClr val="FFFFFF"/>
                </a:solidFill>
                <a:latin typeface="Segoe UI"/>
                <a:cs typeface="Segoe UI"/>
              </a:rPr>
              <a:t> </a:t>
            </a:r>
            <a:r>
              <a:rPr sz="1800" dirty="0">
                <a:solidFill>
                  <a:srgbClr val="FFFFFF"/>
                </a:solidFill>
                <a:latin typeface="Segoe UI"/>
                <a:cs typeface="Segoe UI"/>
              </a:rPr>
              <a:t>G E M</a:t>
            </a:r>
            <a:r>
              <a:rPr sz="1800" spc="-5" dirty="0">
                <a:solidFill>
                  <a:srgbClr val="FFFFFF"/>
                </a:solidFill>
                <a:latin typeface="Segoe UI"/>
                <a:cs typeface="Segoe UI"/>
              </a:rPr>
              <a:t> </a:t>
            </a:r>
            <a:r>
              <a:rPr sz="1800" dirty="0">
                <a:solidFill>
                  <a:srgbClr val="FFFFFF"/>
                </a:solidFill>
                <a:latin typeface="Segoe UI"/>
                <a:cs typeface="Segoe UI"/>
              </a:rPr>
              <a:t>E N</a:t>
            </a:r>
            <a:r>
              <a:rPr sz="1800" spc="-5" dirty="0">
                <a:solidFill>
                  <a:srgbClr val="FFFFFF"/>
                </a:solidFill>
                <a:latin typeface="Segoe UI"/>
                <a:cs typeface="Segoe UI"/>
              </a:rPr>
              <a:t> </a:t>
            </a:r>
            <a:r>
              <a:rPr sz="1800" spc="-50" dirty="0">
                <a:solidFill>
                  <a:srgbClr val="FFFFFF"/>
                </a:solidFill>
                <a:latin typeface="Segoe UI"/>
                <a:cs typeface="Segoe UI"/>
              </a:rPr>
              <a:t>T </a:t>
            </a:r>
            <a:endParaRPr sz="1800" dirty="0">
              <a:latin typeface="Segoe UI"/>
              <a:cs typeface="Segoe UI"/>
            </a:endParaRPr>
          </a:p>
          <a:p>
            <a:pPr>
              <a:lnSpc>
                <a:spcPct val="100000"/>
              </a:lnSpc>
              <a:spcBef>
                <a:spcPts val="509"/>
              </a:spcBef>
            </a:pPr>
            <a:endParaRPr sz="1800" dirty="0">
              <a:latin typeface="Segoe UI"/>
              <a:cs typeface="Segoe UI"/>
            </a:endParaRPr>
          </a:p>
          <a:p>
            <a:pPr marL="12700" marR="7101840">
              <a:lnSpc>
                <a:spcPct val="100000"/>
              </a:lnSpc>
              <a:spcBef>
                <a:spcPts val="1850"/>
              </a:spcBef>
            </a:pPr>
            <a:r>
              <a:rPr lang="en-GB" sz="2200" dirty="0">
                <a:solidFill>
                  <a:srgbClr val="FFFFFF"/>
                </a:solidFill>
                <a:latin typeface="Segoe UI"/>
                <a:cs typeface="Segoe UI"/>
              </a:rPr>
              <a:t>Manoel Gadi</a:t>
            </a:r>
            <a:r>
              <a:rPr sz="2200" spc="-40" dirty="0">
                <a:solidFill>
                  <a:srgbClr val="FFFFFF"/>
                </a:solidFill>
                <a:latin typeface="Segoe UI"/>
                <a:cs typeface="Segoe UI"/>
              </a:rPr>
              <a:t>, </a:t>
            </a:r>
            <a:r>
              <a:rPr sz="2200" spc="-10" dirty="0">
                <a:solidFill>
                  <a:srgbClr val="FFFFFF"/>
                </a:solidFill>
                <a:latin typeface="Segoe UI"/>
                <a:cs typeface="Segoe UI"/>
              </a:rPr>
              <a:t>Ph.D.</a:t>
            </a:r>
            <a:endParaRPr sz="2200" dirty="0">
              <a:latin typeface="Segoe UI"/>
              <a:cs typeface="Segoe UI"/>
            </a:endParaRPr>
          </a:p>
          <a:p>
            <a:pPr marL="12700">
              <a:lnSpc>
                <a:spcPct val="100000"/>
              </a:lnSpc>
              <a:spcBef>
                <a:spcPts val="530"/>
              </a:spcBef>
            </a:pPr>
            <a:r>
              <a:rPr lang="en-GB" sz="1800" dirty="0">
                <a:solidFill>
                  <a:srgbClr val="FFFFFF"/>
                </a:solidFill>
                <a:latin typeface="Segoe UI"/>
                <a:cs typeface="Segoe UI"/>
              </a:rPr>
              <a:t>2025</a:t>
            </a:r>
            <a:endParaRPr sz="1800" dirty="0">
              <a:latin typeface="Segoe UI"/>
              <a:cs typeface="Segoe U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943" y="476566"/>
            <a:ext cx="7466657" cy="625171"/>
          </a:xfrm>
          <a:prstGeom prst="rect">
            <a:avLst/>
          </a:prstGeom>
        </p:spPr>
        <p:txBody>
          <a:bodyPr vert="horz" wrap="square" lIns="0" tIns="9525" rIns="0" bIns="0" rtlCol="0">
            <a:spAutoFit/>
          </a:bodyPr>
          <a:lstStyle/>
          <a:p>
            <a:pPr marL="1905953" marR="3810" indent="-1896904">
              <a:spcBef>
                <a:spcPts val="75"/>
              </a:spcBef>
            </a:pPr>
            <a:r>
              <a:rPr spc="-184" dirty="0"/>
              <a:t>ACTIVITY</a:t>
            </a:r>
            <a:r>
              <a:rPr spc="-101" dirty="0"/>
              <a:t> </a:t>
            </a:r>
            <a:r>
              <a:rPr spc="-131" dirty="0"/>
              <a:t>3.2</a:t>
            </a:r>
            <a:r>
              <a:rPr spc="-101" dirty="0"/>
              <a:t> </a:t>
            </a:r>
            <a:r>
              <a:rPr dirty="0"/>
              <a:t>–</a:t>
            </a:r>
            <a:r>
              <a:rPr spc="-86" dirty="0"/>
              <a:t> </a:t>
            </a:r>
            <a:r>
              <a:rPr spc="-135" dirty="0"/>
              <a:t>A</a:t>
            </a:r>
            <a:r>
              <a:rPr spc="-101" dirty="0"/>
              <a:t> </a:t>
            </a:r>
            <a:r>
              <a:rPr spc="-139" dirty="0"/>
              <a:t>SIX-</a:t>
            </a:r>
            <a:r>
              <a:rPr spc="-210" dirty="0"/>
              <a:t>STAGE</a:t>
            </a:r>
            <a:r>
              <a:rPr spc="-90" dirty="0"/>
              <a:t> </a:t>
            </a:r>
            <a:r>
              <a:rPr spc="-146" dirty="0"/>
              <a:t>APPROACH</a:t>
            </a:r>
            <a:r>
              <a:rPr spc="-94" dirty="0"/>
              <a:t> </a:t>
            </a:r>
            <a:r>
              <a:rPr spc="-146" dirty="0"/>
              <a:t>TO</a:t>
            </a:r>
            <a:r>
              <a:rPr spc="-86" dirty="0"/>
              <a:t> </a:t>
            </a:r>
            <a:r>
              <a:rPr spc="-127" dirty="0"/>
              <a:t>MULTIVARIABLE </a:t>
            </a:r>
            <a:r>
              <a:rPr spc="-116" dirty="0"/>
              <a:t>MODEL</a:t>
            </a:r>
            <a:r>
              <a:rPr spc="-94" dirty="0"/>
              <a:t> </a:t>
            </a:r>
            <a:r>
              <a:rPr spc="-15" dirty="0"/>
              <a:t>BUILDING</a:t>
            </a:r>
          </a:p>
        </p:txBody>
      </p:sp>
      <p:sp>
        <p:nvSpPr>
          <p:cNvPr id="3" name="object 3"/>
          <p:cNvSpPr txBox="1"/>
          <p:nvPr/>
        </p:nvSpPr>
        <p:spPr>
          <a:xfrm>
            <a:off x="7859087" y="5818966"/>
            <a:ext cx="82867" cy="148117"/>
          </a:xfrm>
          <a:prstGeom prst="rect">
            <a:avLst/>
          </a:prstGeom>
        </p:spPr>
        <p:txBody>
          <a:bodyPr vert="horz" wrap="square" lIns="0" tIns="9525" rIns="0" bIns="0" rtlCol="0">
            <a:spAutoFit/>
          </a:bodyPr>
          <a:lstStyle/>
          <a:p>
            <a:pPr marL="9525">
              <a:spcBef>
                <a:spcPts val="75"/>
              </a:spcBef>
            </a:pPr>
            <a:r>
              <a:rPr sz="900" spc="-38" dirty="0">
                <a:solidFill>
                  <a:srgbClr val="2A1D5B"/>
                </a:solidFill>
                <a:latin typeface="Arial MT"/>
                <a:cs typeface="Arial MT"/>
              </a:rPr>
              <a:t>1</a:t>
            </a:r>
            <a:endParaRPr sz="900">
              <a:latin typeface="Arial MT"/>
              <a:cs typeface="Arial MT"/>
            </a:endParaRPr>
          </a:p>
        </p:txBody>
      </p:sp>
      <p:sp>
        <p:nvSpPr>
          <p:cNvPr id="4" name="object 4"/>
          <p:cNvSpPr/>
          <p:nvPr/>
        </p:nvSpPr>
        <p:spPr>
          <a:xfrm>
            <a:off x="124196" y="1584093"/>
            <a:ext cx="2057400" cy="1371600"/>
          </a:xfrm>
          <a:custGeom>
            <a:avLst/>
            <a:gdLst/>
            <a:ahLst/>
            <a:cxnLst/>
            <a:rect l="l" t="t" r="r" b="b"/>
            <a:pathLst>
              <a:path w="2743200" h="1828800">
                <a:moveTo>
                  <a:pt x="0" y="914400"/>
                </a:moveTo>
                <a:lnTo>
                  <a:pt x="457200" y="0"/>
                </a:lnTo>
                <a:lnTo>
                  <a:pt x="2286000" y="0"/>
                </a:lnTo>
                <a:lnTo>
                  <a:pt x="2743200" y="914400"/>
                </a:lnTo>
                <a:lnTo>
                  <a:pt x="2286000" y="1828431"/>
                </a:lnTo>
                <a:lnTo>
                  <a:pt x="457200" y="1828431"/>
                </a:lnTo>
                <a:lnTo>
                  <a:pt x="0" y="914400"/>
                </a:lnTo>
                <a:close/>
              </a:path>
            </a:pathLst>
          </a:custGeom>
          <a:ln w="19079">
            <a:solidFill>
              <a:srgbClr val="D041A1"/>
            </a:solidFill>
          </a:ln>
        </p:spPr>
        <p:txBody>
          <a:bodyPr wrap="square" lIns="0" tIns="0" rIns="0" bIns="0" rtlCol="0"/>
          <a:lstStyle/>
          <a:p>
            <a:endParaRPr/>
          </a:p>
        </p:txBody>
      </p:sp>
      <p:sp>
        <p:nvSpPr>
          <p:cNvPr id="5" name="object 5"/>
          <p:cNvSpPr txBox="1"/>
          <p:nvPr/>
        </p:nvSpPr>
        <p:spPr>
          <a:xfrm>
            <a:off x="770506" y="1798396"/>
            <a:ext cx="764381" cy="125034"/>
          </a:xfrm>
          <a:prstGeom prst="rect">
            <a:avLst/>
          </a:prstGeom>
        </p:spPr>
        <p:txBody>
          <a:bodyPr vert="horz" wrap="square" lIns="0" tIns="9525" rIns="0" bIns="0" rtlCol="0">
            <a:spAutoFit/>
          </a:bodyPr>
          <a:lstStyle/>
          <a:p>
            <a:pPr marL="9525">
              <a:spcBef>
                <a:spcPts val="75"/>
              </a:spcBef>
            </a:pPr>
            <a:r>
              <a:rPr sz="750" b="1" u="sng" spc="-8" dirty="0">
                <a:solidFill>
                  <a:srgbClr val="7F7F7F"/>
                </a:solidFill>
                <a:uFill>
                  <a:solidFill>
                    <a:srgbClr val="7F7F7F"/>
                  </a:solidFill>
                </a:uFill>
                <a:latin typeface="Calibri"/>
                <a:cs typeface="Calibri"/>
              </a:rPr>
              <a:t>Stage</a:t>
            </a:r>
            <a:r>
              <a:rPr sz="750" b="1" u="sng" spc="-11" dirty="0">
                <a:solidFill>
                  <a:srgbClr val="7F7F7F"/>
                </a:solidFill>
                <a:uFill>
                  <a:solidFill>
                    <a:srgbClr val="7F7F7F"/>
                  </a:solidFill>
                </a:uFill>
                <a:latin typeface="Calibri"/>
                <a:cs typeface="Calibri"/>
              </a:rPr>
              <a:t> </a:t>
            </a:r>
            <a:r>
              <a:rPr sz="750" b="1" u="sng" dirty="0">
                <a:solidFill>
                  <a:srgbClr val="7F7F7F"/>
                </a:solidFill>
                <a:uFill>
                  <a:solidFill>
                    <a:srgbClr val="7F7F7F"/>
                  </a:solidFill>
                </a:uFill>
                <a:latin typeface="Calibri"/>
                <a:cs typeface="Calibri"/>
              </a:rPr>
              <a:t>1.</a:t>
            </a:r>
            <a:r>
              <a:rPr sz="750" b="1" u="sng" spc="-8" dirty="0">
                <a:solidFill>
                  <a:srgbClr val="7F7F7F"/>
                </a:solidFill>
                <a:uFill>
                  <a:solidFill>
                    <a:srgbClr val="7F7F7F"/>
                  </a:solidFill>
                </a:uFill>
                <a:latin typeface="Calibri"/>
                <a:cs typeface="Calibri"/>
              </a:rPr>
              <a:t> Objectives</a:t>
            </a:r>
            <a:endParaRPr sz="750">
              <a:latin typeface="Calibri"/>
              <a:cs typeface="Calibri"/>
            </a:endParaRPr>
          </a:p>
        </p:txBody>
      </p:sp>
      <p:sp>
        <p:nvSpPr>
          <p:cNvPr id="6" name="object 6"/>
          <p:cNvSpPr/>
          <p:nvPr/>
        </p:nvSpPr>
        <p:spPr>
          <a:xfrm>
            <a:off x="2868483" y="1600286"/>
            <a:ext cx="4802029" cy="1371600"/>
          </a:xfrm>
          <a:custGeom>
            <a:avLst/>
            <a:gdLst/>
            <a:ahLst/>
            <a:cxnLst/>
            <a:rect l="l" t="t" r="r" b="b"/>
            <a:pathLst>
              <a:path w="6402705" h="1828800">
                <a:moveTo>
                  <a:pt x="0" y="914400"/>
                </a:moveTo>
                <a:lnTo>
                  <a:pt x="457200" y="0"/>
                </a:lnTo>
                <a:lnTo>
                  <a:pt x="2286000" y="0"/>
                </a:lnTo>
                <a:lnTo>
                  <a:pt x="2743200" y="914400"/>
                </a:lnTo>
                <a:lnTo>
                  <a:pt x="2286000" y="1828444"/>
                </a:lnTo>
                <a:lnTo>
                  <a:pt x="457200" y="1828444"/>
                </a:lnTo>
                <a:lnTo>
                  <a:pt x="0" y="914400"/>
                </a:lnTo>
                <a:close/>
              </a:path>
              <a:path w="6402705" h="1828800">
                <a:moveTo>
                  <a:pt x="3659035" y="914400"/>
                </a:moveTo>
                <a:lnTo>
                  <a:pt x="4116235" y="0"/>
                </a:lnTo>
                <a:lnTo>
                  <a:pt x="5945035" y="0"/>
                </a:lnTo>
                <a:lnTo>
                  <a:pt x="6402235" y="914400"/>
                </a:lnTo>
                <a:lnTo>
                  <a:pt x="5945035" y="1828444"/>
                </a:lnTo>
                <a:lnTo>
                  <a:pt x="4116235" y="1828444"/>
                </a:lnTo>
                <a:lnTo>
                  <a:pt x="3659035" y="914400"/>
                </a:lnTo>
                <a:close/>
              </a:path>
            </a:pathLst>
          </a:custGeom>
          <a:ln w="19079">
            <a:solidFill>
              <a:srgbClr val="D041A1"/>
            </a:solidFill>
          </a:ln>
        </p:spPr>
        <p:txBody>
          <a:bodyPr wrap="square" lIns="0" tIns="0" rIns="0" bIns="0" rtlCol="0"/>
          <a:lstStyle/>
          <a:p>
            <a:endParaRPr/>
          </a:p>
        </p:txBody>
      </p:sp>
      <p:sp>
        <p:nvSpPr>
          <p:cNvPr id="7" name="object 7"/>
          <p:cNvSpPr txBox="1"/>
          <p:nvPr/>
        </p:nvSpPr>
        <p:spPr>
          <a:xfrm>
            <a:off x="6212081" y="1814331"/>
            <a:ext cx="859155" cy="125034"/>
          </a:xfrm>
          <a:prstGeom prst="rect">
            <a:avLst/>
          </a:prstGeom>
        </p:spPr>
        <p:txBody>
          <a:bodyPr vert="horz" wrap="square" lIns="0" tIns="9525" rIns="0" bIns="0" rtlCol="0">
            <a:spAutoFit/>
          </a:bodyPr>
          <a:lstStyle/>
          <a:p>
            <a:pPr marL="9525">
              <a:spcBef>
                <a:spcPts val="75"/>
              </a:spcBef>
            </a:pPr>
            <a:r>
              <a:rPr sz="750" b="1" u="sng" spc="-8" dirty="0">
                <a:solidFill>
                  <a:srgbClr val="7F7F7F"/>
                </a:solidFill>
                <a:uFill>
                  <a:solidFill>
                    <a:srgbClr val="7F7F7F"/>
                  </a:solidFill>
                </a:uFill>
                <a:latin typeface="Calibri"/>
                <a:cs typeface="Calibri"/>
              </a:rPr>
              <a:t>Stage</a:t>
            </a:r>
            <a:r>
              <a:rPr sz="750" b="1" u="sng" spc="-11" dirty="0">
                <a:solidFill>
                  <a:srgbClr val="7F7F7F"/>
                </a:solidFill>
                <a:uFill>
                  <a:solidFill>
                    <a:srgbClr val="7F7F7F"/>
                  </a:solidFill>
                </a:uFill>
                <a:latin typeface="Calibri"/>
                <a:cs typeface="Calibri"/>
              </a:rPr>
              <a:t> </a:t>
            </a:r>
            <a:r>
              <a:rPr sz="750" b="1" u="sng" dirty="0">
                <a:solidFill>
                  <a:srgbClr val="7F7F7F"/>
                </a:solidFill>
                <a:uFill>
                  <a:solidFill>
                    <a:srgbClr val="7F7F7F"/>
                  </a:solidFill>
                </a:uFill>
                <a:latin typeface="Calibri"/>
                <a:cs typeface="Calibri"/>
              </a:rPr>
              <a:t>3.</a:t>
            </a:r>
            <a:r>
              <a:rPr sz="750" b="1" u="sng" spc="-8" dirty="0">
                <a:solidFill>
                  <a:srgbClr val="7F7F7F"/>
                </a:solidFill>
                <a:uFill>
                  <a:solidFill>
                    <a:srgbClr val="7F7F7F"/>
                  </a:solidFill>
                </a:uFill>
                <a:latin typeface="Calibri"/>
                <a:cs typeface="Calibri"/>
              </a:rPr>
              <a:t> Assumptions</a:t>
            </a:r>
            <a:endParaRPr sz="750">
              <a:latin typeface="Calibri"/>
              <a:cs typeface="Calibri"/>
            </a:endParaRPr>
          </a:p>
        </p:txBody>
      </p:sp>
      <p:sp>
        <p:nvSpPr>
          <p:cNvPr id="8" name="object 8"/>
          <p:cNvSpPr/>
          <p:nvPr/>
        </p:nvSpPr>
        <p:spPr>
          <a:xfrm>
            <a:off x="2868483" y="3907707"/>
            <a:ext cx="4802029" cy="1371600"/>
          </a:xfrm>
          <a:custGeom>
            <a:avLst/>
            <a:gdLst/>
            <a:ahLst/>
            <a:cxnLst/>
            <a:rect l="l" t="t" r="r" b="b"/>
            <a:pathLst>
              <a:path w="6402705" h="1828800">
                <a:moveTo>
                  <a:pt x="3659035" y="914399"/>
                </a:moveTo>
                <a:lnTo>
                  <a:pt x="4116235" y="0"/>
                </a:lnTo>
                <a:lnTo>
                  <a:pt x="5945035" y="0"/>
                </a:lnTo>
                <a:lnTo>
                  <a:pt x="6402235" y="914399"/>
                </a:lnTo>
                <a:lnTo>
                  <a:pt x="5945035" y="1828444"/>
                </a:lnTo>
                <a:lnTo>
                  <a:pt x="4116235" y="1828444"/>
                </a:lnTo>
                <a:lnTo>
                  <a:pt x="3659035" y="914399"/>
                </a:lnTo>
                <a:close/>
              </a:path>
              <a:path w="6402705" h="1828800">
                <a:moveTo>
                  <a:pt x="0" y="914399"/>
                </a:moveTo>
                <a:lnTo>
                  <a:pt x="457200" y="0"/>
                </a:lnTo>
                <a:lnTo>
                  <a:pt x="2286000" y="0"/>
                </a:lnTo>
                <a:lnTo>
                  <a:pt x="2743200" y="914399"/>
                </a:lnTo>
                <a:lnTo>
                  <a:pt x="2286000" y="1828444"/>
                </a:lnTo>
                <a:lnTo>
                  <a:pt x="457200" y="1828444"/>
                </a:lnTo>
                <a:lnTo>
                  <a:pt x="0" y="914399"/>
                </a:lnTo>
                <a:close/>
              </a:path>
            </a:pathLst>
          </a:custGeom>
          <a:ln w="19079">
            <a:solidFill>
              <a:srgbClr val="D041A1"/>
            </a:solidFill>
          </a:ln>
        </p:spPr>
        <p:txBody>
          <a:bodyPr wrap="square" lIns="0" tIns="0" rIns="0" bIns="0" rtlCol="0"/>
          <a:lstStyle/>
          <a:p>
            <a:endParaRPr/>
          </a:p>
        </p:txBody>
      </p:sp>
      <p:sp>
        <p:nvSpPr>
          <p:cNvPr id="9" name="object 9"/>
          <p:cNvSpPr txBox="1"/>
          <p:nvPr/>
        </p:nvSpPr>
        <p:spPr>
          <a:xfrm>
            <a:off x="3231823" y="4122287"/>
            <a:ext cx="1329690" cy="240450"/>
          </a:xfrm>
          <a:prstGeom prst="rect">
            <a:avLst/>
          </a:prstGeom>
        </p:spPr>
        <p:txBody>
          <a:bodyPr vert="horz" wrap="square" lIns="0" tIns="9525" rIns="0" bIns="0" rtlCol="0">
            <a:spAutoFit/>
          </a:bodyPr>
          <a:lstStyle/>
          <a:p>
            <a:pPr marL="9525" marR="3810" indent="59055">
              <a:spcBef>
                <a:spcPts val="75"/>
              </a:spcBef>
            </a:pPr>
            <a:r>
              <a:rPr sz="750" b="1" u="sng" spc="-8" dirty="0">
                <a:solidFill>
                  <a:srgbClr val="7F7F7F"/>
                </a:solidFill>
                <a:uFill>
                  <a:solidFill>
                    <a:srgbClr val="7F7F7F"/>
                  </a:solidFill>
                </a:uFill>
                <a:latin typeface="Calibri"/>
                <a:cs typeface="Calibri"/>
              </a:rPr>
              <a:t>Stage</a:t>
            </a:r>
            <a:r>
              <a:rPr sz="750" b="1" u="sng" spc="-11" dirty="0">
                <a:solidFill>
                  <a:srgbClr val="7F7F7F"/>
                </a:solidFill>
                <a:uFill>
                  <a:solidFill>
                    <a:srgbClr val="7F7F7F"/>
                  </a:solidFill>
                </a:uFill>
                <a:latin typeface="Calibri"/>
                <a:cs typeface="Calibri"/>
              </a:rPr>
              <a:t> </a:t>
            </a:r>
            <a:r>
              <a:rPr sz="750" b="1" u="sng" dirty="0">
                <a:solidFill>
                  <a:srgbClr val="7F7F7F"/>
                </a:solidFill>
                <a:uFill>
                  <a:solidFill>
                    <a:srgbClr val="7F7F7F"/>
                  </a:solidFill>
                </a:uFill>
                <a:latin typeface="Calibri"/>
                <a:cs typeface="Calibri"/>
              </a:rPr>
              <a:t>5.</a:t>
            </a:r>
            <a:r>
              <a:rPr sz="750" b="1" u="sng" spc="-11" dirty="0">
                <a:solidFill>
                  <a:srgbClr val="7F7F7F"/>
                </a:solidFill>
                <a:uFill>
                  <a:solidFill>
                    <a:srgbClr val="7F7F7F"/>
                  </a:solidFill>
                </a:uFill>
                <a:latin typeface="Calibri"/>
                <a:cs typeface="Calibri"/>
              </a:rPr>
              <a:t> </a:t>
            </a:r>
            <a:r>
              <a:rPr sz="750" b="1" u="sng" dirty="0">
                <a:solidFill>
                  <a:srgbClr val="7F7F7F"/>
                </a:solidFill>
                <a:uFill>
                  <a:solidFill>
                    <a:srgbClr val="7F7F7F"/>
                  </a:solidFill>
                </a:uFill>
                <a:latin typeface="Calibri"/>
                <a:cs typeface="Calibri"/>
              </a:rPr>
              <a:t>Model</a:t>
            </a:r>
            <a:r>
              <a:rPr sz="750" b="1" u="sng" spc="-11" dirty="0">
                <a:solidFill>
                  <a:srgbClr val="7F7F7F"/>
                </a:solidFill>
                <a:uFill>
                  <a:solidFill>
                    <a:srgbClr val="7F7F7F"/>
                  </a:solidFill>
                </a:uFill>
                <a:latin typeface="Calibri"/>
                <a:cs typeface="Calibri"/>
              </a:rPr>
              <a:t> </a:t>
            </a:r>
            <a:r>
              <a:rPr sz="750" b="1" u="sng" spc="-8" dirty="0">
                <a:solidFill>
                  <a:srgbClr val="7F7F7F"/>
                </a:solidFill>
                <a:uFill>
                  <a:solidFill>
                    <a:srgbClr val="7F7F7F"/>
                  </a:solidFill>
                </a:uFill>
                <a:latin typeface="Calibri"/>
                <a:cs typeface="Calibri"/>
              </a:rPr>
              <a:t>Interpretation:</a:t>
            </a:r>
            <a:r>
              <a:rPr sz="750" b="1" spc="-8" dirty="0">
                <a:solidFill>
                  <a:srgbClr val="7F7F7F"/>
                </a:solidFill>
                <a:latin typeface="Calibri"/>
                <a:cs typeface="Calibri"/>
              </a:rPr>
              <a:t> </a:t>
            </a:r>
            <a:r>
              <a:rPr sz="750" b="1" u="sng" spc="-8" dirty="0">
                <a:solidFill>
                  <a:srgbClr val="7F7F7F"/>
                </a:solidFill>
                <a:uFill>
                  <a:solidFill>
                    <a:srgbClr val="7F7F7F"/>
                  </a:solidFill>
                </a:uFill>
                <a:latin typeface="Calibri"/>
                <a:cs typeface="Calibri"/>
              </a:rPr>
              <a:t>statistical</a:t>
            </a:r>
            <a:r>
              <a:rPr sz="750" b="1" u="sng" spc="-4" dirty="0">
                <a:solidFill>
                  <a:srgbClr val="7F7F7F"/>
                </a:solidFill>
                <a:uFill>
                  <a:solidFill>
                    <a:srgbClr val="7F7F7F"/>
                  </a:solidFill>
                </a:uFill>
                <a:latin typeface="Calibri"/>
                <a:cs typeface="Calibri"/>
              </a:rPr>
              <a:t> </a:t>
            </a:r>
            <a:r>
              <a:rPr sz="750" b="1" u="sng" dirty="0">
                <a:solidFill>
                  <a:srgbClr val="7F7F7F"/>
                </a:solidFill>
                <a:uFill>
                  <a:solidFill>
                    <a:srgbClr val="7F7F7F"/>
                  </a:solidFill>
                </a:uFill>
                <a:latin typeface="Calibri"/>
                <a:cs typeface="Calibri"/>
              </a:rPr>
              <a:t>vs </a:t>
            </a:r>
            <a:r>
              <a:rPr sz="750" b="1" u="sng" spc="-8" dirty="0">
                <a:solidFill>
                  <a:srgbClr val="7F7F7F"/>
                </a:solidFill>
                <a:uFill>
                  <a:solidFill>
                    <a:srgbClr val="7F7F7F"/>
                  </a:solidFill>
                </a:uFill>
                <a:latin typeface="Calibri"/>
                <a:cs typeface="Calibri"/>
              </a:rPr>
              <a:t>practical</a:t>
            </a:r>
            <a:r>
              <a:rPr sz="750" b="1" u="sng" spc="-4" dirty="0">
                <a:solidFill>
                  <a:srgbClr val="7F7F7F"/>
                </a:solidFill>
                <a:uFill>
                  <a:solidFill>
                    <a:srgbClr val="7F7F7F"/>
                  </a:solidFill>
                </a:uFill>
                <a:latin typeface="Calibri"/>
                <a:cs typeface="Calibri"/>
              </a:rPr>
              <a:t> </a:t>
            </a:r>
            <a:r>
              <a:rPr sz="750" b="1" u="sng" spc="-8" dirty="0">
                <a:solidFill>
                  <a:srgbClr val="7F7F7F"/>
                </a:solidFill>
                <a:uFill>
                  <a:solidFill>
                    <a:srgbClr val="7F7F7F"/>
                  </a:solidFill>
                </a:uFill>
                <a:latin typeface="Calibri"/>
                <a:cs typeface="Calibri"/>
              </a:rPr>
              <a:t>significance</a:t>
            </a:r>
            <a:endParaRPr sz="750">
              <a:latin typeface="Calibri"/>
              <a:cs typeface="Calibri"/>
            </a:endParaRPr>
          </a:p>
        </p:txBody>
      </p:sp>
      <p:sp>
        <p:nvSpPr>
          <p:cNvPr id="10" name="object 10"/>
          <p:cNvSpPr txBox="1"/>
          <p:nvPr/>
        </p:nvSpPr>
        <p:spPr>
          <a:xfrm>
            <a:off x="3289877" y="4465187"/>
            <a:ext cx="1213485" cy="240450"/>
          </a:xfrm>
          <a:prstGeom prst="rect">
            <a:avLst/>
          </a:prstGeom>
        </p:spPr>
        <p:txBody>
          <a:bodyPr vert="horz" wrap="square" lIns="0" tIns="9525" rIns="0" bIns="0" rtlCol="0">
            <a:spAutoFit/>
          </a:bodyPr>
          <a:lstStyle/>
          <a:p>
            <a:pPr marL="482918" marR="3810" indent="-473869">
              <a:spcBef>
                <a:spcPts val="75"/>
              </a:spcBef>
            </a:pPr>
            <a:r>
              <a:rPr sz="750" b="1" dirty="0">
                <a:solidFill>
                  <a:srgbClr val="FF0000"/>
                </a:solidFill>
                <a:latin typeface="Calibri"/>
                <a:cs typeface="Calibri"/>
              </a:rPr>
              <a:t>(For</a:t>
            </a:r>
            <a:r>
              <a:rPr sz="750" b="1" spc="-11" dirty="0">
                <a:solidFill>
                  <a:srgbClr val="FF0000"/>
                </a:solidFill>
                <a:latin typeface="Calibri"/>
                <a:cs typeface="Calibri"/>
              </a:rPr>
              <a:t> </a:t>
            </a:r>
            <a:r>
              <a:rPr sz="750" b="1" spc="-8" dirty="0">
                <a:solidFill>
                  <a:srgbClr val="FF0000"/>
                </a:solidFill>
                <a:latin typeface="Calibri"/>
                <a:cs typeface="Calibri"/>
              </a:rPr>
              <a:t>activity</a:t>
            </a:r>
            <a:r>
              <a:rPr sz="750" b="1" spc="-26" dirty="0">
                <a:solidFill>
                  <a:srgbClr val="FF0000"/>
                </a:solidFill>
                <a:latin typeface="Calibri"/>
                <a:cs typeface="Calibri"/>
              </a:rPr>
              <a:t> </a:t>
            </a:r>
            <a:r>
              <a:rPr sz="750" b="1" dirty="0">
                <a:solidFill>
                  <a:srgbClr val="FF0000"/>
                </a:solidFill>
                <a:latin typeface="Calibri"/>
                <a:cs typeface="Calibri"/>
              </a:rPr>
              <a:t>3.2</a:t>
            </a:r>
            <a:r>
              <a:rPr sz="750" b="1" spc="-15" dirty="0">
                <a:solidFill>
                  <a:srgbClr val="FF0000"/>
                </a:solidFill>
                <a:latin typeface="Calibri"/>
                <a:cs typeface="Calibri"/>
              </a:rPr>
              <a:t> </a:t>
            </a:r>
            <a:r>
              <a:rPr sz="750" b="1" dirty="0">
                <a:solidFill>
                  <a:srgbClr val="FF0000"/>
                </a:solidFill>
                <a:latin typeface="Calibri"/>
                <a:cs typeface="Calibri"/>
              </a:rPr>
              <a:t>leave</a:t>
            </a:r>
            <a:r>
              <a:rPr sz="750" b="1" spc="-19" dirty="0">
                <a:solidFill>
                  <a:srgbClr val="FF0000"/>
                </a:solidFill>
                <a:latin typeface="Calibri"/>
                <a:cs typeface="Calibri"/>
              </a:rPr>
              <a:t> </a:t>
            </a:r>
            <a:r>
              <a:rPr sz="750" b="1" dirty="0">
                <a:solidFill>
                  <a:srgbClr val="FF0000"/>
                </a:solidFill>
                <a:latin typeface="Calibri"/>
                <a:cs typeface="Calibri"/>
              </a:rPr>
              <a:t>this</a:t>
            </a:r>
            <a:r>
              <a:rPr sz="750" b="1" spc="-15" dirty="0">
                <a:solidFill>
                  <a:srgbClr val="FF0000"/>
                </a:solidFill>
                <a:latin typeface="Calibri"/>
                <a:cs typeface="Calibri"/>
              </a:rPr>
              <a:t> part </a:t>
            </a:r>
            <a:r>
              <a:rPr sz="750" b="1" spc="-8" dirty="0">
                <a:solidFill>
                  <a:srgbClr val="FF0000"/>
                </a:solidFill>
                <a:latin typeface="Calibri"/>
                <a:cs typeface="Calibri"/>
              </a:rPr>
              <a:t>blank)</a:t>
            </a:r>
            <a:endParaRPr sz="750">
              <a:latin typeface="Calibri"/>
              <a:cs typeface="Calibri"/>
            </a:endParaRPr>
          </a:p>
        </p:txBody>
      </p:sp>
      <p:grpSp>
        <p:nvGrpSpPr>
          <p:cNvPr id="11" name="object 11"/>
          <p:cNvGrpSpPr/>
          <p:nvPr/>
        </p:nvGrpSpPr>
        <p:grpSpPr>
          <a:xfrm>
            <a:off x="116814" y="2236946"/>
            <a:ext cx="2751772" cy="3049905"/>
            <a:chOff x="155752" y="1839595"/>
            <a:chExt cx="3669029" cy="4066540"/>
          </a:xfrm>
        </p:grpSpPr>
        <p:sp>
          <p:nvSpPr>
            <p:cNvPr id="12" name="object 12"/>
            <p:cNvSpPr/>
            <p:nvPr/>
          </p:nvSpPr>
          <p:spPr>
            <a:xfrm>
              <a:off x="2908795" y="1883524"/>
              <a:ext cx="833755" cy="635"/>
            </a:xfrm>
            <a:custGeom>
              <a:avLst/>
              <a:gdLst/>
              <a:ahLst/>
              <a:cxnLst/>
              <a:rect l="l" t="t" r="r" b="b"/>
              <a:pathLst>
                <a:path w="833754" h="635">
                  <a:moveTo>
                    <a:pt x="0" y="355"/>
                  </a:moveTo>
                  <a:lnTo>
                    <a:pt x="833399" y="0"/>
                  </a:lnTo>
                </a:path>
              </a:pathLst>
            </a:custGeom>
            <a:ln w="19079">
              <a:solidFill>
                <a:srgbClr val="2A1D5B"/>
              </a:solidFill>
            </a:ln>
          </p:spPr>
          <p:txBody>
            <a:bodyPr wrap="square" lIns="0" tIns="0" rIns="0" bIns="0" rtlCol="0"/>
            <a:lstStyle/>
            <a:p>
              <a:endParaRPr/>
            </a:p>
          </p:txBody>
        </p:sp>
        <p:pic>
          <p:nvPicPr>
            <p:cNvPr id="13" name="object 13"/>
            <p:cNvPicPr/>
            <p:nvPr/>
          </p:nvPicPr>
          <p:blipFill>
            <a:blip r:embed="rId2" cstate="print"/>
            <a:stretch>
              <a:fillRect/>
            </a:stretch>
          </p:blipFill>
          <p:spPr>
            <a:xfrm>
              <a:off x="3736441" y="1839595"/>
              <a:ext cx="88201" cy="88201"/>
            </a:xfrm>
            <a:prstGeom prst="rect">
              <a:avLst/>
            </a:prstGeom>
          </p:spPr>
        </p:pic>
        <p:sp>
          <p:nvSpPr>
            <p:cNvPr id="14" name="object 14"/>
            <p:cNvSpPr/>
            <p:nvPr/>
          </p:nvSpPr>
          <p:spPr>
            <a:xfrm>
              <a:off x="165595" y="4067276"/>
              <a:ext cx="2743200" cy="1828800"/>
            </a:xfrm>
            <a:custGeom>
              <a:avLst/>
              <a:gdLst/>
              <a:ahLst/>
              <a:cxnLst/>
              <a:rect l="l" t="t" r="r" b="b"/>
              <a:pathLst>
                <a:path w="2743200" h="1828800">
                  <a:moveTo>
                    <a:pt x="0" y="914399"/>
                  </a:moveTo>
                  <a:lnTo>
                    <a:pt x="457200" y="0"/>
                  </a:lnTo>
                  <a:lnTo>
                    <a:pt x="2286000" y="0"/>
                  </a:lnTo>
                  <a:lnTo>
                    <a:pt x="2743200" y="914399"/>
                  </a:lnTo>
                  <a:lnTo>
                    <a:pt x="2286000" y="1828444"/>
                  </a:lnTo>
                  <a:lnTo>
                    <a:pt x="457200" y="1828444"/>
                  </a:lnTo>
                  <a:lnTo>
                    <a:pt x="0" y="914399"/>
                  </a:lnTo>
                  <a:close/>
                </a:path>
              </a:pathLst>
            </a:custGeom>
            <a:ln w="19079">
              <a:solidFill>
                <a:srgbClr val="D041A1"/>
              </a:solidFill>
            </a:ln>
          </p:spPr>
          <p:txBody>
            <a:bodyPr wrap="square" lIns="0" tIns="0" rIns="0" bIns="0" rtlCol="0"/>
            <a:lstStyle/>
            <a:p>
              <a:endParaRPr/>
            </a:p>
          </p:txBody>
        </p:sp>
      </p:grpSp>
      <p:sp>
        <p:nvSpPr>
          <p:cNvPr id="15" name="object 15"/>
          <p:cNvSpPr txBox="1"/>
          <p:nvPr/>
        </p:nvSpPr>
        <p:spPr>
          <a:xfrm>
            <a:off x="767800" y="4122287"/>
            <a:ext cx="749618" cy="125034"/>
          </a:xfrm>
          <a:prstGeom prst="rect">
            <a:avLst/>
          </a:prstGeom>
        </p:spPr>
        <p:txBody>
          <a:bodyPr vert="horz" wrap="square" lIns="0" tIns="9525" rIns="0" bIns="0" rtlCol="0">
            <a:spAutoFit/>
          </a:bodyPr>
          <a:lstStyle/>
          <a:p>
            <a:pPr marL="9525">
              <a:spcBef>
                <a:spcPts val="75"/>
              </a:spcBef>
            </a:pPr>
            <a:r>
              <a:rPr sz="750" b="1" u="sng" spc="-8" dirty="0">
                <a:solidFill>
                  <a:srgbClr val="7F7F7F"/>
                </a:solidFill>
                <a:uFill>
                  <a:solidFill>
                    <a:srgbClr val="7F7F7F"/>
                  </a:solidFill>
                </a:uFill>
                <a:latin typeface="Calibri"/>
                <a:cs typeface="Calibri"/>
              </a:rPr>
              <a:t>Stage</a:t>
            </a:r>
            <a:r>
              <a:rPr sz="750" b="1" u="sng" spc="-11" dirty="0">
                <a:solidFill>
                  <a:srgbClr val="7F7F7F"/>
                </a:solidFill>
                <a:uFill>
                  <a:solidFill>
                    <a:srgbClr val="7F7F7F"/>
                  </a:solidFill>
                </a:uFill>
                <a:latin typeface="Calibri"/>
                <a:cs typeface="Calibri"/>
              </a:rPr>
              <a:t> </a:t>
            </a:r>
            <a:r>
              <a:rPr sz="750" b="1" u="sng" dirty="0">
                <a:solidFill>
                  <a:srgbClr val="7F7F7F"/>
                </a:solidFill>
                <a:uFill>
                  <a:solidFill>
                    <a:srgbClr val="7F7F7F"/>
                  </a:solidFill>
                </a:uFill>
                <a:latin typeface="Calibri"/>
                <a:cs typeface="Calibri"/>
              </a:rPr>
              <a:t>6.</a:t>
            </a:r>
            <a:r>
              <a:rPr sz="750" b="1" u="sng" spc="-8" dirty="0">
                <a:solidFill>
                  <a:srgbClr val="7F7F7F"/>
                </a:solidFill>
                <a:uFill>
                  <a:solidFill>
                    <a:srgbClr val="7F7F7F"/>
                  </a:solidFill>
                </a:uFill>
                <a:latin typeface="Calibri"/>
                <a:cs typeface="Calibri"/>
              </a:rPr>
              <a:t> Validation</a:t>
            </a:r>
            <a:endParaRPr sz="750">
              <a:latin typeface="Calibri"/>
              <a:cs typeface="Calibri"/>
            </a:endParaRPr>
          </a:p>
        </p:txBody>
      </p:sp>
      <p:grpSp>
        <p:nvGrpSpPr>
          <p:cNvPr id="16" name="object 16"/>
          <p:cNvGrpSpPr/>
          <p:nvPr/>
        </p:nvGrpSpPr>
        <p:grpSpPr>
          <a:xfrm>
            <a:off x="2181596" y="2241813"/>
            <a:ext cx="5639276" cy="2396490"/>
            <a:chOff x="2908795" y="1846084"/>
            <a:chExt cx="7519034" cy="3195320"/>
          </a:xfrm>
        </p:grpSpPr>
        <p:sp>
          <p:nvSpPr>
            <p:cNvPr id="17" name="object 17"/>
            <p:cNvSpPr/>
            <p:nvPr/>
          </p:nvSpPr>
          <p:spPr>
            <a:xfrm>
              <a:off x="6567843" y="1890356"/>
              <a:ext cx="841375" cy="15240"/>
            </a:xfrm>
            <a:custGeom>
              <a:avLst/>
              <a:gdLst/>
              <a:ahLst/>
              <a:cxnLst/>
              <a:rect l="l" t="t" r="r" b="b"/>
              <a:pathLst>
                <a:path w="841375" h="15239">
                  <a:moveTo>
                    <a:pt x="0" y="15125"/>
                  </a:moveTo>
                  <a:lnTo>
                    <a:pt x="841311" y="0"/>
                  </a:lnTo>
                </a:path>
              </a:pathLst>
            </a:custGeom>
            <a:ln w="19079">
              <a:solidFill>
                <a:srgbClr val="2A1D5B"/>
              </a:solidFill>
            </a:ln>
          </p:spPr>
          <p:txBody>
            <a:bodyPr wrap="square" lIns="0" tIns="0" rIns="0" bIns="0" rtlCol="0"/>
            <a:lstStyle/>
            <a:p>
              <a:endParaRPr/>
            </a:p>
          </p:txBody>
        </p:sp>
        <p:pic>
          <p:nvPicPr>
            <p:cNvPr id="18" name="object 18"/>
            <p:cNvPicPr/>
            <p:nvPr/>
          </p:nvPicPr>
          <p:blipFill>
            <a:blip r:embed="rId3" cstate="print"/>
            <a:stretch>
              <a:fillRect/>
            </a:stretch>
          </p:blipFill>
          <p:spPr>
            <a:xfrm>
              <a:off x="7403045" y="1846084"/>
              <a:ext cx="88557" cy="88201"/>
            </a:xfrm>
            <a:prstGeom prst="rect">
              <a:avLst/>
            </a:prstGeom>
          </p:spPr>
        </p:pic>
        <p:sp>
          <p:nvSpPr>
            <p:cNvPr id="19" name="object 19"/>
            <p:cNvSpPr/>
            <p:nvPr/>
          </p:nvSpPr>
          <p:spPr>
            <a:xfrm>
              <a:off x="6642722" y="4982044"/>
              <a:ext cx="841375" cy="15240"/>
            </a:xfrm>
            <a:custGeom>
              <a:avLst/>
              <a:gdLst/>
              <a:ahLst/>
              <a:cxnLst/>
              <a:rect l="l" t="t" r="r" b="b"/>
              <a:pathLst>
                <a:path w="841375" h="15239">
                  <a:moveTo>
                    <a:pt x="0" y="14757"/>
                  </a:moveTo>
                  <a:lnTo>
                    <a:pt x="841311" y="0"/>
                  </a:lnTo>
                </a:path>
              </a:pathLst>
            </a:custGeom>
            <a:ln w="19079">
              <a:solidFill>
                <a:srgbClr val="2A1D5B"/>
              </a:solidFill>
            </a:ln>
          </p:spPr>
          <p:txBody>
            <a:bodyPr wrap="square" lIns="0" tIns="0" rIns="0" bIns="0" rtlCol="0"/>
            <a:lstStyle/>
            <a:p>
              <a:endParaRPr/>
            </a:p>
          </p:txBody>
        </p:sp>
        <p:pic>
          <p:nvPicPr>
            <p:cNvPr id="20" name="object 20"/>
            <p:cNvPicPr/>
            <p:nvPr/>
          </p:nvPicPr>
          <p:blipFill>
            <a:blip r:embed="rId4" cstate="print"/>
            <a:stretch>
              <a:fillRect/>
            </a:stretch>
          </p:blipFill>
          <p:spPr>
            <a:xfrm>
              <a:off x="6560273" y="4952885"/>
              <a:ext cx="88569" cy="88188"/>
            </a:xfrm>
            <a:prstGeom prst="rect">
              <a:avLst/>
            </a:prstGeom>
          </p:spPr>
        </p:pic>
        <p:sp>
          <p:nvSpPr>
            <p:cNvPr id="21" name="object 21"/>
            <p:cNvSpPr/>
            <p:nvPr/>
          </p:nvSpPr>
          <p:spPr>
            <a:xfrm>
              <a:off x="2991243" y="4967998"/>
              <a:ext cx="833755" cy="0"/>
            </a:xfrm>
            <a:custGeom>
              <a:avLst/>
              <a:gdLst/>
              <a:ahLst/>
              <a:cxnLst/>
              <a:rect l="l" t="t" r="r" b="b"/>
              <a:pathLst>
                <a:path w="833754">
                  <a:moveTo>
                    <a:pt x="0" y="0"/>
                  </a:moveTo>
                  <a:lnTo>
                    <a:pt x="833399" y="0"/>
                  </a:lnTo>
                </a:path>
              </a:pathLst>
            </a:custGeom>
            <a:ln w="19079">
              <a:solidFill>
                <a:srgbClr val="2A1D5B"/>
              </a:solidFill>
            </a:ln>
          </p:spPr>
          <p:txBody>
            <a:bodyPr wrap="square" lIns="0" tIns="0" rIns="0" bIns="0" rtlCol="0"/>
            <a:lstStyle/>
            <a:p>
              <a:endParaRPr/>
            </a:p>
          </p:txBody>
        </p:sp>
        <p:pic>
          <p:nvPicPr>
            <p:cNvPr id="22" name="object 22"/>
            <p:cNvPicPr/>
            <p:nvPr/>
          </p:nvPicPr>
          <p:blipFill>
            <a:blip r:embed="rId5" cstate="print"/>
            <a:stretch>
              <a:fillRect/>
            </a:stretch>
          </p:blipFill>
          <p:spPr>
            <a:xfrm>
              <a:off x="2908795" y="4924081"/>
              <a:ext cx="88201" cy="88201"/>
            </a:xfrm>
            <a:prstGeom prst="rect">
              <a:avLst/>
            </a:prstGeom>
          </p:spPr>
        </p:pic>
        <p:sp>
          <p:nvSpPr>
            <p:cNvPr id="23" name="object 23"/>
            <p:cNvSpPr/>
            <p:nvPr/>
          </p:nvSpPr>
          <p:spPr>
            <a:xfrm>
              <a:off x="10226878" y="1905482"/>
              <a:ext cx="191135" cy="3076575"/>
            </a:xfrm>
            <a:custGeom>
              <a:avLst/>
              <a:gdLst/>
              <a:ahLst/>
              <a:cxnLst/>
              <a:rect l="l" t="t" r="r" b="b"/>
              <a:pathLst>
                <a:path w="191134" h="3076575">
                  <a:moveTo>
                    <a:pt x="0" y="0"/>
                  </a:moveTo>
                  <a:lnTo>
                    <a:pt x="190804" y="0"/>
                  </a:lnTo>
                  <a:lnTo>
                    <a:pt x="190804" y="3076562"/>
                  </a:lnTo>
                  <a:lnTo>
                    <a:pt x="82435" y="3076562"/>
                  </a:lnTo>
                </a:path>
              </a:pathLst>
            </a:custGeom>
            <a:ln w="19079">
              <a:solidFill>
                <a:srgbClr val="2A1D5B"/>
              </a:solidFill>
            </a:ln>
          </p:spPr>
          <p:txBody>
            <a:bodyPr wrap="square" lIns="0" tIns="0" rIns="0" bIns="0" rtlCol="0"/>
            <a:lstStyle/>
            <a:p>
              <a:endParaRPr/>
            </a:p>
          </p:txBody>
        </p:sp>
        <p:pic>
          <p:nvPicPr>
            <p:cNvPr id="24" name="object 24"/>
            <p:cNvPicPr/>
            <p:nvPr/>
          </p:nvPicPr>
          <p:blipFill>
            <a:blip r:embed="rId6" cstate="print"/>
            <a:stretch>
              <a:fillRect/>
            </a:stretch>
          </p:blipFill>
          <p:spPr>
            <a:xfrm>
              <a:off x="10226878" y="4938115"/>
              <a:ext cx="88201" cy="88201"/>
            </a:xfrm>
            <a:prstGeom prst="rect">
              <a:avLst/>
            </a:prstGeom>
          </p:spPr>
        </p:pic>
      </p:grpSp>
      <p:sp>
        <p:nvSpPr>
          <p:cNvPr id="25" name="object 25"/>
          <p:cNvSpPr txBox="1"/>
          <p:nvPr/>
        </p:nvSpPr>
        <p:spPr>
          <a:xfrm>
            <a:off x="3208143" y="5279583"/>
            <a:ext cx="1378744" cy="495328"/>
          </a:xfrm>
          <a:prstGeom prst="rect">
            <a:avLst/>
          </a:prstGeom>
          <a:ln w="19079">
            <a:solidFill>
              <a:srgbClr val="2A1D5B"/>
            </a:solidFill>
          </a:ln>
        </p:spPr>
        <p:txBody>
          <a:bodyPr vert="horz" wrap="square" lIns="0" tIns="33338" rIns="0" bIns="0" rtlCol="0">
            <a:spAutoFit/>
          </a:bodyPr>
          <a:lstStyle/>
          <a:p>
            <a:pPr marL="953" algn="ctr">
              <a:spcBef>
                <a:spcPts val="263"/>
              </a:spcBef>
            </a:pPr>
            <a:r>
              <a:rPr sz="750" b="1" u="sng" spc="-8" dirty="0">
                <a:solidFill>
                  <a:srgbClr val="7F7F7F"/>
                </a:solidFill>
                <a:uFill>
                  <a:solidFill>
                    <a:srgbClr val="7F7F7F"/>
                  </a:solidFill>
                </a:uFill>
                <a:latin typeface="Calibri"/>
                <a:cs typeface="Calibri"/>
              </a:rPr>
              <a:t>LIMITATIONS</a:t>
            </a:r>
            <a:endParaRPr sz="750">
              <a:latin typeface="Calibri"/>
              <a:cs typeface="Calibri"/>
            </a:endParaRPr>
          </a:p>
          <a:p>
            <a:pPr marL="91916" marR="86201" algn="ctr">
              <a:spcBef>
                <a:spcPts val="900"/>
              </a:spcBef>
            </a:pPr>
            <a:r>
              <a:rPr sz="750" b="1" dirty="0">
                <a:solidFill>
                  <a:srgbClr val="FF0000"/>
                </a:solidFill>
                <a:latin typeface="Calibri"/>
                <a:cs typeface="Calibri"/>
              </a:rPr>
              <a:t>(For</a:t>
            </a:r>
            <a:r>
              <a:rPr sz="750" b="1" spc="-11" dirty="0">
                <a:solidFill>
                  <a:srgbClr val="FF0000"/>
                </a:solidFill>
                <a:latin typeface="Calibri"/>
                <a:cs typeface="Calibri"/>
              </a:rPr>
              <a:t> </a:t>
            </a:r>
            <a:r>
              <a:rPr sz="750" b="1" spc="-8" dirty="0">
                <a:solidFill>
                  <a:srgbClr val="FF0000"/>
                </a:solidFill>
                <a:latin typeface="Calibri"/>
                <a:cs typeface="Calibri"/>
              </a:rPr>
              <a:t>activity</a:t>
            </a:r>
            <a:r>
              <a:rPr sz="750" b="1" spc="-23" dirty="0">
                <a:solidFill>
                  <a:srgbClr val="FF0000"/>
                </a:solidFill>
                <a:latin typeface="Calibri"/>
                <a:cs typeface="Calibri"/>
              </a:rPr>
              <a:t> </a:t>
            </a:r>
            <a:r>
              <a:rPr sz="750" b="1" dirty="0">
                <a:solidFill>
                  <a:srgbClr val="FF0000"/>
                </a:solidFill>
                <a:latin typeface="Calibri"/>
                <a:cs typeface="Calibri"/>
              </a:rPr>
              <a:t>3.2</a:t>
            </a:r>
            <a:r>
              <a:rPr sz="750" b="1" spc="-15" dirty="0">
                <a:solidFill>
                  <a:srgbClr val="FF0000"/>
                </a:solidFill>
                <a:latin typeface="Calibri"/>
                <a:cs typeface="Calibri"/>
              </a:rPr>
              <a:t> </a:t>
            </a:r>
            <a:r>
              <a:rPr sz="750" b="1" dirty="0">
                <a:solidFill>
                  <a:srgbClr val="FF0000"/>
                </a:solidFill>
                <a:latin typeface="Calibri"/>
                <a:cs typeface="Calibri"/>
              </a:rPr>
              <a:t>leave</a:t>
            </a:r>
            <a:r>
              <a:rPr sz="750" b="1" spc="-19" dirty="0">
                <a:solidFill>
                  <a:srgbClr val="FF0000"/>
                </a:solidFill>
                <a:latin typeface="Calibri"/>
                <a:cs typeface="Calibri"/>
              </a:rPr>
              <a:t> </a:t>
            </a:r>
            <a:r>
              <a:rPr sz="750" b="1" dirty="0">
                <a:solidFill>
                  <a:srgbClr val="FF0000"/>
                </a:solidFill>
                <a:latin typeface="Calibri"/>
                <a:cs typeface="Calibri"/>
              </a:rPr>
              <a:t>this</a:t>
            </a:r>
            <a:r>
              <a:rPr sz="750" b="1" spc="-19" dirty="0">
                <a:solidFill>
                  <a:srgbClr val="FF0000"/>
                </a:solidFill>
                <a:latin typeface="Calibri"/>
                <a:cs typeface="Calibri"/>
              </a:rPr>
              <a:t> </a:t>
            </a:r>
            <a:r>
              <a:rPr sz="750" b="1" spc="-15" dirty="0">
                <a:solidFill>
                  <a:srgbClr val="FF0000"/>
                </a:solidFill>
                <a:latin typeface="Calibri"/>
                <a:cs typeface="Calibri"/>
              </a:rPr>
              <a:t>part </a:t>
            </a:r>
            <a:r>
              <a:rPr sz="750" b="1" spc="-8" dirty="0">
                <a:solidFill>
                  <a:srgbClr val="FF0000"/>
                </a:solidFill>
                <a:latin typeface="Calibri"/>
                <a:cs typeface="Calibri"/>
              </a:rPr>
              <a:t>blank)</a:t>
            </a:r>
            <a:endParaRPr sz="750">
              <a:latin typeface="Calibri"/>
              <a:cs typeface="Calibri"/>
            </a:endParaRPr>
          </a:p>
        </p:txBody>
      </p:sp>
      <p:sp>
        <p:nvSpPr>
          <p:cNvPr id="26" name="object 26"/>
          <p:cNvSpPr txBox="1"/>
          <p:nvPr/>
        </p:nvSpPr>
        <p:spPr>
          <a:xfrm>
            <a:off x="643061" y="2157488"/>
            <a:ext cx="921068" cy="286617"/>
          </a:xfrm>
          <a:prstGeom prst="rect">
            <a:avLst/>
          </a:prstGeom>
        </p:spPr>
        <p:txBody>
          <a:bodyPr vert="horz" wrap="square" lIns="0" tIns="9525" rIns="0" bIns="0" rtlCol="0">
            <a:spAutoFit/>
          </a:bodyPr>
          <a:lstStyle/>
          <a:p>
            <a:pPr marL="9525" marR="3810">
              <a:spcBef>
                <a:spcPts val="75"/>
              </a:spcBef>
            </a:pPr>
            <a:r>
              <a:rPr lang="en-GB" sz="600" spc="-8" dirty="0">
                <a:latin typeface="Calibri"/>
                <a:cs typeface="Calibri"/>
              </a:rPr>
              <a:t>Sum of  </a:t>
            </a:r>
            <a:r>
              <a:rPr sz="600" dirty="0">
                <a:latin typeface="Calibri"/>
                <a:cs typeface="Calibri"/>
              </a:rPr>
              <a:t>number</a:t>
            </a:r>
            <a:r>
              <a:rPr sz="600" spc="-19" dirty="0">
                <a:latin typeface="Calibri"/>
                <a:cs typeface="Calibri"/>
              </a:rPr>
              <a:t> </a:t>
            </a:r>
            <a:r>
              <a:rPr sz="600" dirty="0">
                <a:latin typeface="Calibri"/>
                <a:cs typeface="Calibri"/>
              </a:rPr>
              <a:t>of</a:t>
            </a:r>
            <a:r>
              <a:rPr sz="600" spc="-15" dirty="0">
                <a:latin typeface="Calibri"/>
                <a:cs typeface="Calibri"/>
              </a:rPr>
              <a:t> cars</a:t>
            </a:r>
            <a:r>
              <a:rPr sz="600" spc="375" dirty="0">
                <a:latin typeface="Calibri"/>
                <a:cs typeface="Calibri"/>
              </a:rPr>
              <a:t> </a:t>
            </a:r>
            <a:r>
              <a:rPr sz="600" dirty="0">
                <a:latin typeface="Calibri"/>
                <a:cs typeface="Calibri"/>
              </a:rPr>
              <a:t>moving</a:t>
            </a:r>
            <a:r>
              <a:rPr sz="600" spc="-4" dirty="0">
                <a:latin typeface="Calibri"/>
                <a:cs typeface="Calibri"/>
              </a:rPr>
              <a:t> </a:t>
            </a:r>
            <a:r>
              <a:rPr sz="600" dirty="0">
                <a:latin typeface="Calibri"/>
                <a:cs typeface="Calibri"/>
              </a:rPr>
              <a:t>in</a:t>
            </a:r>
            <a:r>
              <a:rPr sz="600" spc="-15" dirty="0">
                <a:latin typeface="Calibri"/>
                <a:cs typeface="Calibri"/>
              </a:rPr>
              <a:t> </a:t>
            </a:r>
            <a:r>
              <a:rPr sz="600" dirty="0">
                <a:latin typeface="Calibri"/>
                <a:cs typeface="Calibri"/>
              </a:rPr>
              <a:t>a</a:t>
            </a:r>
            <a:r>
              <a:rPr sz="600" spc="-15" dirty="0">
                <a:latin typeface="Calibri"/>
                <a:cs typeface="Calibri"/>
              </a:rPr>
              <a:t> </a:t>
            </a:r>
            <a:r>
              <a:rPr sz="600" dirty="0">
                <a:latin typeface="Calibri"/>
                <a:cs typeface="Calibri"/>
              </a:rPr>
              <a:t>1km</a:t>
            </a:r>
            <a:r>
              <a:rPr sz="600" spc="-8" dirty="0">
                <a:latin typeface="Calibri"/>
                <a:cs typeface="Calibri"/>
              </a:rPr>
              <a:t> </a:t>
            </a:r>
            <a:r>
              <a:rPr sz="600" dirty="0">
                <a:latin typeface="Calibri"/>
                <a:cs typeface="Calibri"/>
              </a:rPr>
              <a:t>2</a:t>
            </a:r>
            <a:r>
              <a:rPr sz="600" spc="-8" dirty="0">
                <a:latin typeface="Calibri"/>
                <a:cs typeface="Calibri"/>
              </a:rPr>
              <a:t> way</a:t>
            </a:r>
            <a:r>
              <a:rPr sz="600" spc="-15" dirty="0">
                <a:latin typeface="Calibri"/>
                <a:cs typeface="Calibri"/>
              </a:rPr>
              <a:t> </a:t>
            </a:r>
            <a:r>
              <a:rPr sz="600" spc="-8" dirty="0">
                <a:latin typeface="Calibri"/>
                <a:cs typeface="Calibri"/>
              </a:rPr>
              <a:t>street</a:t>
            </a:r>
            <a:r>
              <a:rPr sz="600" spc="375" dirty="0">
                <a:latin typeface="Calibri"/>
                <a:cs typeface="Calibri"/>
              </a:rPr>
              <a:t> </a:t>
            </a:r>
            <a:r>
              <a:rPr sz="600" spc="-15" dirty="0">
                <a:latin typeface="Calibri"/>
                <a:cs typeface="Calibri"/>
              </a:rPr>
              <a:t>live</a:t>
            </a:r>
            <a:endParaRPr sz="600" dirty="0">
              <a:latin typeface="Calibri"/>
              <a:cs typeface="Calibri"/>
            </a:endParaRPr>
          </a:p>
        </p:txBody>
      </p:sp>
      <p:sp>
        <p:nvSpPr>
          <p:cNvPr id="27" name="object 27"/>
          <p:cNvSpPr txBox="1"/>
          <p:nvPr/>
        </p:nvSpPr>
        <p:spPr>
          <a:xfrm>
            <a:off x="461972" y="2955960"/>
            <a:ext cx="1378744" cy="452207"/>
          </a:xfrm>
          <a:prstGeom prst="rect">
            <a:avLst/>
          </a:prstGeom>
          <a:ln w="19079">
            <a:solidFill>
              <a:srgbClr val="2A1D5B"/>
            </a:solidFill>
          </a:ln>
        </p:spPr>
        <p:txBody>
          <a:bodyPr vert="horz" wrap="square" lIns="0" tIns="33814" rIns="0" bIns="0" rtlCol="0">
            <a:spAutoFit/>
          </a:bodyPr>
          <a:lstStyle/>
          <a:p>
            <a:pPr marL="436245">
              <a:spcBef>
                <a:spcPts val="266"/>
              </a:spcBef>
            </a:pPr>
            <a:r>
              <a:rPr sz="750" b="1" u="sng" spc="-8" dirty="0">
                <a:solidFill>
                  <a:srgbClr val="7F7F7F"/>
                </a:solidFill>
                <a:uFill>
                  <a:solidFill>
                    <a:srgbClr val="7F7F7F"/>
                  </a:solidFill>
                </a:uFill>
                <a:latin typeface="Calibri"/>
                <a:cs typeface="Calibri"/>
              </a:rPr>
              <a:t>LIMITATIONS</a:t>
            </a:r>
            <a:endParaRPr sz="750">
              <a:latin typeface="Calibri"/>
              <a:cs typeface="Calibri"/>
            </a:endParaRPr>
          </a:p>
          <a:p>
            <a:pPr marL="342900" marR="298609">
              <a:spcBef>
                <a:spcPts val="180"/>
              </a:spcBef>
            </a:pPr>
            <a:r>
              <a:rPr sz="600" spc="-8" dirty="0">
                <a:latin typeface="Calibri"/>
                <a:cs typeface="Calibri"/>
              </a:rPr>
              <a:t>Measurement</a:t>
            </a:r>
            <a:r>
              <a:rPr sz="600" dirty="0">
                <a:latin typeface="Calibri"/>
                <a:cs typeface="Calibri"/>
              </a:rPr>
              <a:t> is</a:t>
            </a:r>
            <a:r>
              <a:rPr sz="600" spc="19" dirty="0">
                <a:latin typeface="Calibri"/>
                <a:cs typeface="Calibri"/>
              </a:rPr>
              <a:t> </a:t>
            </a:r>
            <a:r>
              <a:rPr sz="600" spc="-19" dirty="0">
                <a:latin typeface="Calibri"/>
                <a:cs typeface="Calibri"/>
              </a:rPr>
              <a:t>an</a:t>
            </a:r>
            <a:r>
              <a:rPr sz="600" spc="375" dirty="0">
                <a:latin typeface="Calibri"/>
                <a:cs typeface="Calibri"/>
              </a:rPr>
              <a:t> </a:t>
            </a:r>
            <a:r>
              <a:rPr sz="600" spc="-8" dirty="0">
                <a:latin typeface="Calibri"/>
                <a:cs typeface="Calibri"/>
              </a:rPr>
              <a:t>estimation</a:t>
            </a:r>
            <a:r>
              <a:rPr sz="600" spc="-11" dirty="0">
                <a:latin typeface="Calibri"/>
                <a:cs typeface="Calibri"/>
              </a:rPr>
              <a:t> </a:t>
            </a:r>
            <a:r>
              <a:rPr sz="600" dirty="0">
                <a:latin typeface="Calibri"/>
                <a:cs typeface="Calibri"/>
              </a:rPr>
              <a:t>that</a:t>
            </a:r>
            <a:r>
              <a:rPr sz="600" spc="-15" dirty="0">
                <a:latin typeface="Calibri"/>
                <a:cs typeface="Calibri"/>
              </a:rPr>
              <a:t> </a:t>
            </a:r>
            <a:r>
              <a:rPr sz="600" dirty="0">
                <a:latin typeface="Calibri"/>
                <a:cs typeface="Calibri"/>
              </a:rPr>
              <a:t>will</a:t>
            </a:r>
            <a:r>
              <a:rPr sz="600" spc="-11" dirty="0">
                <a:latin typeface="Calibri"/>
                <a:cs typeface="Calibri"/>
              </a:rPr>
              <a:t> </a:t>
            </a:r>
            <a:r>
              <a:rPr sz="600" spc="-15" dirty="0">
                <a:latin typeface="Calibri"/>
                <a:cs typeface="Calibri"/>
              </a:rPr>
              <a:t>lack</a:t>
            </a:r>
            <a:r>
              <a:rPr sz="600" spc="375" dirty="0">
                <a:latin typeface="Calibri"/>
                <a:cs typeface="Calibri"/>
              </a:rPr>
              <a:t> </a:t>
            </a:r>
            <a:r>
              <a:rPr sz="600" spc="-8" dirty="0">
                <a:latin typeface="Calibri"/>
                <a:cs typeface="Calibri"/>
              </a:rPr>
              <a:t>accuracy</a:t>
            </a:r>
            <a:endParaRPr sz="600">
              <a:latin typeface="Calibri"/>
              <a:cs typeface="Calibri"/>
            </a:endParaRPr>
          </a:p>
        </p:txBody>
      </p:sp>
      <p:sp>
        <p:nvSpPr>
          <p:cNvPr id="28" name="object 28"/>
          <p:cNvSpPr txBox="1"/>
          <p:nvPr/>
        </p:nvSpPr>
        <p:spPr>
          <a:xfrm>
            <a:off x="3188084" y="1814331"/>
            <a:ext cx="1697355" cy="1138132"/>
          </a:xfrm>
          <a:prstGeom prst="rect">
            <a:avLst/>
          </a:prstGeom>
        </p:spPr>
        <p:txBody>
          <a:bodyPr vert="horz" wrap="square" lIns="0" tIns="9525" rIns="0" bIns="0" rtlCol="0">
            <a:spAutoFit/>
          </a:bodyPr>
          <a:lstStyle/>
          <a:p>
            <a:pPr marL="112395">
              <a:lnSpc>
                <a:spcPts val="859"/>
              </a:lnSpc>
              <a:spcBef>
                <a:spcPts val="75"/>
              </a:spcBef>
            </a:pPr>
            <a:r>
              <a:rPr sz="750" b="1" u="sng" spc="-8" dirty="0">
                <a:solidFill>
                  <a:srgbClr val="7F7F7F"/>
                </a:solidFill>
                <a:uFill>
                  <a:solidFill>
                    <a:srgbClr val="7F7F7F"/>
                  </a:solidFill>
                </a:uFill>
                <a:latin typeface="Calibri"/>
                <a:cs typeface="Calibri"/>
              </a:rPr>
              <a:t>Stage</a:t>
            </a:r>
            <a:r>
              <a:rPr sz="750" b="1" u="sng" spc="-11" dirty="0">
                <a:solidFill>
                  <a:srgbClr val="7F7F7F"/>
                </a:solidFill>
                <a:uFill>
                  <a:solidFill>
                    <a:srgbClr val="7F7F7F"/>
                  </a:solidFill>
                </a:uFill>
                <a:latin typeface="Calibri"/>
                <a:cs typeface="Calibri"/>
              </a:rPr>
              <a:t> </a:t>
            </a:r>
            <a:r>
              <a:rPr sz="750" b="1" u="sng" dirty="0">
                <a:solidFill>
                  <a:srgbClr val="7F7F7F"/>
                </a:solidFill>
                <a:uFill>
                  <a:solidFill>
                    <a:srgbClr val="7F7F7F"/>
                  </a:solidFill>
                </a:uFill>
                <a:latin typeface="Calibri"/>
                <a:cs typeface="Calibri"/>
              </a:rPr>
              <a:t>2.</a:t>
            </a:r>
            <a:r>
              <a:rPr sz="750" b="1" u="sng" spc="-8" dirty="0">
                <a:solidFill>
                  <a:srgbClr val="7F7F7F"/>
                </a:solidFill>
                <a:uFill>
                  <a:solidFill>
                    <a:srgbClr val="7F7F7F"/>
                  </a:solidFill>
                </a:uFill>
                <a:latin typeface="Calibri"/>
                <a:cs typeface="Calibri"/>
              </a:rPr>
              <a:t> Analysis</a:t>
            </a:r>
            <a:r>
              <a:rPr sz="750" b="1" u="sng" spc="-4" dirty="0">
                <a:solidFill>
                  <a:srgbClr val="7F7F7F"/>
                </a:solidFill>
                <a:uFill>
                  <a:solidFill>
                    <a:srgbClr val="7F7F7F"/>
                  </a:solidFill>
                </a:uFill>
                <a:latin typeface="Calibri"/>
                <a:cs typeface="Calibri"/>
              </a:rPr>
              <a:t> </a:t>
            </a:r>
            <a:r>
              <a:rPr sz="750" b="1" u="sng" dirty="0">
                <a:solidFill>
                  <a:srgbClr val="7F7F7F"/>
                </a:solidFill>
                <a:uFill>
                  <a:solidFill>
                    <a:srgbClr val="7F7F7F"/>
                  </a:solidFill>
                </a:uFill>
                <a:latin typeface="Calibri"/>
                <a:cs typeface="Calibri"/>
              </a:rPr>
              <a:t>Plan /</a:t>
            </a:r>
            <a:r>
              <a:rPr sz="750" b="1" u="sng" spc="-8" dirty="0">
                <a:solidFill>
                  <a:srgbClr val="7F7F7F"/>
                </a:solidFill>
                <a:uFill>
                  <a:solidFill>
                    <a:srgbClr val="7F7F7F"/>
                  </a:solidFill>
                </a:uFill>
                <a:latin typeface="Calibri"/>
                <a:cs typeface="Calibri"/>
              </a:rPr>
              <a:t> Design</a:t>
            </a:r>
            <a:endParaRPr sz="750" dirty="0">
              <a:latin typeface="Calibri"/>
              <a:cs typeface="Calibri"/>
            </a:endParaRPr>
          </a:p>
          <a:p>
            <a:pPr marL="9525">
              <a:lnSpc>
                <a:spcPts val="679"/>
              </a:lnSpc>
            </a:pPr>
            <a:r>
              <a:rPr sz="600" dirty="0">
                <a:latin typeface="Calibri"/>
                <a:cs typeface="Calibri"/>
              </a:rPr>
              <a:t>Stand</a:t>
            </a:r>
            <a:r>
              <a:rPr sz="600" spc="-19" dirty="0">
                <a:latin typeface="Calibri"/>
                <a:cs typeface="Calibri"/>
              </a:rPr>
              <a:t> </a:t>
            </a:r>
            <a:r>
              <a:rPr sz="600" dirty="0">
                <a:latin typeface="Calibri"/>
                <a:cs typeface="Calibri"/>
              </a:rPr>
              <a:t>at</a:t>
            </a:r>
            <a:r>
              <a:rPr sz="600" spc="-23" dirty="0">
                <a:latin typeface="Calibri"/>
                <a:cs typeface="Calibri"/>
              </a:rPr>
              <a:t> </a:t>
            </a:r>
            <a:r>
              <a:rPr sz="600" dirty="0">
                <a:latin typeface="Calibri"/>
                <a:cs typeface="Calibri"/>
              </a:rPr>
              <a:t>the</a:t>
            </a:r>
            <a:r>
              <a:rPr sz="600" spc="-19" dirty="0">
                <a:latin typeface="Calibri"/>
                <a:cs typeface="Calibri"/>
              </a:rPr>
              <a:t> </a:t>
            </a:r>
            <a:r>
              <a:rPr sz="600" dirty="0">
                <a:latin typeface="Calibri"/>
                <a:cs typeface="Calibri"/>
              </a:rPr>
              <a:t>end</a:t>
            </a:r>
            <a:r>
              <a:rPr sz="600" spc="-19" dirty="0">
                <a:latin typeface="Calibri"/>
                <a:cs typeface="Calibri"/>
              </a:rPr>
              <a:t> </a:t>
            </a:r>
            <a:r>
              <a:rPr sz="600" dirty="0">
                <a:latin typeface="Calibri"/>
                <a:cs typeface="Calibri"/>
              </a:rPr>
              <a:t>of</a:t>
            </a:r>
            <a:r>
              <a:rPr sz="600" spc="-19" dirty="0">
                <a:latin typeface="Calibri"/>
                <a:cs typeface="Calibri"/>
              </a:rPr>
              <a:t> </a:t>
            </a:r>
            <a:r>
              <a:rPr sz="600" dirty="0">
                <a:latin typeface="Calibri"/>
                <a:cs typeface="Calibri"/>
              </a:rPr>
              <a:t>1st</a:t>
            </a:r>
            <a:r>
              <a:rPr sz="600" spc="-23" dirty="0">
                <a:latin typeface="Calibri"/>
                <a:cs typeface="Calibri"/>
              </a:rPr>
              <a:t> </a:t>
            </a:r>
            <a:r>
              <a:rPr sz="600" spc="-15" dirty="0">
                <a:latin typeface="Calibri"/>
                <a:cs typeface="Calibri"/>
              </a:rPr>
              <a:t>way, </a:t>
            </a:r>
            <a:r>
              <a:rPr sz="600" dirty="0">
                <a:latin typeface="Calibri"/>
                <a:cs typeface="Calibri"/>
              </a:rPr>
              <a:t>count</a:t>
            </a:r>
            <a:r>
              <a:rPr sz="600" spc="-23" dirty="0">
                <a:latin typeface="Calibri"/>
                <a:cs typeface="Calibri"/>
              </a:rPr>
              <a:t> </a:t>
            </a:r>
            <a:r>
              <a:rPr sz="600" dirty="0">
                <a:latin typeface="Calibri"/>
                <a:cs typeface="Calibri"/>
              </a:rPr>
              <a:t>the</a:t>
            </a:r>
            <a:r>
              <a:rPr sz="600" spc="-19" dirty="0">
                <a:latin typeface="Calibri"/>
                <a:cs typeface="Calibri"/>
              </a:rPr>
              <a:t> </a:t>
            </a:r>
            <a:r>
              <a:rPr sz="600" dirty="0">
                <a:latin typeface="Calibri"/>
                <a:cs typeface="Calibri"/>
              </a:rPr>
              <a:t>number</a:t>
            </a:r>
            <a:r>
              <a:rPr sz="600" spc="-26" dirty="0">
                <a:latin typeface="Calibri"/>
                <a:cs typeface="Calibri"/>
              </a:rPr>
              <a:t> </a:t>
            </a:r>
            <a:r>
              <a:rPr sz="600" dirty="0">
                <a:latin typeface="Calibri"/>
                <a:cs typeface="Calibri"/>
              </a:rPr>
              <a:t>of</a:t>
            </a:r>
            <a:r>
              <a:rPr sz="600" spc="-19" dirty="0">
                <a:latin typeface="Calibri"/>
                <a:cs typeface="Calibri"/>
              </a:rPr>
              <a:t> </a:t>
            </a:r>
            <a:r>
              <a:rPr sz="600" spc="-15" dirty="0">
                <a:latin typeface="Calibri"/>
                <a:cs typeface="Calibri"/>
              </a:rPr>
              <a:t>cars</a:t>
            </a:r>
            <a:endParaRPr sz="600" dirty="0">
              <a:latin typeface="Calibri"/>
              <a:cs typeface="Calibri"/>
            </a:endParaRPr>
          </a:p>
          <a:p>
            <a:pPr marL="9525" marR="3810">
              <a:lnSpc>
                <a:spcPct val="99800"/>
              </a:lnSpc>
            </a:pPr>
            <a:r>
              <a:rPr sz="600" spc="-8" dirty="0">
                <a:latin typeface="Calibri"/>
                <a:cs typeface="Calibri"/>
              </a:rPr>
              <a:t>passing</a:t>
            </a:r>
            <a:r>
              <a:rPr sz="600" spc="-4" dirty="0">
                <a:latin typeface="Calibri"/>
                <a:cs typeface="Calibri"/>
              </a:rPr>
              <a:t> </a:t>
            </a:r>
            <a:r>
              <a:rPr sz="600" dirty="0">
                <a:latin typeface="Calibri"/>
                <a:cs typeface="Calibri"/>
              </a:rPr>
              <a:t>by</a:t>
            </a:r>
            <a:r>
              <a:rPr sz="600" spc="-11" dirty="0">
                <a:latin typeface="Calibri"/>
                <a:cs typeface="Calibri"/>
              </a:rPr>
              <a:t> </a:t>
            </a:r>
            <a:r>
              <a:rPr sz="600" spc="-8" dirty="0">
                <a:latin typeface="Calibri"/>
                <a:cs typeface="Calibri"/>
              </a:rPr>
              <a:t>for</a:t>
            </a:r>
            <a:r>
              <a:rPr sz="600" spc="-15" dirty="0">
                <a:latin typeface="Calibri"/>
                <a:cs typeface="Calibri"/>
              </a:rPr>
              <a:t> </a:t>
            </a:r>
            <a:r>
              <a:rPr sz="600" dirty="0">
                <a:latin typeface="Calibri"/>
                <a:cs typeface="Calibri"/>
              </a:rPr>
              <a:t>X</a:t>
            </a:r>
            <a:r>
              <a:rPr sz="600" spc="-8" dirty="0">
                <a:latin typeface="Calibri"/>
                <a:cs typeface="Calibri"/>
              </a:rPr>
              <a:t> </a:t>
            </a:r>
            <a:r>
              <a:rPr sz="600" dirty="0">
                <a:latin typeface="Calibri"/>
                <a:cs typeface="Calibri"/>
              </a:rPr>
              <a:t>minutes</a:t>
            </a:r>
            <a:r>
              <a:rPr sz="600" spc="-11" dirty="0">
                <a:latin typeface="Calibri"/>
                <a:cs typeface="Calibri"/>
              </a:rPr>
              <a:t> </a:t>
            </a:r>
            <a:r>
              <a:rPr sz="600" spc="-8" dirty="0">
                <a:latin typeface="Calibri"/>
                <a:cs typeface="Calibri"/>
              </a:rPr>
              <a:t>(Depending </a:t>
            </a:r>
            <a:r>
              <a:rPr sz="600" dirty="0">
                <a:latin typeface="Calibri"/>
                <a:cs typeface="Calibri"/>
              </a:rPr>
              <a:t>on</a:t>
            </a:r>
            <a:r>
              <a:rPr sz="600" spc="-11" dirty="0">
                <a:latin typeface="Calibri"/>
                <a:cs typeface="Calibri"/>
              </a:rPr>
              <a:t> </a:t>
            </a:r>
            <a:r>
              <a:rPr sz="600" dirty="0">
                <a:latin typeface="Calibri"/>
                <a:cs typeface="Calibri"/>
              </a:rPr>
              <a:t>speed</a:t>
            </a:r>
            <a:r>
              <a:rPr sz="600" spc="-4" dirty="0">
                <a:latin typeface="Calibri"/>
                <a:cs typeface="Calibri"/>
              </a:rPr>
              <a:t> </a:t>
            </a:r>
            <a:r>
              <a:rPr sz="600" dirty="0">
                <a:latin typeface="Calibri"/>
                <a:cs typeface="Calibri"/>
              </a:rPr>
              <a:t>limit</a:t>
            </a:r>
            <a:r>
              <a:rPr sz="600" spc="-8" dirty="0">
                <a:latin typeface="Calibri"/>
                <a:cs typeface="Calibri"/>
              </a:rPr>
              <a:t> </a:t>
            </a:r>
            <a:r>
              <a:rPr sz="600" spc="-19" dirty="0">
                <a:latin typeface="Calibri"/>
                <a:cs typeface="Calibri"/>
              </a:rPr>
              <a:t>of</a:t>
            </a:r>
            <a:r>
              <a:rPr sz="600" spc="375" dirty="0">
                <a:latin typeface="Calibri"/>
                <a:cs typeface="Calibri"/>
              </a:rPr>
              <a:t> </a:t>
            </a:r>
            <a:r>
              <a:rPr sz="600" dirty="0">
                <a:latin typeface="Calibri"/>
                <a:cs typeface="Calibri"/>
              </a:rPr>
              <a:t>the</a:t>
            </a:r>
            <a:r>
              <a:rPr sz="600" spc="-4" dirty="0">
                <a:latin typeface="Calibri"/>
                <a:cs typeface="Calibri"/>
              </a:rPr>
              <a:t> </a:t>
            </a:r>
            <a:r>
              <a:rPr sz="600" spc="-8" dirty="0">
                <a:latin typeface="Calibri"/>
                <a:cs typeface="Calibri"/>
              </a:rPr>
              <a:t>street</a:t>
            </a:r>
            <a:r>
              <a:rPr sz="600" spc="-11" dirty="0">
                <a:latin typeface="Calibri"/>
                <a:cs typeface="Calibri"/>
              </a:rPr>
              <a:t> </a:t>
            </a:r>
            <a:r>
              <a:rPr sz="600" dirty="0">
                <a:latin typeface="Calibri"/>
                <a:cs typeface="Calibri"/>
              </a:rPr>
              <a:t>if</a:t>
            </a:r>
            <a:r>
              <a:rPr sz="600" spc="-11" dirty="0">
                <a:latin typeface="Calibri"/>
                <a:cs typeface="Calibri"/>
              </a:rPr>
              <a:t> </a:t>
            </a:r>
            <a:r>
              <a:rPr sz="600" dirty="0">
                <a:latin typeface="Calibri"/>
                <a:cs typeface="Calibri"/>
              </a:rPr>
              <a:t>30km/h</a:t>
            </a:r>
            <a:r>
              <a:rPr sz="600" spc="-8" dirty="0">
                <a:latin typeface="Calibri"/>
                <a:cs typeface="Calibri"/>
              </a:rPr>
              <a:t> </a:t>
            </a:r>
            <a:r>
              <a:rPr sz="600" dirty="0">
                <a:latin typeface="Calibri"/>
                <a:cs typeface="Calibri"/>
              </a:rPr>
              <a:t>=</a:t>
            </a:r>
            <a:r>
              <a:rPr sz="600" spc="-11" dirty="0">
                <a:latin typeface="Calibri"/>
                <a:cs typeface="Calibri"/>
              </a:rPr>
              <a:t> </a:t>
            </a:r>
            <a:r>
              <a:rPr sz="600" dirty="0">
                <a:latin typeface="Calibri"/>
                <a:cs typeface="Calibri"/>
              </a:rPr>
              <a:t>30km/60min</a:t>
            </a:r>
            <a:r>
              <a:rPr sz="600" spc="-8" dirty="0">
                <a:latin typeface="Calibri"/>
                <a:cs typeface="Calibri"/>
              </a:rPr>
              <a:t> </a:t>
            </a:r>
            <a:r>
              <a:rPr sz="600" dirty="0">
                <a:latin typeface="Calibri"/>
                <a:cs typeface="Calibri"/>
              </a:rPr>
              <a:t>=</a:t>
            </a:r>
            <a:r>
              <a:rPr sz="600" spc="-4" dirty="0">
                <a:latin typeface="Calibri"/>
                <a:cs typeface="Calibri"/>
              </a:rPr>
              <a:t> </a:t>
            </a:r>
            <a:r>
              <a:rPr sz="600" spc="-8" dirty="0">
                <a:latin typeface="Calibri"/>
                <a:cs typeface="Calibri"/>
              </a:rPr>
              <a:t>1km/2min),</a:t>
            </a:r>
            <a:r>
              <a:rPr sz="600" spc="375" dirty="0">
                <a:latin typeface="Calibri"/>
                <a:cs typeface="Calibri"/>
              </a:rPr>
              <a:t> </a:t>
            </a:r>
            <a:r>
              <a:rPr sz="600" spc="-8" dirty="0">
                <a:latin typeface="Calibri"/>
                <a:cs typeface="Calibri"/>
              </a:rPr>
              <a:t>multiply</a:t>
            </a:r>
            <a:r>
              <a:rPr sz="600" spc="-19" dirty="0">
                <a:latin typeface="Calibri"/>
                <a:cs typeface="Calibri"/>
              </a:rPr>
              <a:t> </a:t>
            </a:r>
            <a:r>
              <a:rPr sz="600" dirty="0">
                <a:latin typeface="Calibri"/>
                <a:cs typeface="Calibri"/>
              </a:rPr>
              <a:t>number</a:t>
            </a:r>
            <a:r>
              <a:rPr sz="600" spc="-15" dirty="0">
                <a:latin typeface="Calibri"/>
                <a:cs typeface="Calibri"/>
              </a:rPr>
              <a:t> </a:t>
            </a:r>
            <a:r>
              <a:rPr sz="600" dirty="0">
                <a:latin typeface="Calibri"/>
                <a:cs typeface="Calibri"/>
              </a:rPr>
              <a:t>by</a:t>
            </a:r>
            <a:r>
              <a:rPr sz="600" spc="-15" dirty="0">
                <a:latin typeface="Calibri"/>
                <a:cs typeface="Calibri"/>
              </a:rPr>
              <a:t> </a:t>
            </a:r>
            <a:r>
              <a:rPr sz="600" dirty="0">
                <a:latin typeface="Calibri"/>
                <a:cs typeface="Calibri"/>
              </a:rPr>
              <a:t>2</a:t>
            </a:r>
            <a:r>
              <a:rPr sz="600" spc="-11" dirty="0">
                <a:latin typeface="Calibri"/>
                <a:cs typeface="Calibri"/>
              </a:rPr>
              <a:t> </a:t>
            </a:r>
            <a:r>
              <a:rPr sz="600" dirty="0">
                <a:latin typeface="Calibri"/>
                <a:cs typeface="Calibri"/>
              </a:rPr>
              <a:t>and</a:t>
            </a:r>
            <a:r>
              <a:rPr sz="600" spc="-15" dirty="0">
                <a:latin typeface="Calibri"/>
                <a:cs typeface="Calibri"/>
              </a:rPr>
              <a:t> </a:t>
            </a:r>
            <a:r>
              <a:rPr sz="600" dirty="0">
                <a:latin typeface="Calibri"/>
                <a:cs typeface="Calibri"/>
              </a:rPr>
              <a:t>store</a:t>
            </a:r>
            <a:r>
              <a:rPr sz="600" spc="-11" dirty="0">
                <a:latin typeface="Calibri"/>
                <a:cs typeface="Calibri"/>
              </a:rPr>
              <a:t> </a:t>
            </a:r>
            <a:r>
              <a:rPr sz="600" dirty="0">
                <a:latin typeface="Calibri"/>
                <a:cs typeface="Calibri"/>
              </a:rPr>
              <a:t>the</a:t>
            </a:r>
            <a:r>
              <a:rPr sz="600" spc="-11" dirty="0">
                <a:latin typeface="Calibri"/>
                <a:cs typeface="Calibri"/>
              </a:rPr>
              <a:t> </a:t>
            </a:r>
            <a:r>
              <a:rPr sz="600" spc="-8" dirty="0">
                <a:latin typeface="Calibri"/>
                <a:cs typeface="Calibri"/>
              </a:rPr>
              <a:t>number</a:t>
            </a:r>
            <a:r>
              <a:rPr sz="600" spc="-15" dirty="0">
                <a:latin typeface="Calibri"/>
                <a:cs typeface="Calibri"/>
              </a:rPr>
              <a:t> </a:t>
            </a:r>
            <a:r>
              <a:rPr sz="600" dirty="0">
                <a:latin typeface="Calibri"/>
                <a:cs typeface="Calibri"/>
              </a:rPr>
              <a:t>in</a:t>
            </a:r>
            <a:r>
              <a:rPr sz="600" spc="-8" dirty="0">
                <a:latin typeface="Calibri"/>
                <a:cs typeface="Calibri"/>
              </a:rPr>
              <a:t> </a:t>
            </a:r>
            <a:r>
              <a:rPr sz="600" dirty="0">
                <a:latin typeface="Calibri"/>
                <a:cs typeface="Calibri"/>
              </a:rPr>
              <a:t>a</a:t>
            </a:r>
            <a:r>
              <a:rPr sz="600" spc="-15" dirty="0">
                <a:latin typeface="Calibri"/>
                <a:cs typeface="Calibri"/>
              </a:rPr>
              <a:t> </a:t>
            </a:r>
            <a:r>
              <a:rPr sz="600" dirty="0">
                <a:latin typeface="Calibri"/>
                <a:cs typeface="Calibri"/>
              </a:rPr>
              <a:t>list,</a:t>
            </a:r>
            <a:r>
              <a:rPr sz="600" spc="-8" dirty="0">
                <a:latin typeface="Calibri"/>
                <a:cs typeface="Calibri"/>
              </a:rPr>
              <a:t> </a:t>
            </a:r>
            <a:r>
              <a:rPr sz="600" spc="-19" dirty="0">
                <a:latin typeface="Calibri"/>
                <a:cs typeface="Calibri"/>
              </a:rPr>
              <a:t>in</a:t>
            </a:r>
            <a:r>
              <a:rPr sz="600" spc="375" dirty="0">
                <a:latin typeface="Calibri"/>
                <a:cs typeface="Calibri"/>
              </a:rPr>
              <a:t> </a:t>
            </a:r>
            <a:r>
              <a:rPr sz="600" dirty="0">
                <a:latin typeface="Calibri"/>
                <a:cs typeface="Calibri"/>
              </a:rPr>
              <a:t>a</a:t>
            </a:r>
            <a:r>
              <a:rPr sz="600" spc="8" dirty="0">
                <a:latin typeface="Calibri"/>
                <a:cs typeface="Calibri"/>
              </a:rPr>
              <a:t> </a:t>
            </a:r>
            <a:r>
              <a:rPr sz="600" spc="-8" dirty="0">
                <a:latin typeface="Calibri"/>
                <a:cs typeface="Calibri"/>
              </a:rPr>
              <a:t>second</a:t>
            </a:r>
            <a:r>
              <a:rPr sz="600" dirty="0">
                <a:latin typeface="Calibri"/>
                <a:cs typeface="Calibri"/>
              </a:rPr>
              <a:t> list</a:t>
            </a:r>
            <a:r>
              <a:rPr sz="600" spc="4" dirty="0">
                <a:latin typeface="Calibri"/>
                <a:cs typeface="Calibri"/>
              </a:rPr>
              <a:t> </a:t>
            </a:r>
            <a:r>
              <a:rPr sz="600" spc="-8" dirty="0">
                <a:latin typeface="Calibri"/>
                <a:cs typeface="Calibri"/>
              </a:rPr>
              <a:t>store</a:t>
            </a:r>
            <a:r>
              <a:rPr sz="600" spc="4" dirty="0">
                <a:latin typeface="Calibri"/>
                <a:cs typeface="Calibri"/>
              </a:rPr>
              <a:t> </a:t>
            </a:r>
            <a:r>
              <a:rPr sz="600" dirty="0">
                <a:latin typeface="Calibri"/>
                <a:cs typeface="Calibri"/>
              </a:rPr>
              <a:t>the</a:t>
            </a:r>
            <a:r>
              <a:rPr sz="600" spc="4" dirty="0">
                <a:latin typeface="Calibri"/>
                <a:cs typeface="Calibri"/>
              </a:rPr>
              <a:t> </a:t>
            </a:r>
            <a:r>
              <a:rPr sz="600" dirty="0">
                <a:latin typeface="Calibri"/>
                <a:cs typeface="Calibri"/>
              </a:rPr>
              <a:t>time</a:t>
            </a:r>
            <a:r>
              <a:rPr sz="600" spc="8" dirty="0">
                <a:latin typeface="Calibri"/>
                <a:cs typeface="Calibri"/>
              </a:rPr>
              <a:t> </a:t>
            </a:r>
            <a:r>
              <a:rPr sz="600" spc="-8" dirty="0">
                <a:latin typeface="Calibri"/>
                <a:cs typeface="Calibri"/>
              </a:rPr>
              <a:t>(month-</a:t>
            </a:r>
            <a:r>
              <a:rPr sz="600" spc="-15" dirty="0">
                <a:latin typeface="Calibri"/>
                <a:cs typeface="Calibri"/>
              </a:rPr>
              <a:t>day-hour-</a:t>
            </a:r>
            <a:r>
              <a:rPr sz="600" spc="-8" dirty="0">
                <a:latin typeface="Calibri"/>
                <a:cs typeface="Calibri"/>
              </a:rPr>
              <a:t>minute-</a:t>
            </a:r>
            <a:r>
              <a:rPr sz="600" spc="375" dirty="0">
                <a:latin typeface="Calibri"/>
                <a:cs typeface="Calibri"/>
              </a:rPr>
              <a:t> </a:t>
            </a:r>
            <a:r>
              <a:rPr sz="600" spc="-8" dirty="0">
                <a:latin typeface="Calibri"/>
                <a:cs typeface="Calibri"/>
              </a:rPr>
              <a:t>dayofweek),</a:t>
            </a:r>
            <a:r>
              <a:rPr sz="600" spc="-11" dirty="0">
                <a:latin typeface="Calibri"/>
                <a:cs typeface="Calibri"/>
              </a:rPr>
              <a:t> </a:t>
            </a:r>
            <a:r>
              <a:rPr sz="600" dirty="0">
                <a:latin typeface="Calibri"/>
                <a:cs typeface="Calibri"/>
              </a:rPr>
              <a:t>in</a:t>
            </a:r>
            <a:r>
              <a:rPr sz="600" spc="-8" dirty="0">
                <a:latin typeface="Calibri"/>
                <a:cs typeface="Calibri"/>
              </a:rPr>
              <a:t> </a:t>
            </a:r>
            <a:r>
              <a:rPr sz="600" dirty="0">
                <a:latin typeface="Calibri"/>
                <a:cs typeface="Calibri"/>
              </a:rPr>
              <a:t>a </a:t>
            </a:r>
            <a:r>
              <a:rPr sz="600" spc="-8" dirty="0">
                <a:latin typeface="Calibri"/>
                <a:cs typeface="Calibri"/>
              </a:rPr>
              <a:t>third </a:t>
            </a:r>
            <a:r>
              <a:rPr sz="600" dirty="0">
                <a:latin typeface="Calibri"/>
                <a:cs typeface="Calibri"/>
              </a:rPr>
              <a:t>list</a:t>
            </a:r>
            <a:r>
              <a:rPr sz="600" spc="-4" dirty="0">
                <a:latin typeface="Calibri"/>
                <a:cs typeface="Calibri"/>
              </a:rPr>
              <a:t> </a:t>
            </a:r>
            <a:r>
              <a:rPr sz="600" dirty="0">
                <a:latin typeface="Calibri"/>
                <a:cs typeface="Calibri"/>
              </a:rPr>
              <a:t>to</a:t>
            </a:r>
            <a:r>
              <a:rPr sz="600" spc="-8" dirty="0">
                <a:latin typeface="Calibri"/>
                <a:cs typeface="Calibri"/>
              </a:rPr>
              <a:t> store</a:t>
            </a:r>
            <a:r>
              <a:rPr sz="600" spc="-15" dirty="0">
                <a:latin typeface="Calibri"/>
                <a:cs typeface="Calibri"/>
              </a:rPr>
              <a:t> </a:t>
            </a:r>
            <a:r>
              <a:rPr sz="600" dirty="0">
                <a:latin typeface="Calibri"/>
                <a:cs typeface="Calibri"/>
              </a:rPr>
              <a:t>the</a:t>
            </a:r>
            <a:r>
              <a:rPr sz="600" spc="-8" dirty="0">
                <a:latin typeface="Calibri"/>
                <a:cs typeface="Calibri"/>
              </a:rPr>
              <a:t> weather</a:t>
            </a:r>
            <a:r>
              <a:rPr sz="600" spc="375" dirty="0">
                <a:latin typeface="Calibri"/>
                <a:cs typeface="Calibri"/>
              </a:rPr>
              <a:t> </a:t>
            </a:r>
            <a:r>
              <a:rPr sz="600" spc="-8" dirty="0">
                <a:latin typeface="Calibri"/>
                <a:cs typeface="Calibri"/>
              </a:rPr>
              <a:t>condition</a:t>
            </a:r>
            <a:r>
              <a:rPr sz="600" spc="-4" dirty="0">
                <a:latin typeface="Calibri"/>
                <a:cs typeface="Calibri"/>
              </a:rPr>
              <a:t> </a:t>
            </a:r>
            <a:r>
              <a:rPr sz="600" spc="-15" dirty="0">
                <a:latin typeface="Calibri"/>
                <a:cs typeface="Calibri"/>
              </a:rPr>
              <a:t>(sunny,</a:t>
            </a:r>
            <a:r>
              <a:rPr sz="600" dirty="0">
                <a:latin typeface="Calibri"/>
                <a:cs typeface="Calibri"/>
              </a:rPr>
              <a:t> </a:t>
            </a:r>
            <a:r>
              <a:rPr sz="600" spc="-15" dirty="0">
                <a:latin typeface="Calibri"/>
                <a:cs typeface="Calibri"/>
              </a:rPr>
              <a:t>rainy,</a:t>
            </a:r>
            <a:r>
              <a:rPr sz="600" spc="4" dirty="0">
                <a:latin typeface="Calibri"/>
                <a:cs typeface="Calibri"/>
              </a:rPr>
              <a:t> </a:t>
            </a:r>
            <a:r>
              <a:rPr sz="600" spc="-8" dirty="0">
                <a:latin typeface="Calibri"/>
                <a:cs typeface="Calibri"/>
              </a:rPr>
              <a:t>snowy…),</a:t>
            </a:r>
            <a:r>
              <a:rPr sz="600" dirty="0">
                <a:latin typeface="Calibri"/>
                <a:cs typeface="Calibri"/>
              </a:rPr>
              <a:t> in a</a:t>
            </a:r>
            <a:r>
              <a:rPr sz="600" spc="-4" dirty="0">
                <a:latin typeface="Calibri"/>
                <a:cs typeface="Calibri"/>
              </a:rPr>
              <a:t> </a:t>
            </a:r>
            <a:r>
              <a:rPr sz="600" dirty="0">
                <a:latin typeface="Calibri"/>
                <a:cs typeface="Calibri"/>
              </a:rPr>
              <a:t>4th</a:t>
            </a:r>
            <a:r>
              <a:rPr sz="600" spc="-8" dirty="0">
                <a:latin typeface="Calibri"/>
                <a:cs typeface="Calibri"/>
              </a:rPr>
              <a:t> </a:t>
            </a:r>
            <a:r>
              <a:rPr sz="600" dirty="0">
                <a:latin typeface="Calibri"/>
                <a:cs typeface="Calibri"/>
              </a:rPr>
              <a:t>list </a:t>
            </a:r>
            <a:r>
              <a:rPr sz="600" spc="-19" dirty="0">
                <a:latin typeface="Calibri"/>
                <a:cs typeface="Calibri"/>
              </a:rPr>
              <a:t>the</a:t>
            </a:r>
            <a:r>
              <a:rPr sz="600" spc="375" dirty="0">
                <a:latin typeface="Calibri"/>
                <a:cs typeface="Calibri"/>
              </a:rPr>
              <a:t> </a:t>
            </a:r>
            <a:r>
              <a:rPr sz="600" dirty="0">
                <a:latin typeface="Calibri"/>
                <a:cs typeface="Calibri"/>
              </a:rPr>
              <a:t>number</a:t>
            </a:r>
            <a:r>
              <a:rPr sz="600" spc="-15" dirty="0">
                <a:latin typeface="Calibri"/>
                <a:cs typeface="Calibri"/>
              </a:rPr>
              <a:t> </a:t>
            </a:r>
            <a:r>
              <a:rPr sz="600" dirty="0">
                <a:latin typeface="Calibri"/>
                <a:cs typeface="Calibri"/>
              </a:rPr>
              <a:t>of</a:t>
            </a:r>
            <a:r>
              <a:rPr sz="600" spc="-15" dirty="0">
                <a:latin typeface="Calibri"/>
                <a:cs typeface="Calibri"/>
              </a:rPr>
              <a:t> </a:t>
            </a:r>
            <a:r>
              <a:rPr sz="600" dirty="0">
                <a:latin typeface="Calibri"/>
                <a:cs typeface="Calibri"/>
              </a:rPr>
              <a:t>lanes</a:t>
            </a:r>
            <a:r>
              <a:rPr sz="600" spc="-11" dirty="0">
                <a:latin typeface="Calibri"/>
                <a:cs typeface="Calibri"/>
              </a:rPr>
              <a:t> </a:t>
            </a:r>
            <a:r>
              <a:rPr sz="600" dirty="0">
                <a:latin typeface="Calibri"/>
                <a:cs typeface="Calibri"/>
              </a:rPr>
              <a:t>in</a:t>
            </a:r>
            <a:r>
              <a:rPr sz="600" spc="-11" dirty="0">
                <a:latin typeface="Calibri"/>
                <a:cs typeface="Calibri"/>
              </a:rPr>
              <a:t> </a:t>
            </a:r>
            <a:r>
              <a:rPr sz="600" dirty="0">
                <a:latin typeface="Calibri"/>
                <a:cs typeface="Calibri"/>
              </a:rPr>
              <a:t>that</a:t>
            </a:r>
            <a:r>
              <a:rPr sz="600" spc="-19" dirty="0">
                <a:latin typeface="Calibri"/>
                <a:cs typeface="Calibri"/>
              </a:rPr>
              <a:t> </a:t>
            </a:r>
            <a:r>
              <a:rPr sz="600" spc="-8" dirty="0">
                <a:latin typeface="Calibri"/>
                <a:cs typeface="Calibri"/>
              </a:rPr>
              <a:t>street,</a:t>
            </a:r>
            <a:r>
              <a:rPr sz="600" spc="-4" dirty="0">
                <a:latin typeface="Calibri"/>
                <a:cs typeface="Calibri"/>
              </a:rPr>
              <a:t> </a:t>
            </a:r>
            <a:r>
              <a:rPr sz="600" spc="-8" dirty="0">
                <a:latin typeface="Calibri"/>
                <a:cs typeface="Calibri"/>
              </a:rPr>
              <a:t>repeat</a:t>
            </a:r>
            <a:r>
              <a:rPr sz="600" spc="-15" dirty="0">
                <a:latin typeface="Calibri"/>
                <a:cs typeface="Calibri"/>
              </a:rPr>
              <a:t> </a:t>
            </a:r>
            <a:r>
              <a:rPr sz="600" dirty="0">
                <a:latin typeface="Calibri"/>
                <a:cs typeface="Calibri"/>
              </a:rPr>
              <a:t>the</a:t>
            </a:r>
            <a:r>
              <a:rPr sz="600" spc="-8" dirty="0">
                <a:latin typeface="Calibri"/>
                <a:cs typeface="Calibri"/>
              </a:rPr>
              <a:t> process</a:t>
            </a:r>
            <a:r>
              <a:rPr sz="600" spc="-15" dirty="0">
                <a:latin typeface="Calibri"/>
                <a:cs typeface="Calibri"/>
              </a:rPr>
              <a:t> </a:t>
            </a:r>
            <a:r>
              <a:rPr sz="600" spc="-19" dirty="0">
                <a:latin typeface="Calibri"/>
                <a:cs typeface="Calibri"/>
              </a:rPr>
              <a:t>for</a:t>
            </a:r>
            <a:r>
              <a:rPr sz="600" spc="375" dirty="0">
                <a:latin typeface="Calibri"/>
                <a:cs typeface="Calibri"/>
              </a:rPr>
              <a:t> </a:t>
            </a:r>
            <a:r>
              <a:rPr sz="600" dirty="0">
                <a:latin typeface="Calibri"/>
                <a:cs typeface="Calibri"/>
              </a:rPr>
              <a:t>the</a:t>
            </a:r>
            <a:r>
              <a:rPr sz="600" spc="-11" dirty="0">
                <a:latin typeface="Calibri"/>
                <a:cs typeface="Calibri"/>
              </a:rPr>
              <a:t> </a:t>
            </a:r>
            <a:r>
              <a:rPr sz="600" dirty="0">
                <a:latin typeface="Calibri"/>
                <a:cs typeface="Calibri"/>
              </a:rPr>
              <a:t>2nd</a:t>
            </a:r>
            <a:r>
              <a:rPr sz="600" spc="-19" dirty="0">
                <a:latin typeface="Calibri"/>
                <a:cs typeface="Calibri"/>
              </a:rPr>
              <a:t> </a:t>
            </a:r>
            <a:r>
              <a:rPr sz="600" dirty="0">
                <a:latin typeface="Calibri"/>
                <a:cs typeface="Calibri"/>
              </a:rPr>
              <a:t>way</a:t>
            </a:r>
            <a:r>
              <a:rPr sz="600" spc="-15" dirty="0">
                <a:latin typeface="Calibri"/>
                <a:cs typeface="Calibri"/>
              </a:rPr>
              <a:t> </a:t>
            </a:r>
            <a:r>
              <a:rPr sz="600" spc="-8" dirty="0">
                <a:latin typeface="Calibri"/>
                <a:cs typeface="Calibri"/>
              </a:rPr>
              <a:t>until</a:t>
            </a:r>
            <a:r>
              <a:rPr sz="600" spc="-15" dirty="0">
                <a:latin typeface="Calibri"/>
                <a:cs typeface="Calibri"/>
              </a:rPr>
              <a:t> </a:t>
            </a:r>
            <a:r>
              <a:rPr sz="600" dirty="0">
                <a:latin typeface="Calibri"/>
                <a:cs typeface="Calibri"/>
              </a:rPr>
              <a:t>our</a:t>
            </a:r>
            <a:r>
              <a:rPr sz="600" spc="-11" dirty="0">
                <a:latin typeface="Calibri"/>
                <a:cs typeface="Calibri"/>
              </a:rPr>
              <a:t> </a:t>
            </a:r>
            <a:r>
              <a:rPr sz="600" dirty="0">
                <a:latin typeface="Calibri"/>
                <a:cs typeface="Calibri"/>
              </a:rPr>
              <a:t>lists</a:t>
            </a:r>
            <a:r>
              <a:rPr sz="600" spc="-15" dirty="0">
                <a:latin typeface="Calibri"/>
                <a:cs typeface="Calibri"/>
              </a:rPr>
              <a:t> </a:t>
            </a:r>
            <a:r>
              <a:rPr sz="600" dirty="0">
                <a:latin typeface="Calibri"/>
                <a:cs typeface="Calibri"/>
              </a:rPr>
              <a:t>has</a:t>
            </a:r>
            <a:r>
              <a:rPr sz="600" spc="-11" dirty="0">
                <a:latin typeface="Calibri"/>
                <a:cs typeface="Calibri"/>
              </a:rPr>
              <a:t> </a:t>
            </a:r>
            <a:r>
              <a:rPr sz="600" dirty="0">
                <a:latin typeface="Calibri"/>
                <a:cs typeface="Calibri"/>
              </a:rPr>
              <a:t>30</a:t>
            </a:r>
            <a:r>
              <a:rPr sz="600" spc="-11" dirty="0">
                <a:latin typeface="Calibri"/>
                <a:cs typeface="Calibri"/>
              </a:rPr>
              <a:t> </a:t>
            </a:r>
            <a:r>
              <a:rPr sz="600" spc="-8" dirty="0">
                <a:latin typeface="Calibri"/>
                <a:cs typeface="Calibri"/>
              </a:rPr>
              <a:t>inputs(15 </a:t>
            </a:r>
            <a:r>
              <a:rPr sz="600" dirty="0">
                <a:latin typeface="Calibri"/>
                <a:cs typeface="Calibri"/>
              </a:rPr>
              <a:t>in</a:t>
            </a:r>
            <a:r>
              <a:rPr sz="600" spc="-15" dirty="0">
                <a:latin typeface="Calibri"/>
                <a:cs typeface="Calibri"/>
              </a:rPr>
              <a:t> each</a:t>
            </a:r>
            <a:r>
              <a:rPr sz="600" spc="375" dirty="0">
                <a:latin typeface="Calibri"/>
                <a:cs typeface="Calibri"/>
              </a:rPr>
              <a:t> </a:t>
            </a:r>
            <a:r>
              <a:rPr sz="600" spc="-8" dirty="0">
                <a:latin typeface="Calibri"/>
                <a:cs typeface="Calibri"/>
              </a:rPr>
              <a:t>way).</a:t>
            </a:r>
            <a:r>
              <a:rPr sz="600" spc="-4" dirty="0">
                <a:latin typeface="Calibri"/>
                <a:cs typeface="Calibri"/>
              </a:rPr>
              <a:t> </a:t>
            </a:r>
            <a:r>
              <a:rPr sz="600" spc="-8" dirty="0">
                <a:latin typeface="Calibri"/>
                <a:cs typeface="Calibri"/>
              </a:rPr>
              <a:t>Repeat</a:t>
            </a:r>
            <a:r>
              <a:rPr sz="600" spc="-4" dirty="0">
                <a:latin typeface="Calibri"/>
                <a:cs typeface="Calibri"/>
              </a:rPr>
              <a:t> </a:t>
            </a:r>
            <a:r>
              <a:rPr sz="600" dirty="0">
                <a:latin typeface="Calibri"/>
                <a:cs typeface="Calibri"/>
              </a:rPr>
              <a:t>this</a:t>
            </a:r>
            <a:r>
              <a:rPr sz="600" spc="-11" dirty="0">
                <a:latin typeface="Calibri"/>
                <a:cs typeface="Calibri"/>
              </a:rPr>
              <a:t> </a:t>
            </a:r>
            <a:r>
              <a:rPr sz="600" spc="-8" dirty="0">
                <a:latin typeface="Calibri"/>
                <a:cs typeface="Calibri"/>
              </a:rPr>
              <a:t>process </a:t>
            </a:r>
            <a:r>
              <a:rPr sz="600" dirty="0">
                <a:latin typeface="Calibri"/>
                <a:cs typeface="Calibri"/>
              </a:rPr>
              <a:t>for</a:t>
            </a:r>
            <a:r>
              <a:rPr sz="600" spc="-8" dirty="0">
                <a:latin typeface="Calibri"/>
                <a:cs typeface="Calibri"/>
              </a:rPr>
              <a:t> </a:t>
            </a:r>
            <a:r>
              <a:rPr sz="600" dirty="0">
                <a:latin typeface="Calibri"/>
                <a:cs typeface="Calibri"/>
              </a:rPr>
              <a:t>10</a:t>
            </a:r>
            <a:r>
              <a:rPr sz="600" spc="-8" dirty="0">
                <a:latin typeface="Calibri"/>
                <a:cs typeface="Calibri"/>
              </a:rPr>
              <a:t> days</a:t>
            </a:r>
            <a:r>
              <a:rPr sz="600" spc="-11" dirty="0">
                <a:latin typeface="Calibri"/>
                <a:cs typeface="Calibri"/>
              </a:rPr>
              <a:t> </a:t>
            </a:r>
            <a:r>
              <a:rPr sz="600" dirty="0">
                <a:latin typeface="Calibri"/>
                <a:cs typeface="Calibri"/>
              </a:rPr>
              <a:t>in</a:t>
            </a:r>
            <a:r>
              <a:rPr sz="600" spc="-8" dirty="0">
                <a:latin typeface="Calibri"/>
                <a:cs typeface="Calibri"/>
              </a:rPr>
              <a:t> </a:t>
            </a:r>
            <a:r>
              <a:rPr sz="600" dirty="0">
                <a:latin typeface="Calibri"/>
                <a:cs typeface="Calibri"/>
              </a:rPr>
              <a:t>a</a:t>
            </a:r>
            <a:r>
              <a:rPr sz="600" spc="-11" dirty="0">
                <a:latin typeface="Calibri"/>
                <a:cs typeface="Calibri"/>
              </a:rPr>
              <a:t> </a:t>
            </a:r>
            <a:r>
              <a:rPr sz="600" spc="-8" dirty="0">
                <a:latin typeface="Calibri"/>
                <a:cs typeface="Calibri"/>
              </a:rPr>
              <a:t>different</a:t>
            </a:r>
            <a:r>
              <a:rPr sz="600" spc="375" dirty="0">
                <a:latin typeface="Calibri"/>
                <a:cs typeface="Calibri"/>
              </a:rPr>
              <a:t> </a:t>
            </a:r>
            <a:r>
              <a:rPr sz="600" dirty="0">
                <a:latin typeface="Calibri"/>
                <a:cs typeface="Calibri"/>
              </a:rPr>
              <a:t>1km</a:t>
            </a:r>
            <a:r>
              <a:rPr sz="600" spc="-15" dirty="0">
                <a:latin typeface="Calibri"/>
                <a:cs typeface="Calibri"/>
              </a:rPr>
              <a:t> </a:t>
            </a:r>
            <a:r>
              <a:rPr sz="600" dirty="0">
                <a:latin typeface="Calibri"/>
                <a:cs typeface="Calibri"/>
              </a:rPr>
              <a:t>2</a:t>
            </a:r>
            <a:r>
              <a:rPr sz="600" spc="-11" dirty="0">
                <a:latin typeface="Calibri"/>
                <a:cs typeface="Calibri"/>
              </a:rPr>
              <a:t> </a:t>
            </a:r>
            <a:r>
              <a:rPr sz="600" dirty="0">
                <a:latin typeface="Calibri"/>
                <a:cs typeface="Calibri"/>
              </a:rPr>
              <a:t>way</a:t>
            </a:r>
            <a:r>
              <a:rPr sz="600" spc="-11" dirty="0">
                <a:latin typeface="Calibri"/>
                <a:cs typeface="Calibri"/>
              </a:rPr>
              <a:t> </a:t>
            </a:r>
            <a:r>
              <a:rPr sz="600" spc="-8" dirty="0">
                <a:latin typeface="Calibri"/>
                <a:cs typeface="Calibri"/>
              </a:rPr>
              <a:t>street</a:t>
            </a:r>
            <a:r>
              <a:rPr sz="600" spc="-19" dirty="0">
                <a:latin typeface="Calibri"/>
                <a:cs typeface="Calibri"/>
              </a:rPr>
              <a:t> </a:t>
            </a:r>
            <a:r>
              <a:rPr sz="600" dirty="0">
                <a:latin typeface="Calibri"/>
                <a:cs typeface="Calibri"/>
              </a:rPr>
              <a:t>each</a:t>
            </a:r>
            <a:r>
              <a:rPr sz="600" spc="-11" dirty="0">
                <a:latin typeface="Calibri"/>
                <a:cs typeface="Calibri"/>
              </a:rPr>
              <a:t> </a:t>
            </a:r>
            <a:r>
              <a:rPr sz="600" spc="-15" dirty="0">
                <a:latin typeface="Calibri"/>
                <a:cs typeface="Calibri"/>
              </a:rPr>
              <a:t>day.</a:t>
            </a:r>
            <a:r>
              <a:rPr sz="600" spc="-8" dirty="0">
                <a:latin typeface="Calibri"/>
                <a:cs typeface="Calibri"/>
              </a:rPr>
              <a:t> </a:t>
            </a:r>
            <a:r>
              <a:rPr sz="600" dirty="0">
                <a:latin typeface="Calibri"/>
                <a:cs typeface="Calibri"/>
              </a:rPr>
              <a:t>(end</a:t>
            </a:r>
            <a:r>
              <a:rPr sz="600" spc="-11" dirty="0">
                <a:latin typeface="Calibri"/>
                <a:cs typeface="Calibri"/>
              </a:rPr>
              <a:t> </a:t>
            </a:r>
            <a:r>
              <a:rPr sz="600" dirty="0">
                <a:latin typeface="Calibri"/>
                <a:cs typeface="Calibri"/>
              </a:rPr>
              <a:t>sample</a:t>
            </a:r>
            <a:r>
              <a:rPr sz="600" spc="-19" dirty="0">
                <a:latin typeface="Calibri"/>
                <a:cs typeface="Calibri"/>
              </a:rPr>
              <a:t> </a:t>
            </a:r>
            <a:r>
              <a:rPr sz="600" dirty="0">
                <a:latin typeface="Calibri"/>
                <a:cs typeface="Calibri"/>
              </a:rPr>
              <a:t>=</a:t>
            </a:r>
            <a:r>
              <a:rPr sz="600" spc="-11" dirty="0">
                <a:latin typeface="Calibri"/>
                <a:cs typeface="Calibri"/>
              </a:rPr>
              <a:t> </a:t>
            </a:r>
            <a:r>
              <a:rPr sz="600" spc="-15" dirty="0">
                <a:latin typeface="Calibri"/>
                <a:cs typeface="Calibri"/>
              </a:rPr>
              <a:t>300)</a:t>
            </a:r>
            <a:endParaRPr sz="600" dirty="0">
              <a:latin typeface="Calibri"/>
              <a:cs typeface="Calibri"/>
            </a:endParaRPr>
          </a:p>
        </p:txBody>
      </p:sp>
      <p:sp>
        <p:nvSpPr>
          <p:cNvPr id="29" name="object 29"/>
          <p:cNvSpPr txBox="1"/>
          <p:nvPr/>
        </p:nvSpPr>
        <p:spPr>
          <a:xfrm>
            <a:off x="3208143" y="2972161"/>
            <a:ext cx="1378744" cy="380393"/>
          </a:xfrm>
          <a:prstGeom prst="rect">
            <a:avLst/>
          </a:prstGeom>
          <a:ln w="19079">
            <a:solidFill>
              <a:srgbClr val="2A1D5B"/>
            </a:solidFill>
          </a:ln>
        </p:spPr>
        <p:txBody>
          <a:bodyPr vert="horz" wrap="square" lIns="0" tIns="33814" rIns="0" bIns="0" rtlCol="0">
            <a:spAutoFit/>
          </a:bodyPr>
          <a:lstStyle/>
          <a:p>
            <a:pPr marL="435769">
              <a:spcBef>
                <a:spcPts val="266"/>
              </a:spcBef>
            </a:pPr>
            <a:r>
              <a:rPr sz="750" b="1" u="sng" spc="-8" dirty="0">
                <a:solidFill>
                  <a:srgbClr val="7F7F7F"/>
                </a:solidFill>
                <a:uFill>
                  <a:solidFill>
                    <a:srgbClr val="7F7F7F"/>
                  </a:solidFill>
                </a:uFill>
                <a:latin typeface="Calibri"/>
                <a:cs typeface="Calibri"/>
              </a:rPr>
              <a:t>LIMITATIONS</a:t>
            </a:r>
            <a:endParaRPr sz="750">
              <a:latin typeface="Calibri"/>
              <a:cs typeface="Calibri"/>
            </a:endParaRPr>
          </a:p>
          <a:p>
            <a:pPr marL="150971" marR="186214">
              <a:lnSpc>
                <a:spcPts val="713"/>
              </a:lnSpc>
              <a:spcBef>
                <a:spcPts val="443"/>
              </a:spcBef>
            </a:pPr>
            <a:r>
              <a:rPr sz="600" dirty="0">
                <a:latin typeface="Calibri"/>
                <a:cs typeface="Calibri"/>
              </a:rPr>
              <a:t>Special</a:t>
            </a:r>
            <a:r>
              <a:rPr sz="600" spc="-34" dirty="0">
                <a:latin typeface="Calibri"/>
                <a:cs typeface="Calibri"/>
              </a:rPr>
              <a:t> </a:t>
            </a:r>
            <a:r>
              <a:rPr sz="600" spc="-8" dirty="0">
                <a:latin typeface="Calibri"/>
                <a:cs typeface="Calibri"/>
              </a:rPr>
              <a:t>events/holydays,</a:t>
            </a:r>
            <a:r>
              <a:rPr sz="600" spc="375" dirty="0">
                <a:latin typeface="Calibri"/>
                <a:cs typeface="Calibri"/>
              </a:rPr>
              <a:t> </a:t>
            </a:r>
            <a:r>
              <a:rPr sz="600" spc="-8" dirty="0">
                <a:latin typeface="Calibri"/>
                <a:cs typeface="Calibri"/>
              </a:rPr>
              <a:t>Population</a:t>
            </a:r>
            <a:r>
              <a:rPr sz="600" dirty="0">
                <a:latin typeface="Calibri"/>
                <a:cs typeface="Calibri"/>
              </a:rPr>
              <a:t> </a:t>
            </a:r>
            <a:r>
              <a:rPr sz="600" spc="-8" dirty="0">
                <a:latin typeface="Calibri"/>
                <a:cs typeface="Calibri"/>
              </a:rPr>
              <a:t>specific</a:t>
            </a:r>
            <a:r>
              <a:rPr sz="600" spc="-4" dirty="0">
                <a:latin typeface="Calibri"/>
                <a:cs typeface="Calibri"/>
              </a:rPr>
              <a:t> </a:t>
            </a:r>
            <a:r>
              <a:rPr sz="600" spc="-8" dirty="0">
                <a:latin typeface="Calibri"/>
                <a:cs typeface="Calibri"/>
              </a:rPr>
              <a:t>characteristics</a:t>
            </a:r>
            <a:endParaRPr sz="600">
              <a:latin typeface="Calibri"/>
              <a:cs typeface="Calibri"/>
            </a:endParaRPr>
          </a:p>
        </p:txBody>
      </p:sp>
      <p:sp>
        <p:nvSpPr>
          <p:cNvPr id="30" name="object 30"/>
          <p:cNvSpPr txBox="1"/>
          <p:nvPr/>
        </p:nvSpPr>
        <p:spPr>
          <a:xfrm>
            <a:off x="6064663" y="2145068"/>
            <a:ext cx="1103471" cy="745717"/>
          </a:xfrm>
          <a:prstGeom prst="rect">
            <a:avLst/>
          </a:prstGeom>
        </p:spPr>
        <p:txBody>
          <a:bodyPr vert="horz" wrap="square" lIns="0" tIns="9525" rIns="0" bIns="0" rtlCol="0">
            <a:spAutoFit/>
          </a:bodyPr>
          <a:lstStyle/>
          <a:p>
            <a:pPr marL="9525" marR="301943">
              <a:spcBef>
                <a:spcPts val="75"/>
              </a:spcBef>
            </a:pPr>
            <a:r>
              <a:rPr sz="600" spc="45" dirty="0">
                <a:latin typeface="Trebuchet MS"/>
                <a:cs typeface="Trebuchet MS"/>
              </a:rPr>
              <a:t>Cars</a:t>
            </a:r>
            <a:r>
              <a:rPr sz="600" spc="71" dirty="0">
                <a:latin typeface="Trebuchet MS"/>
                <a:cs typeface="Trebuchet MS"/>
              </a:rPr>
              <a:t> </a:t>
            </a:r>
            <a:r>
              <a:rPr sz="600" dirty="0">
                <a:latin typeface="Trebuchet MS"/>
                <a:cs typeface="Trebuchet MS"/>
              </a:rPr>
              <a:t>are</a:t>
            </a:r>
            <a:r>
              <a:rPr sz="600" spc="68" dirty="0">
                <a:latin typeface="Trebuchet MS"/>
                <a:cs typeface="Trebuchet MS"/>
              </a:rPr>
              <a:t> </a:t>
            </a:r>
            <a:r>
              <a:rPr sz="600" dirty="0">
                <a:latin typeface="Trebuchet MS"/>
                <a:cs typeface="Trebuchet MS"/>
              </a:rPr>
              <a:t>not</a:t>
            </a:r>
            <a:r>
              <a:rPr sz="600" spc="64" dirty="0">
                <a:latin typeface="Trebuchet MS"/>
                <a:cs typeface="Trebuchet MS"/>
              </a:rPr>
              <a:t> </a:t>
            </a:r>
            <a:r>
              <a:rPr sz="600" spc="-8" dirty="0">
                <a:latin typeface="Trebuchet MS"/>
                <a:cs typeface="Trebuchet MS"/>
              </a:rPr>
              <a:t>allowed overtaking,</a:t>
            </a:r>
            <a:endParaRPr sz="600">
              <a:latin typeface="Trebuchet MS"/>
              <a:cs typeface="Trebuchet MS"/>
            </a:endParaRPr>
          </a:p>
          <a:p>
            <a:pPr marL="9525" marR="3810"/>
            <a:r>
              <a:rPr sz="600" spc="53" dirty="0">
                <a:latin typeface="Trebuchet MS"/>
                <a:cs typeface="Trebuchet MS"/>
              </a:rPr>
              <a:t>Random</a:t>
            </a:r>
            <a:r>
              <a:rPr sz="600" spc="56" dirty="0">
                <a:latin typeface="Trebuchet MS"/>
                <a:cs typeface="Trebuchet MS"/>
              </a:rPr>
              <a:t> </a:t>
            </a:r>
            <a:r>
              <a:rPr sz="600" spc="15" dirty="0">
                <a:latin typeface="Trebuchet MS"/>
                <a:cs typeface="Trebuchet MS"/>
              </a:rPr>
              <a:t>distribution</a:t>
            </a:r>
            <a:r>
              <a:rPr sz="600" spc="41" dirty="0">
                <a:latin typeface="Trebuchet MS"/>
                <a:cs typeface="Trebuchet MS"/>
              </a:rPr>
              <a:t> </a:t>
            </a:r>
            <a:r>
              <a:rPr sz="600" spc="15" dirty="0">
                <a:latin typeface="Trebuchet MS"/>
                <a:cs typeface="Trebuchet MS"/>
              </a:rPr>
              <a:t>of</a:t>
            </a:r>
            <a:r>
              <a:rPr sz="600" spc="60" dirty="0">
                <a:latin typeface="Trebuchet MS"/>
                <a:cs typeface="Trebuchet MS"/>
              </a:rPr>
              <a:t> </a:t>
            </a:r>
            <a:r>
              <a:rPr sz="600" spc="-15" dirty="0">
                <a:latin typeface="Trebuchet MS"/>
                <a:cs typeface="Trebuchet MS"/>
              </a:rPr>
              <a:t>cars, </a:t>
            </a:r>
            <a:r>
              <a:rPr sz="600" spc="45" dirty="0">
                <a:latin typeface="Trebuchet MS"/>
                <a:cs typeface="Trebuchet MS"/>
              </a:rPr>
              <a:t>Cars</a:t>
            </a:r>
            <a:r>
              <a:rPr sz="600" spc="41" dirty="0">
                <a:latin typeface="Trebuchet MS"/>
                <a:cs typeface="Trebuchet MS"/>
              </a:rPr>
              <a:t> </a:t>
            </a:r>
            <a:r>
              <a:rPr sz="600" dirty="0">
                <a:latin typeface="Trebuchet MS"/>
                <a:cs typeface="Trebuchet MS"/>
              </a:rPr>
              <a:t>are</a:t>
            </a:r>
            <a:r>
              <a:rPr sz="600" spc="38" dirty="0">
                <a:latin typeface="Trebuchet MS"/>
                <a:cs typeface="Trebuchet MS"/>
              </a:rPr>
              <a:t> </a:t>
            </a:r>
            <a:r>
              <a:rPr sz="600" dirty="0">
                <a:latin typeface="Trebuchet MS"/>
                <a:cs typeface="Trebuchet MS"/>
              </a:rPr>
              <a:t>all</a:t>
            </a:r>
            <a:r>
              <a:rPr sz="600" spc="49" dirty="0">
                <a:latin typeface="Trebuchet MS"/>
                <a:cs typeface="Trebuchet MS"/>
              </a:rPr>
              <a:t> going </a:t>
            </a:r>
            <a:r>
              <a:rPr sz="600" dirty="0">
                <a:latin typeface="Trebuchet MS"/>
                <a:cs typeface="Trebuchet MS"/>
              </a:rPr>
              <a:t>at</a:t>
            </a:r>
            <a:r>
              <a:rPr sz="600" spc="34" dirty="0">
                <a:latin typeface="Trebuchet MS"/>
                <a:cs typeface="Trebuchet MS"/>
              </a:rPr>
              <a:t> </a:t>
            </a:r>
            <a:r>
              <a:rPr sz="600" spc="-19" dirty="0">
                <a:latin typeface="Trebuchet MS"/>
                <a:cs typeface="Trebuchet MS"/>
              </a:rPr>
              <a:t>the </a:t>
            </a:r>
            <a:r>
              <a:rPr sz="600" spc="45" dirty="0">
                <a:latin typeface="Trebuchet MS"/>
                <a:cs typeface="Trebuchet MS"/>
              </a:rPr>
              <a:t>speed</a:t>
            </a:r>
            <a:r>
              <a:rPr sz="600" spc="11" dirty="0">
                <a:latin typeface="Trebuchet MS"/>
                <a:cs typeface="Trebuchet MS"/>
              </a:rPr>
              <a:t> </a:t>
            </a:r>
            <a:r>
              <a:rPr sz="600" spc="-8" dirty="0">
                <a:latin typeface="Trebuchet MS"/>
                <a:cs typeface="Trebuchet MS"/>
              </a:rPr>
              <a:t>limit,</a:t>
            </a:r>
            <a:endParaRPr sz="600">
              <a:latin typeface="Trebuchet MS"/>
              <a:cs typeface="Trebuchet MS"/>
            </a:endParaRPr>
          </a:p>
          <a:p>
            <a:pPr marL="9525">
              <a:lnSpc>
                <a:spcPts val="713"/>
              </a:lnSpc>
            </a:pPr>
            <a:r>
              <a:rPr sz="600" dirty="0">
                <a:latin typeface="Trebuchet MS"/>
                <a:cs typeface="Trebuchet MS"/>
              </a:rPr>
              <a:t>The</a:t>
            </a:r>
            <a:r>
              <a:rPr sz="600" spc="56" dirty="0">
                <a:latin typeface="Trebuchet MS"/>
                <a:cs typeface="Trebuchet MS"/>
              </a:rPr>
              <a:t> </a:t>
            </a:r>
            <a:r>
              <a:rPr sz="600" dirty="0">
                <a:latin typeface="Trebuchet MS"/>
                <a:cs typeface="Trebuchet MS"/>
              </a:rPr>
              <a:t>two</a:t>
            </a:r>
            <a:r>
              <a:rPr sz="600" spc="45" dirty="0">
                <a:latin typeface="Trebuchet MS"/>
                <a:cs typeface="Trebuchet MS"/>
              </a:rPr>
              <a:t> </a:t>
            </a:r>
            <a:r>
              <a:rPr sz="600" spc="53" dirty="0">
                <a:latin typeface="Trebuchet MS"/>
                <a:cs typeface="Trebuchet MS"/>
              </a:rPr>
              <a:t>ways </a:t>
            </a:r>
            <a:r>
              <a:rPr sz="600" dirty="0">
                <a:latin typeface="Trebuchet MS"/>
                <a:cs typeface="Trebuchet MS"/>
              </a:rPr>
              <a:t>of</a:t>
            </a:r>
            <a:r>
              <a:rPr sz="600" spc="60" dirty="0">
                <a:latin typeface="Trebuchet MS"/>
                <a:cs typeface="Trebuchet MS"/>
              </a:rPr>
              <a:t> </a:t>
            </a:r>
            <a:r>
              <a:rPr sz="600" spc="45" dirty="0">
                <a:latin typeface="Trebuchet MS"/>
                <a:cs typeface="Trebuchet MS"/>
              </a:rPr>
              <a:t>a</a:t>
            </a:r>
            <a:r>
              <a:rPr sz="600" spc="56" dirty="0">
                <a:latin typeface="Trebuchet MS"/>
                <a:cs typeface="Trebuchet MS"/>
              </a:rPr>
              <a:t> </a:t>
            </a:r>
            <a:r>
              <a:rPr sz="600" spc="-8" dirty="0">
                <a:latin typeface="Trebuchet MS"/>
                <a:cs typeface="Trebuchet MS"/>
              </a:rPr>
              <a:t>street</a:t>
            </a:r>
            <a:endParaRPr sz="600">
              <a:latin typeface="Trebuchet MS"/>
              <a:cs typeface="Trebuchet MS"/>
            </a:endParaRPr>
          </a:p>
          <a:p>
            <a:pPr marL="9525" marR="101918"/>
            <a:r>
              <a:rPr sz="600" spc="45" dirty="0">
                <a:latin typeface="Trebuchet MS"/>
                <a:cs typeface="Trebuchet MS"/>
              </a:rPr>
              <a:t>have</a:t>
            </a:r>
            <a:r>
              <a:rPr sz="600" spc="38" dirty="0">
                <a:latin typeface="Trebuchet MS"/>
                <a:cs typeface="Trebuchet MS"/>
              </a:rPr>
              <a:t> </a:t>
            </a:r>
            <a:r>
              <a:rPr sz="600" dirty="0">
                <a:latin typeface="Trebuchet MS"/>
                <a:cs typeface="Trebuchet MS"/>
              </a:rPr>
              <a:t>the</a:t>
            </a:r>
            <a:r>
              <a:rPr sz="600" spc="41" dirty="0">
                <a:latin typeface="Trebuchet MS"/>
                <a:cs typeface="Trebuchet MS"/>
              </a:rPr>
              <a:t> </a:t>
            </a:r>
            <a:r>
              <a:rPr sz="600" spc="56" dirty="0">
                <a:latin typeface="Trebuchet MS"/>
                <a:cs typeface="Trebuchet MS"/>
              </a:rPr>
              <a:t>same</a:t>
            </a:r>
            <a:r>
              <a:rPr sz="600" spc="30" dirty="0">
                <a:latin typeface="Trebuchet MS"/>
                <a:cs typeface="Trebuchet MS"/>
              </a:rPr>
              <a:t> </a:t>
            </a:r>
            <a:r>
              <a:rPr sz="600" spc="41" dirty="0">
                <a:latin typeface="Trebuchet MS"/>
                <a:cs typeface="Trebuchet MS"/>
              </a:rPr>
              <a:t>number </a:t>
            </a:r>
            <a:r>
              <a:rPr sz="600" spc="-19" dirty="0">
                <a:latin typeface="Trebuchet MS"/>
                <a:cs typeface="Trebuchet MS"/>
              </a:rPr>
              <a:t>of </a:t>
            </a:r>
            <a:r>
              <a:rPr sz="600" spc="23" dirty="0">
                <a:latin typeface="Trebuchet MS"/>
                <a:cs typeface="Trebuchet MS"/>
              </a:rPr>
              <a:t>cars</a:t>
            </a:r>
            <a:endParaRPr sz="600">
              <a:latin typeface="Trebuchet MS"/>
              <a:cs typeface="Trebuchet MS"/>
            </a:endParaRPr>
          </a:p>
        </p:txBody>
      </p:sp>
      <p:sp>
        <p:nvSpPr>
          <p:cNvPr id="31" name="object 31"/>
          <p:cNvSpPr txBox="1"/>
          <p:nvPr/>
        </p:nvSpPr>
        <p:spPr>
          <a:xfrm>
            <a:off x="5954850" y="2972162"/>
            <a:ext cx="1378744" cy="385522"/>
          </a:xfrm>
          <a:prstGeom prst="rect">
            <a:avLst/>
          </a:prstGeom>
          <a:ln w="19079">
            <a:solidFill>
              <a:srgbClr val="2A1D5B"/>
            </a:solidFill>
          </a:ln>
        </p:spPr>
        <p:txBody>
          <a:bodyPr vert="horz" wrap="square" lIns="0" tIns="33814" rIns="0" bIns="0" rtlCol="0">
            <a:spAutoFit/>
          </a:bodyPr>
          <a:lstStyle/>
          <a:p>
            <a:pPr marL="435293">
              <a:spcBef>
                <a:spcPts val="266"/>
              </a:spcBef>
            </a:pPr>
            <a:r>
              <a:rPr sz="750" b="1" u="sng" spc="-8" dirty="0">
                <a:solidFill>
                  <a:srgbClr val="7F7F7F"/>
                </a:solidFill>
                <a:uFill>
                  <a:solidFill>
                    <a:srgbClr val="7F7F7F"/>
                  </a:solidFill>
                </a:uFill>
                <a:latin typeface="Calibri"/>
                <a:cs typeface="Calibri"/>
              </a:rPr>
              <a:t>LIMITATIONS</a:t>
            </a:r>
            <a:endParaRPr sz="750">
              <a:latin typeface="Calibri"/>
              <a:cs typeface="Calibri"/>
            </a:endParaRPr>
          </a:p>
          <a:p>
            <a:pPr marL="170497" marR="102394">
              <a:spcBef>
                <a:spcPts val="375"/>
              </a:spcBef>
            </a:pPr>
            <a:r>
              <a:rPr sz="600" spc="45" dirty="0">
                <a:latin typeface="Trebuchet MS"/>
                <a:cs typeface="Trebuchet MS"/>
              </a:rPr>
              <a:t>Assumptions</a:t>
            </a:r>
            <a:r>
              <a:rPr sz="600" spc="71" dirty="0">
                <a:latin typeface="Trebuchet MS"/>
                <a:cs typeface="Trebuchet MS"/>
              </a:rPr>
              <a:t> </a:t>
            </a:r>
            <a:r>
              <a:rPr sz="600" dirty="0">
                <a:latin typeface="Trebuchet MS"/>
                <a:cs typeface="Trebuchet MS"/>
              </a:rPr>
              <a:t>are</a:t>
            </a:r>
            <a:r>
              <a:rPr sz="600" spc="79" dirty="0">
                <a:latin typeface="Trebuchet MS"/>
                <a:cs typeface="Trebuchet MS"/>
              </a:rPr>
              <a:t> </a:t>
            </a:r>
            <a:r>
              <a:rPr sz="600" dirty="0">
                <a:latin typeface="Trebuchet MS"/>
                <a:cs typeface="Trebuchet MS"/>
              </a:rPr>
              <a:t>not</a:t>
            </a:r>
            <a:r>
              <a:rPr sz="600" spc="71" dirty="0">
                <a:latin typeface="Trebuchet MS"/>
                <a:cs typeface="Trebuchet MS"/>
              </a:rPr>
              <a:t> </a:t>
            </a:r>
            <a:r>
              <a:rPr sz="600" spc="30" dirty="0">
                <a:latin typeface="Trebuchet MS"/>
                <a:cs typeface="Trebuchet MS"/>
              </a:rPr>
              <a:t>always </a:t>
            </a:r>
            <a:r>
              <a:rPr sz="600" spc="38" dirty="0">
                <a:latin typeface="Trebuchet MS"/>
                <a:cs typeface="Trebuchet MS"/>
              </a:rPr>
              <a:t>ensured</a:t>
            </a:r>
            <a:r>
              <a:rPr sz="600" spc="45" dirty="0">
                <a:latin typeface="Trebuchet MS"/>
                <a:cs typeface="Trebuchet MS"/>
              </a:rPr>
              <a:t> </a:t>
            </a:r>
            <a:r>
              <a:rPr sz="600" dirty="0">
                <a:latin typeface="Trebuchet MS"/>
                <a:cs typeface="Trebuchet MS"/>
              </a:rPr>
              <a:t>in</a:t>
            </a:r>
            <a:r>
              <a:rPr sz="600" spc="41" dirty="0">
                <a:latin typeface="Trebuchet MS"/>
                <a:cs typeface="Trebuchet MS"/>
              </a:rPr>
              <a:t> </a:t>
            </a:r>
            <a:r>
              <a:rPr sz="600" dirty="0">
                <a:latin typeface="Trebuchet MS"/>
                <a:cs typeface="Trebuchet MS"/>
              </a:rPr>
              <a:t>real</a:t>
            </a:r>
            <a:r>
              <a:rPr sz="600" spc="45" dirty="0">
                <a:latin typeface="Trebuchet MS"/>
                <a:cs typeface="Trebuchet MS"/>
              </a:rPr>
              <a:t> </a:t>
            </a:r>
            <a:r>
              <a:rPr sz="600" dirty="0">
                <a:latin typeface="Trebuchet MS"/>
                <a:cs typeface="Trebuchet MS"/>
              </a:rPr>
              <a:t>life</a:t>
            </a:r>
            <a:r>
              <a:rPr sz="600" spc="38" dirty="0">
                <a:latin typeface="Trebuchet MS"/>
                <a:cs typeface="Trebuchet MS"/>
              </a:rPr>
              <a:t> </a:t>
            </a:r>
            <a:r>
              <a:rPr sz="600" spc="30" dirty="0">
                <a:latin typeface="Trebuchet MS"/>
                <a:cs typeface="Trebuchet MS"/>
              </a:rPr>
              <a:t>scenarios</a:t>
            </a:r>
            <a:endParaRPr sz="600">
              <a:latin typeface="Trebuchet MS"/>
              <a:cs typeface="Trebuchet MS"/>
            </a:endParaRPr>
          </a:p>
        </p:txBody>
      </p:sp>
      <p:sp>
        <p:nvSpPr>
          <p:cNvPr id="32" name="object 32"/>
          <p:cNvSpPr txBox="1"/>
          <p:nvPr/>
        </p:nvSpPr>
        <p:spPr>
          <a:xfrm>
            <a:off x="5907529" y="4122287"/>
            <a:ext cx="1683068" cy="1130438"/>
          </a:xfrm>
          <a:prstGeom prst="rect">
            <a:avLst/>
          </a:prstGeom>
        </p:spPr>
        <p:txBody>
          <a:bodyPr vert="horz" wrap="square" lIns="0" tIns="9525" rIns="0" bIns="0" rtlCol="0">
            <a:spAutoFit/>
          </a:bodyPr>
          <a:lstStyle/>
          <a:p>
            <a:pPr marL="274796" marR="465296" indent="-20003">
              <a:spcBef>
                <a:spcPts val="75"/>
              </a:spcBef>
            </a:pPr>
            <a:r>
              <a:rPr sz="750" b="1" u="sng" spc="-8" dirty="0">
                <a:solidFill>
                  <a:srgbClr val="7F7F7F"/>
                </a:solidFill>
                <a:uFill>
                  <a:solidFill>
                    <a:srgbClr val="7F7F7F"/>
                  </a:solidFill>
                </a:uFill>
                <a:latin typeface="Calibri"/>
                <a:cs typeface="Calibri"/>
              </a:rPr>
              <a:t>Stage</a:t>
            </a:r>
            <a:r>
              <a:rPr sz="750" b="1" u="sng" spc="-15" dirty="0">
                <a:solidFill>
                  <a:srgbClr val="7F7F7F"/>
                </a:solidFill>
                <a:uFill>
                  <a:solidFill>
                    <a:srgbClr val="7F7F7F"/>
                  </a:solidFill>
                </a:uFill>
                <a:latin typeface="Calibri"/>
                <a:cs typeface="Calibri"/>
              </a:rPr>
              <a:t> </a:t>
            </a:r>
            <a:r>
              <a:rPr sz="750" b="1" u="sng" dirty="0">
                <a:solidFill>
                  <a:srgbClr val="7F7F7F"/>
                </a:solidFill>
                <a:uFill>
                  <a:solidFill>
                    <a:srgbClr val="7F7F7F"/>
                  </a:solidFill>
                </a:uFill>
                <a:latin typeface="Calibri"/>
                <a:cs typeface="Calibri"/>
              </a:rPr>
              <a:t>4.</a:t>
            </a:r>
            <a:r>
              <a:rPr sz="750" b="1" u="sng" spc="-8" dirty="0">
                <a:solidFill>
                  <a:srgbClr val="7F7F7F"/>
                </a:solidFill>
                <a:uFill>
                  <a:solidFill>
                    <a:srgbClr val="7F7F7F"/>
                  </a:solidFill>
                </a:uFill>
                <a:latin typeface="Calibri"/>
                <a:cs typeface="Calibri"/>
              </a:rPr>
              <a:t> </a:t>
            </a:r>
            <a:r>
              <a:rPr sz="750" b="1" u="sng" dirty="0">
                <a:solidFill>
                  <a:srgbClr val="7F7F7F"/>
                </a:solidFill>
                <a:uFill>
                  <a:solidFill>
                    <a:srgbClr val="7F7F7F"/>
                  </a:solidFill>
                </a:uFill>
                <a:latin typeface="Calibri"/>
                <a:cs typeface="Calibri"/>
              </a:rPr>
              <a:t>Model</a:t>
            </a:r>
            <a:r>
              <a:rPr sz="750" b="1" u="sng" spc="-19" dirty="0">
                <a:solidFill>
                  <a:srgbClr val="7F7F7F"/>
                </a:solidFill>
                <a:uFill>
                  <a:solidFill>
                    <a:srgbClr val="7F7F7F"/>
                  </a:solidFill>
                </a:uFill>
                <a:latin typeface="Calibri"/>
                <a:cs typeface="Calibri"/>
              </a:rPr>
              <a:t> </a:t>
            </a:r>
            <a:r>
              <a:rPr sz="750" b="1" u="sng" spc="-8" dirty="0">
                <a:solidFill>
                  <a:srgbClr val="7F7F7F"/>
                </a:solidFill>
                <a:uFill>
                  <a:solidFill>
                    <a:srgbClr val="7F7F7F"/>
                  </a:solidFill>
                </a:uFill>
                <a:latin typeface="Calibri"/>
                <a:cs typeface="Calibri"/>
              </a:rPr>
              <a:t>Building:</a:t>
            </a:r>
            <a:r>
              <a:rPr sz="750" b="1" spc="-8" dirty="0">
                <a:solidFill>
                  <a:srgbClr val="7F7F7F"/>
                </a:solidFill>
                <a:latin typeface="Calibri"/>
                <a:cs typeface="Calibri"/>
              </a:rPr>
              <a:t> </a:t>
            </a:r>
            <a:r>
              <a:rPr sz="750" b="1" u="sng" spc="-8" dirty="0">
                <a:solidFill>
                  <a:srgbClr val="7F7F7F"/>
                </a:solidFill>
                <a:uFill>
                  <a:solidFill>
                    <a:srgbClr val="7F7F7F"/>
                  </a:solidFill>
                </a:uFill>
                <a:latin typeface="Calibri"/>
                <a:cs typeface="Calibri"/>
              </a:rPr>
              <a:t>Parameter's</a:t>
            </a:r>
            <a:r>
              <a:rPr sz="750" b="1" u="sng" spc="8" dirty="0">
                <a:solidFill>
                  <a:srgbClr val="7F7F7F"/>
                </a:solidFill>
                <a:uFill>
                  <a:solidFill>
                    <a:srgbClr val="7F7F7F"/>
                  </a:solidFill>
                </a:uFill>
                <a:latin typeface="Calibri"/>
                <a:cs typeface="Calibri"/>
              </a:rPr>
              <a:t> </a:t>
            </a:r>
            <a:r>
              <a:rPr sz="750" b="1" u="sng" spc="-8" dirty="0">
                <a:solidFill>
                  <a:srgbClr val="7F7F7F"/>
                </a:solidFill>
                <a:uFill>
                  <a:solidFill>
                    <a:srgbClr val="7F7F7F"/>
                  </a:solidFill>
                </a:uFill>
                <a:latin typeface="Calibri"/>
                <a:cs typeface="Calibri"/>
              </a:rPr>
              <a:t>estimation</a:t>
            </a:r>
            <a:endParaRPr sz="750" dirty="0">
              <a:latin typeface="Calibri"/>
              <a:cs typeface="Calibri"/>
            </a:endParaRPr>
          </a:p>
          <a:p>
            <a:pPr marL="9525">
              <a:lnSpc>
                <a:spcPts val="645"/>
              </a:lnSpc>
            </a:pPr>
            <a:r>
              <a:rPr sz="600" spc="23" dirty="0">
                <a:latin typeface="Trebuchet MS"/>
                <a:cs typeface="Trebuchet MS"/>
              </a:rPr>
              <a:t>The</a:t>
            </a:r>
            <a:r>
              <a:rPr sz="600" spc="34" dirty="0">
                <a:latin typeface="Trebuchet MS"/>
                <a:cs typeface="Trebuchet MS"/>
              </a:rPr>
              <a:t> </a:t>
            </a:r>
            <a:r>
              <a:rPr sz="600" spc="38" dirty="0">
                <a:latin typeface="Trebuchet MS"/>
                <a:cs typeface="Trebuchet MS"/>
              </a:rPr>
              <a:t>model </a:t>
            </a:r>
            <a:r>
              <a:rPr sz="600" spc="23" dirty="0">
                <a:latin typeface="Trebuchet MS"/>
                <a:cs typeface="Trebuchet MS"/>
              </a:rPr>
              <a:t>is</a:t>
            </a:r>
            <a:r>
              <a:rPr sz="600" spc="41" dirty="0">
                <a:latin typeface="Trebuchet MS"/>
                <a:cs typeface="Trebuchet MS"/>
              </a:rPr>
              <a:t> </a:t>
            </a:r>
            <a:r>
              <a:rPr sz="600" spc="45" dirty="0">
                <a:latin typeface="Trebuchet MS"/>
                <a:cs typeface="Trebuchet MS"/>
              </a:rPr>
              <a:t>a</a:t>
            </a:r>
            <a:r>
              <a:rPr sz="600" spc="26" dirty="0">
                <a:latin typeface="Trebuchet MS"/>
                <a:cs typeface="Trebuchet MS"/>
              </a:rPr>
              <a:t> </a:t>
            </a:r>
            <a:r>
              <a:rPr sz="600" spc="23" dirty="0">
                <a:latin typeface="Trebuchet MS"/>
                <a:cs typeface="Trebuchet MS"/>
              </a:rPr>
              <a:t>Regression:</a:t>
            </a:r>
            <a:r>
              <a:rPr sz="600" spc="38" dirty="0">
                <a:latin typeface="Trebuchet MS"/>
                <a:cs typeface="Trebuchet MS"/>
              </a:rPr>
              <a:t> </a:t>
            </a:r>
            <a:r>
              <a:rPr sz="600" spc="53" dirty="0">
                <a:latin typeface="Trebuchet MS"/>
                <a:cs typeface="Trebuchet MS"/>
              </a:rPr>
              <a:t>y</a:t>
            </a:r>
            <a:r>
              <a:rPr sz="600" spc="41" dirty="0">
                <a:latin typeface="Trebuchet MS"/>
                <a:cs typeface="Trebuchet MS"/>
              </a:rPr>
              <a:t> </a:t>
            </a:r>
            <a:r>
              <a:rPr sz="600" spc="180" dirty="0">
                <a:latin typeface="Trebuchet MS"/>
                <a:cs typeface="Trebuchet MS"/>
              </a:rPr>
              <a:t>=</a:t>
            </a:r>
            <a:r>
              <a:rPr sz="600" spc="26" dirty="0">
                <a:latin typeface="Trebuchet MS"/>
                <a:cs typeface="Trebuchet MS"/>
              </a:rPr>
              <a:t> </a:t>
            </a:r>
            <a:r>
              <a:rPr sz="600" spc="53" dirty="0">
                <a:latin typeface="Trebuchet MS"/>
                <a:cs typeface="Trebuchet MS"/>
              </a:rPr>
              <a:t>b0</a:t>
            </a:r>
            <a:r>
              <a:rPr sz="600" spc="26" dirty="0">
                <a:latin typeface="Trebuchet MS"/>
                <a:cs typeface="Trebuchet MS"/>
              </a:rPr>
              <a:t> </a:t>
            </a:r>
            <a:r>
              <a:rPr sz="600" spc="180" dirty="0">
                <a:latin typeface="Trebuchet MS"/>
                <a:cs typeface="Trebuchet MS"/>
              </a:rPr>
              <a:t>+</a:t>
            </a:r>
            <a:r>
              <a:rPr sz="600" spc="38" dirty="0">
                <a:latin typeface="Trebuchet MS"/>
                <a:cs typeface="Trebuchet MS"/>
              </a:rPr>
              <a:t> </a:t>
            </a:r>
            <a:r>
              <a:rPr sz="600" spc="53" dirty="0">
                <a:latin typeface="Trebuchet MS"/>
                <a:cs typeface="Trebuchet MS"/>
              </a:rPr>
              <a:t>b1*x1</a:t>
            </a:r>
            <a:endParaRPr sz="600" dirty="0">
              <a:latin typeface="Trebuchet MS"/>
              <a:cs typeface="Trebuchet MS"/>
            </a:endParaRPr>
          </a:p>
          <a:p>
            <a:pPr marL="9525">
              <a:lnSpc>
                <a:spcPts val="720"/>
              </a:lnSpc>
            </a:pPr>
            <a:r>
              <a:rPr sz="600" spc="180" dirty="0">
                <a:latin typeface="Trebuchet MS"/>
                <a:cs typeface="Trebuchet MS"/>
              </a:rPr>
              <a:t>+</a:t>
            </a:r>
            <a:r>
              <a:rPr sz="600" spc="4" dirty="0">
                <a:latin typeface="Trebuchet MS"/>
                <a:cs typeface="Trebuchet MS"/>
              </a:rPr>
              <a:t> </a:t>
            </a:r>
            <a:r>
              <a:rPr sz="600" spc="60" dirty="0">
                <a:latin typeface="Trebuchet MS"/>
                <a:cs typeface="Trebuchet MS"/>
              </a:rPr>
              <a:t>b2*x2</a:t>
            </a:r>
            <a:r>
              <a:rPr sz="600" spc="15" dirty="0">
                <a:latin typeface="Trebuchet MS"/>
                <a:cs typeface="Trebuchet MS"/>
              </a:rPr>
              <a:t> </a:t>
            </a:r>
            <a:r>
              <a:rPr sz="600" spc="180" dirty="0">
                <a:latin typeface="Trebuchet MS"/>
                <a:cs typeface="Trebuchet MS"/>
              </a:rPr>
              <a:t>+</a:t>
            </a:r>
            <a:r>
              <a:rPr sz="600" spc="8" dirty="0">
                <a:latin typeface="Trebuchet MS"/>
                <a:cs typeface="Trebuchet MS"/>
              </a:rPr>
              <a:t> </a:t>
            </a:r>
            <a:r>
              <a:rPr sz="600" spc="60" dirty="0">
                <a:latin typeface="Trebuchet MS"/>
                <a:cs typeface="Trebuchet MS"/>
              </a:rPr>
              <a:t>….</a:t>
            </a:r>
            <a:r>
              <a:rPr sz="600" spc="4" dirty="0">
                <a:latin typeface="Trebuchet MS"/>
                <a:cs typeface="Trebuchet MS"/>
              </a:rPr>
              <a:t> </a:t>
            </a:r>
            <a:r>
              <a:rPr sz="600" spc="180" dirty="0">
                <a:latin typeface="Trebuchet MS"/>
                <a:cs typeface="Trebuchet MS"/>
              </a:rPr>
              <a:t>+</a:t>
            </a:r>
            <a:r>
              <a:rPr sz="600" spc="15" dirty="0">
                <a:latin typeface="Trebuchet MS"/>
                <a:cs typeface="Trebuchet MS"/>
              </a:rPr>
              <a:t> </a:t>
            </a:r>
            <a:r>
              <a:rPr sz="600" spc="41" dirty="0">
                <a:latin typeface="Trebuchet MS"/>
                <a:cs typeface="Trebuchet MS"/>
              </a:rPr>
              <a:t>b7*x7</a:t>
            </a:r>
            <a:endParaRPr sz="600" dirty="0">
              <a:latin typeface="Trebuchet MS"/>
              <a:cs typeface="Trebuchet MS"/>
            </a:endParaRPr>
          </a:p>
          <a:p>
            <a:pPr marL="9525">
              <a:lnSpc>
                <a:spcPts val="716"/>
              </a:lnSpc>
            </a:pPr>
            <a:r>
              <a:rPr sz="600" spc="49" dirty="0">
                <a:latin typeface="Trebuchet MS"/>
                <a:cs typeface="Trebuchet MS"/>
              </a:rPr>
              <a:t>b0</a:t>
            </a:r>
            <a:r>
              <a:rPr sz="600" spc="45" dirty="0">
                <a:latin typeface="Trebuchet MS"/>
                <a:cs typeface="Trebuchet MS"/>
              </a:rPr>
              <a:t> </a:t>
            </a:r>
            <a:r>
              <a:rPr sz="600" dirty="0">
                <a:latin typeface="Trebuchet MS"/>
                <a:cs typeface="Trebuchet MS"/>
              </a:rPr>
              <a:t>will</a:t>
            </a:r>
            <a:r>
              <a:rPr sz="600" spc="49" dirty="0">
                <a:latin typeface="Trebuchet MS"/>
                <a:cs typeface="Trebuchet MS"/>
              </a:rPr>
              <a:t> </a:t>
            </a:r>
            <a:r>
              <a:rPr sz="600" spc="38" dirty="0">
                <a:latin typeface="Trebuchet MS"/>
                <a:cs typeface="Trebuchet MS"/>
              </a:rPr>
              <a:t>be</a:t>
            </a:r>
            <a:r>
              <a:rPr sz="600" spc="49" dirty="0">
                <a:latin typeface="Trebuchet MS"/>
                <a:cs typeface="Trebuchet MS"/>
              </a:rPr>
              <a:t> </a:t>
            </a:r>
            <a:r>
              <a:rPr sz="600" dirty="0">
                <a:latin typeface="Trebuchet MS"/>
                <a:cs typeface="Trebuchet MS"/>
              </a:rPr>
              <a:t>the</a:t>
            </a:r>
            <a:r>
              <a:rPr sz="600" spc="49" dirty="0">
                <a:latin typeface="Trebuchet MS"/>
                <a:cs typeface="Trebuchet MS"/>
              </a:rPr>
              <a:t> </a:t>
            </a:r>
            <a:r>
              <a:rPr sz="600" spc="45" dirty="0">
                <a:latin typeface="Trebuchet MS"/>
                <a:cs typeface="Trebuchet MS"/>
              </a:rPr>
              <a:t>average</a:t>
            </a:r>
            <a:r>
              <a:rPr sz="600" spc="49" dirty="0">
                <a:latin typeface="Trebuchet MS"/>
                <a:cs typeface="Trebuchet MS"/>
              </a:rPr>
              <a:t> </a:t>
            </a:r>
            <a:r>
              <a:rPr sz="600" dirty="0">
                <a:latin typeface="Trebuchet MS"/>
                <a:cs typeface="Trebuchet MS"/>
              </a:rPr>
              <a:t>of</a:t>
            </a:r>
            <a:r>
              <a:rPr sz="600" spc="49" dirty="0">
                <a:latin typeface="Trebuchet MS"/>
                <a:cs typeface="Trebuchet MS"/>
              </a:rPr>
              <a:t> </a:t>
            </a:r>
            <a:r>
              <a:rPr sz="600" dirty="0">
                <a:latin typeface="Trebuchet MS"/>
                <a:cs typeface="Trebuchet MS"/>
              </a:rPr>
              <a:t>the</a:t>
            </a:r>
            <a:r>
              <a:rPr sz="600" spc="41" dirty="0">
                <a:latin typeface="Trebuchet MS"/>
                <a:cs typeface="Trebuchet MS"/>
              </a:rPr>
              <a:t> </a:t>
            </a:r>
            <a:r>
              <a:rPr sz="600" dirty="0">
                <a:latin typeface="Trebuchet MS"/>
                <a:cs typeface="Trebuchet MS"/>
              </a:rPr>
              <a:t>first</a:t>
            </a:r>
            <a:r>
              <a:rPr sz="600" spc="41" dirty="0">
                <a:latin typeface="Trebuchet MS"/>
                <a:cs typeface="Trebuchet MS"/>
              </a:rPr>
              <a:t> </a:t>
            </a:r>
            <a:r>
              <a:rPr sz="600" spc="-15" dirty="0">
                <a:latin typeface="Trebuchet MS"/>
                <a:cs typeface="Trebuchet MS"/>
              </a:rPr>
              <a:t>list</a:t>
            </a:r>
            <a:endParaRPr sz="600" dirty="0">
              <a:latin typeface="Trebuchet MS"/>
              <a:cs typeface="Trebuchet MS"/>
            </a:endParaRPr>
          </a:p>
          <a:p>
            <a:pPr marL="9525" marR="3810">
              <a:lnSpc>
                <a:spcPts val="720"/>
              </a:lnSpc>
              <a:spcBef>
                <a:spcPts val="23"/>
              </a:spcBef>
            </a:pPr>
            <a:r>
              <a:rPr sz="600" dirty="0">
                <a:latin typeface="Trebuchet MS"/>
                <a:cs typeface="Trebuchet MS"/>
              </a:rPr>
              <a:t>x1,</a:t>
            </a:r>
            <a:r>
              <a:rPr sz="600" spc="79" dirty="0">
                <a:latin typeface="Trebuchet MS"/>
                <a:cs typeface="Trebuchet MS"/>
              </a:rPr>
              <a:t> </a:t>
            </a:r>
            <a:r>
              <a:rPr sz="600" dirty="0">
                <a:latin typeface="Trebuchet MS"/>
                <a:cs typeface="Trebuchet MS"/>
              </a:rPr>
              <a:t>x2,</a:t>
            </a:r>
            <a:r>
              <a:rPr sz="600" spc="79" dirty="0">
                <a:latin typeface="Trebuchet MS"/>
                <a:cs typeface="Trebuchet MS"/>
              </a:rPr>
              <a:t> </a:t>
            </a:r>
            <a:r>
              <a:rPr sz="600" dirty="0">
                <a:latin typeface="Trebuchet MS"/>
                <a:cs typeface="Trebuchet MS"/>
              </a:rPr>
              <a:t>x3,</a:t>
            </a:r>
            <a:r>
              <a:rPr sz="600" spc="83" dirty="0">
                <a:latin typeface="Trebuchet MS"/>
                <a:cs typeface="Trebuchet MS"/>
              </a:rPr>
              <a:t> </a:t>
            </a:r>
            <a:r>
              <a:rPr sz="600" dirty="0">
                <a:latin typeface="Trebuchet MS"/>
                <a:cs typeface="Trebuchet MS"/>
              </a:rPr>
              <a:t>x4,</a:t>
            </a:r>
            <a:r>
              <a:rPr sz="600" spc="79" dirty="0">
                <a:latin typeface="Trebuchet MS"/>
                <a:cs typeface="Trebuchet MS"/>
              </a:rPr>
              <a:t> </a:t>
            </a:r>
            <a:r>
              <a:rPr sz="600" spc="56" dirty="0">
                <a:latin typeface="Trebuchet MS"/>
                <a:cs typeface="Trebuchet MS"/>
              </a:rPr>
              <a:t>x5</a:t>
            </a:r>
            <a:r>
              <a:rPr sz="600" spc="75" dirty="0">
                <a:latin typeface="Trebuchet MS"/>
                <a:cs typeface="Trebuchet MS"/>
              </a:rPr>
              <a:t> </a:t>
            </a:r>
            <a:r>
              <a:rPr sz="600" dirty="0">
                <a:latin typeface="Trebuchet MS"/>
                <a:cs typeface="Trebuchet MS"/>
              </a:rPr>
              <a:t>will</a:t>
            </a:r>
            <a:r>
              <a:rPr sz="600" spc="86" dirty="0">
                <a:latin typeface="Trebuchet MS"/>
                <a:cs typeface="Trebuchet MS"/>
              </a:rPr>
              <a:t> </a:t>
            </a:r>
            <a:r>
              <a:rPr sz="600" spc="41" dirty="0">
                <a:latin typeface="Trebuchet MS"/>
                <a:cs typeface="Trebuchet MS"/>
              </a:rPr>
              <a:t>be</a:t>
            </a:r>
            <a:r>
              <a:rPr sz="600" spc="75" dirty="0">
                <a:latin typeface="Trebuchet MS"/>
                <a:cs typeface="Trebuchet MS"/>
              </a:rPr>
              <a:t> </a:t>
            </a:r>
            <a:r>
              <a:rPr sz="600" dirty="0">
                <a:latin typeface="Trebuchet MS"/>
                <a:cs typeface="Trebuchet MS"/>
              </a:rPr>
              <a:t>minute,</a:t>
            </a:r>
            <a:r>
              <a:rPr sz="600" spc="71" dirty="0">
                <a:latin typeface="Trebuchet MS"/>
                <a:cs typeface="Trebuchet MS"/>
              </a:rPr>
              <a:t> </a:t>
            </a:r>
            <a:r>
              <a:rPr sz="600" dirty="0">
                <a:latin typeface="Trebuchet MS"/>
                <a:cs typeface="Trebuchet MS"/>
              </a:rPr>
              <a:t>hour,</a:t>
            </a:r>
            <a:r>
              <a:rPr sz="600" spc="79" dirty="0">
                <a:latin typeface="Trebuchet MS"/>
                <a:cs typeface="Trebuchet MS"/>
              </a:rPr>
              <a:t> </a:t>
            </a:r>
            <a:r>
              <a:rPr sz="600" spc="-15" dirty="0">
                <a:latin typeface="Trebuchet MS"/>
                <a:cs typeface="Trebuchet MS"/>
              </a:rPr>
              <a:t>day, </a:t>
            </a:r>
            <a:r>
              <a:rPr sz="600" dirty="0">
                <a:latin typeface="Trebuchet MS"/>
                <a:cs typeface="Trebuchet MS"/>
              </a:rPr>
              <a:t>month,</a:t>
            </a:r>
            <a:r>
              <a:rPr sz="600" spc="71" dirty="0">
                <a:latin typeface="Trebuchet MS"/>
                <a:cs typeface="Trebuchet MS"/>
              </a:rPr>
              <a:t> </a:t>
            </a:r>
            <a:r>
              <a:rPr sz="600" spc="45" dirty="0">
                <a:latin typeface="Trebuchet MS"/>
                <a:cs typeface="Trebuchet MS"/>
              </a:rPr>
              <a:t>day</a:t>
            </a:r>
            <a:r>
              <a:rPr sz="600" spc="83" dirty="0">
                <a:latin typeface="Trebuchet MS"/>
                <a:cs typeface="Trebuchet MS"/>
              </a:rPr>
              <a:t> </a:t>
            </a:r>
            <a:r>
              <a:rPr sz="600" dirty="0">
                <a:latin typeface="Trebuchet MS"/>
                <a:cs typeface="Trebuchet MS"/>
              </a:rPr>
              <a:t>of</a:t>
            </a:r>
            <a:r>
              <a:rPr sz="600" spc="79" dirty="0">
                <a:latin typeface="Trebuchet MS"/>
                <a:cs typeface="Trebuchet MS"/>
              </a:rPr>
              <a:t> </a:t>
            </a:r>
            <a:r>
              <a:rPr sz="600" spc="23" dirty="0">
                <a:latin typeface="Trebuchet MS"/>
                <a:cs typeface="Trebuchet MS"/>
              </a:rPr>
              <a:t>week</a:t>
            </a:r>
            <a:endParaRPr sz="600" dirty="0">
              <a:latin typeface="Trebuchet MS"/>
              <a:cs typeface="Trebuchet MS"/>
            </a:endParaRPr>
          </a:p>
          <a:p>
            <a:pPr marL="9525">
              <a:lnSpc>
                <a:spcPts val="694"/>
              </a:lnSpc>
            </a:pPr>
            <a:r>
              <a:rPr sz="600" spc="56" dirty="0">
                <a:latin typeface="Trebuchet MS"/>
                <a:cs typeface="Trebuchet MS"/>
              </a:rPr>
              <a:t>x6</a:t>
            </a:r>
            <a:r>
              <a:rPr sz="600" spc="53" dirty="0">
                <a:latin typeface="Trebuchet MS"/>
                <a:cs typeface="Trebuchet MS"/>
              </a:rPr>
              <a:t> </a:t>
            </a:r>
            <a:r>
              <a:rPr sz="600" dirty="0">
                <a:latin typeface="Trebuchet MS"/>
                <a:cs typeface="Trebuchet MS"/>
              </a:rPr>
              <a:t>will</a:t>
            </a:r>
            <a:r>
              <a:rPr sz="600" spc="68" dirty="0">
                <a:latin typeface="Trebuchet MS"/>
                <a:cs typeface="Trebuchet MS"/>
              </a:rPr>
              <a:t> </a:t>
            </a:r>
            <a:r>
              <a:rPr sz="600" spc="41" dirty="0">
                <a:latin typeface="Trebuchet MS"/>
                <a:cs typeface="Trebuchet MS"/>
              </a:rPr>
              <a:t>be</a:t>
            </a:r>
            <a:r>
              <a:rPr sz="600" spc="56" dirty="0">
                <a:latin typeface="Trebuchet MS"/>
                <a:cs typeface="Trebuchet MS"/>
              </a:rPr>
              <a:t> </a:t>
            </a:r>
            <a:r>
              <a:rPr sz="600" dirty="0">
                <a:latin typeface="Trebuchet MS"/>
                <a:cs typeface="Trebuchet MS"/>
              </a:rPr>
              <a:t>the</a:t>
            </a:r>
            <a:r>
              <a:rPr sz="600" spc="56" dirty="0">
                <a:latin typeface="Trebuchet MS"/>
                <a:cs typeface="Trebuchet MS"/>
              </a:rPr>
              <a:t> </a:t>
            </a:r>
            <a:r>
              <a:rPr sz="600" spc="41" dirty="0">
                <a:latin typeface="Trebuchet MS"/>
                <a:cs typeface="Trebuchet MS"/>
              </a:rPr>
              <a:t>number</a:t>
            </a:r>
            <a:r>
              <a:rPr sz="600" spc="56" dirty="0">
                <a:latin typeface="Trebuchet MS"/>
                <a:cs typeface="Trebuchet MS"/>
              </a:rPr>
              <a:t> </a:t>
            </a:r>
            <a:r>
              <a:rPr sz="600" dirty="0">
                <a:latin typeface="Trebuchet MS"/>
                <a:cs typeface="Trebuchet MS"/>
              </a:rPr>
              <a:t>of</a:t>
            </a:r>
            <a:r>
              <a:rPr sz="600" spc="64" dirty="0">
                <a:latin typeface="Trebuchet MS"/>
                <a:cs typeface="Trebuchet MS"/>
              </a:rPr>
              <a:t> </a:t>
            </a:r>
            <a:r>
              <a:rPr sz="600" dirty="0">
                <a:latin typeface="Trebuchet MS"/>
                <a:cs typeface="Trebuchet MS"/>
              </a:rPr>
              <a:t>lanes</a:t>
            </a:r>
            <a:r>
              <a:rPr sz="600" spc="60" dirty="0">
                <a:latin typeface="Trebuchet MS"/>
                <a:cs typeface="Trebuchet MS"/>
              </a:rPr>
              <a:t> </a:t>
            </a:r>
            <a:r>
              <a:rPr sz="600" dirty="0">
                <a:latin typeface="Trebuchet MS"/>
                <a:cs typeface="Trebuchet MS"/>
              </a:rPr>
              <a:t>in</a:t>
            </a:r>
            <a:r>
              <a:rPr sz="600" spc="64" dirty="0">
                <a:latin typeface="Trebuchet MS"/>
                <a:cs typeface="Trebuchet MS"/>
              </a:rPr>
              <a:t> </a:t>
            </a:r>
            <a:r>
              <a:rPr sz="600" dirty="0">
                <a:latin typeface="Trebuchet MS"/>
                <a:cs typeface="Trebuchet MS"/>
              </a:rPr>
              <a:t>the</a:t>
            </a:r>
            <a:r>
              <a:rPr sz="600" spc="64" dirty="0">
                <a:latin typeface="Trebuchet MS"/>
                <a:cs typeface="Trebuchet MS"/>
              </a:rPr>
              <a:t> </a:t>
            </a:r>
            <a:r>
              <a:rPr sz="600" spc="-8" dirty="0">
                <a:latin typeface="Trebuchet MS"/>
                <a:cs typeface="Trebuchet MS"/>
              </a:rPr>
              <a:t>street</a:t>
            </a:r>
            <a:endParaRPr sz="600" dirty="0">
              <a:latin typeface="Trebuchet MS"/>
              <a:cs typeface="Trebuchet MS"/>
            </a:endParaRPr>
          </a:p>
          <a:p>
            <a:pPr marL="9525" marR="319563"/>
            <a:r>
              <a:rPr sz="600" spc="56" dirty="0">
                <a:latin typeface="Trebuchet MS"/>
                <a:cs typeface="Trebuchet MS"/>
              </a:rPr>
              <a:t>x7</a:t>
            </a:r>
            <a:r>
              <a:rPr sz="600" spc="26" dirty="0">
                <a:latin typeface="Trebuchet MS"/>
                <a:cs typeface="Trebuchet MS"/>
              </a:rPr>
              <a:t> </a:t>
            </a:r>
            <a:r>
              <a:rPr sz="600" spc="15" dirty="0">
                <a:latin typeface="Trebuchet MS"/>
                <a:cs typeface="Trebuchet MS"/>
              </a:rPr>
              <a:t>will</a:t>
            </a:r>
            <a:r>
              <a:rPr sz="600" spc="38" dirty="0">
                <a:latin typeface="Trebuchet MS"/>
                <a:cs typeface="Trebuchet MS"/>
              </a:rPr>
              <a:t> </a:t>
            </a:r>
            <a:r>
              <a:rPr sz="600" spc="41" dirty="0">
                <a:latin typeface="Trebuchet MS"/>
                <a:cs typeface="Trebuchet MS"/>
              </a:rPr>
              <a:t>be</a:t>
            </a:r>
            <a:r>
              <a:rPr sz="600" spc="30" dirty="0">
                <a:latin typeface="Trebuchet MS"/>
                <a:cs typeface="Trebuchet MS"/>
              </a:rPr>
              <a:t> </a:t>
            </a:r>
            <a:r>
              <a:rPr sz="600" spc="45" dirty="0">
                <a:latin typeface="Trebuchet MS"/>
                <a:cs typeface="Trebuchet MS"/>
              </a:rPr>
              <a:t>a</a:t>
            </a:r>
            <a:r>
              <a:rPr sz="600" spc="26" dirty="0">
                <a:latin typeface="Trebuchet MS"/>
                <a:cs typeface="Trebuchet MS"/>
              </a:rPr>
              <a:t> </a:t>
            </a:r>
            <a:r>
              <a:rPr sz="600" spc="15" dirty="0">
                <a:latin typeface="Trebuchet MS"/>
                <a:cs typeface="Trebuchet MS"/>
              </a:rPr>
              <a:t>categorical</a:t>
            </a:r>
            <a:r>
              <a:rPr sz="600" spc="38" dirty="0">
                <a:latin typeface="Trebuchet MS"/>
                <a:cs typeface="Trebuchet MS"/>
              </a:rPr>
              <a:t> </a:t>
            </a:r>
            <a:r>
              <a:rPr sz="600" spc="-8" dirty="0">
                <a:latin typeface="Trebuchet MS"/>
                <a:cs typeface="Trebuchet MS"/>
              </a:rPr>
              <a:t>variable </a:t>
            </a:r>
            <a:r>
              <a:rPr sz="600" spc="23" dirty="0">
                <a:latin typeface="Trebuchet MS"/>
                <a:cs typeface="Trebuchet MS"/>
              </a:rPr>
              <a:t>representing</a:t>
            </a:r>
            <a:r>
              <a:rPr sz="600" spc="68" dirty="0">
                <a:latin typeface="Trebuchet MS"/>
                <a:cs typeface="Trebuchet MS"/>
              </a:rPr>
              <a:t> </a:t>
            </a:r>
            <a:r>
              <a:rPr sz="600" spc="23" dirty="0">
                <a:latin typeface="Trebuchet MS"/>
                <a:cs typeface="Trebuchet MS"/>
              </a:rPr>
              <a:t>the</a:t>
            </a:r>
            <a:r>
              <a:rPr sz="600" spc="71" dirty="0">
                <a:latin typeface="Trebuchet MS"/>
                <a:cs typeface="Trebuchet MS"/>
              </a:rPr>
              <a:t> </a:t>
            </a:r>
            <a:r>
              <a:rPr sz="600" spc="23" dirty="0">
                <a:latin typeface="Trebuchet MS"/>
                <a:cs typeface="Trebuchet MS"/>
              </a:rPr>
              <a:t>weather</a:t>
            </a:r>
            <a:r>
              <a:rPr sz="600" spc="71" dirty="0">
                <a:latin typeface="Trebuchet MS"/>
                <a:cs typeface="Trebuchet MS"/>
              </a:rPr>
              <a:t> </a:t>
            </a:r>
            <a:r>
              <a:rPr sz="600" spc="-8" dirty="0">
                <a:latin typeface="Trebuchet MS"/>
                <a:cs typeface="Trebuchet MS"/>
              </a:rPr>
              <a:t>condition</a:t>
            </a:r>
            <a:endParaRPr sz="600" dirty="0">
              <a:latin typeface="Trebuchet MS"/>
              <a:cs typeface="Trebuchet MS"/>
            </a:endParaRPr>
          </a:p>
          <a:p>
            <a:pPr marL="9525" marR="121920">
              <a:lnSpc>
                <a:spcPts val="720"/>
              </a:lnSpc>
              <a:spcBef>
                <a:spcPts val="15"/>
              </a:spcBef>
            </a:pPr>
            <a:r>
              <a:rPr sz="600" spc="53" dirty="0">
                <a:latin typeface="Trebuchet MS"/>
                <a:cs typeface="Trebuchet MS"/>
              </a:rPr>
              <a:t>y</a:t>
            </a:r>
            <a:r>
              <a:rPr sz="600" spc="56" dirty="0">
                <a:latin typeface="Trebuchet MS"/>
                <a:cs typeface="Trebuchet MS"/>
              </a:rPr>
              <a:t> </a:t>
            </a:r>
            <a:r>
              <a:rPr sz="600" spc="8" dirty="0">
                <a:latin typeface="Trebuchet MS"/>
                <a:cs typeface="Trebuchet MS"/>
              </a:rPr>
              <a:t>is</a:t>
            </a:r>
            <a:r>
              <a:rPr sz="600" spc="56" dirty="0">
                <a:latin typeface="Trebuchet MS"/>
                <a:cs typeface="Trebuchet MS"/>
              </a:rPr>
              <a:t> </a:t>
            </a:r>
            <a:r>
              <a:rPr sz="600" spc="8" dirty="0">
                <a:latin typeface="Trebuchet MS"/>
                <a:cs typeface="Trebuchet MS"/>
              </a:rPr>
              <a:t>the</a:t>
            </a:r>
            <a:r>
              <a:rPr sz="600" spc="53" dirty="0">
                <a:latin typeface="Trebuchet MS"/>
                <a:cs typeface="Trebuchet MS"/>
              </a:rPr>
              <a:t> </a:t>
            </a:r>
            <a:r>
              <a:rPr sz="600" spc="8" dirty="0">
                <a:latin typeface="Trebuchet MS"/>
                <a:cs typeface="Trebuchet MS"/>
              </a:rPr>
              <a:t>prediction</a:t>
            </a:r>
            <a:r>
              <a:rPr sz="600" spc="56" dirty="0">
                <a:latin typeface="Trebuchet MS"/>
                <a:cs typeface="Trebuchet MS"/>
              </a:rPr>
              <a:t> </a:t>
            </a:r>
            <a:r>
              <a:rPr sz="600" spc="8" dirty="0">
                <a:latin typeface="Trebuchet MS"/>
                <a:cs typeface="Trebuchet MS"/>
              </a:rPr>
              <a:t>for</a:t>
            </a:r>
            <a:r>
              <a:rPr sz="600" spc="53" dirty="0">
                <a:latin typeface="Trebuchet MS"/>
                <a:cs typeface="Trebuchet MS"/>
              </a:rPr>
              <a:t> </a:t>
            </a:r>
            <a:r>
              <a:rPr sz="600" spc="41" dirty="0">
                <a:latin typeface="Trebuchet MS"/>
                <a:cs typeface="Trebuchet MS"/>
              </a:rPr>
              <a:t>number</a:t>
            </a:r>
            <a:r>
              <a:rPr sz="600" spc="60" dirty="0">
                <a:latin typeface="Trebuchet MS"/>
                <a:cs typeface="Trebuchet MS"/>
              </a:rPr>
              <a:t> </a:t>
            </a:r>
            <a:r>
              <a:rPr sz="600" spc="8" dirty="0">
                <a:latin typeface="Trebuchet MS"/>
                <a:cs typeface="Trebuchet MS"/>
              </a:rPr>
              <a:t>of</a:t>
            </a:r>
            <a:r>
              <a:rPr sz="600" spc="64" dirty="0">
                <a:latin typeface="Trebuchet MS"/>
                <a:cs typeface="Trebuchet MS"/>
              </a:rPr>
              <a:t> </a:t>
            </a:r>
            <a:r>
              <a:rPr sz="600" spc="41" dirty="0">
                <a:latin typeface="Trebuchet MS"/>
                <a:cs typeface="Trebuchet MS"/>
              </a:rPr>
              <a:t>moving </a:t>
            </a:r>
            <a:r>
              <a:rPr sz="600" spc="23" dirty="0">
                <a:latin typeface="Trebuchet MS"/>
                <a:cs typeface="Trebuchet MS"/>
              </a:rPr>
              <a:t>cars</a:t>
            </a:r>
            <a:endParaRPr sz="600" dirty="0">
              <a:latin typeface="Trebuchet MS"/>
              <a:cs typeface="Trebuchet MS"/>
            </a:endParaRPr>
          </a:p>
        </p:txBody>
      </p:sp>
      <p:sp>
        <p:nvSpPr>
          <p:cNvPr id="33" name="object 33"/>
          <p:cNvSpPr txBox="1"/>
          <p:nvPr/>
        </p:nvSpPr>
        <p:spPr>
          <a:xfrm>
            <a:off x="5954850" y="5279583"/>
            <a:ext cx="1378744" cy="451727"/>
          </a:xfrm>
          <a:prstGeom prst="rect">
            <a:avLst/>
          </a:prstGeom>
          <a:ln w="19079">
            <a:solidFill>
              <a:srgbClr val="2A1D5B"/>
            </a:solidFill>
          </a:ln>
        </p:spPr>
        <p:txBody>
          <a:bodyPr vert="horz" wrap="square" lIns="0" tIns="33338" rIns="0" bIns="0" rtlCol="0">
            <a:spAutoFit/>
          </a:bodyPr>
          <a:lstStyle/>
          <a:p>
            <a:pPr marL="435293">
              <a:spcBef>
                <a:spcPts val="263"/>
              </a:spcBef>
            </a:pPr>
            <a:r>
              <a:rPr sz="750" b="1" u="sng" spc="-8" dirty="0">
                <a:solidFill>
                  <a:srgbClr val="7F7F7F"/>
                </a:solidFill>
                <a:uFill>
                  <a:solidFill>
                    <a:srgbClr val="7F7F7F"/>
                  </a:solidFill>
                </a:uFill>
                <a:latin typeface="Calibri"/>
                <a:cs typeface="Calibri"/>
              </a:rPr>
              <a:t>LIMITATIONS</a:t>
            </a:r>
            <a:endParaRPr sz="750">
              <a:latin typeface="Calibri"/>
              <a:cs typeface="Calibri"/>
            </a:endParaRPr>
          </a:p>
          <a:p>
            <a:pPr marL="170497" marR="96679" algn="just">
              <a:spcBef>
                <a:spcPts val="233"/>
              </a:spcBef>
            </a:pPr>
            <a:r>
              <a:rPr sz="600" spc="64" dirty="0">
                <a:latin typeface="Trebuchet MS"/>
                <a:cs typeface="Trebuchet MS"/>
              </a:rPr>
              <a:t>Some </a:t>
            </a:r>
            <a:r>
              <a:rPr sz="600" spc="8" dirty="0">
                <a:latin typeface="Trebuchet MS"/>
                <a:cs typeface="Trebuchet MS"/>
              </a:rPr>
              <a:t>of</a:t>
            </a:r>
            <a:r>
              <a:rPr sz="600" spc="75" dirty="0">
                <a:latin typeface="Trebuchet MS"/>
                <a:cs typeface="Trebuchet MS"/>
              </a:rPr>
              <a:t> </a:t>
            </a:r>
            <a:r>
              <a:rPr sz="600" spc="8" dirty="0">
                <a:latin typeface="Trebuchet MS"/>
                <a:cs typeface="Trebuchet MS"/>
              </a:rPr>
              <a:t>the</a:t>
            </a:r>
            <a:r>
              <a:rPr sz="600" spc="64" dirty="0">
                <a:latin typeface="Trebuchet MS"/>
                <a:cs typeface="Trebuchet MS"/>
              </a:rPr>
              <a:t> </a:t>
            </a:r>
            <a:r>
              <a:rPr sz="600" spc="8" dirty="0">
                <a:latin typeface="Trebuchet MS"/>
                <a:cs typeface="Trebuchet MS"/>
              </a:rPr>
              <a:t>inputs</a:t>
            </a:r>
            <a:r>
              <a:rPr sz="600" spc="71" dirty="0">
                <a:latin typeface="Trebuchet MS"/>
                <a:cs typeface="Trebuchet MS"/>
              </a:rPr>
              <a:t> </a:t>
            </a:r>
            <a:r>
              <a:rPr sz="600" spc="-8" dirty="0">
                <a:latin typeface="Trebuchet MS"/>
                <a:cs typeface="Trebuchet MS"/>
              </a:rPr>
              <a:t>recorded </a:t>
            </a:r>
            <a:r>
              <a:rPr sz="600" spc="41" dirty="0">
                <a:latin typeface="Trebuchet MS"/>
                <a:cs typeface="Trebuchet MS"/>
              </a:rPr>
              <a:t>might</a:t>
            </a:r>
            <a:r>
              <a:rPr sz="600" spc="34" dirty="0">
                <a:latin typeface="Trebuchet MS"/>
                <a:cs typeface="Trebuchet MS"/>
              </a:rPr>
              <a:t> </a:t>
            </a:r>
            <a:r>
              <a:rPr sz="600" spc="41" dirty="0">
                <a:latin typeface="Trebuchet MS"/>
                <a:cs typeface="Trebuchet MS"/>
              </a:rPr>
              <a:t>be </a:t>
            </a:r>
            <a:r>
              <a:rPr sz="600" dirty="0">
                <a:latin typeface="Trebuchet MS"/>
                <a:cs typeface="Trebuchet MS"/>
              </a:rPr>
              <a:t>false</a:t>
            </a:r>
            <a:r>
              <a:rPr sz="600" spc="41" dirty="0">
                <a:latin typeface="Trebuchet MS"/>
                <a:cs typeface="Trebuchet MS"/>
              </a:rPr>
              <a:t> due</a:t>
            </a:r>
            <a:r>
              <a:rPr sz="600" spc="49" dirty="0">
                <a:latin typeface="Trebuchet MS"/>
                <a:cs typeface="Trebuchet MS"/>
              </a:rPr>
              <a:t> </a:t>
            </a:r>
            <a:r>
              <a:rPr sz="600" dirty="0">
                <a:latin typeface="Trebuchet MS"/>
                <a:cs typeface="Trebuchet MS"/>
              </a:rPr>
              <a:t>to</a:t>
            </a:r>
            <a:r>
              <a:rPr sz="600" spc="41" dirty="0">
                <a:latin typeface="Trebuchet MS"/>
                <a:cs typeface="Trebuchet MS"/>
              </a:rPr>
              <a:t> </a:t>
            </a:r>
            <a:r>
              <a:rPr sz="600" spc="45" dirty="0">
                <a:latin typeface="Trebuchet MS"/>
                <a:cs typeface="Trebuchet MS"/>
              </a:rPr>
              <a:t>human </a:t>
            </a:r>
            <a:r>
              <a:rPr sz="600" spc="-8" dirty="0">
                <a:latin typeface="Trebuchet MS"/>
                <a:cs typeface="Trebuchet MS"/>
              </a:rPr>
              <a:t>error</a:t>
            </a:r>
            <a:endParaRPr sz="600">
              <a:latin typeface="Trebuchet MS"/>
              <a:cs typeface="Trebuchet MS"/>
            </a:endParaRPr>
          </a:p>
        </p:txBody>
      </p:sp>
      <p:sp>
        <p:nvSpPr>
          <p:cNvPr id="34" name="object 34"/>
          <p:cNvSpPr txBox="1"/>
          <p:nvPr/>
        </p:nvSpPr>
        <p:spPr>
          <a:xfrm>
            <a:off x="762943" y="4388234"/>
            <a:ext cx="749618" cy="471283"/>
          </a:xfrm>
          <a:prstGeom prst="rect">
            <a:avLst/>
          </a:prstGeom>
        </p:spPr>
        <p:txBody>
          <a:bodyPr vert="horz" wrap="square" lIns="0" tIns="9525" rIns="0" bIns="0" rtlCol="0">
            <a:spAutoFit/>
          </a:bodyPr>
          <a:lstStyle/>
          <a:p>
            <a:pPr marL="9525" marR="3810">
              <a:lnSpc>
                <a:spcPct val="99700"/>
              </a:lnSpc>
              <a:spcBef>
                <a:spcPts val="75"/>
              </a:spcBef>
            </a:pPr>
            <a:r>
              <a:rPr sz="600" spc="15" dirty="0">
                <a:latin typeface="Trebuchet MS"/>
                <a:cs typeface="Trebuchet MS"/>
              </a:rPr>
              <a:t>Cross-validation</a:t>
            </a:r>
            <a:r>
              <a:rPr sz="600" spc="263" dirty="0">
                <a:latin typeface="Trebuchet MS"/>
                <a:cs typeface="Trebuchet MS"/>
              </a:rPr>
              <a:t> </a:t>
            </a:r>
            <a:r>
              <a:rPr sz="600" spc="30" dirty="0">
                <a:latin typeface="Trebuchet MS"/>
                <a:cs typeface="Trebuchet MS"/>
              </a:rPr>
              <a:t>by </a:t>
            </a:r>
            <a:r>
              <a:rPr sz="600" spc="8" dirty="0">
                <a:latin typeface="Trebuchet MS"/>
                <a:cs typeface="Trebuchet MS"/>
              </a:rPr>
              <a:t>splitting</a:t>
            </a:r>
            <a:r>
              <a:rPr sz="600" spc="116" dirty="0">
                <a:latin typeface="Trebuchet MS"/>
                <a:cs typeface="Trebuchet MS"/>
              </a:rPr>
              <a:t> </a:t>
            </a:r>
            <a:r>
              <a:rPr sz="600" spc="8" dirty="0">
                <a:latin typeface="Trebuchet MS"/>
                <a:cs typeface="Trebuchet MS"/>
              </a:rPr>
              <a:t>the</a:t>
            </a:r>
            <a:r>
              <a:rPr sz="600" spc="105" dirty="0">
                <a:latin typeface="Trebuchet MS"/>
                <a:cs typeface="Trebuchet MS"/>
              </a:rPr>
              <a:t> </a:t>
            </a:r>
            <a:r>
              <a:rPr sz="600" spc="-15" dirty="0">
                <a:latin typeface="Trebuchet MS"/>
                <a:cs typeface="Trebuchet MS"/>
              </a:rPr>
              <a:t>data</a:t>
            </a:r>
            <a:r>
              <a:rPr sz="600" spc="375" dirty="0">
                <a:latin typeface="Trebuchet MS"/>
                <a:cs typeface="Trebuchet MS"/>
              </a:rPr>
              <a:t> </a:t>
            </a:r>
            <a:r>
              <a:rPr sz="600" spc="45" dirty="0">
                <a:latin typeface="Trebuchet MS"/>
                <a:cs typeface="Trebuchet MS"/>
              </a:rPr>
              <a:t>on</a:t>
            </a:r>
            <a:r>
              <a:rPr sz="600" spc="30" dirty="0">
                <a:latin typeface="Trebuchet MS"/>
                <a:cs typeface="Trebuchet MS"/>
              </a:rPr>
              <a:t> </a:t>
            </a:r>
            <a:r>
              <a:rPr sz="600" dirty="0">
                <a:latin typeface="Trebuchet MS"/>
                <a:cs typeface="Trebuchet MS"/>
              </a:rPr>
              <a:t>the</a:t>
            </a:r>
            <a:r>
              <a:rPr sz="600" spc="45" dirty="0">
                <a:latin typeface="Trebuchet MS"/>
                <a:cs typeface="Trebuchet MS"/>
              </a:rPr>
              <a:t> </a:t>
            </a:r>
            <a:r>
              <a:rPr sz="600" spc="41" dirty="0">
                <a:latin typeface="Trebuchet MS"/>
                <a:cs typeface="Trebuchet MS"/>
              </a:rPr>
              <a:t>basis </a:t>
            </a:r>
            <a:r>
              <a:rPr sz="600" dirty="0">
                <a:latin typeface="Trebuchet MS"/>
                <a:cs typeface="Trebuchet MS"/>
              </a:rPr>
              <a:t>of</a:t>
            </a:r>
            <a:r>
              <a:rPr sz="600" spc="56" dirty="0">
                <a:latin typeface="Trebuchet MS"/>
                <a:cs typeface="Trebuchet MS"/>
              </a:rPr>
              <a:t> </a:t>
            </a:r>
            <a:r>
              <a:rPr sz="600" spc="-19" dirty="0">
                <a:latin typeface="Trebuchet MS"/>
                <a:cs typeface="Trebuchet MS"/>
              </a:rPr>
              <a:t>the </a:t>
            </a:r>
            <a:r>
              <a:rPr sz="600" dirty="0">
                <a:latin typeface="Trebuchet MS"/>
                <a:cs typeface="Trebuchet MS"/>
              </a:rPr>
              <a:t>different</a:t>
            </a:r>
            <a:r>
              <a:rPr sz="600" spc="120" dirty="0">
                <a:latin typeface="Trebuchet MS"/>
                <a:cs typeface="Trebuchet MS"/>
              </a:rPr>
              <a:t> </a:t>
            </a:r>
            <a:r>
              <a:rPr sz="600" spc="-8" dirty="0">
                <a:latin typeface="Trebuchet MS"/>
                <a:cs typeface="Trebuchet MS"/>
              </a:rPr>
              <a:t>streets</a:t>
            </a:r>
            <a:r>
              <a:rPr sz="600" spc="375" dirty="0">
                <a:latin typeface="Trebuchet MS"/>
                <a:cs typeface="Trebuchet MS"/>
              </a:rPr>
              <a:t> </a:t>
            </a:r>
            <a:r>
              <a:rPr sz="600" spc="41" dirty="0">
                <a:latin typeface="Trebuchet MS"/>
                <a:cs typeface="Trebuchet MS"/>
              </a:rPr>
              <a:t>(10</a:t>
            </a:r>
            <a:r>
              <a:rPr sz="600" spc="79" dirty="0">
                <a:latin typeface="Trebuchet MS"/>
                <a:cs typeface="Trebuchet MS"/>
              </a:rPr>
              <a:t> </a:t>
            </a:r>
            <a:r>
              <a:rPr sz="600" spc="8" dirty="0">
                <a:latin typeface="Trebuchet MS"/>
                <a:cs typeface="Trebuchet MS"/>
              </a:rPr>
              <a:t>streets</a:t>
            </a:r>
            <a:r>
              <a:rPr sz="600" spc="101" dirty="0">
                <a:latin typeface="Trebuchet MS"/>
                <a:cs typeface="Trebuchet MS"/>
              </a:rPr>
              <a:t> </a:t>
            </a:r>
            <a:r>
              <a:rPr sz="600" spc="-8" dirty="0">
                <a:latin typeface="Trebuchet MS"/>
                <a:cs typeface="Trebuchet MS"/>
              </a:rPr>
              <a:t>total)</a:t>
            </a:r>
            <a:endParaRPr sz="600">
              <a:latin typeface="Trebuchet MS"/>
              <a:cs typeface="Trebuchet MS"/>
            </a:endParaRPr>
          </a:p>
        </p:txBody>
      </p:sp>
      <p:sp>
        <p:nvSpPr>
          <p:cNvPr id="35" name="object 35"/>
          <p:cNvSpPr txBox="1"/>
          <p:nvPr/>
        </p:nvSpPr>
        <p:spPr>
          <a:xfrm>
            <a:off x="461972" y="5279583"/>
            <a:ext cx="1378744" cy="451727"/>
          </a:xfrm>
          <a:prstGeom prst="rect">
            <a:avLst/>
          </a:prstGeom>
          <a:ln w="19079">
            <a:solidFill>
              <a:srgbClr val="2A1D5B"/>
            </a:solidFill>
          </a:ln>
        </p:spPr>
        <p:txBody>
          <a:bodyPr vert="horz" wrap="square" lIns="0" tIns="33338" rIns="0" bIns="0" rtlCol="0">
            <a:spAutoFit/>
          </a:bodyPr>
          <a:lstStyle/>
          <a:p>
            <a:pPr marL="436245">
              <a:spcBef>
                <a:spcPts val="263"/>
              </a:spcBef>
            </a:pPr>
            <a:r>
              <a:rPr sz="750" b="1" u="sng" spc="-8" dirty="0">
                <a:solidFill>
                  <a:srgbClr val="7F7F7F"/>
                </a:solidFill>
                <a:uFill>
                  <a:solidFill>
                    <a:srgbClr val="7F7F7F"/>
                  </a:solidFill>
                </a:uFill>
                <a:latin typeface="Calibri"/>
                <a:cs typeface="Calibri"/>
              </a:rPr>
              <a:t>LIMITATIONS</a:t>
            </a:r>
            <a:endParaRPr sz="750">
              <a:latin typeface="Calibri"/>
              <a:cs typeface="Calibri"/>
            </a:endParaRPr>
          </a:p>
          <a:p>
            <a:pPr marL="207169" marR="59531" algn="just">
              <a:spcBef>
                <a:spcPts val="233"/>
              </a:spcBef>
            </a:pPr>
            <a:r>
              <a:rPr sz="600" spc="64" dirty="0">
                <a:latin typeface="Trebuchet MS"/>
                <a:cs typeface="Trebuchet MS"/>
              </a:rPr>
              <a:t>Some</a:t>
            </a:r>
            <a:r>
              <a:rPr sz="600" spc="68" dirty="0">
                <a:latin typeface="Trebuchet MS"/>
                <a:cs typeface="Trebuchet MS"/>
              </a:rPr>
              <a:t> </a:t>
            </a:r>
            <a:r>
              <a:rPr sz="600" spc="8" dirty="0">
                <a:latin typeface="Trebuchet MS"/>
                <a:cs typeface="Trebuchet MS"/>
              </a:rPr>
              <a:t>of</a:t>
            </a:r>
            <a:r>
              <a:rPr sz="600" spc="68" dirty="0">
                <a:latin typeface="Trebuchet MS"/>
                <a:cs typeface="Trebuchet MS"/>
              </a:rPr>
              <a:t> </a:t>
            </a:r>
            <a:r>
              <a:rPr sz="600" spc="8" dirty="0">
                <a:latin typeface="Trebuchet MS"/>
                <a:cs typeface="Trebuchet MS"/>
              </a:rPr>
              <a:t>the</a:t>
            </a:r>
            <a:r>
              <a:rPr sz="600" spc="68" dirty="0">
                <a:latin typeface="Trebuchet MS"/>
                <a:cs typeface="Trebuchet MS"/>
              </a:rPr>
              <a:t> </a:t>
            </a:r>
            <a:r>
              <a:rPr sz="600" spc="8" dirty="0">
                <a:latin typeface="Trebuchet MS"/>
                <a:cs typeface="Trebuchet MS"/>
              </a:rPr>
              <a:t>inputs</a:t>
            </a:r>
            <a:r>
              <a:rPr sz="600" spc="71" dirty="0">
                <a:latin typeface="Trebuchet MS"/>
                <a:cs typeface="Trebuchet MS"/>
              </a:rPr>
              <a:t> </a:t>
            </a:r>
            <a:r>
              <a:rPr sz="600" spc="-8" dirty="0">
                <a:latin typeface="Trebuchet MS"/>
                <a:cs typeface="Trebuchet MS"/>
              </a:rPr>
              <a:t>recorded </a:t>
            </a:r>
            <a:r>
              <a:rPr sz="600" spc="38" dirty="0">
                <a:latin typeface="Trebuchet MS"/>
                <a:cs typeface="Trebuchet MS"/>
              </a:rPr>
              <a:t>might</a:t>
            </a:r>
            <a:r>
              <a:rPr sz="600" spc="49" dirty="0">
                <a:latin typeface="Trebuchet MS"/>
                <a:cs typeface="Trebuchet MS"/>
              </a:rPr>
              <a:t> </a:t>
            </a:r>
            <a:r>
              <a:rPr sz="600" spc="38" dirty="0">
                <a:latin typeface="Trebuchet MS"/>
                <a:cs typeface="Trebuchet MS"/>
              </a:rPr>
              <a:t>be</a:t>
            </a:r>
            <a:r>
              <a:rPr sz="600" spc="53" dirty="0">
                <a:latin typeface="Trebuchet MS"/>
                <a:cs typeface="Trebuchet MS"/>
              </a:rPr>
              <a:t> </a:t>
            </a:r>
            <a:r>
              <a:rPr sz="600" dirty="0">
                <a:latin typeface="Trebuchet MS"/>
                <a:cs typeface="Trebuchet MS"/>
              </a:rPr>
              <a:t>false</a:t>
            </a:r>
            <a:r>
              <a:rPr sz="600" spc="45" dirty="0">
                <a:latin typeface="Trebuchet MS"/>
                <a:cs typeface="Trebuchet MS"/>
              </a:rPr>
              <a:t> </a:t>
            </a:r>
            <a:r>
              <a:rPr sz="600" spc="41" dirty="0">
                <a:latin typeface="Trebuchet MS"/>
                <a:cs typeface="Trebuchet MS"/>
              </a:rPr>
              <a:t>due</a:t>
            </a:r>
            <a:r>
              <a:rPr sz="600" spc="45" dirty="0">
                <a:latin typeface="Trebuchet MS"/>
                <a:cs typeface="Trebuchet MS"/>
              </a:rPr>
              <a:t> </a:t>
            </a:r>
            <a:r>
              <a:rPr sz="600" dirty="0">
                <a:latin typeface="Trebuchet MS"/>
                <a:cs typeface="Trebuchet MS"/>
              </a:rPr>
              <a:t>to</a:t>
            </a:r>
            <a:r>
              <a:rPr sz="600" spc="45" dirty="0">
                <a:latin typeface="Trebuchet MS"/>
                <a:cs typeface="Trebuchet MS"/>
              </a:rPr>
              <a:t> human </a:t>
            </a:r>
            <a:r>
              <a:rPr sz="600" spc="-8" dirty="0">
                <a:latin typeface="Trebuchet MS"/>
                <a:cs typeface="Trebuchet MS"/>
              </a:rPr>
              <a:t>error</a:t>
            </a:r>
            <a:endParaRPr sz="600">
              <a:latin typeface="Trebuchet MS"/>
              <a:cs typeface="Trebuchet MS"/>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5" grpId="0"/>
      <p:bldP spid="25" grpId="0" animBg="1"/>
      <p:bldP spid="28" grpId="0"/>
      <p:bldP spid="29" grpId="0" animBg="1"/>
      <p:bldP spid="30" grpId="0"/>
      <p:bldP spid="31" grpId="0" animBg="1"/>
      <p:bldP spid="32" grpId="0"/>
      <p:bldP spid="33" grpId="0" animBg="1"/>
      <p:bldP spid="34" grpId="0"/>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93556-F4CF-28C0-9D18-09B67A352A55}"/>
              </a:ext>
            </a:extLst>
          </p:cNvPr>
          <p:cNvSpPr>
            <a:spLocks noGrp="1"/>
          </p:cNvSpPr>
          <p:nvPr>
            <p:ph type="ctrTitle"/>
          </p:nvPr>
        </p:nvSpPr>
        <p:spPr/>
        <p:txBody>
          <a:bodyPr/>
          <a:lstStyle/>
          <a:p>
            <a:endParaRPr lang="en-GB" dirty="0"/>
          </a:p>
        </p:txBody>
      </p:sp>
      <p:sp>
        <p:nvSpPr>
          <p:cNvPr id="3" name="Subtitle 2">
            <a:extLst>
              <a:ext uri="{FF2B5EF4-FFF2-40B4-BE49-F238E27FC236}">
                <a16:creationId xmlns:a16="http://schemas.microsoft.com/office/drawing/2014/main" id="{09427C70-1A81-9399-34EC-A57F08AD7EF5}"/>
              </a:ext>
            </a:extLst>
          </p:cNvPr>
          <p:cNvSpPr>
            <a:spLocks noGrp="1"/>
          </p:cNvSpPr>
          <p:nvPr>
            <p:ph type="subTitle" idx="1"/>
          </p:nvPr>
        </p:nvSpPr>
        <p:spPr/>
        <p:txBody>
          <a:bodyPr/>
          <a:lstStyle/>
          <a:p>
            <a:endParaRPr lang="en-GB"/>
          </a:p>
        </p:txBody>
      </p:sp>
      <p:pic>
        <p:nvPicPr>
          <p:cNvPr id="2050" name="Picture 2" descr="Linear Regression. What is Linear Regression? | by Jorge Leonel | Medium">
            <a:extLst>
              <a:ext uri="{FF2B5EF4-FFF2-40B4-BE49-F238E27FC236}">
                <a16:creationId xmlns:a16="http://schemas.microsoft.com/office/drawing/2014/main" id="{1B8626CD-2F15-4C7A-2984-FB55758123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6350"/>
            <a:ext cx="9144000" cy="4305300"/>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2">
            <a:extLst>
              <a:ext uri="{FF2B5EF4-FFF2-40B4-BE49-F238E27FC236}">
                <a16:creationId xmlns:a16="http://schemas.microsoft.com/office/drawing/2014/main" id="{F83C7026-5928-2F2E-6160-400787CA1BAE}"/>
              </a:ext>
            </a:extLst>
          </p:cNvPr>
          <p:cNvSpPr txBox="1">
            <a:spLocks/>
          </p:cNvSpPr>
          <p:nvPr/>
        </p:nvSpPr>
        <p:spPr>
          <a:xfrm>
            <a:off x="762943" y="399622"/>
            <a:ext cx="7466657" cy="702115"/>
          </a:xfrm>
          <a:prstGeom prst="rect">
            <a:avLst/>
          </a:prstGeom>
        </p:spPr>
        <p:txBody>
          <a:bodyPr vert="horz" wrap="square" lIns="0" tIns="9525" rIns="0" bIns="0" rtlCol="0" anchor="b">
            <a:spAutoFit/>
          </a:bodyPr>
          <a:lstStyle>
            <a:lvl1pPr algn="ctr">
              <a:defRPr sz="4500" b="0" i="0">
                <a:solidFill>
                  <a:srgbClr val="245896"/>
                </a:solidFill>
                <a:latin typeface="Arial MT"/>
                <a:ea typeface="+mj-ea"/>
                <a:cs typeface="Arial MT"/>
              </a:defRPr>
            </a:lvl1pPr>
          </a:lstStyle>
          <a:p>
            <a:pPr marL="1905953" marR="3810" indent="-1896904">
              <a:spcBef>
                <a:spcPts val="75"/>
              </a:spcBef>
            </a:pPr>
            <a:r>
              <a:rPr lang="en-GB" spc="-184" dirty="0"/>
              <a:t>Stage 4</a:t>
            </a:r>
            <a:endParaRPr lang="en-GB" spc="-15" dirty="0"/>
          </a:p>
        </p:txBody>
      </p:sp>
    </p:spTree>
    <p:extLst>
      <p:ext uri="{BB962C8B-B14F-4D97-AF65-F5344CB8AC3E}">
        <p14:creationId xmlns:p14="http://schemas.microsoft.com/office/powerpoint/2010/main" val="4215543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03784-78FE-4D74-7789-0F320DEACFE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ABD734E-27A8-4BC4-CCA8-35E8130F6C10}"/>
              </a:ext>
            </a:extLst>
          </p:cNvPr>
          <p:cNvSpPr>
            <a:spLocks noGrp="1"/>
          </p:cNvSpPr>
          <p:nvPr>
            <p:ph type="body" idx="1"/>
          </p:nvPr>
        </p:nvSpPr>
        <p:spPr/>
        <p:txBody>
          <a:bodyPr/>
          <a:lstStyle/>
          <a:p>
            <a:endParaRPr lang="en-GB"/>
          </a:p>
        </p:txBody>
      </p:sp>
      <p:pic>
        <p:nvPicPr>
          <p:cNvPr id="5" name="Picture 4">
            <a:extLst>
              <a:ext uri="{FF2B5EF4-FFF2-40B4-BE49-F238E27FC236}">
                <a16:creationId xmlns:a16="http://schemas.microsoft.com/office/drawing/2014/main" id="{D8230C74-3306-3FED-3729-94F041613F81}"/>
              </a:ext>
            </a:extLst>
          </p:cNvPr>
          <p:cNvPicPr>
            <a:picLocks noChangeAspect="1"/>
          </p:cNvPicPr>
          <p:nvPr/>
        </p:nvPicPr>
        <p:blipFill>
          <a:blip r:embed="rId2"/>
          <a:stretch>
            <a:fillRect/>
          </a:stretch>
        </p:blipFill>
        <p:spPr>
          <a:xfrm>
            <a:off x="893827" y="267729"/>
            <a:ext cx="7577669" cy="3956812"/>
          </a:xfrm>
          <a:prstGeom prst="rect">
            <a:avLst/>
          </a:prstGeom>
        </p:spPr>
      </p:pic>
      <p:pic>
        <p:nvPicPr>
          <p:cNvPr id="7" name="Picture 6">
            <a:extLst>
              <a:ext uri="{FF2B5EF4-FFF2-40B4-BE49-F238E27FC236}">
                <a16:creationId xmlns:a16="http://schemas.microsoft.com/office/drawing/2014/main" id="{8073134F-05EF-F362-A84A-A7CA61B089A0}"/>
              </a:ext>
            </a:extLst>
          </p:cNvPr>
          <p:cNvPicPr>
            <a:picLocks noChangeAspect="1"/>
          </p:cNvPicPr>
          <p:nvPr/>
        </p:nvPicPr>
        <p:blipFill>
          <a:blip r:embed="rId3"/>
          <a:stretch>
            <a:fillRect/>
          </a:stretch>
        </p:blipFill>
        <p:spPr>
          <a:xfrm>
            <a:off x="2667000" y="4611865"/>
            <a:ext cx="4343400" cy="2145354"/>
          </a:xfrm>
          <a:prstGeom prst="rect">
            <a:avLst/>
          </a:prstGeom>
        </p:spPr>
      </p:pic>
      <p:cxnSp>
        <p:nvCxnSpPr>
          <p:cNvPr id="9" name="Straight Arrow Connector 8">
            <a:extLst>
              <a:ext uri="{FF2B5EF4-FFF2-40B4-BE49-F238E27FC236}">
                <a16:creationId xmlns:a16="http://schemas.microsoft.com/office/drawing/2014/main" id="{4649EEE7-5DA5-86F0-2D24-5F0BC3846EEE}"/>
              </a:ext>
            </a:extLst>
          </p:cNvPr>
          <p:cNvCxnSpPr/>
          <p:nvPr/>
        </p:nvCxnSpPr>
        <p:spPr>
          <a:xfrm flipH="1" flipV="1">
            <a:off x="1676400" y="2438400"/>
            <a:ext cx="1143000" cy="403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BAB009B-7032-4622-66B7-B5CC7FD89EF2}"/>
              </a:ext>
            </a:extLst>
          </p:cNvPr>
          <p:cNvCxnSpPr/>
          <p:nvPr/>
        </p:nvCxnSpPr>
        <p:spPr>
          <a:xfrm flipV="1">
            <a:off x="2895600" y="2971800"/>
            <a:ext cx="2819400" cy="2971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946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AF15C-B25B-41EB-B920-B6E8E5070DCF}"/>
            </a:ext>
          </a:extLst>
        </p:cNvPr>
        <p:cNvGrpSpPr/>
        <p:nvPr/>
      </p:nvGrpSpPr>
      <p:grpSpPr>
        <a:xfrm>
          <a:off x="0" y="0"/>
          <a:ext cx="0" cy="0"/>
          <a:chOff x="0" y="0"/>
          <a:chExt cx="0" cy="0"/>
        </a:xfrm>
      </p:grpSpPr>
      <p:sp>
        <p:nvSpPr>
          <p:cNvPr id="73" name="Title 2">
            <a:extLst>
              <a:ext uri="{FF2B5EF4-FFF2-40B4-BE49-F238E27FC236}">
                <a16:creationId xmlns:a16="http://schemas.microsoft.com/office/drawing/2014/main" id="{92980599-EEBC-7F15-8380-50FE166AB6D1}"/>
              </a:ext>
            </a:extLst>
          </p:cNvPr>
          <p:cNvSpPr txBox="1">
            <a:spLocks/>
          </p:cNvSpPr>
          <p:nvPr/>
        </p:nvSpPr>
        <p:spPr>
          <a:xfrm>
            <a:off x="1411506" y="743180"/>
            <a:ext cx="6172200" cy="710994"/>
          </a:xfrm>
          <a:prstGeom prst="rect">
            <a:avLst/>
          </a:prstGeom>
        </p:spPr>
        <p:txBody>
          <a:bodyPr vert="horz" lIns="91424" tIns="45712" rIns="91424" bIns="45712"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defRPr/>
            </a:pPr>
            <a:r>
              <a:rPr lang="en-IN" sz="1500" b="1" dirty="0">
                <a:solidFill>
                  <a:srgbClr val="2B1E5C"/>
                </a:solidFill>
                <a:latin typeface="Open Sans" panose="020B0606030504020204" pitchFamily="34" charset="0"/>
                <a:ea typeface="Open Sans" panose="020B0606030504020204" pitchFamily="34" charset="0"/>
                <a:cs typeface="Open Sans" panose="020B0606030504020204" pitchFamily="34" charset="0"/>
              </a:rPr>
              <a:t>ACTIVITY 2 – SIX-STAGE APPROACH TO MULTIVARIABLE MODEL BUILDING FOR LINEAR REGRESSION ANALYSIS</a:t>
            </a:r>
            <a:endParaRPr lang="en-IN" sz="1500" dirty="0">
              <a:solidFill>
                <a:srgbClr val="2B1E5C"/>
              </a:solidFill>
              <a:latin typeface="Calibri"/>
            </a:endParaRPr>
          </a:p>
          <a:p>
            <a:pPr algn="ctr">
              <a:defRPr/>
            </a:pPr>
            <a:endParaRPr lang="en-IN" sz="1500" dirty="0">
              <a:solidFill>
                <a:srgbClr val="2B1E5C"/>
              </a:solidFill>
              <a:latin typeface="Calibri"/>
            </a:endParaRPr>
          </a:p>
        </p:txBody>
      </p:sp>
      <p:sp>
        <p:nvSpPr>
          <p:cNvPr id="76" name="Slide Number Placeholder 6">
            <a:extLst>
              <a:ext uri="{FF2B5EF4-FFF2-40B4-BE49-F238E27FC236}">
                <a16:creationId xmlns:a16="http://schemas.microsoft.com/office/drawing/2014/main" id="{F2D0BE85-497F-7899-719C-7B07EB7F8445}"/>
              </a:ext>
            </a:extLst>
          </p:cNvPr>
          <p:cNvSpPr>
            <a:spLocks noGrp="1"/>
          </p:cNvSpPr>
          <p:nvPr/>
        </p:nvSpPr>
        <p:spPr>
          <a:xfrm>
            <a:off x="6457950" y="5760056"/>
            <a:ext cx="1543050" cy="273844"/>
          </a:xfrm>
          <a:prstGeom prst="rect">
            <a:avLst/>
          </a:prstGeom>
        </p:spPr>
        <p:txBody>
          <a:bodyPr vert="horz" lIns="68580" tIns="34290" rIns="68580" bIns="3429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514325">
              <a:defRPr/>
            </a:pPr>
            <a:fld id="{51F02384-994A-4C3C-8656-0CE2B6A3B91B}" type="slidenum">
              <a:rPr lang="en-US" sz="900">
                <a:solidFill>
                  <a:srgbClr val="2B1E5C"/>
                </a:solidFill>
                <a:latin typeface="Arial" panose="020B0604020202020204" pitchFamily="34" charset="0"/>
                <a:cs typeface="Arial" panose="020B0604020202020204" pitchFamily="34" charset="0"/>
              </a:rPr>
              <a:pPr defTabSz="514325">
                <a:defRPr/>
              </a:pPr>
              <a:t>13</a:t>
            </a:fld>
            <a:endParaRPr lang="en-US" sz="900" dirty="0">
              <a:solidFill>
                <a:srgbClr val="2B1E5C"/>
              </a:solidFill>
              <a:latin typeface="Arial" panose="020B0604020202020204" pitchFamily="34" charset="0"/>
              <a:cs typeface="Arial" panose="020B0604020202020204" pitchFamily="34" charset="0"/>
            </a:endParaRPr>
          </a:p>
        </p:txBody>
      </p:sp>
      <p:sp>
        <p:nvSpPr>
          <p:cNvPr id="3" name="Hexágono 2">
            <a:extLst>
              <a:ext uri="{FF2B5EF4-FFF2-40B4-BE49-F238E27FC236}">
                <a16:creationId xmlns:a16="http://schemas.microsoft.com/office/drawing/2014/main" id="{92597EAB-01CB-6A8F-C152-4EF8FC76DE2F}"/>
              </a:ext>
            </a:extLst>
          </p:cNvPr>
          <p:cNvSpPr/>
          <p:nvPr/>
        </p:nvSpPr>
        <p:spPr>
          <a:xfrm>
            <a:off x="124373" y="1584339"/>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1. Objectives</a:t>
            </a:r>
            <a:endParaRPr lang="en-US" sz="750" dirty="0">
              <a:solidFill>
                <a:schemeClr val="bg1">
                  <a:lumMod val="50000"/>
                </a:schemeClr>
              </a:solidFill>
            </a:endParaRPr>
          </a:p>
        </p:txBody>
      </p:sp>
      <p:sp>
        <p:nvSpPr>
          <p:cNvPr id="14" name="Hexágono 13">
            <a:extLst>
              <a:ext uri="{FF2B5EF4-FFF2-40B4-BE49-F238E27FC236}">
                <a16:creationId xmlns:a16="http://schemas.microsoft.com/office/drawing/2014/main" id="{4861D4BE-887D-3742-6AE4-AA450920E4E7}"/>
              </a:ext>
            </a:extLst>
          </p:cNvPr>
          <p:cNvSpPr/>
          <p:nvPr/>
        </p:nvSpPr>
        <p:spPr>
          <a:xfrm>
            <a:off x="2868748" y="1600555"/>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2. Analysis Plan / Design</a:t>
            </a:r>
            <a:endParaRPr lang="en-US" sz="750" dirty="0">
              <a:solidFill>
                <a:schemeClr val="bg1">
                  <a:lumMod val="50000"/>
                </a:schemeClr>
              </a:solidFill>
            </a:endParaRPr>
          </a:p>
        </p:txBody>
      </p:sp>
      <p:sp>
        <p:nvSpPr>
          <p:cNvPr id="15" name="Hexágono 14">
            <a:extLst>
              <a:ext uri="{FF2B5EF4-FFF2-40B4-BE49-F238E27FC236}">
                <a16:creationId xmlns:a16="http://schemas.microsoft.com/office/drawing/2014/main" id="{258CD048-0A36-8FF6-3621-2038C25AA0BC}"/>
              </a:ext>
            </a:extLst>
          </p:cNvPr>
          <p:cNvSpPr/>
          <p:nvPr/>
        </p:nvSpPr>
        <p:spPr>
          <a:xfrm>
            <a:off x="5613122" y="1600555"/>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3. Assumptions</a:t>
            </a:r>
            <a:endParaRPr lang="en-US" sz="750" dirty="0">
              <a:solidFill>
                <a:schemeClr val="bg1">
                  <a:lumMod val="50000"/>
                </a:schemeClr>
              </a:solidFill>
            </a:endParaRPr>
          </a:p>
        </p:txBody>
      </p:sp>
      <p:sp>
        <p:nvSpPr>
          <p:cNvPr id="29" name="Hexágono 28">
            <a:extLst>
              <a:ext uri="{FF2B5EF4-FFF2-40B4-BE49-F238E27FC236}">
                <a16:creationId xmlns:a16="http://schemas.microsoft.com/office/drawing/2014/main" id="{FD75EC69-FBA3-A545-8D1E-00FF87770B2D}"/>
              </a:ext>
            </a:extLst>
          </p:cNvPr>
          <p:cNvSpPr/>
          <p:nvPr/>
        </p:nvSpPr>
        <p:spPr>
          <a:xfrm>
            <a:off x="5613122" y="3908056"/>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4. Model Building: Parameter's estimation</a:t>
            </a:r>
            <a:endParaRPr lang="en-US" sz="750" dirty="0">
              <a:solidFill>
                <a:schemeClr val="bg1">
                  <a:lumMod val="50000"/>
                </a:schemeClr>
              </a:solidFill>
            </a:endParaRPr>
          </a:p>
        </p:txBody>
      </p:sp>
      <p:sp>
        <p:nvSpPr>
          <p:cNvPr id="31" name="Hexágono 30">
            <a:extLst>
              <a:ext uri="{FF2B5EF4-FFF2-40B4-BE49-F238E27FC236}">
                <a16:creationId xmlns:a16="http://schemas.microsoft.com/office/drawing/2014/main" id="{8738F8F5-C1FA-9838-C107-DA8A1E013FAD}"/>
              </a:ext>
            </a:extLst>
          </p:cNvPr>
          <p:cNvSpPr/>
          <p:nvPr/>
        </p:nvSpPr>
        <p:spPr>
          <a:xfrm>
            <a:off x="2868748" y="3908056"/>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5. Model Interpretation: statistical vs practical significance</a:t>
            </a:r>
          </a:p>
          <a:p>
            <a:pPr algn="ctr"/>
            <a:endParaRPr lang="en-US" sz="750" b="1" u="sng" dirty="0">
              <a:solidFill>
                <a:schemeClr val="bg1">
                  <a:lumMod val="50000"/>
                </a:schemeClr>
              </a:solidFill>
            </a:endParaRPr>
          </a:p>
          <a:p>
            <a:pPr algn="ctr"/>
            <a:r>
              <a:rPr lang="en-US" sz="750" b="1" dirty="0">
                <a:solidFill>
                  <a:srgbClr val="FF0000"/>
                </a:solidFill>
              </a:rPr>
              <a:t>.</a:t>
            </a:r>
            <a:endParaRPr lang="en-US" sz="750" dirty="0">
              <a:solidFill>
                <a:srgbClr val="FF0000"/>
              </a:solidFill>
            </a:endParaRPr>
          </a:p>
        </p:txBody>
      </p:sp>
      <p:cxnSp>
        <p:nvCxnSpPr>
          <p:cNvPr id="8" name="Conector recto de flecha 7">
            <a:extLst>
              <a:ext uri="{FF2B5EF4-FFF2-40B4-BE49-F238E27FC236}">
                <a16:creationId xmlns:a16="http://schemas.microsoft.com/office/drawing/2014/main" id="{38433986-9C59-432B-EDCF-2B176CE4567A}"/>
              </a:ext>
            </a:extLst>
          </p:cNvPr>
          <p:cNvCxnSpPr>
            <a:stCxn id="3" idx="0"/>
          </p:cNvCxnSpPr>
          <p:nvPr/>
        </p:nvCxnSpPr>
        <p:spPr>
          <a:xfrm>
            <a:off x="2181773" y="2270139"/>
            <a:ext cx="686975" cy="0"/>
          </a:xfrm>
          <a:prstGeom prst="straightConnector1">
            <a:avLst/>
          </a:prstGeom>
          <a:ln w="19050" cap="flat" cmpd="sng" algn="ctr">
            <a:solidFill>
              <a:srgbClr val="2B1E5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3" name="Hexágono 52">
            <a:extLst>
              <a:ext uri="{FF2B5EF4-FFF2-40B4-BE49-F238E27FC236}">
                <a16:creationId xmlns:a16="http://schemas.microsoft.com/office/drawing/2014/main" id="{A7A45282-DA5C-6F0C-5F3C-CC751C83AB80}"/>
              </a:ext>
            </a:extLst>
          </p:cNvPr>
          <p:cNvSpPr/>
          <p:nvPr/>
        </p:nvSpPr>
        <p:spPr>
          <a:xfrm>
            <a:off x="124373" y="3908056"/>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6. Validation </a:t>
            </a:r>
            <a:endParaRPr lang="en-US" sz="750" dirty="0">
              <a:solidFill>
                <a:schemeClr val="bg1">
                  <a:lumMod val="50000"/>
                </a:schemeClr>
              </a:solidFill>
            </a:endParaRPr>
          </a:p>
        </p:txBody>
      </p:sp>
      <p:cxnSp>
        <p:nvCxnSpPr>
          <p:cNvPr id="56" name="Conector recto de flecha 55">
            <a:extLst>
              <a:ext uri="{FF2B5EF4-FFF2-40B4-BE49-F238E27FC236}">
                <a16:creationId xmlns:a16="http://schemas.microsoft.com/office/drawing/2014/main" id="{C025A98F-F59D-406F-B5DF-029B7B494B5C}"/>
              </a:ext>
            </a:extLst>
          </p:cNvPr>
          <p:cNvCxnSpPr>
            <a:stCxn id="14" idx="0"/>
          </p:cNvCxnSpPr>
          <p:nvPr/>
        </p:nvCxnSpPr>
        <p:spPr>
          <a:xfrm flipV="1">
            <a:off x="4926148" y="2274130"/>
            <a:ext cx="692750" cy="12225"/>
          </a:xfrm>
          <a:prstGeom prst="straightConnector1">
            <a:avLst/>
          </a:prstGeom>
          <a:ln w="19050" cap="flat" cmpd="sng" algn="ctr">
            <a:solidFill>
              <a:srgbClr val="2B1E5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9" name="Conector recto de flecha 58">
            <a:extLst>
              <a:ext uri="{FF2B5EF4-FFF2-40B4-BE49-F238E27FC236}">
                <a16:creationId xmlns:a16="http://schemas.microsoft.com/office/drawing/2014/main" id="{E09412E6-1066-7F4C-0F1D-06EFBF02E2B9}"/>
              </a:ext>
            </a:extLst>
          </p:cNvPr>
          <p:cNvCxnSpPr/>
          <p:nvPr/>
        </p:nvCxnSpPr>
        <p:spPr>
          <a:xfrm flipV="1">
            <a:off x="4920373" y="4593856"/>
            <a:ext cx="692750" cy="12225"/>
          </a:xfrm>
          <a:prstGeom prst="straightConnector1">
            <a:avLst/>
          </a:prstGeom>
          <a:ln w="19050" cap="flat" cmpd="sng" algn="ctr">
            <a:solidFill>
              <a:srgbClr val="2B1E5C"/>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61" name="Conector recto de flecha 60">
            <a:extLst>
              <a:ext uri="{FF2B5EF4-FFF2-40B4-BE49-F238E27FC236}">
                <a16:creationId xmlns:a16="http://schemas.microsoft.com/office/drawing/2014/main" id="{71C4C904-189C-8FFB-D222-4775D2A2381A}"/>
              </a:ext>
            </a:extLst>
          </p:cNvPr>
          <p:cNvCxnSpPr/>
          <p:nvPr/>
        </p:nvCxnSpPr>
        <p:spPr>
          <a:xfrm>
            <a:off x="2181773" y="4583409"/>
            <a:ext cx="686975" cy="0"/>
          </a:xfrm>
          <a:prstGeom prst="straightConnector1">
            <a:avLst/>
          </a:prstGeom>
          <a:ln w="19050" cap="flat" cmpd="sng" algn="ctr">
            <a:solidFill>
              <a:srgbClr val="2B1E5C"/>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7" name="Conector angular 16">
            <a:extLst>
              <a:ext uri="{FF2B5EF4-FFF2-40B4-BE49-F238E27FC236}">
                <a16:creationId xmlns:a16="http://schemas.microsoft.com/office/drawing/2014/main" id="{0A47EFBC-CB9E-8AB3-3297-A16EAD2A37C5}"/>
              </a:ext>
            </a:extLst>
          </p:cNvPr>
          <p:cNvCxnSpPr>
            <a:stCxn id="15" idx="0"/>
            <a:endCxn id="29" idx="0"/>
          </p:cNvCxnSpPr>
          <p:nvPr/>
        </p:nvCxnSpPr>
        <p:spPr>
          <a:xfrm>
            <a:off x="7670522" y="2286355"/>
            <a:ext cx="9525" cy="2307501"/>
          </a:xfrm>
          <a:prstGeom prst="bentConnector3">
            <a:avLst>
              <a:gd name="adj1" fmla="val 3467370"/>
            </a:avLst>
          </a:prstGeom>
          <a:ln w="19050" cap="flat" cmpd="sng" algn="ctr">
            <a:solidFill>
              <a:srgbClr val="2B1E5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9" name="Rectángulo 68">
            <a:extLst>
              <a:ext uri="{FF2B5EF4-FFF2-40B4-BE49-F238E27FC236}">
                <a16:creationId xmlns:a16="http://schemas.microsoft.com/office/drawing/2014/main" id="{CDF5DBF3-64CF-3F8B-5E6A-826A7DBBBF1C}"/>
              </a:ext>
            </a:extLst>
          </p:cNvPr>
          <p:cNvSpPr/>
          <p:nvPr/>
        </p:nvSpPr>
        <p:spPr>
          <a:xfrm>
            <a:off x="462013" y="2955939"/>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endParaRPr lang="en-US" sz="750" dirty="0">
              <a:solidFill>
                <a:schemeClr val="bg1">
                  <a:lumMod val="50000"/>
                </a:schemeClr>
              </a:solidFill>
            </a:endParaRPr>
          </a:p>
        </p:txBody>
      </p:sp>
      <p:sp>
        <p:nvSpPr>
          <p:cNvPr id="70" name="Rectángulo 69">
            <a:extLst>
              <a:ext uri="{FF2B5EF4-FFF2-40B4-BE49-F238E27FC236}">
                <a16:creationId xmlns:a16="http://schemas.microsoft.com/office/drawing/2014/main" id="{4CFB944A-B549-8C91-AB84-86B7A318CD72}"/>
              </a:ext>
            </a:extLst>
          </p:cNvPr>
          <p:cNvSpPr/>
          <p:nvPr/>
        </p:nvSpPr>
        <p:spPr>
          <a:xfrm>
            <a:off x="3208038" y="2972155"/>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endParaRPr lang="en-US" sz="750" dirty="0">
              <a:solidFill>
                <a:schemeClr val="bg1">
                  <a:lumMod val="50000"/>
                </a:schemeClr>
              </a:solidFill>
            </a:endParaRPr>
          </a:p>
        </p:txBody>
      </p:sp>
      <p:sp>
        <p:nvSpPr>
          <p:cNvPr id="71" name="Rectángulo 70">
            <a:extLst>
              <a:ext uri="{FF2B5EF4-FFF2-40B4-BE49-F238E27FC236}">
                <a16:creationId xmlns:a16="http://schemas.microsoft.com/office/drawing/2014/main" id="{F138AC26-EDB3-716A-561A-687BCC1DB2C4}"/>
              </a:ext>
            </a:extLst>
          </p:cNvPr>
          <p:cNvSpPr/>
          <p:nvPr/>
        </p:nvSpPr>
        <p:spPr>
          <a:xfrm>
            <a:off x="5954847" y="2972155"/>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endParaRPr lang="en-US" sz="750" dirty="0">
              <a:solidFill>
                <a:schemeClr val="bg1">
                  <a:lumMod val="50000"/>
                </a:schemeClr>
              </a:solidFill>
            </a:endParaRPr>
          </a:p>
        </p:txBody>
      </p:sp>
      <p:sp>
        <p:nvSpPr>
          <p:cNvPr id="72" name="Rectángulo 71">
            <a:extLst>
              <a:ext uri="{FF2B5EF4-FFF2-40B4-BE49-F238E27FC236}">
                <a16:creationId xmlns:a16="http://schemas.microsoft.com/office/drawing/2014/main" id="{252067C0-FC77-2D47-BA51-BEF8DD4B204E}"/>
              </a:ext>
            </a:extLst>
          </p:cNvPr>
          <p:cNvSpPr/>
          <p:nvPr/>
        </p:nvSpPr>
        <p:spPr>
          <a:xfrm>
            <a:off x="462013" y="5279656"/>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endParaRPr lang="en-US" sz="750" dirty="0">
              <a:solidFill>
                <a:schemeClr val="bg1">
                  <a:lumMod val="50000"/>
                </a:schemeClr>
              </a:solidFill>
            </a:endParaRPr>
          </a:p>
        </p:txBody>
      </p:sp>
      <p:sp>
        <p:nvSpPr>
          <p:cNvPr id="74" name="Rectángulo 73">
            <a:extLst>
              <a:ext uri="{FF2B5EF4-FFF2-40B4-BE49-F238E27FC236}">
                <a16:creationId xmlns:a16="http://schemas.microsoft.com/office/drawing/2014/main" id="{F98A626E-59BC-C808-C2F4-6BE994857649}"/>
              </a:ext>
            </a:extLst>
          </p:cNvPr>
          <p:cNvSpPr/>
          <p:nvPr/>
        </p:nvSpPr>
        <p:spPr>
          <a:xfrm>
            <a:off x="3208038" y="5279656"/>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p>
          <a:p>
            <a:pPr algn="ctr"/>
            <a:endParaRPr lang="en-US" sz="750" b="1" u="sng" dirty="0">
              <a:solidFill>
                <a:schemeClr val="bg1">
                  <a:lumMod val="50000"/>
                </a:schemeClr>
              </a:solidFill>
            </a:endParaRPr>
          </a:p>
          <a:p>
            <a:pPr algn="ctr"/>
            <a:r>
              <a:rPr lang="en-US" sz="750" b="1" dirty="0">
                <a:solidFill>
                  <a:srgbClr val="FF0000"/>
                </a:solidFill>
              </a:rPr>
              <a:t>.</a:t>
            </a:r>
            <a:endParaRPr lang="en-US" sz="750" dirty="0">
              <a:solidFill>
                <a:srgbClr val="FF0000"/>
              </a:solidFill>
            </a:endParaRPr>
          </a:p>
          <a:p>
            <a:pPr algn="ctr"/>
            <a:endParaRPr lang="en-US" sz="750" dirty="0">
              <a:solidFill>
                <a:schemeClr val="bg1">
                  <a:lumMod val="50000"/>
                </a:schemeClr>
              </a:solidFill>
            </a:endParaRPr>
          </a:p>
        </p:txBody>
      </p:sp>
      <p:sp>
        <p:nvSpPr>
          <p:cNvPr id="75" name="Rectángulo 74">
            <a:extLst>
              <a:ext uri="{FF2B5EF4-FFF2-40B4-BE49-F238E27FC236}">
                <a16:creationId xmlns:a16="http://schemas.microsoft.com/office/drawing/2014/main" id="{88145384-C36B-3257-B6F3-08546833AE83}"/>
              </a:ext>
            </a:extLst>
          </p:cNvPr>
          <p:cNvSpPr/>
          <p:nvPr/>
        </p:nvSpPr>
        <p:spPr>
          <a:xfrm>
            <a:off x="5954847" y="5279656"/>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endParaRPr lang="en-US" sz="750" dirty="0">
              <a:solidFill>
                <a:schemeClr val="bg1">
                  <a:lumMod val="50000"/>
                </a:schemeClr>
              </a:solidFill>
            </a:endParaRPr>
          </a:p>
        </p:txBody>
      </p:sp>
    </p:spTree>
    <p:extLst>
      <p:ext uri="{BB962C8B-B14F-4D97-AF65-F5344CB8AC3E}">
        <p14:creationId xmlns:p14="http://schemas.microsoft.com/office/powerpoint/2010/main" val="286912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8AA9C-38E0-BD07-B4B1-CF4FA7A8BFAD}"/>
            </a:ext>
          </a:extLst>
        </p:cNvPr>
        <p:cNvGrpSpPr/>
        <p:nvPr/>
      </p:nvGrpSpPr>
      <p:grpSpPr>
        <a:xfrm>
          <a:off x="0" y="0"/>
          <a:ext cx="0" cy="0"/>
          <a:chOff x="0" y="0"/>
          <a:chExt cx="0" cy="0"/>
        </a:xfrm>
      </p:grpSpPr>
      <p:sp>
        <p:nvSpPr>
          <p:cNvPr id="73" name="Title 2">
            <a:extLst>
              <a:ext uri="{FF2B5EF4-FFF2-40B4-BE49-F238E27FC236}">
                <a16:creationId xmlns:a16="http://schemas.microsoft.com/office/drawing/2014/main" id="{38E97CE4-F684-97DF-32CC-56692E67CAFB}"/>
              </a:ext>
            </a:extLst>
          </p:cNvPr>
          <p:cNvSpPr txBox="1">
            <a:spLocks/>
          </p:cNvSpPr>
          <p:nvPr/>
        </p:nvSpPr>
        <p:spPr>
          <a:xfrm>
            <a:off x="1411506" y="743180"/>
            <a:ext cx="6172200" cy="710994"/>
          </a:xfrm>
          <a:prstGeom prst="rect">
            <a:avLst/>
          </a:prstGeom>
        </p:spPr>
        <p:txBody>
          <a:bodyPr vert="horz" lIns="91424" tIns="45712" rIns="91424" bIns="45712"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defRPr/>
            </a:pPr>
            <a:r>
              <a:rPr lang="en-IN" sz="1500" b="1" dirty="0">
                <a:solidFill>
                  <a:srgbClr val="2B1E5C"/>
                </a:solidFill>
                <a:latin typeface="Open Sans" panose="020B0606030504020204" pitchFamily="34" charset="0"/>
                <a:ea typeface="Open Sans" panose="020B0606030504020204" pitchFamily="34" charset="0"/>
                <a:cs typeface="Open Sans" panose="020B0606030504020204" pitchFamily="34" charset="0"/>
              </a:rPr>
              <a:t>SIX-STAGE APPROACH TO MULTIVARIABLE MODEL BUILDING FOR LINEAR REGRESSION ANALYSIS</a:t>
            </a:r>
            <a:endParaRPr lang="en-IN" sz="1500" dirty="0">
              <a:solidFill>
                <a:srgbClr val="2B1E5C"/>
              </a:solidFill>
              <a:latin typeface="Calibri"/>
            </a:endParaRPr>
          </a:p>
        </p:txBody>
      </p:sp>
      <p:sp>
        <p:nvSpPr>
          <p:cNvPr id="3" name="Hexágono 2">
            <a:extLst>
              <a:ext uri="{FF2B5EF4-FFF2-40B4-BE49-F238E27FC236}">
                <a16:creationId xmlns:a16="http://schemas.microsoft.com/office/drawing/2014/main" id="{578345F3-977F-1ACF-ED05-10389C39CC48}"/>
              </a:ext>
            </a:extLst>
          </p:cNvPr>
          <p:cNvSpPr/>
          <p:nvPr/>
        </p:nvSpPr>
        <p:spPr>
          <a:xfrm>
            <a:off x="124373" y="1584339"/>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1. Objectives</a:t>
            </a:r>
          </a:p>
          <a:p>
            <a:pPr algn="ctr"/>
            <a:endParaRPr lang="en-US" sz="750" b="1" u="sng" dirty="0">
              <a:solidFill>
                <a:schemeClr val="bg1">
                  <a:lumMod val="50000"/>
                </a:schemeClr>
              </a:solidFill>
            </a:endParaRPr>
          </a:p>
          <a:p>
            <a:pPr algn="ctr"/>
            <a:endParaRPr lang="en-US" sz="750" dirty="0">
              <a:solidFill>
                <a:schemeClr val="tx1">
                  <a:lumMod val="95000"/>
                  <a:lumOff val="5000"/>
                </a:schemeClr>
              </a:solidFill>
            </a:endParaRPr>
          </a:p>
          <a:p>
            <a:pPr marL="128588" indent="-128588">
              <a:buFont typeface="Arial" panose="020B0604020202020204" pitchFamily="34" charset="0"/>
              <a:buChar char="•"/>
            </a:pPr>
            <a:r>
              <a:rPr lang="en-GB" sz="750" dirty="0">
                <a:solidFill>
                  <a:schemeClr val="bg1">
                    <a:lumMod val="50000"/>
                  </a:schemeClr>
                </a:solidFill>
              </a:rPr>
              <a:t>Multiple Regression Analysis: target exists and is only one.</a:t>
            </a:r>
          </a:p>
          <a:p>
            <a:pPr marL="128588" indent="-128588">
              <a:buFont typeface="Arial" panose="020B0604020202020204" pitchFamily="34" charset="0"/>
              <a:buChar char="•"/>
            </a:pPr>
            <a:endParaRPr lang="en-GB" sz="750" dirty="0">
              <a:solidFill>
                <a:schemeClr val="bg1">
                  <a:lumMod val="50000"/>
                </a:schemeClr>
              </a:solidFill>
            </a:endParaRPr>
          </a:p>
          <a:p>
            <a:pPr marL="128588" indent="-128588">
              <a:buFont typeface="Arial" panose="020B0604020202020204" pitchFamily="34" charset="0"/>
              <a:buChar char="•"/>
            </a:pPr>
            <a:r>
              <a:rPr lang="en-GB" sz="750" dirty="0">
                <a:solidFill>
                  <a:schemeClr val="bg1">
                    <a:lumMod val="50000"/>
                  </a:schemeClr>
                </a:solidFill>
              </a:rPr>
              <a:t>Y₁             =  X₁ + X₂ + X₃ + ... + Xₙ</a:t>
            </a:r>
          </a:p>
          <a:p>
            <a:pPr marL="128588" indent="-128588">
              <a:buFont typeface="Arial" panose="020B0604020202020204" pitchFamily="34" charset="0"/>
              <a:buChar char="•"/>
            </a:pPr>
            <a:r>
              <a:rPr lang="en-GB" sz="750" dirty="0">
                <a:solidFill>
                  <a:schemeClr val="bg1">
                    <a:lumMod val="50000"/>
                  </a:schemeClr>
                </a:solidFill>
              </a:rPr>
              <a:t>(metric)  =  (metric, nonmetric)</a:t>
            </a:r>
          </a:p>
          <a:p>
            <a:pPr marL="128588" indent="-128588">
              <a:buFont typeface="Arial" panose="020B0604020202020204" pitchFamily="34" charset="0"/>
              <a:buChar char="•"/>
            </a:pPr>
            <a:endParaRPr lang="en-US" sz="750" dirty="0">
              <a:solidFill>
                <a:schemeClr val="bg1">
                  <a:lumMod val="50000"/>
                </a:schemeClr>
              </a:solidFill>
            </a:endParaRPr>
          </a:p>
          <a:p>
            <a:pPr algn="ctr"/>
            <a:endParaRPr lang="en-US" sz="750" dirty="0">
              <a:solidFill>
                <a:schemeClr val="bg1">
                  <a:lumMod val="50000"/>
                </a:schemeClr>
              </a:solidFill>
            </a:endParaRPr>
          </a:p>
        </p:txBody>
      </p:sp>
      <p:sp>
        <p:nvSpPr>
          <p:cNvPr id="14" name="Hexágono 13">
            <a:extLst>
              <a:ext uri="{FF2B5EF4-FFF2-40B4-BE49-F238E27FC236}">
                <a16:creationId xmlns:a16="http://schemas.microsoft.com/office/drawing/2014/main" id="{FED447C7-5555-2E70-E261-64F84D970411}"/>
              </a:ext>
            </a:extLst>
          </p:cNvPr>
          <p:cNvSpPr/>
          <p:nvPr/>
        </p:nvSpPr>
        <p:spPr>
          <a:xfrm>
            <a:off x="2778189" y="1600555"/>
            <a:ext cx="241388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2. Analysis Plan / Design</a:t>
            </a:r>
          </a:p>
          <a:p>
            <a:pPr marL="128588" indent="-128588">
              <a:buFont typeface="Arial" panose="020B0604020202020204" pitchFamily="34" charset="0"/>
              <a:buChar char="•"/>
            </a:pPr>
            <a:r>
              <a:rPr lang="en-US" sz="750" dirty="0">
                <a:solidFill>
                  <a:schemeClr val="bg1">
                    <a:lumMod val="50000"/>
                  </a:schemeClr>
                </a:solidFill>
              </a:rPr>
              <a:t>Must scale each x in X (standard scale or min-max scale)</a:t>
            </a:r>
          </a:p>
          <a:p>
            <a:pPr marL="128588" indent="-128588">
              <a:buFont typeface="Arial" panose="020B0604020202020204" pitchFamily="34" charset="0"/>
              <a:buChar char="•"/>
            </a:pPr>
            <a:r>
              <a:rPr lang="en-US" sz="750" dirty="0">
                <a:solidFill>
                  <a:schemeClr val="bg1">
                    <a:lumMod val="50000"/>
                  </a:schemeClr>
                </a:solidFill>
              </a:rPr>
              <a:t>No missing values (apply remedies)</a:t>
            </a:r>
          </a:p>
          <a:p>
            <a:pPr marL="128588" indent="-128588">
              <a:buFont typeface="Arial" panose="020B0604020202020204" pitchFamily="34" charset="0"/>
              <a:buChar char="•"/>
            </a:pPr>
            <a:r>
              <a:rPr lang="en-US" sz="750" dirty="0">
                <a:solidFill>
                  <a:schemeClr val="bg1">
                    <a:lumMod val="50000"/>
                  </a:schemeClr>
                </a:solidFill>
              </a:rPr>
              <a:t>Outliers (Remove or Flag)</a:t>
            </a:r>
          </a:p>
          <a:p>
            <a:pPr marL="128588" indent="-128588">
              <a:buFont typeface="Arial" panose="020B0604020202020204" pitchFamily="34" charset="0"/>
              <a:buChar char="•"/>
            </a:pPr>
            <a:r>
              <a:rPr lang="en-US" sz="750" dirty="0">
                <a:solidFill>
                  <a:schemeClr val="bg1">
                    <a:lumMod val="50000"/>
                  </a:schemeClr>
                </a:solidFill>
              </a:rPr>
              <a:t>Dummy variable all Categorical Nominal or Ordinal variables</a:t>
            </a:r>
          </a:p>
          <a:p>
            <a:pPr marL="128588" indent="-128588" algn="ctr">
              <a:buFont typeface="Arial" panose="020B0604020202020204" pitchFamily="34" charset="0"/>
              <a:buChar char="•"/>
            </a:pPr>
            <a:r>
              <a:rPr lang="en-US" sz="750" dirty="0">
                <a:solidFill>
                  <a:schemeClr val="bg1">
                    <a:lumMod val="50000"/>
                  </a:schemeClr>
                </a:solidFill>
              </a:rPr>
              <a:t>Sample size: minimum 20 with 5 rows to column. Recommend: 50 with 20 rows to column.</a:t>
            </a:r>
          </a:p>
        </p:txBody>
      </p:sp>
      <p:sp>
        <p:nvSpPr>
          <p:cNvPr id="15" name="Hexágono 14">
            <a:extLst>
              <a:ext uri="{FF2B5EF4-FFF2-40B4-BE49-F238E27FC236}">
                <a16:creationId xmlns:a16="http://schemas.microsoft.com/office/drawing/2014/main" id="{09B39E23-404F-B086-E96A-FB67EE34C136}"/>
              </a:ext>
            </a:extLst>
          </p:cNvPr>
          <p:cNvSpPr/>
          <p:nvPr/>
        </p:nvSpPr>
        <p:spPr>
          <a:xfrm>
            <a:off x="5613122" y="1600555"/>
            <a:ext cx="2147565"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3. Assumptions</a:t>
            </a:r>
          </a:p>
          <a:p>
            <a:pPr algn="ctr"/>
            <a:endParaRPr lang="en-US" sz="750" b="1" u="sng" dirty="0">
              <a:solidFill>
                <a:schemeClr val="bg1">
                  <a:lumMod val="50000"/>
                </a:schemeClr>
              </a:solidFill>
            </a:endParaRPr>
          </a:p>
          <a:p>
            <a:pPr marL="128588" indent="-128588">
              <a:buFont typeface="Arial" panose="020B0604020202020204" pitchFamily="34" charset="0"/>
              <a:buChar char="•"/>
            </a:pPr>
            <a:r>
              <a:rPr lang="en-GB" sz="750" dirty="0">
                <a:solidFill>
                  <a:schemeClr val="bg1">
                    <a:lumMod val="50000"/>
                  </a:schemeClr>
                </a:solidFill>
              </a:rPr>
              <a:t>Linearity (between x ~ y)</a:t>
            </a:r>
          </a:p>
          <a:p>
            <a:pPr marL="128588" indent="-128588">
              <a:buFont typeface="Arial" panose="020B0604020202020204" pitchFamily="34" charset="0"/>
              <a:buChar char="•"/>
            </a:pPr>
            <a:r>
              <a:rPr lang="en-GB" sz="750" dirty="0">
                <a:solidFill>
                  <a:schemeClr val="bg1">
                    <a:lumMod val="50000"/>
                  </a:schemeClr>
                </a:solidFill>
              </a:rPr>
              <a:t>Normality (each x)</a:t>
            </a:r>
          </a:p>
          <a:p>
            <a:pPr marL="128588" indent="-128588">
              <a:buFont typeface="Arial" panose="020B0604020202020204" pitchFamily="34" charset="0"/>
              <a:buChar char="•"/>
            </a:pPr>
            <a:r>
              <a:rPr lang="en-GB" sz="750" dirty="0">
                <a:solidFill>
                  <a:schemeClr val="bg1">
                    <a:lumMod val="50000"/>
                  </a:schemeClr>
                </a:solidFill>
              </a:rPr>
              <a:t>Homoscedasticity (y ~ </a:t>
            </a:r>
            <a:r>
              <a:rPr lang="en-GB" sz="750" dirty="0" err="1">
                <a:solidFill>
                  <a:schemeClr val="bg1">
                    <a:lumMod val="50000"/>
                  </a:schemeClr>
                </a:solidFill>
              </a:rPr>
              <a:t>y_pred</a:t>
            </a:r>
            <a:r>
              <a:rPr lang="en-GB" sz="750" dirty="0">
                <a:solidFill>
                  <a:schemeClr val="bg1">
                    <a:lumMod val="50000"/>
                  </a:schemeClr>
                </a:solidFill>
              </a:rPr>
              <a:t>) </a:t>
            </a:r>
          </a:p>
          <a:p>
            <a:pPr marL="128588" indent="-128588">
              <a:buFont typeface="Arial" panose="020B0604020202020204" pitchFamily="34" charset="0"/>
              <a:buChar char="•"/>
            </a:pPr>
            <a:r>
              <a:rPr lang="en-GB" sz="750" dirty="0">
                <a:solidFill>
                  <a:schemeClr val="bg1">
                    <a:lumMod val="50000"/>
                  </a:schemeClr>
                </a:solidFill>
              </a:rPr>
              <a:t>No Multicollinearity (X)</a:t>
            </a:r>
          </a:p>
          <a:p>
            <a:pPr marL="128588" indent="-128588">
              <a:buFont typeface="Arial" panose="020B0604020202020204" pitchFamily="34" charset="0"/>
              <a:buChar char="•"/>
            </a:pPr>
            <a:r>
              <a:rPr lang="en-US" sz="750" dirty="0">
                <a:solidFill>
                  <a:schemeClr val="bg1">
                    <a:lumMod val="50000"/>
                  </a:schemeClr>
                </a:solidFill>
              </a:rPr>
              <a:t>Independence (rows of X)  - no autocorrelation</a:t>
            </a:r>
          </a:p>
        </p:txBody>
      </p:sp>
      <p:sp>
        <p:nvSpPr>
          <p:cNvPr id="29" name="Hexágono 28">
            <a:extLst>
              <a:ext uri="{FF2B5EF4-FFF2-40B4-BE49-F238E27FC236}">
                <a16:creationId xmlns:a16="http://schemas.microsoft.com/office/drawing/2014/main" id="{161D93DA-5980-DAA2-2CDB-8E1EE17F61FE}"/>
              </a:ext>
            </a:extLst>
          </p:cNvPr>
          <p:cNvSpPr/>
          <p:nvPr/>
        </p:nvSpPr>
        <p:spPr>
          <a:xfrm>
            <a:off x="5613122" y="3908056"/>
            <a:ext cx="2387878"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4. Model Building: Parameter's estimation</a:t>
            </a:r>
          </a:p>
          <a:p>
            <a:pPr algn="ctr"/>
            <a:endParaRPr lang="en-US" sz="750" b="1" u="sng" dirty="0">
              <a:solidFill>
                <a:schemeClr val="bg1">
                  <a:lumMod val="50000"/>
                </a:schemeClr>
              </a:solidFill>
            </a:endParaRPr>
          </a:p>
          <a:p>
            <a:pPr algn="ctr"/>
            <a:endParaRPr lang="en-US" sz="750" b="1" dirty="0">
              <a:solidFill>
                <a:schemeClr val="bg1">
                  <a:lumMod val="50000"/>
                </a:schemeClr>
              </a:solidFill>
            </a:endParaRPr>
          </a:p>
          <a:p>
            <a:pPr algn="ctr"/>
            <a:r>
              <a:rPr lang="en-US" sz="750" dirty="0">
                <a:solidFill>
                  <a:schemeClr val="bg1">
                    <a:lumMod val="50000"/>
                  </a:schemeClr>
                </a:solidFill>
              </a:rPr>
              <a:t>Goodness of fit (F-statistic)</a:t>
            </a:r>
          </a:p>
          <a:p>
            <a:pPr algn="ctr"/>
            <a:r>
              <a:rPr lang="en-US" sz="750" dirty="0">
                <a:solidFill>
                  <a:schemeClr val="bg1">
                    <a:lumMod val="50000"/>
                  </a:schemeClr>
                </a:solidFill>
              </a:rPr>
              <a:t>Feature Selection (Confirmatory / Sequential / Combinatorial / Optimization)</a:t>
            </a:r>
          </a:p>
        </p:txBody>
      </p:sp>
      <p:sp>
        <p:nvSpPr>
          <p:cNvPr id="31" name="Hexágono 30">
            <a:extLst>
              <a:ext uri="{FF2B5EF4-FFF2-40B4-BE49-F238E27FC236}">
                <a16:creationId xmlns:a16="http://schemas.microsoft.com/office/drawing/2014/main" id="{598DF012-5C21-9F3A-FF4F-9611031CE880}"/>
              </a:ext>
            </a:extLst>
          </p:cNvPr>
          <p:cNvSpPr/>
          <p:nvPr/>
        </p:nvSpPr>
        <p:spPr>
          <a:xfrm>
            <a:off x="2687216" y="3908056"/>
            <a:ext cx="241388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5. Model Interpretation: statistical vs practical significance</a:t>
            </a:r>
          </a:p>
          <a:p>
            <a:pPr algn="ctr"/>
            <a:endParaRPr lang="en-US" sz="750" dirty="0">
              <a:solidFill>
                <a:schemeClr val="bg1">
                  <a:lumMod val="50000"/>
                </a:schemeClr>
              </a:solidFill>
            </a:endParaRPr>
          </a:p>
          <a:p>
            <a:pPr marL="128588" indent="-128588">
              <a:buFont typeface="Arial" panose="020B0604020202020204" pitchFamily="34" charset="0"/>
              <a:buChar char="•"/>
            </a:pPr>
            <a:r>
              <a:rPr lang="en-US" sz="750" dirty="0">
                <a:solidFill>
                  <a:schemeClr val="bg1">
                    <a:lumMod val="50000"/>
                  </a:schemeClr>
                </a:solidFill>
              </a:rPr>
              <a:t>Interpret coefficients</a:t>
            </a:r>
          </a:p>
          <a:p>
            <a:pPr marL="128588" indent="-128588">
              <a:buFont typeface="Arial" panose="020B0604020202020204" pitchFamily="34" charset="0"/>
              <a:buChar char="•"/>
            </a:pPr>
            <a:r>
              <a:rPr lang="en-US" sz="750" dirty="0">
                <a:solidFill>
                  <a:schemeClr val="bg1">
                    <a:lumMod val="50000"/>
                  </a:schemeClr>
                </a:solidFill>
              </a:rPr>
              <a:t>p-value &lt; 5% (t-test – H0: </a:t>
            </a:r>
            <a:r>
              <a:rPr lang="en-US" sz="750" dirty="0" err="1">
                <a:solidFill>
                  <a:schemeClr val="bg1">
                    <a:lumMod val="50000"/>
                  </a:schemeClr>
                </a:solidFill>
              </a:rPr>
              <a:t>coef</a:t>
            </a:r>
            <a:r>
              <a:rPr lang="en-US" sz="750" dirty="0">
                <a:solidFill>
                  <a:schemeClr val="bg1">
                    <a:lumMod val="50000"/>
                  </a:schemeClr>
                </a:solidFill>
              </a:rPr>
              <a:t> = 0) - &gt; Drop Feature</a:t>
            </a:r>
          </a:p>
          <a:p>
            <a:pPr marL="128588" indent="-128588">
              <a:buFont typeface="Arial" panose="020B0604020202020204" pitchFamily="34" charset="0"/>
              <a:buChar char="•"/>
            </a:pPr>
            <a:r>
              <a:rPr lang="en-US" sz="750" dirty="0">
                <a:solidFill>
                  <a:schemeClr val="bg1">
                    <a:lumMod val="50000"/>
                  </a:schemeClr>
                </a:solidFill>
              </a:rPr>
              <a:t>R-squared ( &lt; 50% weak / &gt; 90% overfitting?)</a:t>
            </a:r>
          </a:p>
        </p:txBody>
      </p:sp>
      <p:cxnSp>
        <p:nvCxnSpPr>
          <p:cNvPr id="8" name="Conector recto de flecha 7">
            <a:extLst>
              <a:ext uri="{FF2B5EF4-FFF2-40B4-BE49-F238E27FC236}">
                <a16:creationId xmlns:a16="http://schemas.microsoft.com/office/drawing/2014/main" id="{B546A889-C080-B9C2-A95C-4E5ED591471F}"/>
              </a:ext>
            </a:extLst>
          </p:cNvPr>
          <p:cNvCxnSpPr>
            <a:stCxn id="3" idx="0"/>
          </p:cNvCxnSpPr>
          <p:nvPr/>
        </p:nvCxnSpPr>
        <p:spPr>
          <a:xfrm>
            <a:off x="2181773" y="2270139"/>
            <a:ext cx="686975" cy="0"/>
          </a:xfrm>
          <a:prstGeom prst="straightConnector1">
            <a:avLst/>
          </a:prstGeom>
          <a:ln w="19050" cap="flat" cmpd="sng" algn="ctr">
            <a:solidFill>
              <a:srgbClr val="2B1E5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3" name="Hexágono 52">
            <a:extLst>
              <a:ext uri="{FF2B5EF4-FFF2-40B4-BE49-F238E27FC236}">
                <a16:creationId xmlns:a16="http://schemas.microsoft.com/office/drawing/2014/main" id="{4BDA7990-3A29-E7AA-BFE2-F420AAFAF052}"/>
              </a:ext>
            </a:extLst>
          </p:cNvPr>
          <p:cNvSpPr/>
          <p:nvPr/>
        </p:nvSpPr>
        <p:spPr>
          <a:xfrm>
            <a:off x="124373" y="3908056"/>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6. Validation</a:t>
            </a:r>
          </a:p>
          <a:p>
            <a:pPr algn="ctr"/>
            <a:endParaRPr lang="en-US" sz="750" dirty="0">
              <a:solidFill>
                <a:schemeClr val="bg1">
                  <a:lumMod val="50000"/>
                </a:schemeClr>
              </a:solidFill>
            </a:endParaRPr>
          </a:p>
          <a:p>
            <a:pPr marL="128588" indent="-128588">
              <a:buFont typeface="Arial" panose="020B0604020202020204" pitchFamily="34" charset="0"/>
              <a:buChar char="•"/>
            </a:pPr>
            <a:r>
              <a:rPr lang="en-US" sz="750" dirty="0">
                <a:solidFill>
                  <a:schemeClr val="bg1">
                    <a:lumMod val="50000"/>
                  </a:schemeClr>
                </a:solidFill>
              </a:rPr>
              <a:t>Sum of Squared Errors</a:t>
            </a:r>
          </a:p>
          <a:p>
            <a:pPr marL="128588" indent="-128588">
              <a:buFont typeface="Arial" panose="020B0604020202020204" pitchFamily="34" charset="0"/>
              <a:buChar char="•"/>
            </a:pPr>
            <a:r>
              <a:rPr lang="en-US" sz="750" dirty="0">
                <a:solidFill>
                  <a:schemeClr val="bg1">
                    <a:lumMod val="50000"/>
                  </a:schemeClr>
                </a:solidFill>
              </a:rPr>
              <a:t>Mean Squared Errors</a:t>
            </a:r>
          </a:p>
          <a:p>
            <a:pPr marL="128588" indent="-128588">
              <a:buFont typeface="Arial" panose="020B0604020202020204" pitchFamily="34" charset="0"/>
              <a:buChar char="•"/>
            </a:pPr>
            <a:r>
              <a:rPr lang="en-US" sz="750" dirty="0">
                <a:solidFill>
                  <a:schemeClr val="bg1">
                    <a:lumMod val="50000"/>
                  </a:schemeClr>
                </a:solidFill>
              </a:rPr>
              <a:t>R squared (R</a:t>
            </a:r>
            <a:r>
              <a:rPr lang="en-US" sz="750" baseline="30000" dirty="0">
                <a:solidFill>
                  <a:schemeClr val="bg1">
                    <a:lumMod val="50000"/>
                  </a:schemeClr>
                </a:solidFill>
              </a:rPr>
              <a:t>2</a:t>
            </a:r>
            <a:r>
              <a:rPr lang="en-US" sz="750" dirty="0">
                <a:solidFill>
                  <a:schemeClr val="bg1">
                    <a:lumMod val="50000"/>
                  </a:schemeClr>
                </a:solidFill>
              </a:rPr>
              <a:t>)</a:t>
            </a:r>
          </a:p>
          <a:p>
            <a:pPr marL="128588" indent="-128588">
              <a:buFont typeface="Arial" panose="020B0604020202020204" pitchFamily="34" charset="0"/>
              <a:buChar char="•"/>
            </a:pPr>
            <a:r>
              <a:rPr lang="en-US" sz="750" dirty="0">
                <a:solidFill>
                  <a:schemeClr val="bg1">
                    <a:lumMod val="50000"/>
                  </a:schemeClr>
                </a:solidFill>
              </a:rPr>
              <a:t>Adjusted R squared (R</a:t>
            </a:r>
            <a:r>
              <a:rPr lang="en-US" sz="750" baseline="30000" dirty="0">
                <a:solidFill>
                  <a:schemeClr val="bg1">
                    <a:lumMod val="50000"/>
                  </a:schemeClr>
                </a:solidFill>
              </a:rPr>
              <a:t>2</a:t>
            </a:r>
            <a:r>
              <a:rPr lang="en-US" sz="750" dirty="0">
                <a:solidFill>
                  <a:schemeClr val="bg1">
                    <a:lumMod val="50000"/>
                  </a:schemeClr>
                </a:solidFill>
              </a:rPr>
              <a:t>)</a:t>
            </a:r>
          </a:p>
          <a:p>
            <a:pPr marL="128588" indent="-128588">
              <a:buFont typeface="Arial" panose="020B0604020202020204" pitchFamily="34" charset="0"/>
              <a:buChar char="•"/>
            </a:pPr>
            <a:r>
              <a:rPr lang="en-US" sz="750" dirty="0">
                <a:solidFill>
                  <a:schemeClr val="bg1">
                    <a:lumMod val="50000"/>
                  </a:schemeClr>
                </a:solidFill>
              </a:rPr>
              <a:t>No drop higher than 10% I</a:t>
            </a:r>
          </a:p>
          <a:p>
            <a:pPr marL="128588" indent="-128588">
              <a:buFont typeface="Arial" panose="020B0604020202020204" pitchFamily="34" charset="0"/>
              <a:buChar char="•"/>
            </a:pPr>
            <a:r>
              <a:rPr lang="en-US" sz="750" dirty="0">
                <a:solidFill>
                  <a:schemeClr val="bg1">
                    <a:lumMod val="50000"/>
                  </a:schemeClr>
                </a:solidFill>
              </a:rPr>
              <a:t>n performance between train and test or cross-validation samples</a:t>
            </a:r>
          </a:p>
        </p:txBody>
      </p:sp>
      <p:cxnSp>
        <p:nvCxnSpPr>
          <p:cNvPr id="56" name="Conector recto de flecha 55">
            <a:extLst>
              <a:ext uri="{FF2B5EF4-FFF2-40B4-BE49-F238E27FC236}">
                <a16:creationId xmlns:a16="http://schemas.microsoft.com/office/drawing/2014/main" id="{69C5A196-7550-977F-B480-320A1BFA8000}"/>
              </a:ext>
            </a:extLst>
          </p:cNvPr>
          <p:cNvCxnSpPr>
            <a:cxnSpLocks/>
            <a:stCxn id="14" idx="0"/>
          </p:cNvCxnSpPr>
          <p:nvPr/>
        </p:nvCxnSpPr>
        <p:spPr>
          <a:xfrm flipV="1">
            <a:off x="5192069" y="2274130"/>
            <a:ext cx="426829" cy="12225"/>
          </a:xfrm>
          <a:prstGeom prst="straightConnector1">
            <a:avLst/>
          </a:prstGeom>
          <a:ln w="19050" cap="flat" cmpd="sng" algn="ctr">
            <a:solidFill>
              <a:srgbClr val="2B1E5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9" name="Conector recto de flecha 58">
            <a:extLst>
              <a:ext uri="{FF2B5EF4-FFF2-40B4-BE49-F238E27FC236}">
                <a16:creationId xmlns:a16="http://schemas.microsoft.com/office/drawing/2014/main" id="{FCF4CBA5-D57F-D7DB-6129-953C3FC6B86B}"/>
              </a:ext>
            </a:extLst>
          </p:cNvPr>
          <p:cNvCxnSpPr/>
          <p:nvPr/>
        </p:nvCxnSpPr>
        <p:spPr>
          <a:xfrm flipV="1">
            <a:off x="4920373" y="4593856"/>
            <a:ext cx="692750" cy="12225"/>
          </a:xfrm>
          <a:prstGeom prst="straightConnector1">
            <a:avLst/>
          </a:prstGeom>
          <a:ln w="19050" cap="flat" cmpd="sng" algn="ctr">
            <a:solidFill>
              <a:srgbClr val="2B1E5C"/>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61" name="Conector recto de flecha 60">
            <a:extLst>
              <a:ext uri="{FF2B5EF4-FFF2-40B4-BE49-F238E27FC236}">
                <a16:creationId xmlns:a16="http://schemas.microsoft.com/office/drawing/2014/main" id="{F6B949AB-D0AB-7550-E29D-96A22CD92EC3}"/>
              </a:ext>
            </a:extLst>
          </p:cNvPr>
          <p:cNvCxnSpPr/>
          <p:nvPr/>
        </p:nvCxnSpPr>
        <p:spPr>
          <a:xfrm>
            <a:off x="2181773" y="4583409"/>
            <a:ext cx="686975" cy="0"/>
          </a:xfrm>
          <a:prstGeom prst="straightConnector1">
            <a:avLst/>
          </a:prstGeom>
          <a:ln w="19050" cap="flat" cmpd="sng" algn="ctr">
            <a:solidFill>
              <a:srgbClr val="2B1E5C"/>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7" name="Conector angular 16">
            <a:extLst>
              <a:ext uri="{FF2B5EF4-FFF2-40B4-BE49-F238E27FC236}">
                <a16:creationId xmlns:a16="http://schemas.microsoft.com/office/drawing/2014/main" id="{0D81C834-9F7D-9524-A3D4-15BFE75A6CAD}"/>
              </a:ext>
            </a:extLst>
          </p:cNvPr>
          <p:cNvCxnSpPr>
            <a:cxnSpLocks/>
            <a:stCxn id="15" idx="0"/>
            <a:endCxn id="29" idx="0"/>
          </p:cNvCxnSpPr>
          <p:nvPr/>
        </p:nvCxnSpPr>
        <p:spPr>
          <a:xfrm>
            <a:off x="7760687" y="2286355"/>
            <a:ext cx="240312" cy="2307501"/>
          </a:xfrm>
          <a:prstGeom prst="bentConnector3">
            <a:avLst>
              <a:gd name="adj1" fmla="val 171345"/>
            </a:avLst>
          </a:prstGeom>
          <a:ln w="19050" cap="flat" cmpd="sng" algn="ctr">
            <a:solidFill>
              <a:srgbClr val="2B1E5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9" name="Rectángulo 68">
            <a:extLst>
              <a:ext uri="{FF2B5EF4-FFF2-40B4-BE49-F238E27FC236}">
                <a16:creationId xmlns:a16="http://schemas.microsoft.com/office/drawing/2014/main" id="{08C09D93-BEC6-0BB5-E1F2-D512F49E67FC}"/>
              </a:ext>
            </a:extLst>
          </p:cNvPr>
          <p:cNvSpPr/>
          <p:nvPr/>
        </p:nvSpPr>
        <p:spPr>
          <a:xfrm>
            <a:off x="462013" y="2955939"/>
            <a:ext cx="1378819" cy="658507"/>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p>
          <a:p>
            <a:pPr algn="ctr"/>
            <a:endParaRPr lang="en-US" sz="750" b="1" u="sng" dirty="0">
              <a:solidFill>
                <a:schemeClr val="bg1">
                  <a:lumMod val="50000"/>
                </a:schemeClr>
              </a:solidFill>
            </a:endParaRPr>
          </a:p>
          <a:p>
            <a:pPr marL="128588" indent="-128588">
              <a:buFont typeface="Arial" panose="020B0604020202020204" pitchFamily="34" charset="0"/>
              <a:buChar char="•"/>
            </a:pPr>
            <a:r>
              <a:rPr lang="en-GB" sz="675" dirty="0">
                <a:solidFill>
                  <a:schemeClr val="bg1">
                    <a:lumMod val="50000"/>
                  </a:schemeClr>
                </a:solidFill>
              </a:rPr>
              <a:t>Cannot be used for multiple targets, unsupervised learning or categorical target</a:t>
            </a:r>
            <a:endParaRPr lang="en-US" sz="675" dirty="0">
              <a:solidFill>
                <a:schemeClr val="bg1">
                  <a:lumMod val="50000"/>
                </a:schemeClr>
              </a:solidFill>
            </a:endParaRPr>
          </a:p>
          <a:p>
            <a:pPr marL="128588" indent="-128588">
              <a:buFont typeface="Arial" panose="020B0604020202020204" pitchFamily="34" charset="0"/>
              <a:buChar char="•"/>
            </a:pPr>
            <a:endParaRPr lang="en-US" sz="675" dirty="0">
              <a:solidFill>
                <a:schemeClr val="bg1">
                  <a:lumMod val="50000"/>
                </a:schemeClr>
              </a:solidFill>
            </a:endParaRPr>
          </a:p>
          <a:p>
            <a:pPr marL="128588" indent="-128588">
              <a:buFont typeface="Arial" panose="020B0604020202020204" pitchFamily="34" charset="0"/>
              <a:buChar char="•"/>
            </a:pPr>
            <a:endParaRPr lang="en-US" sz="675" dirty="0">
              <a:solidFill>
                <a:schemeClr val="bg1">
                  <a:lumMod val="50000"/>
                </a:schemeClr>
              </a:solidFill>
            </a:endParaRPr>
          </a:p>
          <a:p>
            <a:pPr algn="ctr"/>
            <a:endParaRPr lang="en-US" sz="750" dirty="0">
              <a:solidFill>
                <a:schemeClr val="bg1">
                  <a:lumMod val="50000"/>
                </a:schemeClr>
              </a:solidFill>
            </a:endParaRPr>
          </a:p>
        </p:txBody>
      </p:sp>
      <p:sp>
        <p:nvSpPr>
          <p:cNvPr id="70" name="Rectángulo 69">
            <a:extLst>
              <a:ext uri="{FF2B5EF4-FFF2-40B4-BE49-F238E27FC236}">
                <a16:creationId xmlns:a16="http://schemas.microsoft.com/office/drawing/2014/main" id="{FE891CD6-9175-05A1-8095-CE4F6A7F2C0C}"/>
              </a:ext>
            </a:extLst>
          </p:cNvPr>
          <p:cNvSpPr/>
          <p:nvPr/>
        </p:nvSpPr>
        <p:spPr>
          <a:xfrm>
            <a:off x="3208038" y="2972154"/>
            <a:ext cx="1378819" cy="71926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p>
          <a:p>
            <a:pPr marL="128588" indent="-128588">
              <a:buFont typeface="Arial" panose="020B0604020202020204" pitchFamily="34" charset="0"/>
              <a:buChar char="•"/>
            </a:pPr>
            <a:r>
              <a:rPr lang="en-GB" sz="675" dirty="0">
                <a:solidFill>
                  <a:schemeClr val="bg1">
                    <a:lumMod val="50000"/>
                  </a:schemeClr>
                </a:solidFill>
              </a:rPr>
              <a:t>Should not be used if data does meet minimum standards or transformation and remedies cannot be applied.</a:t>
            </a:r>
            <a:endParaRPr lang="en-US" sz="675" dirty="0">
              <a:solidFill>
                <a:schemeClr val="bg1">
                  <a:lumMod val="50000"/>
                </a:schemeClr>
              </a:solidFill>
            </a:endParaRPr>
          </a:p>
        </p:txBody>
      </p:sp>
      <p:sp>
        <p:nvSpPr>
          <p:cNvPr id="71" name="Rectángulo 70">
            <a:extLst>
              <a:ext uri="{FF2B5EF4-FFF2-40B4-BE49-F238E27FC236}">
                <a16:creationId xmlns:a16="http://schemas.microsoft.com/office/drawing/2014/main" id="{D769FB7C-FB96-CF7B-0B4F-85F96365AF0B}"/>
              </a:ext>
            </a:extLst>
          </p:cNvPr>
          <p:cNvSpPr/>
          <p:nvPr/>
        </p:nvSpPr>
        <p:spPr>
          <a:xfrm>
            <a:off x="5954848" y="2972155"/>
            <a:ext cx="1714915" cy="803244"/>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p>
          <a:p>
            <a:pPr algn="ctr"/>
            <a:endParaRPr lang="en-GB" sz="675" b="1" u="sng" dirty="0">
              <a:solidFill>
                <a:schemeClr val="bg1">
                  <a:lumMod val="50000"/>
                </a:schemeClr>
              </a:solidFill>
            </a:endParaRPr>
          </a:p>
          <a:p>
            <a:pPr marL="128588" indent="-128588">
              <a:buFont typeface="Arial" panose="020B0604020202020204" pitchFamily="34" charset="0"/>
              <a:buChar char="•"/>
            </a:pPr>
            <a:r>
              <a:rPr lang="en-GB" sz="675" dirty="0">
                <a:solidFill>
                  <a:schemeClr val="bg1">
                    <a:lumMod val="50000"/>
                  </a:schemeClr>
                </a:solidFill>
              </a:rPr>
              <a:t>Remedies should be applied if assumptions not met</a:t>
            </a:r>
          </a:p>
          <a:p>
            <a:pPr marL="128588" indent="-128588">
              <a:buFont typeface="Arial" panose="020B0604020202020204" pitchFamily="34" charset="0"/>
              <a:buChar char="•"/>
            </a:pPr>
            <a:r>
              <a:rPr lang="en-GB" sz="675" dirty="0">
                <a:solidFill>
                  <a:schemeClr val="bg1">
                    <a:lumMod val="50000"/>
                  </a:schemeClr>
                </a:solidFill>
              </a:rPr>
              <a:t>Remedies to multicollinearity: Lasso, Ridge or Bayesian / Regression on Principal Components</a:t>
            </a:r>
            <a:endParaRPr lang="en-US" sz="675" dirty="0">
              <a:solidFill>
                <a:schemeClr val="bg1">
                  <a:lumMod val="50000"/>
                </a:schemeClr>
              </a:solidFill>
            </a:endParaRPr>
          </a:p>
        </p:txBody>
      </p:sp>
      <p:sp>
        <p:nvSpPr>
          <p:cNvPr id="72" name="Rectángulo 71">
            <a:extLst>
              <a:ext uri="{FF2B5EF4-FFF2-40B4-BE49-F238E27FC236}">
                <a16:creationId xmlns:a16="http://schemas.microsoft.com/office/drawing/2014/main" id="{ECAB01E2-FD62-B59D-DFED-751F865FCE8D}"/>
              </a:ext>
            </a:extLst>
          </p:cNvPr>
          <p:cNvSpPr/>
          <p:nvPr/>
        </p:nvSpPr>
        <p:spPr>
          <a:xfrm>
            <a:off x="462013" y="5279656"/>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p>
          <a:p>
            <a:pPr marL="128588" indent="-128588">
              <a:buFont typeface="Arial" panose="020B0604020202020204" pitchFamily="34" charset="0"/>
              <a:buChar char="•"/>
            </a:pPr>
            <a:r>
              <a:rPr lang="en-US" sz="750" dirty="0">
                <a:solidFill>
                  <a:schemeClr val="bg1">
                    <a:lumMod val="50000"/>
                  </a:schemeClr>
                </a:solidFill>
              </a:rPr>
              <a:t>Population Drift</a:t>
            </a:r>
          </a:p>
          <a:p>
            <a:pPr marL="128588" indent="-128588">
              <a:buFont typeface="Arial" panose="020B0604020202020204" pitchFamily="34" charset="0"/>
              <a:buChar char="•"/>
            </a:pPr>
            <a:r>
              <a:rPr lang="en-US" sz="750" dirty="0">
                <a:solidFill>
                  <a:schemeClr val="bg1">
                    <a:lumMod val="50000"/>
                  </a:schemeClr>
                </a:solidFill>
              </a:rPr>
              <a:t>Relationship Drift</a:t>
            </a:r>
          </a:p>
          <a:p>
            <a:pPr marL="128588" indent="-128588">
              <a:buFont typeface="Arial" panose="020B0604020202020204" pitchFamily="34" charset="0"/>
              <a:buChar char="•"/>
            </a:pPr>
            <a:r>
              <a:rPr lang="en-US" sz="750">
                <a:solidFill>
                  <a:schemeClr val="bg1">
                    <a:lumMod val="50000"/>
                  </a:schemeClr>
                </a:solidFill>
              </a:rPr>
              <a:t>Slow Speed</a:t>
            </a:r>
            <a:endParaRPr lang="en-US" sz="750" dirty="0">
              <a:solidFill>
                <a:schemeClr val="bg1">
                  <a:lumMod val="50000"/>
                </a:schemeClr>
              </a:solidFill>
            </a:endParaRPr>
          </a:p>
          <a:p>
            <a:endParaRPr lang="en-US" sz="750" dirty="0">
              <a:solidFill>
                <a:schemeClr val="bg1">
                  <a:lumMod val="50000"/>
                </a:schemeClr>
              </a:solidFill>
            </a:endParaRPr>
          </a:p>
        </p:txBody>
      </p:sp>
      <p:sp>
        <p:nvSpPr>
          <p:cNvPr id="74" name="Rectángulo 73">
            <a:extLst>
              <a:ext uri="{FF2B5EF4-FFF2-40B4-BE49-F238E27FC236}">
                <a16:creationId xmlns:a16="http://schemas.microsoft.com/office/drawing/2014/main" id="{43AC9866-317B-6A38-8798-DEAC69123B65}"/>
              </a:ext>
            </a:extLst>
          </p:cNvPr>
          <p:cNvSpPr/>
          <p:nvPr/>
        </p:nvSpPr>
        <p:spPr>
          <a:xfrm>
            <a:off x="3043696" y="5279656"/>
            <a:ext cx="1714916" cy="63711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p>
          <a:p>
            <a:pPr algn="ctr"/>
            <a:endParaRPr lang="en-US" sz="750" b="1" u="sng" dirty="0">
              <a:solidFill>
                <a:schemeClr val="bg1">
                  <a:lumMod val="50000"/>
                </a:schemeClr>
              </a:solidFill>
            </a:endParaRPr>
          </a:p>
          <a:p>
            <a:pPr marL="128588" indent="-128588">
              <a:buFont typeface="Arial" panose="020B0604020202020204" pitchFamily="34" charset="0"/>
              <a:buChar char="•"/>
            </a:pPr>
            <a:r>
              <a:rPr lang="en-US" sz="750" dirty="0">
                <a:solidFill>
                  <a:schemeClr val="bg1">
                    <a:lumMod val="50000"/>
                  </a:schemeClr>
                </a:solidFill>
              </a:rPr>
              <a:t>Not enough data, tests wrongly fail.</a:t>
            </a:r>
          </a:p>
          <a:p>
            <a:pPr marL="128588" indent="-128588">
              <a:buFont typeface="Arial" panose="020B0604020202020204" pitchFamily="34" charset="0"/>
              <a:buChar char="•"/>
            </a:pPr>
            <a:r>
              <a:rPr lang="en-US" sz="750" dirty="0">
                <a:solidFill>
                  <a:schemeClr val="bg1">
                    <a:lumMod val="50000"/>
                  </a:schemeClr>
                </a:solidFill>
              </a:rPr>
              <a:t>Too much data, tests invalid, wrongly </a:t>
            </a:r>
            <a:r>
              <a:rPr lang="en-US" sz="750">
                <a:solidFill>
                  <a:schemeClr val="bg1">
                    <a:lumMod val="50000"/>
                  </a:schemeClr>
                </a:solidFill>
              </a:rPr>
              <a:t>always significant . </a:t>
            </a:r>
            <a:endParaRPr lang="en-US" sz="750" dirty="0">
              <a:solidFill>
                <a:schemeClr val="bg1">
                  <a:lumMod val="50000"/>
                </a:schemeClr>
              </a:solidFill>
            </a:endParaRPr>
          </a:p>
        </p:txBody>
      </p:sp>
      <p:sp>
        <p:nvSpPr>
          <p:cNvPr id="75" name="Rectángulo 74">
            <a:extLst>
              <a:ext uri="{FF2B5EF4-FFF2-40B4-BE49-F238E27FC236}">
                <a16:creationId xmlns:a16="http://schemas.microsoft.com/office/drawing/2014/main" id="{6660663D-ED62-6AF7-7B6E-0A3817F1AE4E}"/>
              </a:ext>
            </a:extLst>
          </p:cNvPr>
          <p:cNvSpPr/>
          <p:nvPr/>
        </p:nvSpPr>
        <p:spPr>
          <a:xfrm>
            <a:off x="5954847" y="5279656"/>
            <a:ext cx="1714916" cy="63711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p>
          <a:p>
            <a:pPr marL="128588" indent="-128588">
              <a:buFont typeface="Arial" panose="020B0604020202020204" pitchFamily="34" charset="0"/>
              <a:buChar char="•"/>
            </a:pPr>
            <a:r>
              <a:rPr lang="en-GB" sz="750" dirty="0">
                <a:solidFill>
                  <a:schemeClr val="bg1">
                    <a:lumMod val="50000"/>
                  </a:schemeClr>
                </a:solidFill>
              </a:rPr>
              <a:t>Over-fitting: The model might leads to poor performance on new, unseen data.</a:t>
            </a:r>
          </a:p>
          <a:p>
            <a:pPr marL="128588" indent="-128588">
              <a:buFont typeface="Arial" panose="020B0604020202020204" pitchFamily="34" charset="0"/>
              <a:buChar char="•"/>
            </a:pPr>
            <a:r>
              <a:rPr lang="en-US" sz="750" dirty="0">
                <a:solidFill>
                  <a:schemeClr val="bg1">
                    <a:lumMod val="50000"/>
                  </a:schemeClr>
                </a:solidFill>
              </a:rPr>
              <a:t>Extrapolation for unknow ranges</a:t>
            </a:r>
          </a:p>
          <a:p>
            <a:pPr marL="128588" indent="-128588">
              <a:buFont typeface="Arial" panose="020B0604020202020204" pitchFamily="34" charset="0"/>
              <a:buChar char="•"/>
            </a:pPr>
            <a:endParaRPr lang="en-US" sz="750" dirty="0">
              <a:solidFill>
                <a:schemeClr val="bg1">
                  <a:lumMod val="50000"/>
                </a:schemeClr>
              </a:solidFill>
            </a:endParaRPr>
          </a:p>
        </p:txBody>
      </p:sp>
    </p:spTree>
    <p:extLst>
      <p:ext uri="{BB962C8B-B14F-4D97-AF65-F5344CB8AC3E}">
        <p14:creationId xmlns:p14="http://schemas.microsoft.com/office/powerpoint/2010/main" val="62480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9" grpId="0" animBg="1"/>
      <p:bldP spid="31" grpId="0" animBg="1"/>
      <p:bldP spid="53" grpId="0" animBg="1"/>
      <p:bldP spid="70" grpId="0" animBg="1"/>
      <p:bldP spid="71" grpId="0" animBg="1"/>
      <p:bldP spid="72" grpId="0" animBg="1"/>
      <p:bldP spid="74" grpId="0" animBg="1"/>
      <p:bldP spid="7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6DC64-9D59-D803-117E-A2BB4DCBFC3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DCE7443-F96E-40D0-2F61-B6F0E506FD4A}"/>
              </a:ext>
            </a:extLst>
          </p:cNvPr>
          <p:cNvSpPr/>
          <p:nvPr/>
        </p:nvSpPr>
        <p:spPr>
          <a:xfrm>
            <a:off x="3275856" y="260648"/>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Look the data</a:t>
            </a:r>
          </a:p>
        </p:txBody>
      </p:sp>
      <p:sp>
        <p:nvSpPr>
          <p:cNvPr id="5" name="Rectangle 4">
            <a:extLst>
              <a:ext uri="{FF2B5EF4-FFF2-40B4-BE49-F238E27FC236}">
                <a16:creationId xmlns:a16="http://schemas.microsoft.com/office/drawing/2014/main" id="{E42CD3C5-D6BE-9F09-0041-A3220C7B73FE}"/>
              </a:ext>
            </a:extLst>
          </p:cNvPr>
          <p:cNvSpPr/>
          <p:nvPr/>
        </p:nvSpPr>
        <p:spPr>
          <a:xfrm>
            <a:off x="115686" y="5480259"/>
            <a:ext cx="108012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EDA</a:t>
            </a:r>
          </a:p>
        </p:txBody>
      </p:sp>
      <p:sp>
        <p:nvSpPr>
          <p:cNvPr id="6" name="Rectangle 5">
            <a:extLst>
              <a:ext uri="{FF2B5EF4-FFF2-40B4-BE49-F238E27FC236}">
                <a16:creationId xmlns:a16="http://schemas.microsoft.com/office/drawing/2014/main" id="{70F80A5F-42AC-040E-1E28-B5C23A11351D}"/>
              </a:ext>
            </a:extLst>
          </p:cNvPr>
          <p:cNvSpPr/>
          <p:nvPr/>
        </p:nvSpPr>
        <p:spPr>
          <a:xfrm>
            <a:off x="2627784" y="3861048"/>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Unsupervised</a:t>
            </a:r>
          </a:p>
        </p:txBody>
      </p:sp>
      <p:sp>
        <p:nvSpPr>
          <p:cNvPr id="7" name="Rectangle 6">
            <a:extLst>
              <a:ext uri="{FF2B5EF4-FFF2-40B4-BE49-F238E27FC236}">
                <a16:creationId xmlns:a16="http://schemas.microsoft.com/office/drawing/2014/main" id="{E219E364-A6BD-8EC8-7851-2BD27694B7F8}"/>
              </a:ext>
            </a:extLst>
          </p:cNvPr>
          <p:cNvSpPr/>
          <p:nvPr/>
        </p:nvSpPr>
        <p:spPr>
          <a:xfrm>
            <a:off x="6156176" y="3861048"/>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Supervised</a:t>
            </a:r>
          </a:p>
        </p:txBody>
      </p:sp>
      <p:cxnSp>
        <p:nvCxnSpPr>
          <p:cNvPr id="9" name="Shape 8">
            <a:extLst>
              <a:ext uri="{FF2B5EF4-FFF2-40B4-BE49-F238E27FC236}">
                <a16:creationId xmlns:a16="http://schemas.microsoft.com/office/drawing/2014/main" id="{C1EFF563-A503-2FB9-5889-091BE586095B}"/>
              </a:ext>
            </a:extLst>
          </p:cNvPr>
          <p:cNvCxnSpPr>
            <a:cxnSpLocks/>
            <a:stCxn id="4" idx="2"/>
            <a:endCxn id="5" idx="0"/>
          </p:cNvCxnSpPr>
          <p:nvPr/>
        </p:nvCxnSpPr>
        <p:spPr>
          <a:xfrm rot="5400000">
            <a:off x="130082" y="1506392"/>
            <a:ext cx="4499531" cy="3448202"/>
          </a:xfrm>
          <a:prstGeom prst="bentConnector3">
            <a:avLst>
              <a:gd name="adj1" fmla="val 14819"/>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84364EA-BB2A-BAC6-1ECB-D93527E0723B}"/>
              </a:ext>
            </a:extLst>
          </p:cNvPr>
          <p:cNvSpPr txBox="1"/>
          <p:nvPr/>
        </p:nvSpPr>
        <p:spPr>
          <a:xfrm>
            <a:off x="1331640" y="1196752"/>
            <a:ext cx="2572306" cy="461665"/>
          </a:xfrm>
          <a:prstGeom prst="rect">
            <a:avLst/>
          </a:prstGeom>
          <a:noFill/>
        </p:spPr>
        <p:txBody>
          <a:bodyPr wrap="none" rtlCol="0">
            <a:spAutoFit/>
          </a:bodyPr>
          <a:lstStyle/>
          <a:p>
            <a:pPr algn="ctr"/>
            <a:r>
              <a:rPr lang="en-US" sz="1200" dirty="0"/>
              <a:t>Not enough columns or rows</a:t>
            </a:r>
          </a:p>
          <a:p>
            <a:pPr algn="ctr"/>
            <a:r>
              <a:rPr lang="en-US" sz="1200" dirty="0"/>
              <a:t>(</a:t>
            </a:r>
            <a:r>
              <a:rPr lang="en-US" sz="1200" dirty="0" err="1"/>
              <a:t>univariate</a:t>
            </a:r>
            <a:r>
              <a:rPr lang="en-US" sz="1200" dirty="0"/>
              <a:t> and </a:t>
            </a:r>
            <a:r>
              <a:rPr lang="en-US" sz="1200" dirty="0" err="1"/>
              <a:t>bivariate</a:t>
            </a:r>
            <a:r>
              <a:rPr lang="en-US" sz="1200" dirty="0"/>
              <a:t> analysis only)</a:t>
            </a:r>
          </a:p>
        </p:txBody>
      </p:sp>
      <p:sp>
        <p:nvSpPr>
          <p:cNvPr id="12" name="Rectangle 11">
            <a:extLst>
              <a:ext uri="{FF2B5EF4-FFF2-40B4-BE49-F238E27FC236}">
                <a16:creationId xmlns:a16="http://schemas.microsoft.com/office/drawing/2014/main" id="{6A1FCDC0-D0D7-C3A6-FF26-444DB507F65B}"/>
              </a:ext>
            </a:extLst>
          </p:cNvPr>
          <p:cNvSpPr/>
          <p:nvPr/>
        </p:nvSpPr>
        <p:spPr>
          <a:xfrm>
            <a:off x="5580112" y="2276872"/>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Multivariate Methods </a:t>
            </a:r>
          </a:p>
          <a:p>
            <a:pPr algn="ctr"/>
            <a:r>
              <a:rPr lang="en-GB" sz="1200" dirty="0"/>
              <a:t>They will help us</a:t>
            </a:r>
          </a:p>
        </p:txBody>
      </p:sp>
      <p:sp>
        <p:nvSpPr>
          <p:cNvPr id="13" name="TextBox 12">
            <a:extLst>
              <a:ext uri="{FF2B5EF4-FFF2-40B4-BE49-F238E27FC236}">
                <a16:creationId xmlns:a16="http://schemas.microsoft.com/office/drawing/2014/main" id="{5D97A1F7-4A31-B463-E6E8-62FD18554C71}"/>
              </a:ext>
            </a:extLst>
          </p:cNvPr>
          <p:cNvSpPr txBox="1"/>
          <p:nvPr/>
        </p:nvSpPr>
        <p:spPr>
          <a:xfrm>
            <a:off x="4211960" y="1196752"/>
            <a:ext cx="3593612" cy="461665"/>
          </a:xfrm>
          <a:prstGeom prst="rect">
            <a:avLst/>
          </a:prstGeom>
          <a:noFill/>
        </p:spPr>
        <p:txBody>
          <a:bodyPr wrap="none" rtlCol="0">
            <a:spAutoFit/>
          </a:bodyPr>
          <a:lstStyle/>
          <a:p>
            <a:pPr algn="ctr"/>
            <a:r>
              <a:rPr lang="en-GB" sz="1200" dirty="0"/>
              <a:t>Yes, enough columns or rows</a:t>
            </a:r>
          </a:p>
          <a:p>
            <a:pPr algn="ctr"/>
            <a:r>
              <a:rPr lang="en-GB" sz="1200" dirty="0"/>
              <a:t>(multivariate analysis, too much work to do it by hand)</a:t>
            </a:r>
          </a:p>
        </p:txBody>
      </p:sp>
      <p:cxnSp>
        <p:nvCxnSpPr>
          <p:cNvPr id="14" name="Shape 8">
            <a:extLst>
              <a:ext uri="{FF2B5EF4-FFF2-40B4-BE49-F238E27FC236}">
                <a16:creationId xmlns:a16="http://schemas.microsoft.com/office/drawing/2014/main" id="{FB8C52D8-7E66-205C-0C12-3E41026291CF}"/>
              </a:ext>
            </a:extLst>
          </p:cNvPr>
          <p:cNvCxnSpPr>
            <a:stCxn id="4" idx="2"/>
            <a:endCxn id="12" idx="0"/>
          </p:cNvCxnSpPr>
          <p:nvPr/>
        </p:nvCxnSpPr>
        <p:spPr>
          <a:xfrm rot="16200000" flipH="1">
            <a:off x="4608004" y="476672"/>
            <a:ext cx="1296144" cy="23042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hape 8">
            <a:extLst>
              <a:ext uri="{FF2B5EF4-FFF2-40B4-BE49-F238E27FC236}">
                <a16:creationId xmlns:a16="http://schemas.microsoft.com/office/drawing/2014/main" id="{6921BA7C-7674-3B8B-30AB-7E4B43776DB2}"/>
              </a:ext>
            </a:extLst>
          </p:cNvPr>
          <p:cNvCxnSpPr>
            <a:stCxn id="12" idx="2"/>
            <a:endCxn id="6" idx="0"/>
          </p:cNvCxnSpPr>
          <p:nvPr/>
        </p:nvCxnSpPr>
        <p:spPr>
          <a:xfrm rot="5400000">
            <a:off x="4499992" y="1952836"/>
            <a:ext cx="864096" cy="29523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hape 8">
            <a:extLst>
              <a:ext uri="{FF2B5EF4-FFF2-40B4-BE49-F238E27FC236}">
                <a16:creationId xmlns:a16="http://schemas.microsoft.com/office/drawing/2014/main" id="{1D177CBD-C8C3-78D1-2911-25C90E1349BD}"/>
              </a:ext>
            </a:extLst>
          </p:cNvPr>
          <p:cNvCxnSpPr>
            <a:stCxn id="12" idx="2"/>
            <a:endCxn id="7" idx="0"/>
          </p:cNvCxnSpPr>
          <p:nvPr/>
        </p:nvCxnSpPr>
        <p:spPr>
          <a:xfrm rot="16200000" flipH="1">
            <a:off x="6264188" y="3140968"/>
            <a:ext cx="864096" cy="57606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59C1362-B57E-41B9-AC1C-91D6A41A87C9}"/>
              </a:ext>
            </a:extLst>
          </p:cNvPr>
          <p:cNvSpPr txBox="1"/>
          <p:nvPr/>
        </p:nvSpPr>
        <p:spPr>
          <a:xfrm>
            <a:off x="3887224" y="3013502"/>
            <a:ext cx="2484976" cy="415498"/>
          </a:xfrm>
          <a:prstGeom prst="rect">
            <a:avLst/>
          </a:prstGeom>
          <a:noFill/>
        </p:spPr>
        <p:txBody>
          <a:bodyPr wrap="none" rtlCol="0">
            <a:spAutoFit/>
          </a:bodyPr>
          <a:lstStyle/>
          <a:p>
            <a:pPr algn="ctr"/>
            <a:r>
              <a:rPr lang="en-GB" sz="1200" dirty="0"/>
              <a:t>No target variable (no label data)</a:t>
            </a:r>
            <a:br>
              <a:rPr lang="en-GB" sz="1200" dirty="0"/>
            </a:br>
            <a:r>
              <a:rPr lang="en-GB" sz="900" dirty="0"/>
              <a:t>no column informing what needs to be predicted</a:t>
            </a:r>
          </a:p>
        </p:txBody>
      </p:sp>
      <p:sp>
        <p:nvSpPr>
          <p:cNvPr id="27" name="TextBox 26">
            <a:extLst>
              <a:ext uri="{FF2B5EF4-FFF2-40B4-BE49-F238E27FC236}">
                <a16:creationId xmlns:a16="http://schemas.microsoft.com/office/drawing/2014/main" id="{653A491A-6AC9-0C6A-5BDF-8F67550426B5}"/>
              </a:ext>
            </a:extLst>
          </p:cNvPr>
          <p:cNvSpPr txBox="1"/>
          <p:nvPr/>
        </p:nvSpPr>
        <p:spPr>
          <a:xfrm>
            <a:off x="6444208" y="2996952"/>
            <a:ext cx="2222083" cy="384721"/>
          </a:xfrm>
          <a:prstGeom prst="rect">
            <a:avLst/>
          </a:prstGeom>
          <a:noFill/>
        </p:spPr>
        <p:txBody>
          <a:bodyPr wrap="none" rtlCol="0">
            <a:spAutoFit/>
          </a:bodyPr>
          <a:lstStyle/>
          <a:p>
            <a:pPr algn="ctr"/>
            <a:r>
              <a:rPr lang="en-GB" sz="1200" dirty="0"/>
              <a:t>Yes, target variable </a:t>
            </a:r>
            <a:r>
              <a:rPr lang="en-GB" sz="1050" dirty="0"/>
              <a:t>(labelled data)</a:t>
            </a:r>
            <a:br>
              <a:rPr lang="en-GB" sz="1050" dirty="0"/>
            </a:br>
            <a:r>
              <a:rPr lang="en-GB" sz="700" dirty="0"/>
              <a:t>there is a column informing what needs to be predicted</a:t>
            </a:r>
          </a:p>
        </p:txBody>
      </p:sp>
      <p:sp>
        <p:nvSpPr>
          <p:cNvPr id="2" name="Rectangle 1">
            <a:extLst>
              <a:ext uri="{FF2B5EF4-FFF2-40B4-BE49-F238E27FC236}">
                <a16:creationId xmlns:a16="http://schemas.microsoft.com/office/drawing/2014/main" id="{AF343D19-3DE4-32ED-CCE0-87C0BD65A761}"/>
              </a:ext>
            </a:extLst>
          </p:cNvPr>
          <p:cNvSpPr/>
          <p:nvPr/>
        </p:nvSpPr>
        <p:spPr>
          <a:xfrm>
            <a:off x="1979712" y="5517232"/>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PCA</a:t>
            </a:r>
          </a:p>
        </p:txBody>
      </p:sp>
      <p:sp>
        <p:nvSpPr>
          <p:cNvPr id="3" name="Rectangle 2">
            <a:extLst>
              <a:ext uri="{FF2B5EF4-FFF2-40B4-BE49-F238E27FC236}">
                <a16:creationId xmlns:a16="http://schemas.microsoft.com/office/drawing/2014/main" id="{518E0D13-A41D-E7BB-ABD3-8C37ED0ACAE4}"/>
              </a:ext>
            </a:extLst>
          </p:cNvPr>
          <p:cNvSpPr/>
          <p:nvPr/>
        </p:nvSpPr>
        <p:spPr>
          <a:xfrm>
            <a:off x="3779912" y="5517232"/>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Cluster</a:t>
            </a:r>
          </a:p>
        </p:txBody>
      </p:sp>
      <p:cxnSp>
        <p:nvCxnSpPr>
          <p:cNvPr id="8" name="Shape 8">
            <a:extLst>
              <a:ext uri="{FF2B5EF4-FFF2-40B4-BE49-F238E27FC236}">
                <a16:creationId xmlns:a16="http://schemas.microsoft.com/office/drawing/2014/main" id="{D3CE5702-6D5F-AB22-DD48-593251FF7CCA}"/>
              </a:ext>
            </a:extLst>
          </p:cNvPr>
          <p:cNvCxnSpPr>
            <a:cxnSpLocks/>
            <a:stCxn id="6" idx="2"/>
            <a:endCxn id="2" idx="0"/>
          </p:cNvCxnSpPr>
          <p:nvPr/>
        </p:nvCxnSpPr>
        <p:spPr>
          <a:xfrm rot="5400000">
            <a:off x="2591780" y="4653136"/>
            <a:ext cx="936104" cy="7920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hape 8">
            <a:extLst>
              <a:ext uri="{FF2B5EF4-FFF2-40B4-BE49-F238E27FC236}">
                <a16:creationId xmlns:a16="http://schemas.microsoft.com/office/drawing/2014/main" id="{9750AAFA-495F-07ED-DADC-F2EDEBD5DC45}"/>
              </a:ext>
            </a:extLst>
          </p:cNvPr>
          <p:cNvCxnSpPr>
            <a:cxnSpLocks/>
            <a:stCxn id="6" idx="2"/>
            <a:endCxn id="3" idx="0"/>
          </p:cNvCxnSpPr>
          <p:nvPr/>
        </p:nvCxnSpPr>
        <p:spPr>
          <a:xfrm rot="16200000" flipH="1">
            <a:off x="3491880" y="4545124"/>
            <a:ext cx="936104" cy="100811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D8516CD-45E0-07F3-63E5-806674E83F05}"/>
              </a:ext>
            </a:extLst>
          </p:cNvPr>
          <p:cNvSpPr txBox="1"/>
          <p:nvPr/>
        </p:nvSpPr>
        <p:spPr>
          <a:xfrm>
            <a:off x="1979712" y="4553869"/>
            <a:ext cx="1398139" cy="553998"/>
          </a:xfrm>
          <a:prstGeom prst="rect">
            <a:avLst/>
          </a:prstGeom>
          <a:noFill/>
        </p:spPr>
        <p:txBody>
          <a:bodyPr wrap="none" rtlCol="0">
            <a:spAutoFit/>
          </a:bodyPr>
          <a:lstStyle/>
          <a:p>
            <a:pPr algn="ctr"/>
            <a:r>
              <a:rPr lang="en-GB" sz="1000" dirty="0"/>
              <a:t>#colums * 20  &gt; # rows </a:t>
            </a:r>
          </a:p>
          <a:p>
            <a:pPr algn="ctr"/>
            <a:r>
              <a:rPr lang="en-GB" sz="1000" dirty="0"/>
              <a:t>Or Multicollinearity</a:t>
            </a:r>
            <a:br>
              <a:rPr lang="en-GB" sz="1000" dirty="0"/>
            </a:br>
            <a:r>
              <a:rPr lang="en-GB" sz="1000" dirty="0"/>
              <a:t>/Correlation/Causality</a:t>
            </a:r>
            <a:endParaRPr lang="en-GB" sz="600" dirty="0"/>
          </a:p>
        </p:txBody>
      </p:sp>
      <p:sp>
        <p:nvSpPr>
          <p:cNvPr id="16" name="TextBox 15">
            <a:extLst>
              <a:ext uri="{FF2B5EF4-FFF2-40B4-BE49-F238E27FC236}">
                <a16:creationId xmlns:a16="http://schemas.microsoft.com/office/drawing/2014/main" id="{5BA4B681-50FC-0DB1-0D37-7DCF5C3E4979}"/>
              </a:ext>
            </a:extLst>
          </p:cNvPr>
          <p:cNvSpPr txBox="1"/>
          <p:nvPr/>
        </p:nvSpPr>
        <p:spPr>
          <a:xfrm>
            <a:off x="3491880" y="4736177"/>
            <a:ext cx="1608838" cy="276999"/>
          </a:xfrm>
          <a:prstGeom prst="rect">
            <a:avLst/>
          </a:prstGeom>
          <a:noFill/>
        </p:spPr>
        <p:txBody>
          <a:bodyPr wrap="none" rtlCol="0">
            <a:spAutoFit/>
          </a:bodyPr>
          <a:lstStyle/>
          <a:p>
            <a:pPr algn="ctr"/>
            <a:r>
              <a:rPr lang="en-GB" sz="1200" dirty="0"/>
              <a:t>#colums * 20  &lt; # rows</a:t>
            </a:r>
            <a:endParaRPr lang="en-GB" sz="900" dirty="0"/>
          </a:p>
        </p:txBody>
      </p:sp>
      <p:sp>
        <p:nvSpPr>
          <p:cNvPr id="22" name="Rectangle 21">
            <a:extLst>
              <a:ext uri="{FF2B5EF4-FFF2-40B4-BE49-F238E27FC236}">
                <a16:creationId xmlns:a16="http://schemas.microsoft.com/office/drawing/2014/main" id="{BA6323D5-4617-D1B4-52BE-15A057E35CDC}"/>
              </a:ext>
            </a:extLst>
          </p:cNvPr>
          <p:cNvSpPr/>
          <p:nvPr/>
        </p:nvSpPr>
        <p:spPr>
          <a:xfrm>
            <a:off x="5436096" y="5517232"/>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Regression</a:t>
            </a:r>
          </a:p>
        </p:txBody>
      </p:sp>
      <p:sp>
        <p:nvSpPr>
          <p:cNvPr id="23" name="Rectangle 22">
            <a:extLst>
              <a:ext uri="{FF2B5EF4-FFF2-40B4-BE49-F238E27FC236}">
                <a16:creationId xmlns:a16="http://schemas.microsoft.com/office/drawing/2014/main" id="{66A0FE75-4B5E-B50B-8AEB-1FA865DF4203}"/>
              </a:ext>
            </a:extLst>
          </p:cNvPr>
          <p:cNvSpPr/>
          <p:nvPr/>
        </p:nvSpPr>
        <p:spPr>
          <a:xfrm>
            <a:off x="6984268" y="5517232"/>
            <a:ext cx="157247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Classification</a:t>
            </a:r>
          </a:p>
        </p:txBody>
      </p:sp>
      <p:cxnSp>
        <p:nvCxnSpPr>
          <p:cNvPr id="24" name="Shape 8">
            <a:extLst>
              <a:ext uri="{FF2B5EF4-FFF2-40B4-BE49-F238E27FC236}">
                <a16:creationId xmlns:a16="http://schemas.microsoft.com/office/drawing/2014/main" id="{2F9018A8-82FF-DCD0-6B5C-24E209B14305}"/>
              </a:ext>
            </a:extLst>
          </p:cNvPr>
          <p:cNvCxnSpPr>
            <a:cxnSpLocks/>
            <a:stCxn id="7" idx="2"/>
            <a:endCxn id="22" idx="0"/>
          </p:cNvCxnSpPr>
          <p:nvPr/>
        </p:nvCxnSpPr>
        <p:spPr>
          <a:xfrm rot="5400000">
            <a:off x="6084168" y="4617132"/>
            <a:ext cx="936104" cy="86409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hape 8">
            <a:extLst>
              <a:ext uri="{FF2B5EF4-FFF2-40B4-BE49-F238E27FC236}">
                <a16:creationId xmlns:a16="http://schemas.microsoft.com/office/drawing/2014/main" id="{161D5284-6A17-390E-D5FE-0FAD79A17CB3}"/>
              </a:ext>
            </a:extLst>
          </p:cNvPr>
          <p:cNvCxnSpPr>
            <a:cxnSpLocks/>
            <a:stCxn id="7" idx="2"/>
            <a:endCxn id="23" idx="0"/>
          </p:cNvCxnSpPr>
          <p:nvPr/>
        </p:nvCxnSpPr>
        <p:spPr>
          <a:xfrm rot="16200000" flipH="1">
            <a:off x="6909335" y="4656061"/>
            <a:ext cx="936104" cy="78623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0A211C2-7C50-3A65-220A-ABE817D5F27B}"/>
              </a:ext>
            </a:extLst>
          </p:cNvPr>
          <p:cNvSpPr txBox="1"/>
          <p:nvPr/>
        </p:nvSpPr>
        <p:spPr>
          <a:xfrm>
            <a:off x="5592453" y="4623519"/>
            <a:ext cx="1300613" cy="276999"/>
          </a:xfrm>
          <a:prstGeom prst="rect">
            <a:avLst/>
          </a:prstGeom>
          <a:noFill/>
        </p:spPr>
        <p:txBody>
          <a:bodyPr wrap="none" rtlCol="0">
            <a:spAutoFit/>
          </a:bodyPr>
          <a:lstStyle/>
          <a:p>
            <a:pPr algn="ctr"/>
            <a:r>
              <a:rPr lang="en-GB" sz="1200" dirty="0"/>
              <a:t>Target continuous</a:t>
            </a:r>
            <a:endParaRPr lang="en-GB" sz="900" dirty="0"/>
          </a:p>
        </p:txBody>
      </p:sp>
      <p:sp>
        <p:nvSpPr>
          <p:cNvPr id="29" name="TextBox 28">
            <a:extLst>
              <a:ext uri="{FF2B5EF4-FFF2-40B4-BE49-F238E27FC236}">
                <a16:creationId xmlns:a16="http://schemas.microsoft.com/office/drawing/2014/main" id="{86EF2B7B-B32B-DDAD-73B8-288824F79F60}"/>
              </a:ext>
            </a:extLst>
          </p:cNvPr>
          <p:cNvSpPr txBox="1"/>
          <p:nvPr/>
        </p:nvSpPr>
        <p:spPr>
          <a:xfrm>
            <a:off x="6993800" y="4587514"/>
            <a:ext cx="1036374" cy="461665"/>
          </a:xfrm>
          <a:prstGeom prst="rect">
            <a:avLst/>
          </a:prstGeom>
          <a:noFill/>
        </p:spPr>
        <p:txBody>
          <a:bodyPr wrap="none" rtlCol="0">
            <a:spAutoFit/>
          </a:bodyPr>
          <a:lstStyle/>
          <a:p>
            <a:pPr algn="ctr"/>
            <a:r>
              <a:rPr lang="en-GB" sz="1200" dirty="0"/>
              <a:t>Target Binary </a:t>
            </a:r>
            <a:br>
              <a:rPr lang="en-GB" sz="1200" dirty="0"/>
            </a:br>
            <a:r>
              <a:rPr lang="en-GB" sz="1200" dirty="0"/>
              <a:t>/ Categorical</a:t>
            </a:r>
            <a:endParaRPr lang="en-GB" sz="900" dirty="0"/>
          </a:p>
        </p:txBody>
      </p:sp>
      <p:cxnSp>
        <p:nvCxnSpPr>
          <p:cNvPr id="44" name="Straight Arrow Connector 43">
            <a:extLst>
              <a:ext uri="{FF2B5EF4-FFF2-40B4-BE49-F238E27FC236}">
                <a16:creationId xmlns:a16="http://schemas.microsoft.com/office/drawing/2014/main" id="{3D5D78A6-8EC0-323E-E9D4-2D7DD3D247A1}"/>
              </a:ext>
            </a:extLst>
          </p:cNvPr>
          <p:cNvCxnSpPr>
            <a:cxnSpLocks/>
          </p:cNvCxnSpPr>
          <p:nvPr/>
        </p:nvCxnSpPr>
        <p:spPr>
          <a:xfrm flipV="1">
            <a:off x="467544" y="6591375"/>
            <a:ext cx="8352928" cy="59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A6CD33B-9D19-305D-334E-5C984D2FB64E}"/>
              </a:ext>
            </a:extLst>
          </p:cNvPr>
          <p:cNvSpPr txBox="1"/>
          <p:nvPr/>
        </p:nvSpPr>
        <p:spPr>
          <a:xfrm>
            <a:off x="539552" y="6251192"/>
            <a:ext cx="2088232" cy="646331"/>
          </a:xfrm>
          <a:prstGeom prst="rect">
            <a:avLst/>
          </a:prstGeom>
          <a:noFill/>
        </p:spPr>
        <p:txBody>
          <a:bodyPr wrap="square" rtlCol="0">
            <a:spAutoFit/>
          </a:bodyPr>
          <a:lstStyle/>
          <a:p>
            <a:r>
              <a:rPr lang="en-GB" dirty="0"/>
              <a:t>(-) Worse models/inference</a:t>
            </a:r>
          </a:p>
        </p:txBody>
      </p:sp>
      <p:sp>
        <p:nvSpPr>
          <p:cNvPr id="51" name="TextBox 50">
            <a:extLst>
              <a:ext uri="{FF2B5EF4-FFF2-40B4-BE49-F238E27FC236}">
                <a16:creationId xmlns:a16="http://schemas.microsoft.com/office/drawing/2014/main" id="{C9CA07BF-3D21-CDBA-CD67-62D1A52BDD74}"/>
              </a:ext>
            </a:extLst>
          </p:cNvPr>
          <p:cNvSpPr txBox="1"/>
          <p:nvPr/>
        </p:nvSpPr>
        <p:spPr>
          <a:xfrm>
            <a:off x="6588224" y="6268209"/>
            <a:ext cx="2088232" cy="646331"/>
          </a:xfrm>
          <a:prstGeom prst="rect">
            <a:avLst/>
          </a:prstGeom>
          <a:noFill/>
        </p:spPr>
        <p:txBody>
          <a:bodyPr wrap="square" rtlCol="0">
            <a:spAutoFit/>
          </a:bodyPr>
          <a:lstStyle/>
          <a:p>
            <a:pPr algn="r"/>
            <a:r>
              <a:rPr lang="en-GB" dirty="0"/>
              <a:t>(+) Better models/inference</a:t>
            </a:r>
          </a:p>
        </p:txBody>
      </p:sp>
    </p:spTree>
    <p:extLst>
      <p:ext uri="{BB962C8B-B14F-4D97-AF65-F5344CB8AC3E}">
        <p14:creationId xmlns:p14="http://schemas.microsoft.com/office/powerpoint/2010/main" val="3270156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50469-B6D0-1A5F-9EA5-4806FBE8A09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AD7A9CF-09A9-439A-4CEE-CA54559E091C}"/>
              </a:ext>
            </a:extLst>
          </p:cNvPr>
          <p:cNvSpPr/>
          <p:nvPr/>
        </p:nvSpPr>
        <p:spPr>
          <a:xfrm>
            <a:off x="251520" y="2348880"/>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Exploratory Data Analysis</a:t>
            </a:r>
          </a:p>
        </p:txBody>
      </p:sp>
      <p:sp>
        <p:nvSpPr>
          <p:cNvPr id="5" name="Left Brace 4">
            <a:extLst>
              <a:ext uri="{FF2B5EF4-FFF2-40B4-BE49-F238E27FC236}">
                <a16:creationId xmlns:a16="http://schemas.microsoft.com/office/drawing/2014/main" id="{E8727666-12AD-D76A-ECCA-154B039D7D5A}"/>
              </a:ext>
            </a:extLst>
          </p:cNvPr>
          <p:cNvSpPr/>
          <p:nvPr/>
        </p:nvSpPr>
        <p:spPr>
          <a:xfrm>
            <a:off x="1835696" y="1484784"/>
            <a:ext cx="340770" cy="28083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Rectangle 5">
            <a:extLst>
              <a:ext uri="{FF2B5EF4-FFF2-40B4-BE49-F238E27FC236}">
                <a16:creationId xmlns:a16="http://schemas.microsoft.com/office/drawing/2014/main" id="{70CD2F0E-7C44-84A0-8ED3-F1C0D6122428}"/>
              </a:ext>
            </a:extLst>
          </p:cNvPr>
          <p:cNvSpPr/>
          <p:nvPr/>
        </p:nvSpPr>
        <p:spPr>
          <a:xfrm>
            <a:off x="2195736" y="1556792"/>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Categorical Variable</a:t>
            </a:r>
          </a:p>
        </p:txBody>
      </p:sp>
      <p:cxnSp>
        <p:nvCxnSpPr>
          <p:cNvPr id="8" name="Straight Arrow Connector 7">
            <a:extLst>
              <a:ext uri="{FF2B5EF4-FFF2-40B4-BE49-F238E27FC236}">
                <a16:creationId xmlns:a16="http://schemas.microsoft.com/office/drawing/2014/main" id="{D0656601-49A6-91B6-F9A6-D73017E61808}"/>
              </a:ext>
            </a:extLst>
          </p:cNvPr>
          <p:cNvCxnSpPr>
            <a:stCxn id="6" idx="3"/>
          </p:cNvCxnSpPr>
          <p:nvPr/>
        </p:nvCxnSpPr>
        <p:spPr>
          <a:xfrm>
            <a:off x="3672408" y="2060848"/>
            <a:ext cx="6835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3316931-2AF1-0CD4-183C-E13083A5096E}"/>
              </a:ext>
            </a:extLst>
          </p:cNvPr>
          <p:cNvSpPr/>
          <p:nvPr/>
        </p:nvSpPr>
        <p:spPr>
          <a:xfrm>
            <a:off x="3923928" y="1556792"/>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a:t>df</a:t>
            </a:r>
            <a:r>
              <a:rPr lang="en-GB" sz="1200" dirty="0"/>
              <a:t>[</a:t>
            </a:r>
            <a:r>
              <a:rPr lang="en-GB" sz="1200" dirty="0" err="1"/>
              <a:t>var</a:t>
            </a:r>
            <a:r>
              <a:rPr lang="en-GB" sz="1200" dirty="0"/>
              <a:t>].</a:t>
            </a:r>
            <a:r>
              <a:rPr lang="en-GB" sz="1200" dirty="0" err="1"/>
              <a:t>value_counts</a:t>
            </a:r>
            <a:r>
              <a:rPr lang="en-GB" sz="1200" dirty="0"/>
              <a:t>(normalize=True)</a:t>
            </a:r>
          </a:p>
        </p:txBody>
      </p:sp>
      <p:sp>
        <p:nvSpPr>
          <p:cNvPr id="10" name="Rectangle 9">
            <a:extLst>
              <a:ext uri="{FF2B5EF4-FFF2-40B4-BE49-F238E27FC236}">
                <a16:creationId xmlns:a16="http://schemas.microsoft.com/office/drawing/2014/main" id="{F65534B7-F878-8C9F-4746-2B1B37BC370B}"/>
              </a:ext>
            </a:extLst>
          </p:cNvPr>
          <p:cNvSpPr/>
          <p:nvPr/>
        </p:nvSpPr>
        <p:spPr>
          <a:xfrm>
            <a:off x="6156176" y="1556792"/>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Chi-Square Test</a:t>
            </a:r>
          </a:p>
        </p:txBody>
      </p:sp>
      <p:cxnSp>
        <p:nvCxnSpPr>
          <p:cNvPr id="11" name="Straight Arrow Connector 10">
            <a:extLst>
              <a:ext uri="{FF2B5EF4-FFF2-40B4-BE49-F238E27FC236}">
                <a16:creationId xmlns:a16="http://schemas.microsoft.com/office/drawing/2014/main" id="{7D7975B4-63B1-98A7-B48A-4D518CC833F5}"/>
              </a:ext>
            </a:extLst>
          </p:cNvPr>
          <p:cNvCxnSpPr>
            <a:stCxn id="9" idx="3"/>
          </p:cNvCxnSpPr>
          <p:nvPr/>
        </p:nvCxnSpPr>
        <p:spPr>
          <a:xfrm>
            <a:off x="5400600" y="2060848"/>
            <a:ext cx="6835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5E32655-4A94-AC32-9039-2B5DC8E5073D}"/>
              </a:ext>
            </a:extLst>
          </p:cNvPr>
          <p:cNvSpPr/>
          <p:nvPr/>
        </p:nvSpPr>
        <p:spPr>
          <a:xfrm>
            <a:off x="2195736" y="3140968"/>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Numerical</a:t>
            </a:r>
          </a:p>
          <a:p>
            <a:pPr algn="ctr"/>
            <a:r>
              <a:rPr lang="en-GB"/>
              <a:t>Variable</a:t>
            </a:r>
          </a:p>
        </p:txBody>
      </p:sp>
      <p:cxnSp>
        <p:nvCxnSpPr>
          <p:cNvPr id="15" name="Straight Arrow Connector 14">
            <a:extLst>
              <a:ext uri="{FF2B5EF4-FFF2-40B4-BE49-F238E27FC236}">
                <a16:creationId xmlns:a16="http://schemas.microsoft.com/office/drawing/2014/main" id="{E7B8B72F-5196-B9BB-F1F3-BC5EB94C7E7E}"/>
              </a:ext>
            </a:extLst>
          </p:cNvPr>
          <p:cNvCxnSpPr>
            <a:cxnSpLocks/>
            <a:stCxn id="14" idx="3"/>
            <a:endCxn id="16" idx="1"/>
          </p:cNvCxnSpPr>
          <p:nvPr/>
        </p:nvCxnSpPr>
        <p:spPr>
          <a:xfrm>
            <a:off x="3672408" y="3645024"/>
            <a:ext cx="2515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EAA5A74-156B-26BB-9F1A-2706922DF0F8}"/>
              </a:ext>
            </a:extLst>
          </p:cNvPr>
          <p:cNvSpPr/>
          <p:nvPr/>
        </p:nvSpPr>
        <p:spPr>
          <a:xfrm>
            <a:off x="3923928" y="3140968"/>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a:t>df</a:t>
            </a:r>
            <a:r>
              <a:rPr lang="en-GB" sz="1200" dirty="0"/>
              <a:t>[</a:t>
            </a:r>
            <a:r>
              <a:rPr lang="en-GB" sz="1200" dirty="0" err="1"/>
              <a:t>var</a:t>
            </a:r>
            <a:r>
              <a:rPr lang="en-GB" sz="1200" dirty="0"/>
              <a:t>].describe()</a:t>
            </a:r>
          </a:p>
        </p:txBody>
      </p:sp>
      <p:sp>
        <p:nvSpPr>
          <p:cNvPr id="19" name="Left Brace 18">
            <a:extLst>
              <a:ext uri="{FF2B5EF4-FFF2-40B4-BE49-F238E27FC236}">
                <a16:creationId xmlns:a16="http://schemas.microsoft.com/office/drawing/2014/main" id="{80397E97-BC3A-0418-2CEA-54A1ADB7DA79}"/>
              </a:ext>
            </a:extLst>
          </p:cNvPr>
          <p:cNvSpPr/>
          <p:nvPr/>
        </p:nvSpPr>
        <p:spPr>
          <a:xfrm>
            <a:off x="5508104" y="2852936"/>
            <a:ext cx="170385" cy="2520280"/>
          </a:xfrm>
          <a:prstGeom prst="leftBrace">
            <a:avLst>
              <a:gd name="adj1" fmla="val 8333"/>
              <a:gd name="adj2" fmla="val 5054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Rectangle 19">
            <a:extLst>
              <a:ext uri="{FF2B5EF4-FFF2-40B4-BE49-F238E27FC236}">
                <a16:creationId xmlns:a16="http://schemas.microsoft.com/office/drawing/2014/main" id="{9EA3A5D9-C689-29D3-832A-8D396D865680}"/>
              </a:ext>
            </a:extLst>
          </p:cNvPr>
          <p:cNvSpPr/>
          <p:nvPr/>
        </p:nvSpPr>
        <p:spPr>
          <a:xfrm>
            <a:off x="5831632" y="2924944"/>
            <a:ext cx="169269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Unbiased variable with Normal Distribution</a:t>
            </a:r>
          </a:p>
          <a:p>
            <a:pPr algn="ctr"/>
            <a:r>
              <a:rPr lang="es-ES" sz="900" dirty="0" err="1"/>
              <a:t>Any</a:t>
            </a:r>
            <a:r>
              <a:rPr lang="es-ES" sz="900" dirty="0"/>
              <a:t> of </a:t>
            </a:r>
            <a:r>
              <a:rPr lang="es-ES" sz="900" dirty="0" err="1"/>
              <a:t>this</a:t>
            </a:r>
            <a:r>
              <a:rPr lang="es-ES" sz="900" dirty="0"/>
              <a:t> can </a:t>
            </a:r>
            <a:r>
              <a:rPr lang="es-ES" sz="900" dirty="0" err="1"/>
              <a:t>prove</a:t>
            </a:r>
            <a:r>
              <a:rPr lang="es-ES" sz="900" dirty="0"/>
              <a:t> </a:t>
            </a:r>
            <a:r>
              <a:rPr lang="es-ES" sz="900" dirty="0" err="1"/>
              <a:t>normality</a:t>
            </a:r>
            <a:r>
              <a:rPr lang="es-ES" sz="900" dirty="0"/>
              <a:t>: </a:t>
            </a:r>
            <a:r>
              <a:rPr lang="es-ES" sz="900" dirty="0" err="1"/>
              <a:t>Shapiro</a:t>
            </a:r>
            <a:r>
              <a:rPr lang="es-ES" sz="900" dirty="0"/>
              <a:t>, KS, </a:t>
            </a:r>
            <a:r>
              <a:rPr lang="es-ES" sz="900" dirty="0" err="1"/>
              <a:t>Jarque-Bera</a:t>
            </a:r>
            <a:r>
              <a:rPr lang="es-ES" sz="900" dirty="0"/>
              <a:t> and </a:t>
            </a:r>
            <a:r>
              <a:rPr lang="es-ES" sz="900" dirty="0" err="1"/>
              <a:t>Histogram</a:t>
            </a:r>
            <a:r>
              <a:rPr lang="es-ES" sz="900" dirty="0"/>
              <a:t> </a:t>
            </a:r>
          </a:p>
          <a:p>
            <a:pPr algn="ctr"/>
            <a:r>
              <a:rPr lang="es-ES" sz="1200" dirty="0"/>
              <a:t>Use </a:t>
            </a:r>
            <a:r>
              <a:rPr lang="es-ES" sz="1200" b="1" u="sng" dirty="0"/>
              <a:t>mean </a:t>
            </a:r>
            <a:r>
              <a:rPr lang="es-ES" sz="1050" b="1" u="sng" dirty="0"/>
              <a:t>(</a:t>
            </a:r>
            <a:r>
              <a:rPr lang="es-ES" sz="1050" b="1" u="sng" dirty="0" err="1"/>
              <a:t>parametric</a:t>
            </a:r>
            <a:r>
              <a:rPr lang="es-ES" sz="1050" b="1" u="sng" dirty="0"/>
              <a:t> test)</a:t>
            </a:r>
          </a:p>
          <a:p>
            <a:pPr algn="ctr"/>
            <a:r>
              <a:rPr lang="es-ES" sz="1050" dirty="0"/>
              <a:t>T-test</a:t>
            </a:r>
            <a:endParaRPr lang="en-GB" sz="1050" dirty="0"/>
          </a:p>
        </p:txBody>
      </p:sp>
      <p:sp>
        <p:nvSpPr>
          <p:cNvPr id="21" name="Rectangle 20">
            <a:extLst>
              <a:ext uri="{FF2B5EF4-FFF2-40B4-BE49-F238E27FC236}">
                <a16:creationId xmlns:a16="http://schemas.microsoft.com/office/drawing/2014/main" id="{4E1F294C-18C0-195E-7A1B-6202D57C6439}"/>
              </a:ext>
            </a:extLst>
          </p:cNvPr>
          <p:cNvSpPr/>
          <p:nvPr/>
        </p:nvSpPr>
        <p:spPr>
          <a:xfrm>
            <a:off x="5831632" y="4221088"/>
            <a:ext cx="1692696"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Capped  discrete, very skewed or with no Normal Distribution </a:t>
            </a:r>
          </a:p>
          <a:p>
            <a:pPr algn="ctr"/>
            <a:r>
              <a:rPr lang="es-ES" sz="1200" dirty="0"/>
              <a:t>Use </a:t>
            </a:r>
            <a:r>
              <a:rPr lang="es-ES" sz="1200" b="1" u="sng" dirty="0"/>
              <a:t>median </a:t>
            </a:r>
            <a:r>
              <a:rPr lang="es-ES" sz="800" b="1" u="sng" dirty="0"/>
              <a:t>(non-</a:t>
            </a:r>
            <a:r>
              <a:rPr lang="es-ES" sz="800" b="1" u="sng" dirty="0" err="1"/>
              <a:t>parametric</a:t>
            </a:r>
            <a:r>
              <a:rPr lang="es-ES" sz="800" b="1" u="sng" dirty="0"/>
              <a:t> test)</a:t>
            </a:r>
            <a:endParaRPr lang="es-ES" sz="1200" b="1" u="sng" dirty="0"/>
          </a:p>
          <a:p>
            <a:pPr algn="ctr"/>
            <a:r>
              <a:rPr lang="en-GB" sz="1050" dirty="0"/>
              <a:t>Mann–Whitney test</a:t>
            </a:r>
          </a:p>
        </p:txBody>
      </p:sp>
      <p:sp>
        <p:nvSpPr>
          <p:cNvPr id="2" name="Rectangle 1">
            <a:extLst>
              <a:ext uri="{FF2B5EF4-FFF2-40B4-BE49-F238E27FC236}">
                <a16:creationId xmlns:a16="http://schemas.microsoft.com/office/drawing/2014/main" id="{EB7F7D1B-5D38-6747-665F-F79911815F51}"/>
              </a:ext>
            </a:extLst>
          </p:cNvPr>
          <p:cNvSpPr/>
          <p:nvPr/>
        </p:nvSpPr>
        <p:spPr>
          <a:xfrm>
            <a:off x="7769086" y="3032956"/>
            <a:ext cx="96315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ANOVA test if 3+ groups </a:t>
            </a:r>
          </a:p>
        </p:txBody>
      </p:sp>
      <p:sp>
        <p:nvSpPr>
          <p:cNvPr id="3" name="Rectangle 2">
            <a:extLst>
              <a:ext uri="{FF2B5EF4-FFF2-40B4-BE49-F238E27FC236}">
                <a16:creationId xmlns:a16="http://schemas.microsoft.com/office/drawing/2014/main" id="{635B0285-9E16-D6F5-35B7-5E2815D8C0A8}"/>
              </a:ext>
            </a:extLst>
          </p:cNvPr>
          <p:cNvSpPr/>
          <p:nvPr/>
        </p:nvSpPr>
        <p:spPr>
          <a:xfrm>
            <a:off x="7769086" y="4221088"/>
            <a:ext cx="96315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Kruskal Wallis </a:t>
            </a:r>
            <a:br>
              <a:rPr lang="en-GB" sz="1200" dirty="0"/>
            </a:br>
            <a:r>
              <a:rPr lang="en-GB" sz="1200" dirty="0"/>
              <a:t>if 3+ groups and non-parametric </a:t>
            </a:r>
          </a:p>
        </p:txBody>
      </p:sp>
      <p:cxnSp>
        <p:nvCxnSpPr>
          <p:cNvPr id="17" name="Straight Arrow Connector 16">
            <a:extLst>
              <a:ext uri="{FF2B5EF4-FFF2-40B4-BE49-F238E27FC236}">
                <a16:creationId xmlns:a16="http://schemas.microsoft.com/office/drawing/2014/main" id="{3B34EDDC-441F-0FC1-3F9D-D9D6BC7DE673}"/>
              </a:ext>
            </a:extLst>
          </p:cNvPr>
          <p:cNvCxnSpPr>
            <a:cxnSpLocks/>
            <a:stCxn id="20" idx="3"/>
            <a:endCxn id="2" idx="1"/>
          </p:cNvCxnSpPr>
          <p:nvPr/>
        </p:nvCxnSpPr>
        <p:spPr>
          <a:xfrm>
            <a:off x="7524328" y="3537012"/>
            <a:ext cx="2447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3355063-551C-411E-39F2-76AE815673FE}"/>
              </a:ext>
            </a:extLst>
          </p:cNvPr>
          <p:cNvCxnSpPr>
            <a:cxnSpLocks/>
            <a:stCxn id="21" idx="3"/>
            <a:endCxn id="3" idx="1"/>
          </p:cNvCxnSpPr>
          <p:nvPr/>
        </p:nvCxnSpPr>
        <p:spPr>
          <a:xfrm>
            <a:off x="7524328" y="4725144"/>
            <a:ext cx="2447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305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93848" y="6411658"/>
            <a:ext cx="313055" cy="311785"/>
            <a:chOff x="8693848" y="6411658"/>
            <a:chExt cx="313055" cy="311785"/>
          </a:xfrm>
        </p:grpSpPr>
        <p:sp>
          <p:nvSpPr>
            <p:cNvPr id="3" name="object 3"/>
            <p:cNvSpPr/>
            <p:nvPr/>
          </p:nvSpPr>
          <p:spPr>
            <a:xfrm>
              <a:off x="8698610" y="6416421"/>
              <a:ext cx="303530" cy="302260"/>
            </a:xfrm>
            <a:custGeom>
              <a:avLst/>
              <a:gdLst/>
              <a:ahLst/>
              <a:cxnLst/>
              <a:rect l="l" t="t" r="r" b="b"/>
              <a:pathLst>
                <a:path w="303529" h="302259">
                  <a:moveTo>
                    <a:pt x="151638" y="0"/>
                  </a:moveTo>
                  <a:lnTo>
                    <a:pt x="103710" y="7691"/>
                  </a:lnTo>
                  <a:lnTo>
                    <a:pt x="62084" y="29110"/>
                  </a:lnTo>
                  <a:lnTo>
                    <a:pt x="29258" y="61771"/>
                  </a:lnTo>
                  <a:lnTo>
                    <a:pt x="7730" y="103188"/>
                  </a:lnTo>
                  <a:lnTo>
                    <a:pt x="0" y="150875"/>
                  </a:lnTo>
                  <a:lnTo>
                    <a:pt x="7730" y="198563"/>
                  </a:lnTo>
                  <a:lnTo>
                    <a:pt x="29258" y="239980"/>
                  </a:lnTo>
                  <a:lnTo>
                    <a:pt x="62084" y="272641"/>
                  </a:lnTo>
                  <a:lnTo>
                    <a:pt x="103710" y="294060"/>
                  </a:lnTo>
                  <a:lnTo>
                    <a:pt x="151638" y="301751"/>
                  </a:lnTo>
                  <a:lnTo>
                    <a:pt x="199565" y="294060"/>
                  </a:lnTo>
                  <a:lnTo>
                    <a:pt x="241191" y="272641"/>
                  </a:lnTo>
                  <a:lnTo>
                    <a:pt x="274017" y="239980"/>
                  </a:lnTo>
                  <a:lnTo>
                    <a:pt x="295545" y="198563"/>
                  </a:lnTo>
                  <a:lnTo>
                    <a:pt x="303276" y="150875"/>
                  </a:lnTo>
                  <a:lnTo>
                    <a:pt x="295545" y="103188"/>
                  </a:lnTo>
                  <a:lnTo>
                    <a:pt x="274017" y="61771"/>
                  </a:lnTo>
                  <a:lnTo>
                    <a:pt x="241191" y="29110"/>
                  </a:lnTo>
                  <a:lnTo>
                    <a:pt x="199565" y="7691"/>
                  </a:lnTo>
                  <a:lnTo>
                    <a:pt x="151638" y="0"/>
                  </a:lnTo>
                  <a:close/>
                </a:path>
              </a:pathLst>
            </a:custGeom>
            <a:solidFill>
              <a:srgbClr val="83A7C7"/>
            </a:solidFill>
          </p:spPr>
          <p:txBody>
            <a:bodyPr wrap="square" lIns="0" tIns="0" rIns="0" bIns="0" rtlCol="0"/>
            <a:lstStyle/>
            <a:p>
              <a:endParaRPr/>
            </a:p>
          </p:txBody>
        </p:sp>
        <p:sp>
          <p:nvSpPr>
            <p:cNvPr id="4" name="object 4"/>
            <p:cNvSpPr/>
            <p:nvPr/>
          </p:nvSpPr>
          <p:spPr>
            <a:xfrm>
              <a:off x="8698610" y="6416421"/>
              <a:ext cx="303530" cy="302260"/>
            </a:xfrm>
            <a:custGeom>
              <a:avLst/>
              <a:gdLst/>
              <a:ahLst/>
              <a:cxnLst/>
              <a:rect l="l" t="t" r="r" b="b"/>
              <a:pathLst>
                <a:path w="303529" h="302259">
                  <a:moveTo>
                    <a:pt x="0" y="150875"/>
                  </a:moveTo>
                  <a:lnTo>
                    <a:pt x="7730" y="103188"/>
                  </a:lnTo>
                  <a:lnTo>
                    <a:pt x="29258" y="61771"/>
                  </a:lnTo>
                  <a:lnTo>
                    <a:pt x="62084" y="29110"/>
                  </a:lnTo>
                  <a:lnTo>
                    <a:pt x="103710" y="7691"/>
                  </a:lnTo>
                  <a:lnTo>
                    <a:pt x="151638" y="0"/>
                  </a:lnTo>
                  <a:lnTo>
                    <a:pt x="199565" y="7691"/>
                  </a:lnTo>
                  <a:lnTo>
                    <a:pt x="241191" y="29110"/>
                  </a:lnTo>
                  <a:lnTo>
                    <a:pt x="274017" y="61771"/>
                  </a:lnTo>
                  <a:lnTo>
                    <a:pt x="295545" y="103188"/>
                  </a:lnTo>
                  <a:lnTo>
                    <a:pt x="303276" y="150875"/>
                  </a:lnTo>
                  <a:lnTo>
                    <a:pt x="295545" y="198563"/>
                  </a:lnTo>
                  <a:lnTo>
                    <a:pt x="274017" y="239980"/>
                  </a:lnTo>
                  <a:lnTo>
                    <a:pt x="241191" y="272641"/>
                  </a:lnTo>
                  <a:lnTo>
                    <a:pt x="199565" y="294060"/>
                  </a:lnTo>
                  <a:lnTo>
                    <a:pt x="151638" y="301751"/>
                  </a:lnTo>
                  <a:lnTo>
                    <a:pt x="103710" y="294060"/>
                  </a:lnTo>
                  <a:lnTo>
                    <a:pt x="62084" y="272641"/>
                  </a:lnTo>
                  <a:lnTo>
                    <a:pt x="29258" y="239980"/>
                  </a:lnTo>
                  <a:lnTo>
                    <a:pt x="7730" y="198563"/>
                  </a:lnTo>
                  <a:lnTo>
                    <a:pt x="0" y="150875"/>
                  </a:lnTo>
                  <a:close/>
                </a:path>
              </a:pathLst>
            </a:custGeom>
            <a:ln w="9525">
              <a:solidFill>
                <a:srgbClr val="B3C5D6"/>
              </a:solidFill>
            </a:ln>
          </p:spPr>
          <p:txBody>
            <a:bodyPr wrap="square" lIns="0" tIns="0" rIns="0" bIns="0" rtlCol="0"/>
            <a:lstStyle/>
            <a:p>
              <a:endParaRPr/>
            </a:p>
          </p:txBody>
        </p:sp>
      </p:grpSp>
      <p:sp>
        <p:nvSpPr>
          <p:cNvPr id="5" name="object 5"/>
          <p:cNvSpPr txBox="1"/>
          <p:nvPr/>
        </p:nvSpPr>
        <p:spPr>
          <a:xfrm>
            <a:off x="8800496" y="6483647"/>
            <a:ext cx="98425"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FFFFFF"/>
                </a:solidFill>
                <a:latin typeface="Verdana"/>
                <a:cs typeface="Verdana"/>
              </a:rPr>
              <a:t>5</a:t>
            </a:r>
            <a:endParaRPr sz="900">
              <a:latin typeface="Verdana"/>
              <a:cs typeface="Verdana"/>
            </a:endParaRPr>
          </a:p>
        </p:txBody>
      </p:sp>
      <p:grpSp>
        <p:nvGrpSpPr>
          <p:cNvPr id="6" name="object 6"/>
          <p:cNvGrpSpPr/>
          <p:nvPr/>
        </p:nvGrpSpPr>
        <p:grpSpPr>
          <a:xfrm>
            <a:off x="7089647" y="108966"/>
            <a:ext cx="1943100" cy="909319"/>
            <a:chOff x="7089647" y="108966"/>
            <a:chExt cx="1943100" cy="909319"/>
          </a:xfrm>
        </p:grpSpPr>
        <p:pic>
          <p:nvPicPr>
            <p:cNvPr id="7" name="object 7"/>
            <p:cNvPicPr/>
            <p:nvPr/>
          </p:nvPicPr>
          <p:blipFill>
            <a:blip r:embed="rId2" cstate="print"/>
            <a:stretch>
              <a:fillRect/>
            </a:stretch>
          </p:blipFill>
          <p:spPr>
            <a:xfrm>
              <a:off x="7139177" y="108966"/>
              <a:ext cx="1893569" cy="601217"/>
            </a:xfrm>
            <a:prstGeom prst="rect">
              <a:avLst/>
            </a:prstGeom>
          </p:spPr>
        </p:pic>
        <p:sp>
          <p:nvSpPr>
            <p:cNvPr id="8" name="object 8"/>
            <p:cNvSpPr/>
            <p:nvPr/>
          </p:nvSpPr>
          <p:spPr>
            <a:xfrm>
              <a:off x="7089647" y="116586"/>
              <a:ext cx="1849120" cy="901700"/>
            </a:xfrm>
            <a:custGeom>
              <a:avLst/>
              <a:gdLst/>
              <a:ahLst/>
              <a:cxnLst/>
              <a:rect l="l" t="t" r="r" b="b"/>
              <a:pathLst>
                <a:path w="1849120" h="901700">
                  <a:moveTo>
                    <a:pt x="1848611" y="0"/>
                  </a:moveTo>
                  <a:lnTo>
                    <a:pt x="0" y="0"/>
                  </a:lnTo>
                  <a:lnTo>
                    <a:pt x="0" y="901446"/>
                  </a:lnTo>
                  <a:lnTo>
                    <a:pt x="1848611" y="901446"/>
                  </a:lnTo>
                  <a:lnTo>
                    <a:pt x="1848611" y="0"/>
                  </a:lnTo>
                  <a:close/>
                </a:path>
              </a:pathLst>
            </a:custGeom>
            <a:solidFill>
              <a:srgbClr val="FFFFFF"/>
            </a:solidFill>
          </p:spPr>
          <p:txBody>
            <a:bodyPr wrap="square" lIns="0" tIns="0" rIns="0" bIns="0" rtlCol="0"/>
            <a:lstStyle/>
            <a:p>
              <a:endParaRPr/>
            </a:p>
          </p:txBody>
        </p:sp>
      </p:grpSp>
      <p:sp>
        <p:nvSpPr>
          <p:cNvPr id="9" name="object 9"/>
          <p:cNvSpPr/>
          <p:nvPr/>
        </p:nvSpPr>
        <p:spPr>
          <a:xfrm>
            <a:off x="8686800" y="6294120"/>
            <a:ext cx="457200" cy="563880"/>
          </a:xfrm>
          <a:custGeom>
            <a:avLst/>
            <a:gdLst/>
            <a:ahLst/>
            <a:cxnLst/>
            <a:rect l="l" t="t" r="r" b="b"/>
            <a:pathLst>
              <a:path w="457200" h="563879">
                <a:moveTo>
                  <a:pt x="228600" y="0"/>
                </a:moveTo>
                <a:lnTo>
                  <a:pt x="187509" y="4542"/>
                </a:lnTo>
                <a:lnTo>
                  <a:pt x="148834" y="17638"/>
                </a:lnTo>
                <a:lnTo>
                  <a:pt x="113221" y="38492"/>
                </a:lnTo>
                <a:lnTo>
                  <a:pt x="81316" y="66307"/>
                </a:lnTo>
                <a:lnTo>
                  <a:pt x="53764" y="100288"/>
                </a:lnTo>
                <a:lnTo>
                  <a:pt x="31210" y="139637"/>
                </a:lnTo>
                <a:lnTo>
                  <a:pt x="14301" y="183560"/>
                </a:lnTo>
                <a:lnTo>
                  <a:pt x="3683" y="231259"/>
                </a:lnTo>
                <a:lnTo>
                  <a:pt x="0" y="281939"/>
                </a:lnTo>
                <a:lnTo>
                  <a:pt x="3683" y="332620"/>
                </a:lnTo>
                <a:lnTo>
                  <a:pt x="14301" y="380319"/>
                </a:lnTo>
                <a:lnTo>
                  <a:pt x="31210" y="424242"/>
                </a:lnTo>
                <a:lnTo>
                  <a:pt x="53764" y="463591"/>
                </a:lnTo>
                <a:lnTo>
                  <a:pt x="81316" y="497572"/>
                </a:lnTo>
                <a:lnTo>
                  <a:pt x="113221" y="525387"/>
                </a:lnTo>
                <a:lnTo>
                  <a:pt x="148834" y="546241"/>
                </a:lnTo>
                <a:lnTo>
                  <a:pt x="187509" y="559337"/>
                </a:lnTo>
                <a:lnTo>
                  <a:pt x="228600" y="563879"/>
                </a:lnTo>
                <a:lnTo>
                  <a:pt x="269690" y="559337"/>
                </a:lnTo>
                <a:lnTo>
                  <a:pt x="308365" y="546241"/>
                </a:lnTo>
                <a:lnTo>
                  <a:pt x="343978" y="525387"/>
                </a:lnTo>
                <a:lnTo>
                  <a:pt x="375883" y="497572"/>
                </a:lnTo>
                <a:lnTo>
                  <a:pt x="403435" y="463591"/>
                </a:lnTo>
                <a:lnTo>
                  <a:pt x="425989" y="424242"/>
                </a:lnTo>
                <a:lnTo>
                  <a:pt x="442898" y="380319"/>
                </a:lnTo>
                <a:lnTo>
                  <a:pt x="453516" y="332620"/>
                </a:lnTo>
                <a:lnTo>
                  <a:pt x="457200" y="281939"/>
                </a:lnTo>
                <a:lnTo>
                  <a:pt x="453516" y="231259"/>
                </a:lnTo>
                <a:lnTo>
                  <a:pt x="442898" y="183560"/>
                </a:lnTo>
                <a:lnTo>
                  <a:pt x="425989" y="139637"/>
                </a:lnTo>
                <a:lnTo>
                  <a:pt x="403435" y="100288"/>
                </a:lnTo>
                <a:lnTo>
                  <a:pt x="375883" y="66307"/>
                </a:lnTo>
                <a:lnTo>
                  <a:pt x="343978" y="38492"/>
                </a:lnTo>
                <a:lnTo>
                  <a:pt x="308365" y="17638"/>
                </a:lnTo>
                <a:lnTo>
                  <a:pt x="269690" y="4542"/>
                </a:lnTo>
                <a:lnTo>
                  <a:pt x="228600" y="0"/>
                </a:lnTo>
                <a:close/>
              </a:path>
            </a:pathLst>
          </a:custGeom>
          <a:solidFill>
            <a:srgbClr val="FFFFFF"/>
          </a:solidFill>
        </p:spPr>
        <p:txBody>
          <a:bodyPr wrap="square" lIns="0" tIns="0" rIns="0" bIns="0" rtlCol="0"/>
          <a:lstStyle/>
          <a:p>
            <a:endParaRPr/>
          </a:p>
        </p:txBody>
      </p:sp>
      <p:grpSp>
        <p:nvGrpSpPr>
          <p:cNvPr id="10" name="object 10"/>
          <p:cNvGrpSpPr/>
          <p:nvPr/>
        </p:nvGrpSpPr>
        <p:grpSpPr>
          <a:xfrm>
            <a:off x="1985136" y="1473835"/>
            <a:ext cx="4603750" cy="4468495"/>
            <a:chOff x="1985136" y="1473835"/>
            <a:chExt cx="4603750" cy="4468495"/>
          </a:xfrm>
        </p:grpSpPr>
        <p:sp>
          <p:nvSpPr>
            <p:cNvPr id="11" name="object 11"/>
            <p:cNvSpPr/>
            <p:nvPr/>
          </p:nvSpPr>
          <p:spPr>
            <a:xfrm>
              <a:off x="3805812" y="2919602"/>
              <a:ext cx="1543050" cy="0"/>
            </a:xfrm>
            <a:custGeom>
              <a:avLst/>
              <a:gdLst/>
              <a:ahLst/>
              <a:cxnLst/>
              <a:rect l="l" t="t" r="r" b="b"/>
              <a:pathLst>
                <a:path w="1543050">
                  <a:moveTo>
                    <a:pt x="1542783" y="0"/>
                  </a:moveTo>
                  <a:lnTo>
                    <a:pt x="0" y="0"/>
                  </a:lnTo>
                </a:path>
              </a:pathLst>
            </a:custGeom>
            <a:ln w="12700">
              <a:solidFill>
                <a:srgbClr val="F9AC30"/>
              </a:solidFill>
            </a:ln>
          </p:spPr>
          <p:txBody>
            <a:bodyPr wrap="square" lIns="0" tIns="0" rIns="0" bIns="0" rtlCol="0"/>
            <a:lstStyle/>
            <a:p>
              <a:endParaRPr/>
            </a:p>
          </p:txBody>
        </p:sp>
        <p:sp>
          <p:nvSpPr>
            <p:cNvPr id="12" name="object 12"/>
            <p:cNvSpPr/>
            <p:nvPr/>
          </p:nvSpPr>
          <p:spPr>
            <a:xfrm>
              <a:off x="3371001" y="2631939"/>
              <a:ext cx="456565" cy="1405255"/>
            </a:xfrm>
            <a:custGeom>
              <a:avLst/>
              <a:gdLst/>
              <a:ahLst/>
              <a:cxnLst/>
              <a:rect l="l" t="t" r="r" b="b"/>
              <a:pathLst>
                <a:path w="456564" h="1405254">
                  <a:moveTo>
                    <a:pt x="456526" y="0"/>
                  </a:moveTo>
                  <a:lnTo>
                    <a:pt x="0" y="1405026"/>
                  </a:lnTo>
                </a:path>
              </a:pathLst>
            </a:custGeom>
            <a:ln w="12700">
              <a:solidFill>
                <a:srgbClr val="E4313A"/>
              </a:solidFill>
            </a:ln>
          </p:spPr>
          <p:txBody>
            <a:bodyPr wrap="square" lIns="0" tIns="0" rIns="0" bIns="0" rtlCol="0"/>
            <a:lstStyle/>
            <a:p>
              <a:endParaRPr/>
            </a:p>
          </p:txBody>
        </p:sp>
        <p:sp>
          <p:nvSpPr>
            <p:cNvPr id="13" name="object 13"/>
            <p:cNvSpPr/>
            <p:nvPr/>
          </p:nvSpPr>
          <p:spPr>
            <a:xfrm>
              <a:off x="5072032" y="2985259"/>
              <a:ext cx="456565" cy="1405255"/>
            </a:xfrm>
            <a:custGeom>
              <a:avLst/>
              <a:gdLst/>
              <a:ahLst/>
              <a:cxnLst/>
              <a:rect l="l" t="t" r="r" b="b"/>
              <a:pathLst>
                <a:path w="456564" h="1405254">
                  <a:moveTo>
                    <a:pt x="456514" y="1405026"/>
                  </a:moveTo>
                  <a:lnTo>
                    <a:pt x="0" y="0"/>
                  </a:lnTo>
                </a:path>
              </a:pathLst>
            </a:custGeom>
            <a:ln w="12700">
              <a:solidFill>
                <a:srgbClr val="1EAD63"/>
              </a:solidFill>
            </a:ln>
          </p:spPr>
          <p:txBody>
            <a:bodyPr wrap="square" lIns="0" tIns="0" rIns="0" bIns="0" rtlCol="0"/>
            <a:lstStyle/>
            <a:p>
              <a:endParaRPr/>
            </a:p>
          </p:txBody>
        </p:sp>
        <p:sp>
          <p:nvSpPr>
            <p:cNvPr id="14" name="object 14"/>
            <p:cNvSpPr/>
            <p:nvPr/>
          </p:nvSpPr>
          <p:spPr>
            <a:xfrm>
              <a:off x="4134917" y="4124606"/>
              <a:ext cx="1248410" cy="907415"/>
            </a:xfrm>
            <a:custGeom>
              <a:avLst/>
              <a:gdLst/>
              <a:ahLst/>
              <a:cxnLst/>
              <a:rect l="l" t="t" r="r" b="b"/>
              <a:pathLst>
                <a:path w="1248410" h="907414">
                  <a:moveTo>
                    <a:pt x="1248143" y="0"/>
                  </a:moveTo>
                  <a:lnTo>
                    <a:pt x="0" y="906830"/>
                  </a:lnTo>
                </a:path>
              </a:pathLst>
            </a:custGeom>
            <a:ln w="12700">
              <a:solidFill>
                <a:srgbClr val="C20383"/>
              </a:solidFill>
            </a:ln>
          </p:spPr>
          <p:txBody>
            <a:bodyPr wrap="square" lIns="0" tIns="0" rIns="0" bIns="0" rtlCol="0"/>
            <a:lstStyle/>
            <a:p>
              <a:endParaRPr/>
            </a:p>
          </p:txBody>
        </p:sp>
        <p:sp>
          <p:nvSpPr>
            <p:cNvPr id="15" name="object 15"/>
            <p:cNvSpPr/>
            <p:nvPr/>
          </p:nvSpPr>
          <p:spPr>
            <a:xfrm>
              <a:off x="3071783" y="3899983"/>
              <a:ext cx="1248410" cy="907415"/>
            </a:xfrm>
            <a:custGeom>
              <a:avLst/>
              <a:gdLst/>
              <a:ahLst/>
              <a:cxnLst/>
              <a:rect l="l" t="t" r="r" b="b"/>
              <a:pathLst>
                <a:path w="1248410" h="907414">
                  <a:moveTo>
                    <a:pt x="1248143" y="906830"/>
                  </a:moveTo>
                  <a:lnTo>
                    <a:pt x="0" y="0"/>
                  </a:lnTo>
                </a:path>
              </a:pathLst>
            </a:custGeom>
            <a:ln w="12700">
              <a:solidFill>
                <a:srgbClr val="11ACC0"/>
              </a:solidFill>
            </a:ln>
          </p:spPr>
          <p:txBody>
            <a:bodyPr wrap="square" lIns="0" tIns="0" rIns="0" bIns="0" rtlCol="0"/>
            <a:lstStyle/>
            <a:p>
              <a:endParaRPr/>
            </a:p>
          </p:txBody>
        </p:sp>
        <p:sp>
          <p:nvSpPr>
            <p:cNvPr id="16" name="object 16"/>
            <p:cNvSpPr/>
            <p:nvPr/>
          </p:nvSpPr>
          <p:spPr>
            <a:xfrm>
              <a:off x="3361103" y="4026112"/>
              <a:ext cx="832485" cy="605155"/>
            </a:xfrm>
            <a:custGeom>
              <a:avLst/>
              <a:gdLst/>
              <a:ahLst/>
              <a:cxnLst/>
              <a:rect l="l" t="t" r="r" b="b"/>
              <a:pathLst>
                <a:path w="832485" h="605154">
                  <a:moveTo>
                    <a:pt x="832091" y="604558"/>
                  </a:moveTo>
                  <a:lnTo>
                    <a:pt x="0" y="0"/>
                  </a:lnTo>
                </a:path>
              </a:pathLst>
            </a:custGeom>
            <a:ln w="12700">
              <a:solidFill>
                <a:srgbClr val="E4313A"/>
              </a:solidFill>
            </a:ln>
          </p:spPr>
          <p:txBody>
            <a:bodyPr wrap="square" lIns="0" tIns="0" rIns="0" bIns="0" rtlCol="0"/>
            <a:lstStyle/>
            <a:p>
              <a:endParaRPr/>
            </a:p>
          </p:txBody>
        </p:sp>
        <p:sp>
          <p:nvSpPr>
            <p:cNvPr id="17" name="object 17"/>
            <p:cNvSpPr/>
            <p:nvPr/>
          </p:nvSpPr>
          <p:spPr>
            <a:xfrm>
              <a:off x="3494979" y="2923366"/>
              <a:ext cx="304800" cy="937260"/>
            </a:xfrm>
            <a:custGeom>
              <a:avLst/>
              <a:gdLst/>
              <a:ahLst/>
              <a:cxnLst/>
              <a:rect l="l" t="t" r="r" b="b"/>
              <a:pathLst>
                <a:path w="304800" h="937260">
                  <a:moveTo>
                    <a:pt x="304342" y="0"/>
                  </a:moveTo>
                  <a:lnTo>
                    <a:pt x="0" y="936688"/>
                  </a:lnTo>
                </a:path>
              </a:pathLst>
            </a:custGeom>
            <a:ln w="12700">
              <a:solidFill>
                <a:srgbClr val="F9AC30"/>
              </a:solidFill>
            </a:ln>
          </p:spPr>
          <p:txBody>
            <a:bodyPr wrap="square" lIns="0" tIns="0" rIns="0" bIns="0" rtlCol="0"/>
            <a:lstStyle/>
            <a:p>
              <a:endParaRPr/>
            </a:p>
          </p:txBody>
        </p:sp>
        <p:sp>
          <p:nvSpPr>
            <p:cNvPr id="18" name="object 18"/>
            <p:cNvSpPr/>
            <p:nvPr/>
          </p:nvSpPr>
          <p:spPr>
            <a:xfrm>
              <a:off x="4026791" y="2982087"/>
              <a:ext cx="1028700" cy="0"/>
            </a:xfrm>
            <a:custGeom>
              <a:avLst/>
              <a:gdLst/>
              <a:ahLst/>
              <a:cxnLst/>
              <a:rect l="l" t="t" r="r" b="b"/>
              <a:pathLst>
                <a:path w="1028700">
                  <a:moveTo>
                    <a:pt x="1028522" y="0"/>
                  </a:moveTo>
                  <a:lnTo>
                    <a:pt x="0" y="0"/>
                  </a:lnTo>
                </a:path>
              </a:pathLst>
            </a:custGeom>
            <a:ln w="12700">
              <a:solidFill>
                <a:srgbClr val="1EAD63"/>
              </a:solidFill>
            </a:ln>
          </p:spPr>
          <p:txBody>
            <a:bodyPr wrap="square" lIns="0" tIns="0" rIns="0" bIns="0" rtlCol="0"/>
            <a:lstStyle/>
            <a:p>
              <a:endParaRPr/>
            </a:p>
          </p:txBody>
        </p:sp>
        <p:sp>
          <p:nvSpPr>
            <p:cNvPr id="19" name="object 19"/>
            <p:cNvSpPr/>
            <p:nvPr/>
          </p:nvSpPr>
          <p:spPr>
            <a:xfrm>
              <a:off x="5071977" y="3208416"/>
              <a:ext cx="304800" cy="937260"/>
            </a:xfrm>
            <a:custGeom>
              <a:avLst/>
              <a:gdLst/>
              <a:ahLst/>
              <a:cxnLst/>
              <a:rect l="l" t="t" r="r" b="b"/>
              <a:pathLst>
                <a:path w="304800" h="937260">
                  <a:moveTo>
                    <a:pt x="304342" y="936688"/>
                  </a:moveTo>
                  <a:lnTo>
                    <a:pt x="0" y="0"/>
                  </a:lnTo>
                </a:path>
              </a:pathLst>
            </a:custGeom>
            <a:ln w="12700">
              <a:solidFill>
                <a:srgbClr val="C20383"/>
              </a:solidFill>
            </a:ln>
          </p:spPr>
          <p:txBody>
            <a:bodyPr wrap="square" lIns="0" tIns="0" rIns="0" bIns="0" rtlCol="0"/>
            <a:lstStyle/>
            <a:p>
              <a:endParaRPr/>
            </a:p>
          </p:txBody>
        </p:sp>
        <p:sp>
          <p:nvSpPr>
            <p:cNvPr id="20" name="object 20"/>
            <p:cNvSpPr/>
            <p:nvPr/>
          </p:nvSpPr>
          <p:spPr>
            <a:xfrm>
              <a:off x="4326197" y="4200940"/>
              <a:ext cx="832485" cy="605155"/>
            </a:xfrm>
            <a:custGeom>
              <a:avLst/>
              <a:gdLst/>
              <a:ahLst/>
              <a:cxnLst/>
              <a:rect l="l" t="t" r="r" b="b"/>
              <a:pathLst>
                <a:path w="832485" h="605154">
                  <a:moveTo>
                    <a:pt x="832091" y="0"/>
                  </a:moveTo>
                  <a:lnTo>
                    <a:pt x="0" y="604545"/>
                  </a:lnTo>
                </a:path>
              </a:pathLst>
            </a:custGeom>
            <a:ln w="12699">
              <a:solidFill>
                <a:srgbClr val="11ACC0"/>
              </a:solidFill>
            </a:ln>
          </p:spPr>
          <p:txBody>
            <a:bodyPr wrap="square" lIns="0" tIns="0" rIns="0" bIns="0" rtlCol="0"/>
            <a:lstStyle/>
            <a:p>
              <a:endParaRPr/>
            </a:p>
          </p:txBody>
        </p:sp>
        <p:sp>
          <p:nvSpPr>
            <p:cNvPr id="21" name="object 21"/>
            <p:cNvSpPr/>
            <p:nvPr/>
          </p:nvSpPr>
          <p:spPr>
            <a:xfrm>
              <a:off x="3446144" y="1480185"/>
              <a:ext cx="1233805" cy="1182370"/>
            </a:xfrm>
            <a:custGeom>
              <a:avLst/>
              <a:gdLst/>
              <a:ahLst/>
              <a:cxnLst/>
              <a:rect l="l" t="t" r="r" b="b"/>
              <a:pathLst>
                <a:path w="1233804" h="1182370">
                  <a:moveTo>
                    <a:pt x="0" y="590931"/>
                  </a:moveTo>
                  <a:lnTo>
                    <a:pt x="1855" y="544749"/>
                  </a:lnTo>
                  <a:lnTo>
                    <a:pt x="7332" y="499540"/>
                  </a:lnTo>
                  <a:lnTo>
                    <a:pt x="16291" y="455435"/>
                  </a:lnTo>
                  <a:lnTo>
                    <a:pt x="28596" y="412564"/>
                  </a:lnTo>
                  <a:lnTo>
                    <a:pt x="44111" y="371060"/>
                  </a:lnTo>
                  <a:lnTo>
                    <a:pt x="62697" y="331053"/>
                  </a:lnTo>
                  <a:lnTo>
                    <a:pt x="84217" y="292675"/>
                  </a:lnTo>
                  <a:lnTo>
                    <a:pt x="108536" y="256058"/>
                  </a:lnTo>
                  <a:lnTo>
                    <a:pt x="135514" y="221332"/>
                  </a:lnTo>
                  <a:lnTo>
                    <a:pt x="165016" y="188630"/>
                  </a:lnTo>
                  <a:lnTo>
                    <a:pt x="196903" y="158082"/>
                  </a:lnTo>
                  <a:lnTo>
                    <a:pt x="231040" y="129820"/>
                  </a:lnTo>
                  <a:lnTo>
                    <a:pt x="267288" y="103975"/>
                  </a:lnTo>
                  <a:lnTo>
                    <a:pt x="305511" y="80678"/>
                  </a:lnTo>
                  <a:lnTo>
                    <a:pt x="345571" y="60062"/>
                  </a:lnTo>
                  <a:lnTo>
                    <a:pt x="387331" y="42257"/>
                  </a:lnTo>
                  <a:lnTo>
                    <a:pt x="430655" y="27395"/>
                  </a:lnTo>
                  <a:lnTo>
                    <a:pt x="475405" y="15606"/>
                  </a:lnTo>
                  <a:lnTo>
                    <a:pt x="521443" y="7023"/>
                  </a:lnTo>
                  <a:lnTo>
                    <a:pt x="568634" y="1777"/>
                  </a:lnTo>
                  <a:lnTo>
                    <a:pt x="616839" y="0"/>
                  </a:lnTo>
                  <a:lnTo>
                    <a:pt x="665043" y="1777"/>
                  </a:lnTo>
                  <a:lnTo>
                    <a:pt x="712234" y="7023"/>
                  </a:lnTo>
                  <a:lnTo>
                    <a:pt x="758272" y="15606"/>
                  </a:lnTo>
                  <a:lnTo>
                    <a:pt x="803022" y="27395"/>
                  </a:lnTo>
                  <a:lnTo>
                    <a:pt x="846346" y="42257"/>
                  </a:lnTo>
                  <a:lnTo>
                    <a:pt x="888106" y="60062"/>
                  </a:lnTo>
                  <a:lnTo>
                    <a:pt x="928166" y="80678"/>
                  </a:lnTo>
                  <a:lnTo>
                    <a:pt x="966389" y="103975"/>
                  </a:lnTo>
                  <a:lnTo>
                    <a:pt x="1002637" y="129820"/>
                  </a:lnTo>
                  <a:lnTo>
                    <a:pt x="1036774" y="158082"/>
                  </a:lnTo>
                  <a:lnTo>
                    <a:pt x="1068661" y="188630"/>
                  </a:lnTo>
                  <a:lnTo>
                    <a:pt x="1098163" y="221332"/>
                  </a:lnTo>
                  <a:lnTo>
                    <a:pt x="1125141" y="256058"/>
                  </a:lnTo>
                  <a:lnTo>
                    <a:pt x="1149460" y="292675"/>
                  </a:lnTo>
                  <a:lnTo>
                    <a:pt x="1170980" y="331053"/>
                  </a:lnTo>
                  <a:lnTo>
                    <a:pt x="1189566" y="371060"/>
                  </a:lnTo>
                  <a:lnTo>
                    <a:pt x="1205081" y="412564"/>
                  </a:lnTo>
                  <a:lnTo>
                    <a:pt x="1217386" y="455435"/>
                  </a:lnTo>
                  <a:lnTo>
                    <a:pt x="1226345" y="499540"/>
                  </a:lnTo>
                  <a:lnTo>
                    <a:pt x="1231822" y="544749"/>
                  </a:lnTo>
                  <a:lnTo>
                    <a:pt x="1233678" y="590931"/>
                  </a:lnTo>
                  <a:lnTo>
                    <a:pt x="1231822" y="637112"/>
                  </a:lnTo>
                  <a:lnTo>
                    <a:pt x="1226345" y="682321"/>
                  </a:lnTo>
                  <a:lnTo>
                    <a:pt x="1217386" y="726426"/>
                  </a:lnTo>
                  <a:lnTo>
                    <a:pt x="1205081" y="769297"/>
                  </a:lnTo>
                  <a:lnTo>
                    <a:pt x="1189566" y="810801"/>
                  </a:lnTo>
                  <a:lnTo>
                    <a:pt x="1170980" y="850808"/>
                  </a:lnTo>
                  <a:lnTo>
                    <a:pt x="1149460" y="889186"/>
                  </a:lnTo>
                  <a:lnTo>
                    <a:pt x="1125141" y="925803"/>
                  </a:lnTo>
                  <a:lnTo>
                    <a:pt x="1098163" y="960529"/>
                  </a:lnTo>
                  <a:lnTo>
                    <a:pt x="1068661" y="993231"/>
                  </a:lnTo>
                  <a:lnTo>
                    <a:pt x="1036774" y="1023779"/>
                  </a:lnTo>
                  <a:lnTo>
                    <a:pt x="1002637" y="1052041"/>
                  </a:lnTo>
                  <a:lnTo>
                    <a:pt x="966389" y="1077886"/>
                  </a:lnTo>
                  <a:lnTo>
                    <a:pt x="928166" y="1101183"/>
                  </a:lnTo>
                  <a:lnTo>
                    <a:pt x="888106" y="1121799"/>
                  </a:lnTo>
                  <a:lnTo>
                    <a:pt x="846346" y="1139604"/>
                  </a:lnTo>
                  <a:lnTo>
                    <a:pt x="803022" y="1154466"/>
                  </a:lnTo>
                  <a:lnTo>
                    <a:pt x="758272" y="1166255"/>
                  </a:lnTo>
                  <a:lnTo>
                    <a:pt x="712234" y="1174838"/>
                  </a:lnTo>
                  <a:lnTo>
                    <a:pt x="665043" y="1180084"/>
                  </a:lnTo>
                  <a:lnTo>
                    <a:pt x="616839" y="1181862"/>
                  </a:lnTo>
                  <a:lnTo>
                    <a:pt x="568634" y="1180084"/>
                  </a:lnTo>
                  <a:lnTo>
                    <a:pt x="521443" y="1174838"/>
                  </a:lnTo>
                  <a:lnTo>
                    <a:pt x="475405" y="1166255"/>
                  </a:lnTo>
                  <a:lnTo>
                    <a:pt x="430655" y="1154466"/>
                  </a:lnTo>
                  <a:lnTo>
                    <a:pt x="387331" y="1139604"/>
                  </a:lnTo>
                  <a:lnTo>
                    <a:pt x="345571" y="1121799"/>
                  </a:lnTo>
                  <a:lnTo>
                    <a:pt x="305511" y="1101183"/>
                  </a:lnTo>
                  <a:lnTo>
                    <a:pt x="267288" y="1077886"/>
                  </a:lnTo>
                  <a:lnTo>
                    <a:pt x="231040" y="1052041"/>
                  </a:lnTo>
                  <a:lnTo>
                    <a:pt x="196903" y="1023779"/>
                  </a:lnTo>
                  <a:lnTo>
                    <a:pt x="165016" y="993231"/>
                  </a:lnTo>
                  <a:lnTo>
                    <a:pt x="135514" y="960529"/>
                  </a:lnTo>
                  <a:lnTo>
                    <a:pt x="108536" y="925803"/>
                  </a:lnTo>
                  <a:lnTo>
                    <a:pt x="84217" y="889186"/>
                  </a:lnTo>
                  <a:lnTo>
                    <a:pt x="62697" y="850808"/>
                  </a:lnTo>
                  <a:lnTo>
                    <a:pt x="44111" y="810801"/>
                  </a:lnTo>
                  <a:lnTo>
                    <a:pt x="28596" y="769297"/>
                  </a:lnTo>
                  <a:lnTo>
                    <a:pt x="16291" y="726426"/>
                  </a:lnTo>
                  <a:lnTo>
                    <a:pt x="7332" y="682321"/>
                  </a:lnTo>
                  <a:lnTo>
                    <a:pt x="1855" y="637112"/>
                  </a:lnTo>
                  <a:lnTo>
                    <a:pt x="0" y="590931"/>
                  </a:lnTo>
                  <a:close/>
                </a:path>
              </a:pathLst>
            </a:custGeom>
            <a:ln w="12700">
              <a:solidFill>
                <a:srgbClr val="E4313A"/>
              </a:solidFill>
            </a:ln>
          </p:spPr>
          <p:txBody>
            <a:bodyPr wrap="square" lIns="0" tIns="0" rIns="0" bIns="0" rtlCol="0"/>
            <a:lstStyle/>
            <a:p>
              <a:endParaRPr/>
            </a:p>
          </p:txBody>
        </p:sp>
        <p:pic>
          <p:nvPicPr>
            <p:cNvPr id="22" name="object 22"/>
            <p:cNvPicPr/>
            <p:nvPr/>
          </p:nvPicPr>
          <p:blipFill>
            <a:blip r:embed="rId3" cstate="print"/>
            <a:stretch>
              <a:fillRect/>
            </a:stretch>
          </p:blipFill>
          <p:spPr>
            <a:xfrm>
              <a:off x="3818586" y="2522749"/>
              <a:ext cx="107899" cy="316774"/>
            </a:xfrm>
            <a:prstGeom prst="rect">
              <a:avLst/>
            </a:prstGeom>
          </p:spPr>
        </p:pic>
        <p:sp>
          <p:nvSpPr>
            <p:cNvPr id="23" name="object 23"/>
            <p:cNvSpPr/>
            <p:nvPr/>
          </p:nvSpPr>
          <p:spPr>
            <a:xfrm>
              <a:off x="5348858" y="2328291"/>
              <a:ext cx="1233805" cy="1182370"/>
            </a:xfrm>
            <a:custGeom>
              <a:avLst/>
              <a:gdLst/>
              <a:ahLst/>
              <a:cxnLst/>
              <a:rect l="l" t="t" r="r" b="b"/>
              <a:pathLst>
                <a:path w="1233804" h="1182370">
                  <a:moveTo>
                    <a:pt x="0" y="590930"/>
                  </a:moveTo>
                  <a:lnTo>
                    <a:pt x="1855" y="544749"/>
                  </a:lnTo>
                  <a:lnTo>
                    <a:pt x="7332" y="499540"/>
                  </a:lnTo>
                  <a:lnTo>
                    <a:pt x="16291" y="455435"/>
                  </a:lnTo>
                  <a:lnTo>
                    <a:pt x="28596" y="412564"/>
                  </a:lnTo>
                  <a:lnTo>
                    <a:pt x="44111" y="371060"/>
                  </a:lnTo>
                  <a:lnTo>
                    <a:pt x="62697" y="331053"/>
                  </a:lnTo>
                  <a:lnTo>
                    <a:pt x="84217" y="292675"/>
                  </a:lnTo>
                  <a:lnTo>
                    <a:pt x="108536" y="256058"/>
                  </a:lnTo>
                  <a:lnTo>
                    <a:pt x="135514" y="221332"/>
                  </a:lnTo>
                  <a:lnTo>
                    <a:pt x="165016" y="188630"/>
                  </a:lnTo>
                  <a:lnTo>
                    <a:pt x="196903" y="158082"/>
                  </a:lnTo>
                  <a:lnTo>
                    <a:pt x="231040" y="129820"/>
                  </a:lnTo>
                  <a:lnTo>
                    <a:pt x="267288" y="103975"/>
                  </a:lnTo>
                  <a:lnTo>
                    <a:pt x="305511" y="80678"/>
                  </a:lnTo>
                  <a:lnTo>
                    <a:pt x="345571" y="60062"/>
                  </a:lnTo>
                  <a:lnTo>
                    <a:pt x="387331" y="42257"/>
                  </a:lnTo>
                  <a:lnTo>
                    <a:pt x="430655" y="27395"/>
                  </a:lnTo>
                  <a:lnTo>
                    <a:pt x="475405" y="15606"/>
                  </a:lnTo>
                  <a:lnTo>
                    <a:pt x="521443" y="7023"/>
                  </a:lnTo>
                  <a:lnTo>
                    <a:pt x="568634" y="1777"/>
                  </a:lnTo>
                  <a:lnTo>
                    <a:pt x="616839" y="0"/>
                  </a:lnTo>
                  <a:lnTo>
                    <a:pt x="665043" y="1777"/>
                  </a:lnTo>
                  <a:lnTo>
                    <a:pt x="712234" y="7023"/>
                  </a:lnTo>
                  <a:lnTo>
                    <a:pt x="758272" y="15606"/>
                  </a:lnTo>
                  <a:lnTo>
                    <a:pt x="803022" y="27395"/>
                  </a:lnTo>
                  <a:lnTo>
                    <a:pt x="846346" y="42257"/>
                  </a:lnTo>
                  <a:lnTo>
                    <a:pt x="888106" y="60062"/>
                  </a:lnTo>
                  <a:lnTo>
                    <a:pt x="928166" y="80678"/>
                  </a:lnTo>
                  <a:lnTo>
                    <a:pt x="966389" y="103975"/>
                  </a:lnTo>
                  <a:lnTo>
                    <a:pt x="1002637" y="129820"/>
                  </a:lnTo>
                  <a:lnTo>
                    <a:pt x="1036774" y="158082"/>
                  </a:lnTo>
                  <a:lnTo>
                    <a:pt x="1068661" y="188630"/>
                  </a:lnTo>
                  <a:lnTo>
                    <a:pt x="1098163" y="221332"/>
                  </a:lnTo>
                  <a:lnTo>
                    <a:pt x="1125141" y="256058"/>
                  </a:lnTo>
                  <a:lnTo>
                    <a:pt x="1149460" y="292675"/>
                  </a:lnTo>
                  <a:lnTo>
                    <a:pt x="1170980" y="331053"/>
                  </a:lnTo>
                  <a:lnTo>
                    <a:pt x="1189566" y="371060"/>
                  </a:lnTo>
                  <a:lnTo>
                    <a:pt x="1205081" y="412564"/>
                  </a:lnTo>
                  <a:lnTo>
                    <a:pt x="1217386" y="455435"/>
                  </a:lnTo>
                  <a:lnTo>
                    <a:pt x="1226345" y="499540"/>
                  </a:lnTo>
                  <a:lnTo>
                    <a:pt x="1231822" y="544749"/>
                  </a:lnTo>
                  <a:lnTo>
                    <a:pt x="1233678" y="590930"/>
                  </a:lnTo>
                  <a:lnTo>
                    <a:pt x="1231822" y="637112"/>
                  </a:lnTo>
                  <a:lnTo>
                    <a:pt x="1226345" y="682321"/>
                  </a:lnTo>
                  <a:lnTo>
                    <a:pt x="1217386" y="726426"/>
                  </a:lnTo>
                  <a:lnTo>
                    <a:pt x="1205081" y="769297"/>
                  </a:lnTo>
                  <a:lnTo>
                    <a:pt x="1189566" y="810801"/>
                  </a:lnTo>
                  <a:lnTo>
                    <a:pt x="1170980" y="850808"/>
                  </a:lnTo>
                  <a:lnTo>
                    <a:pt x="1149460" y="889186"/>
                  </a:lnTo>
                  <a:lnTo>
                    <a:pt x="1125141" y="925803"/>
                  </a:lnTo>
                  <a:lnTo>
                    <a:pt x="1098163" y="960529"/>
                  </a:lnTo>
                  <a:lnTo>
                    <a:pt x="1068661" y="993231"/>
                  </a:lnTo>
                  <a:lnTo>
                    <a:pt x="1036774" y="1023779"/>
                  </a:lnTo>
                  <a:lnTo>
                    <a:pt x="1002637" y="1052041"/>
                  </a:lnTo>
                  <a:lnTo>
                    <a:pt x="966389" y="1077886"/>
                  </a:lnTo>
                  <a:lnTo>
                    <a:pt x="928166" y="1101183"/>
                  </a:lnTo>
                  <a:lnTo>
                    <a:pt x="888106" y="1121799"/>
                  </a:lnTo>
                  <a:lnTo>
                    <a:pt x="846346" y="1139604"/>
                  </a:lnTo>
                  <a:lnTo>
                    <a:pt x="803022" y="1154466"/>
                  </a:lnTo>
                  <a:lnTo>
                    <a:pt x="758272" y="1166255"/>
                  </a:lnTo>
                  <a:lnTo>
                    <a:pt x="712234" y="1174838"/>
                  </a:lnTo>
                  <a:lnTo>
                    <a:pt x="665043" y="1180084"/>
                  </a:lnTo>
                  <a:lnTo>
                    <a:pt x="616839" y="1181861"/>
                  </a:lnTo>
                  <a:lnTo>
                    <a:pt x="568634" y="1180084"/>
                  </a:lnTo>
                  <a:lnTo>
                    <a:pt x="521443" y="1174838"/>
                  </a:lnTo>
                  <a:lnTo>
                    <a:pt x="475405" y="1166255"/>
                  </a:lnTo>
                  <a:lnTo>
                    <a:pt x="430655" y="1154466"/>
                  </a:lnTo>
                  <a:lnTo>
                    <a:pt x="387331" y="1139604"/>
                  </a:lnTo>
                  <a:lnTo>
                    <a:pt x="345571" y="1121799"/>
                  </a:lnTo>
                  <a:lnTo>
                    <a:pt x="305511" y="1101183"/>
                  </a:lnTo>
                  <a:lnTo>
                    <a:pt x="267288" y="1077886"/>
                  </a:lnTo>
                  <a:lnTo>
                    <a:pt x="231040" y="1052041"/>
                  </a:lnTo>
                  <a:lnTo>
                    <a:pt x="196903" y="1023779"/>
                  </a:lnTo>
                  <a:lnTo>
                    <a:pt x="165016" y="993231"/>
                  </a:lnTo>
                  <a:lnTo>
                    <a:pt x="135514" y="960529"/>
                  </a:lnTo>
                  <a:lnTo>
                    <a:pt x="108536" y="925803"/>
                  </a:lnTo>
                  <a:lnTo>
                    <a:pt x="84217" y="889186"/>
                  </a:lnTo>
                  <a:lnTo>
                    <a:pt x="62697" y="850808"/>
                  </a:lnTo>
                  <a:lnTo>
                    <a:pt x="44111" y="810801"/>
                  </a:lnTo>
                  <a:lnTo>
                    <a:pt x="28596" y="769297"/>
                  </a:lnTo>
                  <a:lnTo>
                    <a:pt x="16291" y="726426"/>
                  </a:lnTo>
                  <a:lnTo>
                    <a:pt x="7332" y="682321"/>
                  </a:lnTo>
                  <a:lnTo>
                    <a:pt x="1855" y="637112"/>
                  </a:lnTo>
                  <a:lnTo>
                    <a:pt x="0" y="590930"/>
                  </a:lnTo>
                  <a:close/>
                </a:path>
              </a:pathLst>
            </a:custGeom>
            <a:ln w="12700">
              <a:solidFill>
                <a:srgbClr val="F9AC30"/>
              </a:solidFill>
            </a:ln>
          </p:spPr>
          <p:txBody>
            <a:bodyPr wrap="square" lIns="0" tIns="0" rIns="0" bIns="0" rtlCol="0"/>
            <a:lstStyle/>
            <a:p>
              <a:endParaRPr/>
            </a:p>
          </p:txBody>
        </p:sp>
        <p:sp>
          <p:nvSpPr>
            <p:cNvPr id="24" name="object 24"/>
            <p:cNvSpPr/>
            <p:nvPr/>
          </p:nvSpPr>
          <p:spPr>
            <a:xfrm>
              <a:off x="5143121" y="2982087"/>
              <a:ext cx="205740" cy="0"/>
            </a:xfrm>
            <a:custGeom>
              <a:avLst/>
              <a:gdLst/>
              <a:ahLst/>
              <a:cxnLst/>
              <a:rect l="l" t="t" r="r" b="b"/>
              <a:pathLst>
                <a:path w="205739">
                  <a:moveTo>
                    <a:pt x="205701" y="0"/>
                  </a:moveTo>
                  <a:lnTo>
                    <a:pt x="0" y="0"/>
                  </a:lnTo>
                </a:path>
              </a:pathLst>
            </a:custGeom>
            <a:ln w="12700">
              <a:solidFill>
                <a:srgbClr val="F9AC30"/>
              </a:solidFill>
            </a:ln>
          </p:spPr>
          <p:txBody>
            <a:bodyPr wrap="square" lIns="0" tIns="0" rIns="0" bIns="0" rtlCol="0"/>
            <a:lstStyle/>
            <a:p>
              <a:endParaRPr/>
            </a:p>
          </p:txBody>
        </p:sp>
        <p:sp>
          <p:nvSpPr>
            <p:cNvPr id="25" name="object 25"/>
            <p:cNvSpPr/>
            <p:nvPr/>
          </p:nvSpPr>
          <p:spPr>
            <a:xfrm>
              <a:off x="5226938" y="2934843"/>
              <a:ext cx="205740" cy="27940"/>
            </a:xfrm>
            <a:custGeom>
              <a:avLst/>
              <a:gdLst/>
              <a:ahLst/>
              <a:cxnLst/>
              <a:rect l="l" t="t" r="r" b="b"/>
              <a:pathLst>
                <a:path w="205739" h="27939">
                  <a:moveTo>
                    <a:pt x="205739" y="0"/>
                  </a:moveTo>
                  <a:lnTo>
                    <a:pt x="0" y="0"/>
                  </a:lnTo>
                  <a:lnTo>
                    <a:pt x="0" y="27432"/>
                  </a:lnTo>
                  <a:lnTo>
                    <a:pt x="205739" y="27432"/>
                  </a:lnTo>
                  <a:lnTo>
                    <a:pt x="205739" y="0"/>
                  </a:lnTo>
                  <a:close/>
                </a:path>
              </a:pathLst>
            </a:custGeom>
            <a:solidFill>
              <a:srgbClr val="FFFFFF"/>
            </a:solidFill>
          </p:spPr>
          <p:txBody>
            <a:bodyPr wrap="square" lIns="0" tIns="0" rIns="0" bIns="0" rtlCol="0"/>
            <a:lstStyle/>
            <a:p>
              <a:endParaRPr/>
            </a:p>
          </p:txBody>
        </p:sp>
        <p:sp>
          <p:nvSpPr>
            <p:cNvPr id="26" name="object 26"/>
            <p:cNvSpPr/>
            <p:nvPr/>
          </p:nvSpPr>
          <p:spPr>
            <a:xfrm>
              <a:off x="5226938" y="2934843"/>
              <a:ext cx="205740" cy="27940"/>
            </a:xfrm>
            <a:custGeom>
              <a:avLst/>
              <a:gdLst/>
              <a:ahLst/>
              <a:cxnLst/>
              <a:rect l="l" t="t" r="r" b="b"/>
              <a:pathLst>
                <a:path w="205739" h="27939">
                  <a:moveTo>
                    <a:pt x="0" y="0"/>
                  </a:moveTo>
                  <a:lnTo>
                    <a:pt x="205739" y="0"/>
                  </a:lnTo>
                  <a:lnTo>
                    <a:pt x="205739" y="27432"/>
                  </a:lnTo>
                  <a:lnTo>
                    <a:pt x="0" y="27432"/>
                  </a:lnTo>
                  <a:lnTo>
                    <a:pt x="0" y="0"/>
                  </a:lnTo>
                  <a:close/>
                </a:path>
              </a:pathLst>
            </a:custGeom>
            <a:ln w="15875">
              <a:solidFill>
                <a:srgbClr val="FFFFFF"/>
              </a:solidFill>
            </a:ln>
          </p:spPr>
          <p:txBody>
            <a:bodyPr wrap="square" lIns="0" tIns="0" rIns="0" bIns="0" rtlCol="0"/>
            <a:lstStyle/>
            <a:p>
              <a:endParaRPr/>
            </a:p>
          </p:txBody>
        </p:sp>
        <p:sp>
          <p:nvSpPr>
            <p:cNvPr id="27" name="object 27"/>
            <p:cNvSpPr/>
            <p:nvPr/>
          </p:nvSpPr>
          <p:spPr>
            <a:xfrm>
              <a:off x="5143119" y="4357497"/>
              <a:ext cx="1234440" cy="1182370"/>
            </a:xfrm>
            <a:custGeom>
              <a:avLst/>
              <a:gdLst/>
              <a:ahLst/>
              <a:cxnLst/>
              <a:rect l="l" t="t" r="r" b="b"/>
              <a:pathLst>
                <a:path w="1234439" h="1182370">
                  <a:moveTo>
                    <a:pt x="0" y="590930"/>
                  </a:moveTo>
                  <a:lnTo>
                    <a:pt x="1856" y="544749"/>
                  </a:lnTo>
                  <a:lnTo>
                    <a:pt x="7336" y="499540"/>
                  </a:lnTo>
                  <a:lnTo>
                    <a:pt x="16301" y="455435"/>
                  </a:lnTo>
                  <a:lnTo>
                    <a:pt x="28614" y="412564"/>
                  </a:lnTo>
                  <a:lnTo>
                    <a:pt x="44137" y="371060"/>
                  </a:lnTo>
                  <a:lnTo>
                    <a:pt x="62735" y="331053"/>
                  </a:lnTo>
                  <a:lnTo>
                    <a:pt x="84268" y="292675"/>
                  </a:lnTo>
                  <a:lnTo>
                    <a:pt x="108601" y="256058"/>
                  </a:lnTo>
                  <a:lnTo>
                    <a:pt x="135596" y="221332"/>
                  </a:lnTo>
                  <a:lnTo>
                    <a:pt x="165116" y="188630"/>
                  </a:lnTo>
                  <a:lnTo>
                    <a:pt x="197023" y="158082"/>
                  </a:lnTo>
                  <a:lnTo>
                    <a:pt x="231180" y="129820"/>
                  </a:lnTo>
                  <a:lnTo>
                    <a:pt x="267451" y="103975"/>
                  </a:lnTo>
                  <a:lnTo>
                    <a:pt x="305697" y="80678"/>
                  </a:lnTo>
                  <a:lnTo>
                    <a:pt x="345782" y="60062"/>
                  </a:lnTo>
                  <a:lnTo>
                    <a:pt x="387568" y="42257"/>
                  </a:lnTo>
                  <a:lnTo>
                    <a:pt x="430919" y="27395"/>
                  </a:lnTo>
                  <a:lnTo>
                    <a:pt x="475697" y="15606"/>
                  </a:lnTo>
                  <a:lnTo>
                    <a:pt x="521764" y="7023"/>
                  </a:lnTo>
                  <a:lnTo>
                    <a:pt x="568984" y="1777"/>
                  </a:lnTo>
                  <a:lnTo>
                    <a:pt x="617220" y="0"/>
                  </a:lnTo>
                  <a:lnTo>
                    <a:pt x="665455" y="1777"/>
                  </a:lnTo>
                  <a:lnTo>
                    <a:pt x="712675" y="7023"/>
                  </a:lnTo>
                  <a:lnTo>
                    <a:pt x="758742" y="15606"/>
                  </a:lnTo>
                  <a:lnTo>
                    <a:pt x="803520" y="27395"/>
                  </a:lnTo>
                  <a:lnTo>
                    <a:pt x="846871" y="42257"/>
                  </a:lnTo>
                  <a:lnTo>
                    <a:pt x="888657" y="60062"/>
                  </a:lnTo>
                  <a:lnTo>
                    <a:pt x="928742" y="80678"/>
                  </a:lnTo>
                  <a:lnTo>
                    <a:pt x="966988" y="103975"/>
                  </a:lnTo>
                  <a:lnTo>
                    <a:pt x="1003259" y="129820"/>
                  </a:lnTo>
                  <a:lnTo>
                    <a:pt x="1037416" y="158082"/>
                  </a:lnTo>
                  <a:lnTo>
                    <a:pt x="1069323" y="188630"/>
                  </a:lnTo>
                  <a:lnTo>
                    <a:pt x="1098843" y="221332"/>
                  </a:lnTo>
                  <a:lnTo>
                    <a:pt x="1125838" y="256058"/>
                  </a:lnTo>
                  <a:lnTo>
                    <a:pt x="1150171" y="292675"/>
                  </a:lnTo>
                  <a:lnTo>
                    <a:pt x="1171704" y="331053"/>
                  </a:lnTo>
                  <a:lnTo>
                    <a:pt x="1190302" y="371060"/>
                  </a:lnTo>
                  <a:lnTo>
                    <a:pt x="1205825" y="412564"/>
                  </a:lnTo>
                  <a:lnTo>
                    <a:pt x="1218138" y="455435"/>
                  </a:lnTo>
                  <a:lnTo>
                    <a:pt x="1227103" y="499540"/>
                  </a:lnTo>
                  <a:lnTo>
                    <a:pt x="1232583" y="544749"/>
                  </a:lnTo>
                  <a:lnTo>
                    <a:pt x="1234440" y="590930"/>
                  </a:lnTo>
                  <a:lnTo>
                    <a:pt x="1232583" y="637112"/>
                  </a:lnTo>
                  <a:lnTo>
                    <a:pt x="1227103" y="682321"/>
                  </a:lnTo>
                  <a:lnTo>
                    <a:pt x="1218138" y="726426"/>
                  </a:lnTo>
                  <a:lnTo>
                    <a:pt x="1205825" y="769297"/>
                  </a:lnTo>
                  <a:lnTo>
                    <a:pt x="1190302" y="810801"/>
                  </a:lnTo>
                  <a:lnTo>
                    <a:pt x="1171704" y="850808"/>
                  </a:lnTo>
                  <a:lnTo>
                    <a:pt x="1150171" y="889186"/>
                  </a:lnTo>
                  <a:lnTo>
                    <a:pt x="1125838" y="925803"/>
                  </a:lnTo>
                  <a:lnTo>
                    <a:pt x="1098843" y="960529"/>
                  </a:lnTo>
                  <a:lnTo>
                    <a:pt x="1069323" y="993231"/>
                  </a:lnTo>
                  <a:lnTo>
                    <a:pt x="1037416" y="1023779"/>
                  </a:lnTo>
                  <a:lnTo>
                    <a:pt x="1003259" y="1052041"/>
                  </a:lnTo>
                  <a:lnTo>
                    <a:pt x="966988" y="1077886"/>
                  </a:lnTo>
                  <a:lnTo>
                    <a:pt x="928742" y="1101183"/>
                  </a:lnTo>
                  <a:lnTo>
                    <a:pt x="888657" y="1121799"/>
                  </a:lnTo>
                  <a:lnTo>
                    <a:pt x="846871" y="1139604"/>
                  </a:lnTo>
                  <a:lnTo>
                    <a:pt x="803520" y="1154466"/>
                  </a:lnTo>
                  <a:lnTo>
                    <a:pt x="758742" y="1166255"/>
                  </a:lnTo>
                  <a:lnTo>
                    <a:pt x="712675" y="1174838"/>
                  </a:lnTo>
                  <a:lnTo>
                    <a:pt x="665455" y="1180084"/>
                  </a:lnTo>
                  <a:lnTo>
                    <a:pt x="617220" y="1181861"/>
                  </a:lnTo>
                  <a:lnTo>
                    <a:pt x="568984" y="1180084"/>
                  </a:lnTo>
                  <a:lnTo>
                    <a:pt x="521764" y="1174838"/>
                  </a:lnTo>
                  <a:lnTo>
                    <a:pt x="475697" y="1166255"/>
                  </a:lnTo>
                  <a:lnTo>
                    <a:pt x="430919" y="1154466"/>
                  </a:lnTo>
                  <a:lnTo>
                    <a:pt x="387568" y="1139604"/>
                  </a:lnTo>
                  <a:lnTo>
                    <a:pt x="345782" y="1121799"/>
                  </a:lnTo>
                  <a:lnTo>
                    <a:pt x="305697" y="1101183"/>
                  </a:lnTo>
                  <a:lnTo>
                    <a:pt x="267451" y="1077886"/>
                  </a:lnTo>
                  <a:lnTo>
                    <a:pt x="231180" y="1052041"/>
                  </a:lnTo>
                  <a:lnTo>
                    <a:pt x="197023" y="1023779"/>
                  </a:lnTo>
                  <a:lnTo>
                    <a:pt x="165116" y="993231"/>
                  </a:lnTo>
                  <a:lnTo>
                    <a:pt x="135596" y="960529"/>
                  </a:lnTo>
                  <a:lnTo>
                    <a:pt x="108601" y="925803"/>
                  </a:lnTo>
                  <a:lnTo>
                    <a:pt x="84268" y="889186"/>
                  </a:lnTo>
                  <a:lnTo>
                    <a:pt x="62735" y="850808"/>
                  </a:lnTo>
                  <a:lnTo>
                    <a:pt x="44137" y="810801"/>
                  </a:lnTo>
                  <a:lnTo>
                    <a:pt x="28614" y="769297"/>
                  </a:lnTo>
                  <a:lnTo>
                    <a:pt x="16301" y="726426"/>
                  </a:lnTo>
                  <a:lnTo>
                    <a:pt x="7336" y="682321"/>
                  </a:lnTo>
                  <a:lnTo>
                    <a:pt x="1856" y="637112"/>
                  </a:lnTo>
                  <a:lnTo>
                    <a:pt x="0" y="590930"/>
                  </a:lnTo>
                  <a:close/>
                </a:path>
              </a:pathLst>
            </a:custGeom>
            <a:ln w="12700">
              <a:solidFill>
                <a:srgbClr val="1EAD63"/>
              </a:solidFill>
            </a:ln>
          </p:spPr>
          <p:txBody>
            <a:bodyPr wrap="square" lIns="0" tIns="0" rIns="0" bIns="0" rtlCol="0"/>
            <a:lstStyle/>
            <a:p>
              <a:endParaRPr/>
            </a:p>
          </p:txBody>
        </p:sp>
        <p:pic>
          <p:nvPicPr>
            <p:cNvPr id="28" name="object 28"/>
            <p:cNvPicPr/>
            <p:nvPr/>
          </p:nvPicPr>
          <p:blipFill>
            <a:blip r:embed="rId4" cstate="print"/>
            <a:stretch>
              <a:fillRect/>
            </a:stretch>
          </p:blipFill>
          <p:spPr>
            <a:xfrm>
              <a:off x="5410125" y="4222244"/>
              <a:ext cx="152208" cy="288512"/>
            </a:xfrm>
            <a:prstGeom prst="rect">
              <a:avLst/>
            </a:prstGeom>
          </p:spPr>
        </p:pic>
        <p:sp>
          <p:nvSpPr>
            <p:cNvPr id="29" name="object 29"/>
            <p:cNvSpPr/>
            <p:nvPr/>
          </p:nvSpPr>
          <p:spPr>
            <a:xfrm>
              <a:off x="2996564" y="4753737"/>
              <a:ext cx="1234440" cy="1182370"/>
            </a:xfrm>
            <a:custGeom>
              <a:avLst/>
              <a:gdLst/>
              <a:ahLst/>
              <a:cxnLst/>
              <a:rect l="l" t="t" r="r" b="b"/>
              <a:pathLst>
                <a:path w="1234439" h="1182370">
                  <a:moveTo>
                    <a:pt x="0" y="590931"/>
                  </a:moveTo>
                  <a:lnTo>
                    <a:pt x="1856" y="544749"/>
                  </a:lnTo>
                  <a:lnTo>
                    <a:pt x="7336" y="499540"/>
                  </a:lnTo>
                  <a:lnTo>
                    <a:pt x="16301" y="455435"/>
                  </a:lnTo>
                  <a:lnTo>
                    <a:pt x="28614" y="412564"/>
                  </a:lnTo>
                  <a:lnTo>
                    <a:pt x="44137" y="371060"/>
                  </a:lnTo>
                  <a:lnTo>
                    <a:pt x="62735" y="331053"/>
                  </a:lnTo>
                  <a:lnTo>
                    <a:pt x="84268" y="292675"/>
                  </a:lnTo>
                  <a:lnTo>
                    <a:pt x="108601" y="256058"/>
                  </a:lnTo>
                  <a:lnTo>
                    <a:pt x="135596" y="221332"/>
                  </a:lnTo>
                  <a:lnTo>
                    <a:pt x="165116" y="188630"/>
                  </a:lnTo>
                  <a:lnTo>
                    <a:pt x="197023" y="158082"/>
                  </a:lnTo>
                  <a:lnTo>
                    <a:pt x="231180" y="129820"/>
                  </a:lnTo>
                  <a:lnTo>
                    <a:pt x="267451" y="103975"/>
                  </a:lnTo>
                  <a:lnTo>
                    <a:pt x="305697" y="80678"/>
                  </a:lnTo>
                  <a:lnTo>
                    <a:pt x="345782" y="60062"/>
                  </a:lnTo>
                  <a:lnTo>
                    <a:pt x="387568" y="42257"/>
                  </a:lnTo>
                  <a:lnTo>
                    <a:pt x="430919" y="27395"/>
                  </a:lnTo>
                  <a:lnTo>
                    <a:pt x="475697" y="15606"/>
                  </a:lnTo>
                  <a:lnTo>
                    <a:pt x="521764" y="7023"/>
                  </a:lnTo>
                  <a:lnTo>
                    <a:pt x="568984" y="1777"/>
                  </a:lnTo>
                  <a:lnTo>
                    <a:pt x="617220" y="0"/>
                  </a:lnTo>
                  <a:lnTo>
                    <a:pt x="665455" y="1777"/>
                  </a:lnTo>
                  <a:lnTo>
                    <a:pt x="712675" y="7023"/>
                  </a:lnTo>
                  <a:lnTo>
                    <a:pt x="758742" y="15606"/>
                  </a:lnTo>
                  <a:lnTo>
                    <a:pt x="803520" y="27395"/>
                  </a:lnTo>
                  <a:lnTo>
                    <a:pt x="846871" y="42257"/>
                  </a:lnTo>
                  <a:lnTo>
                    <a:pt x="888657" y="60062"/>
                  </a:lnTo>
                  <a:lnTo>
                    <a:pt x="928742" y="80678"/>
                  </a:lnTo>
                  <a:lnTo>
                    <a:pt x="966988" y="103975"/>
                  </a:lnTo>
                  <a:lnTo>
                    <a:pt x="1003259" y="129820"/>
                  </a:lnTo>
                  <a:lnTo>
                    <a:pt x="1037416" y="158082"/>
                  </a:lnTo>
                  <a:lnTo>
                    <a:pt x="1069323" y="188630"/>
                  </a:lnTo>
                  <a:lnTo>
                    <a:pt x="1098843" y="221332"/>
                  </a:lnTo>
                  <a:lnTo>
                    <a:pt x="1125838" y="256058"/>
                  </a:lnTo>
                  <a:lnTo>
                    <a:pt x="1150171" y="292675"/>
                  </a:lnTo>
                  <a:lnTo>
                    <a:pt x="1171704" y="331053"/>
                  </a:lnTo>
                  <a:lnTo>
                    <a:pt x="1190302" y="371060"/>
                  </a:lnTo>
                  <a:lnTo>
                    <a:pt x="1205825" y="412564"/>
                  </a:lnTo>
                  <a:lnTo>
                    <a:pt x="1218138" y="455435"/>
                  </a:lnTo>
                  <a:lnTo>
                    <a:pt x="1227103" y="499540"/>
                  </a:lnTo>
                  <a:lnTo>
                    <a:pt x="1232583" y="544749"/>
                  </a:lnTo>
                  <a:lnTo>
                    <a:pt x="1234440" y="590931"/>
                  </a:lnTo>
                  <a:lnTo>
                    <a:pt x="1232583" y="637112"/>
                  </a:lnTo>
                  <a:lnTo>
                    <a:pt x="1227103" y="682321"/>
                  </a:lnTo>
                  <a:lnTo>
                    <a:pt x="1218138" y="726426"/>
                  </a:lnTo>
                  <a:lnTo>
                    <a:pt x="1205825" y="769297"/>
                  </a:lnTo>
                  <a:lnTo>
                    <a:pt x="1190302" y="810801"/>
                  </a:lnTo>
                  <a:lnTo>
                    <a:pt x="1171704" y="850808"/>
                  </a:lnTo>
                  <a:lnTo>
                    <a:pt x="1150171" y="889186"/>
                  </a:lnTo>
                  <a:lnTo>
                    <a:pt x="1125838" y="925803"/>
                  </a:lnTo>
                  <a:lnTo>
                    <a:pt x="1098843" y="960529"/>
                  </a:lnTo>
                  <a:lnTo>
                    <a:pt x="1069323" y="993231"/>
                  </a:lnTo>
                  <a:lnTo>
                    <a:pt x="1037416" y="1023779"/>
                  </a:lnTo>
                  <a:lnTo>
                    <a:pt x="1003259" y="1052041"/>
                  </a:lnTo>
                  <a:lnTo>
                    <a:pt x="966988" y="1077886"/>
                  </a:lnTo>
                  <a:lnTo>
                    <a:pt x="928742" y="1101183"/>
                  </a:lnTo>
                  <a:lnTo>
                    <a:pt x="888657" y="1121799"/>
                  </a:lnTo>
                  <a:lnTo>
                    <a:pt x="846871" y="1139604"/>
                  </a:lnTo>
                  <a:lnTo>
                    <a:pt x="803520" y="1154466"/>
                  </a:lnTo>
                  <a:lnTo>
                    <a:pt x="758742" y="1166255"/>
                  </a:lnTo>
                  <a:lnTo>
                    <a:pt x="712675" y="1174838"/>
                  </a:lnTo>
                  <a:lnTo>
                    <a:pt x="665455" y="1180084"/>
                  </a:lnTo>
                  <a:lnTo>
                    <a:pt x="617220" y="1181862"/>
                  </a:lnTo>
                  <a:lnTo>
                    <a:pt x="568984" y="1180084"/>
                  </a:lnTo>
                  <a:lnTo>
                    <a:pt x="521764" y="1174838"/>
                  </a:lnTo>
                  <a:lnTo>
                    <a:pt x="475697" y="1166255"/>
                  </a:lnTo>
                  <a:lnTo>
                    <a:pt x="430919" y="1154466"/>
                  </a:lnTo>
                  <a:lnTo>
                    <a:pt x="387568" y="1139604"/>
                  </a:lnTo>
                  <a:lnTo>
                    <a:pt x="345782" y="1121799"/>
                  </a:lnTo>
                  <a:lnTo>
                    <a:pt x="305697" y="1101183"/>
                  </a:lnTo>
                  <a:lnTo>
                    <a:pt x="267451" y="1077886"/>
                  </a:lnTo>
                  <a:lnTo>
                    <a:pt x="231180" y="1052041"/>
                  </a:lnTo>
                  <a:lnTo>
                    <a:pt x="197023" y="1023779"/>
                  </a:lnTo>
                  <a:lnTo>
                    <a:pt x="165116" y="993231"/>
                  </a:lnTo>
                  <a:lnTo>
                    <a:pt x="135596" y="960529"/>
                  </a:lnTo>
                  <a:lnTo>
                    <a:pt x="108601" y="925803"/>
                  </a:lnTo>
                  <a:lnTo>
                    <a:pt x="84268" y="889186"/>
                  </a:lnTo>
                  <a:lnTo>
                    <a:pt x="62735" y="850808"/>
                  </a:lnTo>
                  <a:lnTo>
                    <a:pt x="44137" y="810801"/>
                  </a:lnTo>
                  <a:lnTo>
                    <a:pt x="28614" y="769297"/>
                  </a:lnTo>
                  <a:lnTo>
                    <a:pt x="16301" y="726426"/>
                  </a:lnTo>
                  <a:lnTo>
                    <a:pt x="7336" y="682321"/>
                  </a:lnTo>
                  <a:lnTo>
                    <a:pt x="1856" y="637112"/>
                  </a:lnTo>
                  <a:lnTo>
                    <a:pt x="0" y="590931"/>
                  </a:lnTo>
                  <a:close/>
                </a:path>
              </a:pathLst>
            </a:custGeom>
            <a:ln w="12700">
              <a:solidFill>
                <a:srgbClr val="C20383"/>
              </a:solidFill>
            </a:ln>
          </p:spPr>
          <p:txBody>
            <a:bodyPr wrap="square" lIns="0" tIns="0" rIns="0" bIns="0" rtlCol="0"/>
            <a:lstStyle/>
            <a:p>
              <a:endParaRPr/>
            </a:p>
          </p:txBody>
        </p:sp>
        <p:pic>
          <p:nvPicPr>
            <p:cNvPr id="30" name="object 30"/>
            <p:cNvPicPr/>
            <p:nvPr/>
          </p:nvPicPr>
          <p:blipFill>
            <a:blip r:embed="rId5" cstate="print"/>
            <a:stretch>
              <a:fillRect/>
            </a:stretch>
          </p:blipFill>
          <p:spPr>
            <a:xfrm>
              <a:off x="4028889" y="4840491"/>
              <a:ext cx="233159" cy="217484"/>
            </a:xfrm>
            <a:prstGeom prst="rect">
              <a:avLst/>
            </a:prstGeom>
          </p:spPr>
        </p:pic>
        <p:sp>
          <p:nvSpPr>
            <p:cNvPr id="31" name="object 31"/>
            <p:cNvSpPr/>
            <p:nvPr/>
          </p:nvSpPr>
          <p:spPr>
            <a:xfrm>
              <a:off x="1991486" y="2931795"/>
              <a:ext cx="1234440" cy="1182370"/>
            </a:xfrm>
            <a:custGeom>
              <a:avLst/>
              <a:gdLst/>
              <a:ahLst/>
              <a:cxnLst/>
              <a:rect l="l" t="t" r="r" b="b"/>
              <a:pathLst>
                <a:path w="1234439" h="1182370">
                  <a:moveTo>
                    <a:pt x="0" y="590930"/>
                  </a:moveTo>
                  <a:lnTo>
                    <a:pt x="1856" y="544749"/>
                  </a:lnTo>
                  <a:lnTo>
                    <a:pt x="7336" y="499540"/>
                  </a:lnTo>
                  <a:lnTo>
                    <a:pt x="16301" y="455435"/>
                  </a:lnTo>
                  <a:lnTo>
                    <a:pt x="28614" y="412564"/>
                  </a:lnTo>
                  <a:lnTo>
                    <a:pt x="44137" y="371060"/>
                  </a:lnTo>
                  <a:lnTo>
                    <a:pt x="62735" y="331053"/>
                  </a:lnTo>
                  <a:lnTo>
                    <a:pt x="84268" y="292675"/>
                  </a:lnTo>
                  <a:lnTo>
                    <a:pt x="108601" y="256058"/>
                  </a:lnTo>
                  <a:lnTo>
                    <a:pt x="135596" y="221332"/>
                  </a:lnTo>
                  <a:lnTo>
                    <a:pt x="165116" y="188630"/>
                  </a:lnTo>
                  <a:lnTo>
                    <a:pt x="197023" y="158082"/>
                  </a:lnTo>
                  <a:lnTo>
                    <a:pt x="231180" y="129820"/>
                  </a:lnTo>
                  <a:lnTo>
                    <a:pt x="267451" y="103975"/>
                  </a:lnTo>
                  <a:lnTo>
                    <a:pt x="305697" y="80678"/>
                  </a:lnTo>
                  <a:lnTo>
                    <a:pt x="345782" y="60062"/>
                  </a:lnTo>
                  <a:lnTo>
                    <a:pt x="387568" y="42257"/>
                  </a:lnTo>
                  <a:lnTo>
                    <a:pt x="430919" y="27395"/>
                  </a:lnTo>
                  <a:lnTo>
                    <a:pt x="475697" y="15606"/>
                  </a:lnTo>
                  <a:lnTo>
                    <a:pt x="521764" y="7023"/>
                  </a:lnTo>
                  <a:lnTo>
                    <a:pt x="568984" y="1777"/>
                  </a:lnTo>
                  <a:lnTo>
                    <a:pt x="617220" y="0"/>
                  </a:lnTo>
                  <a:lnTo>
                    <a:pt x="665455" y="1777"/>
                  </a:lnTo>
                  <a:lnTo>
                    <a:pt x="712675" y="7023"/>
                  </a:lnTo>
                  <a:lnTo>
                    <a:pt x="758742" y="15606"/>
                  </a:lnTo>
                  <a:lnTo>
                    <a:pt x="803520" y="27395"/>
                  </a:lnTo>
                  <a:lnTo>
                    <a:pt x="846871" y="42257"/>
                  </a:lnTo>
                  <a:lnTo>
                    <a:pt x="888657" y="60062"/>
                  </a:lnTo>
                  <a:lnTo>
                    <a:pt x="928742" y="80678"/>
                  </a:lnTo>
                  <a:lnTo>
                    <a:pt x="966988" y="103975"/>
                  </a:lnTo>
                  <a:lnTo>
                    <a:pt x="1003259" y="129820"/>
                  </a:lnTo>
                  <a:lnTo>
                    <a:pt x="1037416" y="158082"/>
                  </a:lnTo>
                  <a:lnTo>
                    <a:pt x="1069323" y="188630"/>
                  </a:lnTo>
                  <a:lnTo>
                    <a:pt x="1098843" y="221332"/>
                  </a:lnTo>
                  <a:lnTo>
                    <a:pt x="1125838" y="256058"/>
                  </a:lnTo>
                  <a:lnTo>
                    <a:pt x="1150171" y="292675"/>
                  </a:lnTo>
                  <a:lnTo>
                    <a:pt x="1171704" y="331053"/>
                  </a:lnTo>
                  <a:lnTo>
                    <a:pt x="1190302" y="371060"/>
                  </a:lnTo>
                  <a:lnTo>
                    <a:pt x="1205825" y="412564"/>
                  </a:lnTo>
                  <a:lnTo>
                    <a:pt x="1218138" y="455435"/>
                  </a:lnTo>
                  <a:lnTo>
                    <a:pt x="1227103" y="499540"/>
                  </a:lnTo>
                  <a:lnTo>
                    <a:pt x="1232583" y="544749"/>
                  </a:lnTo>
                  <a:lnTo>
                    <a:pt x="1234440" y="590930"/>
                  </a:lnTo>
                  <a:lnTo>
                    <a:pt x="1232583" y="637112"/>
                  </a:lnTo>
                  <a:lnTo>
                    <a:pt x="1227103" y="682321"/>
                  </a:lnTo>
                  <a:lnTo>
                    <a:pt x="1218138" y="726426"/>
                  </a:lnTo>
                  <a:lnTo>
                    <a:pt x="1205825" y="769297"/>
                  </a:lnTo>
                  <a:lnTo>
                    <a:pt x="1190302" y="810801"/>
                  </a:lnTo>
                  <a:lnTo>
                    <a:pt x="1171704" y="850808"/>
                  </a:lnTo>
                  <a:lnTo>
                    <a:pt x="1150171" y="889186"/>
                  </a:lnTo>
                  <a:lnTo>
                    <a:pt x="1125838" y="925803"/>
                  </a:lnTo>
                  <a:lnTo>
                    <a:pt x="1098843" y="960529"/>
                  </a:lnTo>
                  <a:lnTo>
                    <a:pt x="1069323" y="993231"/>
                  </a:lnTo>
                  <a:lnTo>
                    <a:pt x="1037416" y="1023779"/>
                  </a:lnTo>
                  <a:lnTo>
                    <a:pt x="1003259" y="1052041"/>
                  </a:lnTo>
                  <a:lnTo>
                    <a:pt x="966988" y="1077886"/>
                  </a:lnTo>
                  <a:lnTo>
                    <a:pt x="928742" y="1101183"/>
                  </a:lnTo>
                  <a:lnTo>
                    <a:pt x="888657" y="1121799"/>
                  </a:lnTo>
                  <a:lnTo>
                    <a:pt x="846871" y="1139604"/>
                  </a:lnTo>
                  <a:lnTo>
                    <a:pt x="803520" y="1154466"/>
                  </a:lnTo>
                  <a:lnTo>
                    <a:pt x="758742" y="1166255"/>
                  </a:lnTo>
                  <a:lnTo>
                    <a:pt x="712675" y="1174838"/>
                  </a:lnTo>
                  <a:lnTo>
                    <a:pt x="665455" y="1180084"/>
                  </a:lnTo>
                  <a:lnTo>
                    <a:pt x="617220" y="1181861"/>
                  </a:lnTo>
                  <a:lnTo>
                    <a:pt x="568984" y="1180084"/>
                  </a:lnTo>
                  <a:lnTo>
                    <a:pt x="521764" y="1174838"/>
                  </a:lnTo>
                  <a:lnTo>
                    <a:pt x="475697" y="1166255"/>
                  </a:lnTo>
                  <a:lnTo>
                    <a:pt x="430919" y="1154466"/>
                  </a:lnTo>
                  <a:lnTo>
                    <a:pt x="387568" y="1139604"/>
                  </a:lnTo>
                  <a:lnTo>
                    <a:pt x="345782" y="1121799"/>
                  </a:lnTo>
                  <a:lnTo>
                    <a:pt x="305697" y="1101183"/>
                  </a:lnTo>
                  <a:lnTo>
                    <a:pt x="267451" y="1077886"/>
                  </a:lnTo>
                  <a:lnTo>
                    <a:pt x="231180" y="1052041"/>
                  </a:lnTo>
                  <a:lnTo>
                    <a:pt x="197023" y="1023779"/>
                  </a:lnTo>
                  <a:lnTo>
                    <a:pt x="165116" y="993231"/>
                  </a:lnTo>
                  <a:lnTo>
                    <a:pt x="135596" y="960529"/>
                  </a:lnTo>
                  <a:lnTo>
                    <a:pt x="108601" y="925803"/>
                  </a:lnTo>
                  <a:lnTo>
                    <a:pt x="84268" y="889186"/>
                  </a:lnTo>
                  <a:lnTo>
                    <a:pt x="62735" y="850808"/>
                  </a:lnTo>
                  <a:lnTo>
                    <a:pt x="44137" y="810801"/>
                  </a:lnTo>
                  <a:lnTo>
                    <a:pt x="28614" y="769297"/>
                  </a:lnTo>
                  <a:lnTo>
                    <a:pt x="16301" y="726426"/>
                  </a:lnTo>
                  <a:lnTo>
                    <a:pt x="7336" y="682321"/>
                  </a:lnTo>
                  <a:lnTo>
                    <a:pt x="1856" y="637112"/>
                  </a:lnTo>
                  <a:lnTo>
                    <a:pt x="0" y="590930"/>
                  </a:lnTo>
                  <a:close/>
                </a:path>
              </a:pathLst>
            </a:custGeom>
            <a:ln w="12700">
              <a:solidFill>
                <a:srgbClr val="11ACC0"/>
              </a:solidFill>
            </a:ln>
          </p:spPr>
          <p:txBody>
            <a:bodyPr wrap="square" lIns="0" tIns="0" rIns="0" bIns="0" rtlCol="0"/>
            <a:lstStyle/>
            <a:p>
              <a:endParaRPr/>
            </a:p>
          </p:txBody>
        </p:sp>
        <p:pic>
          <p:nvPicPr>
            <p:cNvPr id="32" name="object 32"/>
            <p:cNvPicPr/>
            <p:nvPr/>
          </p:nvPicPr>
          <p:blipFill>
            <a:blip r:embed="rId6" cstate="print"/>
            <a:stretch>
              <a:fillRect/>
            </a:stretch>
          </p:blipFill>
          <p:spPr>
            <a:xfrm>
              <a:off x="3018648" y="3832997"/>
              <a:ext cx="267599" cy="163837"/>
            </a:xfrm>
            <a:prstGeom prst="rect">
              <a:avLst/>
            </a:prstGeom>
          </p:spPr>
        </p:pic>
      </p:grpSp>
      <p:sp>
        <p:nvSpPr>
          <p:cNvPr id="33" name="object 33"/>
          <p:cNvSpPr txBox="1"/>
          <p:nvPr/>
        </p:nvSpPr>
        <p:spPr>
          <a:xfrm>
            <a:off x="3743524" y="3413480"/>
            <a:ext cx="1085850" cy="635000"/>
          </a:xfrm>
          <a:prstGeom prst="rect">
            <a:avLst/>
          </a:prstGeom>
        </p:spPr>
        <p:txBody>
          <a:bodyPr vert="horz" wrap="square" lIns="0" tIns="12065" rIns="0" bIns="0" rtlCol="0">
            <a:spAutoFit/>
          </a:bodyPr>
          <a:lstStyle/>
          <a:p>
            <a:pPr marL="12700" marR="5080" indent="116839">
              <a:lnSpc>
                <a:spcPct val="100000"/>
              </a:lnSpc>
              <a:spcBef>
                <a:spcPts val="95"/>
              </a:spcBef>
            </a:pPr>
            <a:r>
              <a:rPr sz="2000" spc="-10" dirty="0">
                <a:solidFill>
                  <a:srgbClr val="404040"/>
                </a:solidFill>
                <a:latin typeface="Trebuchet MS"/>
                <a:cs typeface="Trebuchet MS"/>
              </a:rPr>
              <a:t>Multiple </a:t>
            </a:r>
            <a:r>
              <a:rPr sz="2000" spc="-85" dirty="0">
                <a:solidFill>
                  <a:srgbClr val="404040"/>
                </a:solidFill>
                <a:latin typeface="Trebuchet MS"/>
                <a:cs typeface="Trebuchet MS"/>
              </a:rPr>
              <a:t>regression</a:t>
            </a:r>
            <a:endParaRPr sz="2000">
              <a:latin typeface="Trebuchet MS"/>
              <a:cs typeface="Trebuchet MS"/>
            </a:endParaRPr>
          </a:p>
        </p:txBody>
      </p:sp>
      <p:sp>
        <p:nvSpPr>
          <p:cNvPr id="34" name="object 34"/>
          <p:cNvSpPr txBox="1"/>
          <p:nvPr/>
        </p:nvSpPr>
        <p:spPr>
          <a:xfrm>
            <a:off x="3600762" y="1616906"/>
            <a:ext cx="923925" cy="662940"/>
          </a:xfrm>
          <a:prstGeom prst="rect">
            <a:avLst/>
          </a:prstGeom>
        </p:spPr>
        <p:txBody>
          <a:bodyPr vert="horz" wrap="square" lIns="0" tIns="117475" rIns="0" bIns="0" rtlCol="0">
            <a:spAutoFit/>
          </a:bodyPr>
          <a:lstStyle/>
          <a:p>
            <a:pPr marL="53340" algn="ctr">
              <a:lnSpc>
                <a:spcPct val="100000"/>
              </a:lnSpc>
              <a:spcBef>
                <a:spcPts val="925"/>
              </a:spcBef>
            </a:pPr>
            <a:r>
              <a:rPr sz="1400" spc="-25" dirty="0">
                <a:solidFill>
                  <a:srgbClr val="EB646C"/>
                </a:solidFill>
                <a:latin typeface="Arial MT"/>
                <a:cs typeface="Arial MT"/>
              </a:rPr>
              <a:t>1.</a:t>
            </a:r>
            <a:endParaRPr sz="1400">
              <a:latin typeface="Arial MT"/>
              <a:cs typeface="Arial MT"/>
            </a:endParaRPr>
          </a:p>
          <a:p>
            <a:pPr algn="ctr">
              <a:lnSpc>
                <a:spcPct val="100000"/>
              </a:lnSpc>
              <a:spcBef>
                <a:spcPts val="830"/>
              </a:spcBef>
            </a:pPr>
            <a:r>
              <a:rPr sz="1400" b="1" spc="-10" dirty="0">
                <a:solidFill>
                  <a:srgbClr val="EB646C"/>
                </a:solidFill>
                <a:latin typeface="Arial"/>
                <a:cs typeface="Arial"/>
              </a:rPr>
              <a:t>Objectives</a:t>
            </a:r>
            <a:endParaRPr sz="1400">
              <a:latin typeface="Arial"/>
              <a:cs typeface="Arial"/>
            </a:endParaRPr>
          </a:p>
        </p:txBody>
      </p:sp>
      <p:sp>
        <p:nvSpPr>
          <p:cNvPr id="35" name="object 35"/>
          <p:cNvSpPr txBox="1"/>
          <p:nvPr/>
        </p:nvSpPr>
        <p:spPr>
          <a:xfrm>
            <a:off x="5637747" y="2435570"/>
            <a:ext cx="617855" cy="624205"/>
          </a:xfrm>
          <a:prstGeom prst="rect">
            <a:avLst/>
          </a:prstGeom>
        </p:spPr>
        <p:txBody>
          <a:bodyPr vert="horz" wrap="square" lIns="0" tIns="98425" rIns="0" bIns="0" rtlCol="0">
            <a:spAutoFit/>
          </a:bodyPr>
          <a:lstStyle/>
          <a:p>
            <a:pPr marL="21590" algn="ctr">
              <a:lnSpc>
                <a:spcPct val="100000"/>
              </a:lnSpc>
              <a:spcBef>
                <a:spcPts val="775"/>
              </a:spcBef>
            </a:pPr>
            <a:r>
              <a:rPr sz="1400" spc="-25" dirty="0">
                <a:solidFill>
                  <a:srgbClr val="FAC264"/>
                </a:solidFill>
                <a:latin typeface="Arial MT"/>
                <a:cs typeface="Arial MT"/>
              </a:rPr>
              <a:t>2.</a:t>
            </a:r>
            <a:endParaRPr sz="1400">
              <a:latin typeface="Arial MT"/>
              <a:cs typeface="Arial MT"/>
            </a:endParaRPr>
          </a:p>
          <a:p>
            <a:pPr algn="ctr">
              <a:lnSpc>
                <a:spcPct val="100000"/>
              </a:lnSpc>
              <a:spcBef>
                <a:spcPts val="675"/>
              </a:spcBef>
            </a:pPr>
            <a:r>
              <a:rPr sz="1400" b="1" spc="-10" dirty="0">
                <a:solidFill>
                  <a:srgbClr val="FAC264"/>
                </a:solidFill>
                <a:latin typeface="Arial"/>
                <a:cs typeface="Arial"/>
              </a:rPr>
              <a:t>Design</a:t>
            </a:r>
            <a:endParaRPr sz="1400">
              <a:latin typeface="Arial"/>
              <a:cs typeface="Arial"/>
            </a:endParaRPr>
          </a:p>
        </p:txBody>
      </p:sp>
      <p:sp>
        <p:nvSpPr>
          <p:cNvPr id="36" name="object 36"/>
          <p:cNvSpPr txBox="1"/>
          <p:nvPr/>
        </p:nvSpPr>
        <p:spPr>
          <a:xfrm>
            <a:off x="5196723" y="4433141"/>
            <a:ext cx="1149985" cy="633095"/>
          </a:xfrm>
          <a:prstGeom prst="rect">
            <a:avLst/>
          </a:prstGeom>
        </p:spPr>
        <p:txBody>
          <a:bodyPr vert="horz" wrap="square" lIns="0" tIns="102870" rIns="0" bIns="0" rtlCol="0">
            <a:spAutoFit/>
          </a:bodyPr>
          <a:lstStyle/>
          <a:p>
            <a:pPr marL="1270" algn="ctr">
              <a:lnSpc>
                <a:spcPct val="100000"/>
              </a:lnSpc>
              <a:spcBef>
                <a:spcPts val="810"/>
              </a:spcBef>
            </a:pPr>
            <a:r>
              <a:rPr sz="1400" spc="-25" dirty="0">
                <a:solidFill>
                  <a:srgbClr val="55C28A"/>
                </a:solidFill>
                <a:latin typeface="Arial MT"/>
                <a:cs typeface="Arial MT"/>
              </a:rPr>
              <a:t>3.</a:t>
            </a:r>
            <a:endParaRPr sz="1400">
              <a:latin typeface="Arial MT"/>
              <a:cs typeface="Arial MT"/>
            </a:endParaRPr>
          </a:p>
          <a:p>
            <a:pPr algn="ctr">
              <a:lnSpc>
                <a:spcPct val="100000"/>
              </a:lnSpc>
              <a:spcBef>
                <a:spcPts val="715"/>
              </a:spcBef>
            </a:pPr>
            <a:r>
              <a:rPr sz="1400" b="1" spc="-10" dirty="0">
                <a:solidFill>
                  <a:srgbClr val="55C28A"/>
                </a:solidFill>
                <a:latin typeface="Arial"/>
                <a:cs typeface="Arial"/>
              </a:rPr>
              <a:t>Assumptions</a:t>
            </a:r>
            <a:endParaRPr sz="1400">
              <a:latin typeface="Arial"/>
              <a:cs typeface="Arial"/>
            </a:endParaRPr>
          </a:p>
        </p:txBody>
      </p:sp>
      <p:sp>
        <p:nvSpPr>
          <p:cNvPr id="37" name="object 37"/>
          <p:cNvSpPr txBox="1"/>
          <p:nvPr/>
        </p:nvSpPr>
        <p:spPr>
          <a:xfrm>
            <a:off x="3371550" y="4897956"/>
            <a:ext cx="538480" cy="694055"/>
          </a:xfrm>
          <a:prstGeom prst="rect">
            <a:avLst/>
          </a:prstGeom>
        </p:spPr>
        <p:txBody>
          <a:bodyPr vert="horz" wrap="square" lIns="0" tIns="133350" rIns="0" bIns="0" rtlCol="0">
            <a:spAutoFit/>
          </a:bodyPr>
          <a:lstStyle/>
          <a:p>
            <a:pPr marL="35560" algn="ctr">
              <a:lnSpc>
                <a:spcPct val="100000"/>
              </a:lnSpc>
              <a:spcBef>
                <a:spcPts val="1050"/>
              </a:spcBef>
            </a:pPr>
            <a:r>
              <a:rPr sz="1400" spc="-25" dirty="0">
                <a:solidFill>
                  <a:srgbClr val="D142A1"/>
                </a:solidFill>
                <a:latin typeface="Arial MT"/>
                <a:cs typeface="Arial MT"/>
              </a:rPr>
              <a:t>4.</a:t>
            </a:r>
            <a:endParaRPr sz="1400">
              <a:latin typeface="Arial MT"/>
              <a:cs typeface="Arial MT"/>
            </a:endParaRPr>
          </a:p>
          <a:p>
            <a:pPr algn="ctr">
              <a:lnSpc>
                <a:spcPct val="100000"/>
              </a:lnSpc>
              <a:spcBef>
                <a:spcPts val="955"/>
              </a:spcBef>
            </a:pPr>
            <a:r>
              <a:rPr sz="1400" b="1" spc="-10" dirty="0">
                <a:solidFill>
                  <a:srgbClr val="D142A1"/>
                </a:solidFill>
                <a:latin typeface="Arial"/>
                <a:cs typeface="Arial"/>
              </a:rPr>
              <a:t>Model</a:t>
            </a:r>
            <a:endParaRPr sz="1400">
              <a:latin typeface="Arial"/>
              <a:cs typeface="Arial"/>
            </a:endParaRPr>
          </a:p>
        </p:txBody>
      </p:sp>
      <p:sp>
        <p:nvSpPr>
          <p:cNvPr id="38" name="object 38"/>
          <p:cNvSpPr txBox="1"/>
          <p:nvPr/>
        </p:nvSpPr>
        <p:spPr>
          <a:xfrm>
            <a:off x="2048300" y="3296846"/>
            <a:ext cx="1169670" cy="452120"/>
          </a:xfrm>
          <a:prstGeom prst="rect">
            <a:avLst/>
          </a:prstGeom>
        </p:spPr>
        <p:txBody>
          <a:bodyPr vert="horz" wrap="square" lIns="0" tIns="12065" rIns="0" bIns="0" rtlCol="0">
            <a:spAutoFit/>
          </a:bodyPr>
          <a:lstStyle/>
          <a:p>
            <a:pPr marL="75565" marR="5080" indent="-63500">
              <a:lnSpc>
                <a:spcPct val="100000"/>
              </a:lnSpc>
              <a:spcBef>
                <a:spcPts val="95"/>
              </a:spcBef>
            </a:pPr>
            <a:r>
              <a:rPr sz="1400" b="1" spc="-10" dirty="0">
                <a:solidFill>
                  <a:srgbClr val="4DC1D0"/>
                </a:solidFill>
                <a:latin typeface="Arial"/>
                <a:cs typeface="Arial"/>
              </a:rPr>
              <a:t>Interpretation </a:t>
            </a:r>
            <a:r>
              <a:rPr sz="1400" b="1" dirty="0">
                <a:solidFill>
                  <a:srgbClr val="4DC1D0"/>
                </a:solidFill>
                <a:latin typeface="Arial"/>
                <a:cs typeface="Arial"/>
              </a:rPr>
              <a:t>&amp;</a:t>
            </a:r>
            <a:r>
              <a:rPr sz="1400" b="1" spc="-20" dirty="0">
                <a:solidFill>
                  <a:srgbClr val="4DC1D0"/>
                </a:solidFill>
                <a:latin typeface="Arial"/>
                <a:cs typeface="Arial"/>
              </a:rPr>
              <a:t> </a:t>
            </a:r>
            <a:r>
              <a:rPr sz="1400" b="1" spc="-10" dirty="0">
                <a:solidFill>
                  <a:srgbClr val="4DC1D0"/>
                </a:solidFill>
                <a:latin typeface="Arial"/>
                <a:cs typeface="Arial"/>
              </a:rPr>
              <a:t>Validation</a:t>
            </a:r>
            <a:endParaRPr sz="1400">
              <a:latin typeface="Arial"/>
              <a:cs typeface="Arial"/>
            </a:endParaRPr>
          </a:p>
        </p:txBody>
      </p:sp>
      <p:sp>
        <p:nvSpPr>
          <p:cNvPr id="39" name="object 39"/>
          <p:cNvSpPr txBox="1"/>
          <p:nvPr/>
        </p:nvSpPr>
        <p:spPr>
          <a:xfrm>
            <a:off x="2545251" y="3041890"/>
            <a:ext cx="174625" cy="238760"/>
          </a:xfrm>
          <a:prstGeom prst="rect">
            <a:avLst/>
          </a:prstGeom>
        </p:spPr>
        <p:txBody>
          <a:bodyPr vert="horz" wrap="square" lIns="0" tIns="12065" rIns="0" bIns="0" rtlCol="0">
            <a:spAutoFit/>
          </a:bodyPr>
          <a:lstStyle/>
          <a:p>
            <a:pPr marL="12700">
              <a:lnSpc>
                <a:spcPct val="100000"/>
              </a:lnSpc>
              <a:spcBef>
                <a:spcPts val="95"/>
              </a:spcBef>
            </a:pPr>
            <a:r>
              <a:rPr sz="1400" spc="-25" dirty="0">
                <a:solidFill>
                  <a:srgbClr val="4DC1D0"/>
                </a:solidFill>
                <a:latin typeface="Arial MT"/>
                <a:cs typeface="Arial MT"/>
              </a:rPr>
              <a:t>5.</a:t>
            </a:r>
            <a:endParaRPr sz="1400">
              <a:latin typeface="Arial MT"/>
              <a:cs typeface="Arial MT"/>
            </a:endParaRPr>
          </a:p>
        </p:txBody>
      </p:sp>
      <p:sp>
        <p:nvSpPr>
          <p:cNvPr id="40" name="object 40"/>
          <p:cNvSpPr txBox="1">
            <a:spLocks noGrp="1"/>
          </p:cNvSpPr>
          <p:nvPr>
            <p:ph type="title"/>
          </p:nvPr>
        </p:nvSpPr>
        <p:spPr>
          <a:xfrm>
            <a:off x="680515" y="486131"/>
            <a:ext cx="5006975" cy="330200"/>
          </a:xfrm>
          <a:prstGeom prst="rect">
            <a:avLst/>
          </a:prstGeom>
        </p:spPr>
        <p:txBody>
          <a:bodyPr vert="horz" wrap="square" lIns="0" tIns="12065" rIns="0" bIns="0" rtlCol="0">
            <a:spAutoFit/>
          </a:bodyPr>
          <a:lstStyle/>
          <a:p>
            <a:pPr marL="12700">
              <a:lnSpc>
                <a:spcPct val="100000"/>
              </a:lnSpc>
              <a:spcBef>
                <a:spcPts val="95"/>
              </a:spcBef>
            </a:pPr>
            <a:r>
              <a:rPr lang="en-GB" dirty="0"/>
              <a:t>Multivariate</a:t>
            </a:r>
            <a:r>
              <a:rPr lang="en-GB" spc="-95" dirty="0"/>
              <a:t> </a:t>
            </a:r>
            <a:r>
              <a:rPr lang="en-GB" dirty="0"/>
              <a:t>Regression</a:t>
            </a:r>
            <a:r>
              <a:rPr lang="en-GB" spc="-85" dirty="0"/>
              <a:t> </a:t>
            </a:r>
            <a:r>
              <a:rPr lang="en-GB" dirty="0"/>
              <a:t>Analysis:</a:t>
            </a:r>
            <a:r>
              <a:rPr lang="en-GB" spc="-85" dirty="0"/>
              <a:t> </a:t>
            </a:r>
            <a:r>
              <a:rPr lang="en-GB" spc="-10" dirty="0"/>
              <a:t>Procedure</a:t>
            </a:r>
            <a:endParaRPr spc="-10" dirty="0"/>
          </a:p>
        </p:txBody>
      </p:sp>
      <p:grpSp>
        <p:nvGrpSpPr>
          <p:cNvPr id="41" name="object 41"/>
          <p:cNvGrpSpPr/>
          <p:nvPr/>
        </p:nvGrpSpPr>
        <p:grpSpPr>
          <a:xfrm>
            <a:off x="560831" y="414528"/>
            <a:ext cx="7707630" cy="604520"/>
            <a:chOff x="560831" y="414528"/>
            <a:chExt cx="7707630" cy="604520"/>
          </a:xfrm>
        </p:grpSpPr>
        <p:pic>
          <p:nvPicPr>
            <p:cNvPr id="42" name="object 42"/>
            <p:cNvPicPr/>
            <p:nvPr/>
          </p:nvPicPr>
          <p:blipFill>
            <a:blip r:embed="rId7" cstate="print"/>
            <a:stretch>
              <a:fillRect/>
            </a:stretch>
          </p:blipFill>
          <p:spPr>
            <a:xfrm>
              <a:off x="560831" y="414528"/>
              <a:ext cx="7707629" cy="107441"/>
            </a:xfrm>
            <a:prstGeom prst="rect">
              <a:avLst/>
            </a:prstGeom>
          </p:spPr>
        </p:pic>
        <p:sp>
          <p:nvSpPr>
            <p:cNvPr id="43" name="object 43"/>
            <p:cNvSpPr/>
            <p:nvPr/>
          </p:nvSpPr>
          <p:spPr>
            <a:xfrm>
              <a:off x="602360" y="448436"/>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pic>
          <p:nvPicPr>
            <p:cNvPr id="44" name="object 44"/>
            <p:cNvPicPr/>
            <p:nvPr/>
          </p:nvPicPr>
          <p:blipFill>
            <a:blip r:embed="rId7" cstate="print"/>
            <a:stretch>
              <a:fillRect/>
            </a:stretch>
          </p:blipFill>
          <p:spPr>
            <a:xfrm>
              <a:off x="560831" y="911352"/>
              <a:ext cx="7707629" cy="107441"/>
            </a:xfrm>
            <a:prstGeom prst="rect">
              <a:avLst/>
            </a:prstGeom>
          </p:spPr>
        </p:pic>
        <p:sp>
          <p:nvSpPr>
            <p:cNvPr id="45" name="object 45"/>
            <p:cNvSpPr/>
            <p:nvPr/>
          </p:nvSpPr>
          <p:spPr>
            <a:xfrm>
              <a:off x="602360" y="9452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46" name="object 46"/>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47" name="object 47"/>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48" name="object 48"/>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17</a:t>
            </a:fld>
            <a:endParaRPr spc="-25" dirty="0"/>
          </a:p>
        </p:txBody>
      </p:sp>
    </p:spTree>
    <p:extLst>
      <p:ext uri="{BB962C8B-B14F-4D97-AF65-F5344CB8AC3E}">
        <p14:creationId xmlns:p14="http://schemas.microsoft.com/office/powerpoint/2010/main" val="32040263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2505" y="2021978"/>
            <a:ext cx="7670165" cy="3865245"/>
          </a:xfrm>
          <a:prstGeom prst="rect">
            <a:avLst/>
          </a:prstGeom>
        </p:spPr>
        <p:txBody>
          <a:bodyPr vert="horz" wrap="square" lIns="0" tIns="12700" rIns="0" bIns="0" rtlCol="0">
            <a:spAutoFit/>
          </a:bodyPr>
          <a:lstStyle/>
          <a:p>
            <a:pPr marL="12700" marR="5080">
              <a:lnSpc>
                <a:spcPct val="100000"/>
              </a:lnSpc>
              <a:spcBef>
                <a:spcPts val="100"/>
              </a:spcBef>
            </a:pPr>
            <a:r>
              <a:rPr sz="1600" dirty="0">
                <a:solidFill>
                  <a:srgbClr val="7E7E7E"/>
                </a:solidFill>
                <a:latin typeface="Arial MT"/>
                <a:cs typeface="Arial MT"/>
              </a:rPr>
              <a:t>In</a:t>
            </a:r>
            <a:r>
              <a:rPr sz="1600" spc="-30" dirty="0">
                <a:solidFill>
                  <a:srgbClr val="7E7E7E"/>
                </a:solidFill>
                <a:latin typeface="Arial MT"/>
                <a:cs typeface="Arial MT"/>
              </a:rPr>
              <a:t> </a:t>
            </a:r>
            <a:r>
              <a:rPr sz="1600" dirty="0">
                <a:solidFill>
                  <a:srgbClr val="7E7E7E"/>
                </a:solidFill>
                <a:latin typeface="Arial MT"/>
                <a:cs typeface="Arial MT"/>
              </a:rPr>
              <a:t>selecting</a:t>
            </a:r>
            <a:r>
              <a:rPr sz="1600" spc="-40" dirty="0">
                <a:solidFill>
                  <a:srgbClr val="7E7E7E"/>
                </a:solidFill>
                <a:latin typeface="Arial MT"/>
                <a:cs typeface="Arial MT"/>
              </a:rPr>
              <a:t> </a:t>
            </a:r>
            <a:r>
              <a:rPr sz="1600" dirty="0">
                <a:solidFill>
                  <a:srgbClr val="7E7E7E"/>
                </a:solidFill>
                <a:latin typeface="Arial MT"/>
                <a:cs typeface="Arial MT"/>
              </a:rPr>
              <a:t>suitable</a:t>
            </a:r>
            <a:r>
              <a:rPr sz="1600" spc="-35" dirty="0">
                <a:solidFill>
                  <a:srgbClr val="7E7E7E"/>
                </a:solidFill>
                <a:latin typeface="Arial MT"/>
                <a:cs typeface="Arial MT"/>
              </a:rPr>
              <a:t> </a:t>
            </a:r>
            <a:r>
              <a:rPr sz="1600" dirty="0">
                <a:solidFill>
                  <a:srgbClr val="7E7E7E"/>
                </a:solidFill>
                <a:latin typeface="Arial MT"/>
                <a:cs typeface="Arial MT"/>
              </a:rPr>
              <a:t>applications</a:t>
            </a:r>
            <a:r>
              <a:rPr sz="1600" spc="-40"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multiple</a:t>
            </a:r>
            <a:r>
              <a:rPr sz="1600" spc="-35" dirty="0">
                <a:solidFill>
                  <a:srgbClr val="7E7E7E"/>
                </a:solidFill>
                <a:latin typeface="Arial MT"/>
                <a:cs typeface="Arial MT"/>
              </a:rPr>
              <a:t> </a:t>
            </a:r>
            <a:r>
              <a:rPr sz="1600" dirty="0">
                <a:solidFill>
                  <a:srgbClr val="7E7E7E"/>
                </a:solidFill>
                <a:latin typeface="Arial MT"/>
                <a:cs typeface="Arial MT"/>
              </a:rPr>
              <a:t>regression,</a:t>
            </a:r>
            <a:r>
              <a:rPr sz="1600" spc="-3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researcher</a:t>
            </a:r>
            <a:r>
              <a:rPr sz="1600" spc="-25" dirty="0">
                <a:solidFill>
                  <a:srgbClr val="7E7E7E"/>
                </a:solidFill>
                <a:latin typeface="Arial MT"/>
                <a:cs typeface="Arial MT"/>
              </a:rPr>
              <a:t> </a:t>
            </a:r>
            <a:r>
              <a:rPr sz="1600" dirty="0">
                <a:solidFill>
                  <a:srgbClr val="7E7E7E"/>
                </a:solidFill>
                <a:latin typeface="Arial MT"/>
                <a:cs typeface="Arial MT"/>
              </a:rPr>
              <a:t>must</a:t>
            </a:r>
            <a:r>
              <a:rPr sz="1600" spc="-20" dirty="0">
                <a:solidFill>
                  <a:srgbClr val="7E7E7E"/>
                </a:solidFill>
                <a:latin typeface="Arial MT"/>
                <a:cs typeface="Arial MT"/>
              </a:rPr>
              <a:t> </a:t>
            </a:r>
            <a:r>
              <a:rPr sz="1600" spc="-10" dirty="0">
                <a:solidFill>
                  <a:srgbClr val="7E7E7E"/>
                </a:solidFill>
                <a:latin typeface="Arial MT"/>
                <a:cs typeface="Arial MT"/>
              </a:rPr>
              <a:t>consider </a:t>
            </a:r>
            <a:r>
              <a:rPr sz="1600" dirty="0">
                <a:solidFill>
                  <a:srgbClr val="7E7E7E"/>
                </a:solidFill>
                <a:latin typeface="Arial MT"/>
                <a:cs typeface="Arial MT"/>
              </a:rPr>
              <a:t>three</a:t>
            </a:r>
            <a:r>
              <a:rPr sz="1600" spc="-45" dirty="0">
                <a:solidFill>
                  <a:srgbClr val="7E7E7E"/>
                </a:solidFill>
                <a:latin typeface="Arial MT"/>
                <a:cs typeface="Arial MT"/>
              </a:rPr>
              <a:t> </a:t>
            </a:r>
            <a:r>
              <a:rPr sz="1600" dirty="0">
                <a:solidFill>
                  <a:srgbClr val="7E7E7E"/>
                </a:solidFill>
                <a:latin typeface="Arial MT"/>
                <a:cs typeface="Arial MT"/>
              </a:rPr>
              <a:t>primary</a:t>
            </a:r>
            <a:r>
              <a:rPr sz="1600" spc="-35" dirty="0">
                <a:solidFill>
                  <a:srgbClr val="7E7E7E"/>
                </a:solidFill>
                <a:latin typeface="Arial MT"/>
                <a:cs typeface="Arial MT"/>
              </a:rPr>
              <a:t> </a:t>
            </a:r>
            <a:r>
              <a:rPr sz="1600" spc="-10" dirty="0">
                <a:solidFill>
                  <a:srgbClr val="7E7E7E"/>
                </a:solidFill>
                <a:latin typeface="Arial MT"/>
                <a:cs typeface="Arial MT"/>
              </a:rPr>
              <a:t>issues:</a:t>
            </a:r>
            <a:endParaRPr sz="1600">
              <a:latin typeface="Arial MT"/>
              <a:cs typeface="Arial MT"/>
            </a:endParaRPr>
          </a:p>
          <a:p>
            <a:pPr>
              <a:lnSpc>
                <a:spcPct val="100000"/>
              </a:lnSpc>
              <a:spcBef>
                <a:spcPts val="80"/>
              </a:spcBef>
            </a:pPr>
            <a:endParaRPr sz="1600">
              <a:latin typeface="Arial MT"/>
              <a:cs typeface="Arial MT"/>
            </a:endParaRPr>
          </a:p>
          <a:p>
            <a:pPr marL="812165" indent="-342900">
              <a:lnSpc>
                <a:spcPct val="100000"/>
              </a:lnSpc>
              <a:buClr>
                <a:srgbClr val="245896"/>
              </a:buClr>
              <a:buAutoNum type="arabicPeriod"/>
              <a:tabLst>
                <a:tab pos="812165" algn="l"/>
              </a:tabLst>
            </a:pPr>
            <a:r>
              <a:rPr sz="1600" dirty="0">
                <a:solidFill>
                  <a:srgbClr val="7E7E7E"/>
                </a:solidFill>
                <a:latin typeface="Arial MT"/>
                <a:cs typeface="Arial MT"/>
              </a:rPr>
              <a:t>The</a:t>
            </a:r>
            <a:r>
              <a:rPr sz="1600" spc="-40" dirty="0">
                <a:solidFill>
                  <a:srgbClr val="7E7E7E"/>
                </a:solidFill>
                <a:latin typeface="Arial MT"/>
                <a:cs typeface="Arial MT"/>
              </a:rPr>
              <a:t> </a:t>
            </a:r>
            <a:r>
              <a:rPr sz="1600" b="1" dirty="0">
                <a:solidFill>
                  <a:srgbClr val="6F2F9F"/>
                </a:solidFill>
                <a:latin typeface="Arial"/>
                <a:cs typeface="Arial"/>
              </a:rPr>
              <a:t>appropriateness</a:t>
            </a:r>
            <a:r>
              <a:rPr sz="1600" b="1" spc="-35" dirty="0">
                <a:solidFill>
                  <a:srgbClr val="6F2F9F"/>
                </a:solidFill>
                <a:latin typeface="Arial"/>
                <a:cs typeface="Arial"/>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research</a:t>
            </a:r>
            <a:r>
              <a:rPr sz="1600" spc="-30" dirty="0">
                <a:solidFill>
                  <a:srgbClr val="7E7E7E"/>
                </a:solidFill>
                <a:latin typeface="Arial MT"/>
                <a:cs typeface="Arial MT"/>
              </a:rPr>
              <a:t> </a:t>
            </a:r>
            <a:r>
              <a:rPr sz="1600" spc="-10" dirty="0">
                <a:solidFill>
                  <a:srgbClr val="7E7E7E"/>
                </a:solidFill>
                <a:latin typeface="Arial MT"/>
                <a:cs typeface="Arial MT"/>
              </a:rPr>
              <a:t>problem;</a:t>
            </a:r>
            <a:endParaRPr sz="1600">
              <a:latin typeface="Arial MT"/>
              <a:cs typeface="Arial MT"/>
            </a:endParaRPr>
          </a:p>
          <a:p>
            <a:pPr>
              <a:lnSpc>
                <a:spcPct val="100000"/>
              </a:lnSpc>
              <a:buClr>
                <a:srgbClr val="245896"/>
              </a:buClr>
              <a:buFont typeface="Arial MT"/>
              <a:buAutoNum type="arabicPeriod"/>
            </a:pPr>
            <a:endParaRPr sz="1600">
              <a:latin typeface="Arial MT"/>
              <a:cs typeface="Arial MT"/>
            </a:endParaRPr>
          </a:p>
          <a:p>
            <a:pPr>
              <a:lnSpc>
                <a:spcPct val="100000"/>
              </a:lnSpc>
              <a:spcBef>
                <a:spcPts val="160"/>
              </a:spcBef>
              <a:buClr>
                <a:srgbClr val="245896"/>
              </a:buClr>
              <a:buFont typeface="Arial MT"/>
              <a:buAutoNum type="arabicPeriod"/>
            </a:pPr>
            <a:endParaRPr sz="1600">
              <a:latin typeface="Arial MT"/>
              <a:cs typeface="Arial MT"/>
            </a:endParaRPr>
          </a:p>
          <a:p>
            <a:pPr marL="812165" indent="-342900">
              <a:lnSpc>
                <a:spcPct val="100000"/>
              </a:lnSpc>
              <a:buClr>
                <a:srgbClr val="245896"/>
              </a:buClr>
              <a:buAutoNum type="arabicPeriod"/>
              <a:tabLst>
                <a:tab pos="812165" algn="l"/>
              </a:tabLst>
            </a:pPr>
            <a:r>
              <a:rPr sz="1600" dirty="0">
                <a:solidFill>
                  <a:srgbClr val="7E7E7E"/>
                </a:solidFill>
                <a:latin typeface="Arial MT"/>
                <a:cs typeface="Arial MT"/>
              </a:rPr>
              <a:t>Specification</a:t>
            </a:r>
            <a:r>
              <a:rPr sz="1600" spc="-60" dirty="0">
                <a:solidFill>
                  <a:srgbClr val="7E7E7E"/>
                </a:solidFill>
                <a:latin typeface="Arial MT"/>
                <a:cs typeface="Arial MT"/>
              </a:rPr>
              <a:t> </a:t>
            </a:r>
            <a:r>
              <a:rPr sz="1600" dirty="0">
                <a:solidFill>
                  <a:srgbClr val="7E7E7E"/>
                </a:solidFill>
                <a:latin typeface="Arial MT"/>
                <a:cs typeface="Arial MT"/>
              </a:rPr>
              <a:t>of</a:t>
            </a:r>
            <a:r>
              <a:rPr sz="1600" spc="-35" dirty="0">
                <a:solidFill>
                  <a:srgbClr val="7E7E7E"/>
                </a:solidFill>
                <a:latin typeface="Arial MT"/>
                <a:cs typeface="Arial MT"/>
              </a:rPr>
              <a:t> </a:t>
            </a:r>
            <a:r>
              <a:rPr sz="1600" dirty="0">
                <a:solidFill>
                  <a:srgbClr val="7E7E7E"/>
                </a:solidFill>
                <a:latin typeface="Arial MT"/>
                <a:cs typeface="Arial MT"/>
              </a:rPr>
              <a:t>a</a:t>
            </a:r>
            <a:r>
              <a:rPr sz="1600" spc="-40" dirty="0">
                <a:solidFill>
                  <a:srgbClr val="7E7E7E"/>
                </a:solidFill>
                <a:latin typeface="Arial MT"/>
                <a:cs typeface="Arial MT"/>
              </a:rPr>
              <a:t> </a:t>
            </a:r>
            <a:r>
              <a:rPr sz="1600" b="1" dirty="0">
                <a:solidFill>
                  <a:srgbClr val="6F2F9F"/>
                </a:solidFill>
                <a:latin typeface="Arial"/>
                <a:cs typeface="Arial"/>
              </a:rPr>
              <a:t>statistical</a:t>
            </a:r>
            <a:r>
              <a:rPr sz="1600" b="1" spc="-15" dirty="0">
                <a:solidFill>
                  <a:srgbClr val="6F2F9F"/>
                </a:solidFill>
                <a:latin typeface="Arial"/>
                <a:cs typeface="Arial"/>
              </a:rPr>
              <a:t> </a:t>
            </a:r>
            <a:r>
              <a:rPr sz="1600" spc="-10" dirty="0">
                <a:solidFill>
                  <a:srgbClr val="7E7E7E"/>
                </a:solidFill>
                <a:latin typeface="Arial MT"/>
                <a:cs typeface="Arial MT"/>
              </a:rPr>
              <a:t>relationship;</a:t>
            </a:r>
            <a:endParaRPr sz="1600">
              <a:latin typeface="Arial MT"/>
              <a:cs typeface="Arial MT"/>
            </a:endParaRPr>
          </a:p>
          <a:p>
            <a:pPr>
              <a:lnSpc>
                <a:spcPct val="100000"/>
              </a:lnSpc>
              <a:buClr>
                <a:srgbClr val="245896"/>
              </a:buClr>
              <a:buFont typeface="Arial MT"/>
              <a:buAutoNum type="arabicPeriod"/>
            </a:pPr>
            <a:endParaRPr sz="1600">
              <a:latin typeface="Arial MT"/>
              <a:cs typeface="Arial MT"/>
            </a:endParaRPr>
          </a:p>
          <a:p>
            <a:pPr>
              <a:lnSpc>
                <a:spcPct val="100000"/>
              </a:lnSpc>
              <a:spcBef>
                <a:spcPts val="160"/>
              </a:spcBef>
              <a:buClr>
                <a:srgbClr val="245896"/>
              </a:buClr>
              <a:buFont typeface="Arial MT"/>
              <a:buAutoNum type="arabicPeriod"/>
            </a:pPr>
            <a:endParaRPr sz="1600">
              <a:latin typeface="Arial MT"/>
              <a:cs typeface="Arial MT"/>
            </a:endParaRPr>
          </a:p>
          <a:p>
            <a:pPr marL="812165" indent="-342900">
              <a:lnSpc>
                <a:spcPts val="1914"/>
              </a:lnSpc>
              <a:buClr>
                <a:srgbClr val="245896"/>
              </a:buClr>
              <a:buAutoNum type="arabicPeriod"/>
              <a:tabLst>
                <a:tab pos="812165" algn="l"/>
              </a:tabLst>
            </a:pPr>
            <a:r>
              <a:rPr sz="1600" dirty="0">
                <a:solidFill>
                  <a:srgbClr val="7E7E7E"/>
                </a:solidFill>
                <a:latin typeface="Arial MT"/>
                <a:cs typeface="Arial MT"/>
              </a:rPr>
              <a:t>Selection</a:t>
            </a:r>
            <a:r>
              <a:rPr sz="1600" spc="-40"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dependent</a:t>
            </a:r>
            <a:r>
              <a:rPr sz="1600" spc="-30" dirty="0">
                <a:solidFill>
                  <a:srgbClr val="7E7E7E"/>
                </a:solidFill>
                <a:latin typeface="Arial MT"/>
                <a:cs typeface="Arial MT"/>
              </a:rPr>
              <a:t> </a:t>
            </a:r>
            <a:r>
              <a:rPr sz="1600" dirty="0">
                <a:solidFill>
                  <a:srgbClr val="7E7E7E"/>
                </a:solidFill>
                <a:latin typeface="Arial MT"/>
                <a:cs typeface="Arial MT"/>
              </a:rPr>
              <a:t>and</a:t>
            </a:r>
            <a:r>
              <a:rPr sz="1600" spc="-30" dirty="0">
                <a:solidFill>
                  <a:srgbClr val="7E7E7E"/>
                </a:solidFill>
                <a:latin typeface="Arial MT"/>
                <a:cs typeface="Arial MT"/>
              </a:rPr>
              <a:t> </a:t>
            </a:r>
            <a:r>
              <a:rPr sz="1600" dirty="0">
                <a:solidFill>
                  <a:srgbClr val="7E7E7E"/>
                </a:solidFill>
                <a:latin typeface="Arial MT"/>
                <a:cs typeface="Arial MT"/>
              </a:rPr>
              <a:t>independent</a:t>
            </a:r>
            <a:r>
              <a:rPr sz="1600" spc="-25" dirty="0">
                <a:solidFill>
                  <a:srgbClr val="7E7E7E"/>
                </a:solidFill>
                <a:latin typeface="Arial MT"/>
                <a:cs typeface="Arial MT"/>
              </a:rPr>
              <a:t> </a:t>
            </a:r>
            <a:r>
              <a:rPr sz="1600" spc="-10" dirty="0">
                <a:solidFill>
                  <a:srgbClr val="7E7E7E"/>
                </a:solidFill>
                <a:latin typeface="Arial MT"/>
                <a:cs typeface="Arial MT"/>
              </a:rPr>
              <a:t>variables:</a:t>
            </a:r>
            <a:endParaRPr sz="1600">
              <a:latin typeface="Arial MT"/>
              <a:cs typeface="Arial MT"/>
            </a:endParaRPr>
          </a:p>
          <a:p>
            <a:pPr marL="1212215" lvl="1" indent="-285115">
              <a:lnSpc>
                <a:spcPts val="2395"/>
              </a:lnSpc>
              <a:buClr>
                <a:srgbClr val="245896"/>
              </a:buClr>
              <a:buChar char="•"/>
              <a:tabLst>
                <a:tab pos="1212215" algn="l"/>
              </a:tabLst>
            </a:pPr>
            <a:r>
              <a:rPr sz="1600" dirty="0">
                <a:solidFill>
                  <a:srgbClr val="7E7E7E"/>
                </a:solidFill>
                <a:latin typeface="Arial MT"/>
                <a:cs typeface="Arial MT"/>
              </a:rPr>
              <a:t>Strong</a:t>
            </a:r>
            <a:r>
              <a:rPr sz="1600" spc="-35" dirty="0">
                <a:solidFill>
                  <a:srgbClr val="7E7E7E"/>
                </a:solidFill>
                <a:latin typeface="Arial MT"/>
                <a:cs typeface="Arial MT"/>
              </a:rPr>
              <a:t> </a:t>
            </a:r>
            <a:r>
              <a:rPr sz="2000" b="1" spc="-10" dirty="0">
                <a:solidFill>
                  <a:srgbClr val="6F2F9F"/>
                </a:solidFill>
                <a:latin typeface="Arial"/>
                <a:cs typeface="Arial"/>
              </a:rPr>
              <a:t>T</a:t>
            </a:r>
            <a:r>
              <a:rPr sz="1600" spc="-10" dirty="0">
                <a:solidFill>
                  <a:srgbClr val="7E7E7E"/>
                </a:solidFill>
                <a:latin typeface="Arial MT"/>
                <a:cs typeface="Arial MT"/>
              </a:rPr>
              <a:t>heory;</a:t>
            </a:r>
            <a:endParaRPr sz="1600">
              <a:latin typeface="Arial MT"/>
              <a:cs typeface="Arial MT"/>
            </a:endParaRPr>
          </a:p>
          <a:p>
            <a:pPr lvl="1">
              <a:lnSpc>
                <a:spcPct val="100000"/>
              </a:lnSpc>
              <a:spcBef>
                <a:spcPts val="80"/>
              </a:spcBef>
              <a:buFont typeface="Arial MT"/>
              <a:buChar char="•"/>
            </a:pPr>
            <a:endParaRPr sz="1600">
              <a:latin typeface="Arial MT"/>
              <a:cs typeface="Arial MT"/>
            </a:endParaRPr>
          </a:p>
          <a:p>
            <a:pPr marL="1269365" lvl="1" indent="-342265">
              <a:lnSpc>
                <a:spcPct val="100000"/>
              </a:lnSpc>
              <a:buClr>
                <a:srgbClr val="245896"/>
              </a:buClr>
              <a:buFont typeface="Arial MT"/>
              <a:buChar char="•"/>
              <a:tabLst>
                <a:tab pos="1269365" algn="l"/>
              </a:tabLst>
            </a:pPr>
            <a:r>
              <a:rPr sz="2000" b="1" dirty="0">
                <a:solidFill>
                  <a:srgbClr val="6F2F9F"/>
                </a:solidFill>
                <a:latin typeface="Arial"/>
                <a:cs typeface="Arial"/>
              </a:rPr>
              <a:t>M</a:t>
            </a:r>
            <a:r>
              <a:rPr sz="1600" dirty="0">
                <a:solidFill>
                  <a:srgbClr val="7E7E7E"/>
                </a:solidFill>
                <a:latin typeface="Arial MT"/>
                <a:cs typeface="Arial MT"/>
              </a:rPr>
              <a:t>easurement</a:t>
            </a:r>
            <a:r>
              <a:rPr sz="1600" spc="-45" dirty="0">
                <a:solidFill>
                  <a:srgbClr val="7E7E7E"/>
                </a:solidFill>
                <a:latin typeface="Arial MT"/>
                <a:cs typeface="Arial MT"/>
              </a:rPr>
              <a:t> </a:t>
            </a:r>
            <a:r>
              <a:rPr sz="1600" spc="-10" dirty="0">
                <a:solidFill>
                  <a:srgbClr val="7E7E7E"/>
                </a:solidFill>
                <a:latin typeface="Arial MT"/>
                <a:cs typeface="Arial MT"/>
              </a:rPr>
              <a:t>error;</a:t>
            </a:r>
            <a:endParaRPr sz="1600">
              <a:latin typeface="Arial MT"/>
              <a:cs typeface="Arial MT"/>
            </a:endParaRPr>
          </a:p>
          <a:p>
            <a:pPr lvl="1">
              <a:lnSpc>
                <a:spcPct val="100000"/>
              </a:lnSpc>
              <a:spcBef>
                <a:spcPts val="80"/>
              </a:spcBef>
              <a:buFont typeface="Arial MT"/>
              <a:buChar char="•"/>
            </a:pPr>
            <a:endParaRPr sz="1600">
              <a:latin typeface="Arial MT"/>
              <a:cs typeface="Arial MT"/>
            </a:endParaRPr>
          </a:p>
          <a:p>
            <a:pPr marL="1269365" lvl="1" indent="-342265">
              <a:lnSpc>
                <a:spcPct val="100000"/>
              </a:lnSpc>
              <a:buClr>
                <a:srgbClr val="245896"/>
              </a:buClr>
              <a:buFont typeface="Arial MT"/>
              <a:buChar char="•"/>
              <a:tabLst>
                <a:tab pos="1269365" algn="l"/>
              </a:tabLst>
            </a:pPr>
            <a:r>
              <a:rPr sz="2000" b="1" dirty="0">
                <a:solidFill>
                  <a:srgbClr val="6F2F9F"/>
                </a:solidFill>
                <a:latin typeface="Arial"/>
                <a:cs typeface="Arial"/>
              </a:rPr>
              <a:t>S</a:t>
            </a:r>
            <a:r>
              <a:rPr sz="1600" dirty="0">
                <a:solidFill>
                  <a:srgbClr val="7E7E7E"/>
                </a:solidFill>
                <a:latin typeface="Arial MT"/>
                <a:cs typeface="Arial MT"/>
              </a:rPr>
              <a:t>pecification</a:t>
            </a:r>
            <a:r>
              <a:rPr sz="1600" spc="-85" dirty="0">
                <a:solidFill>
                  <a:srgbClr val="7E7E7E"/>
                </a:solidFill>
                <a:latin typeface="Arial MT"/>
                <a:cs typeface="Arial MT"/>
              </a:rPr>
              <a:t> </a:t>
            </a:r>
            <a:r>
              <a:rPr sz="1600" spc="-10" dirty="0">
                <a:solidFill>
                  <a:srgbClr val="7E7E7E"/>
                </a:solidFill>
                <a:latin typeface="Arial MT"/>
                <a:cs typeface="Arial MT"/>
              </a:rPr>
              <a:t>error.</a:t>
            </a:r>
            <a:endParaRPr sz="1600">
              <a:latin typeface="Arial MT"/>
              <a:cs typeface="Arial MT"/>
            </a:endParaRPr>
          </a:p>
        </p:txBody>
      </p:sp>
      <p:graphicFrame>
        <p:nvGraphicFramePr>
          <p:cNvPr id="3" name="object 3"/>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4" name="object 4"/>
          <p:cNvSpPr/>
          <p:nvPr/>
        </p:nvSpPr>
        <p:spPr>
          <a:xfrm>
            <a:off x="867536" y="344804"/>
            <a:ext cx="760095" cy="0"/>
          </a:xfrm>
          <a:custGeom>
            <a:avLst/>
            <a:gdLst/>
            <a:ahLst/>
            <a:cxnLst/>
            <a:rect l="l" t="t" r="r" b="b"/>
            <a:pathLst>
              <a:path w="760094">
                <a:moveTo>
                  <a:pt x="0" y="0"/>
                </a:moveTo>
                <a:lnTo>
                  <a:pt x="760018" y="0"/>
                </a:lnTo>
              </a:path>
            </a:pathLst>
          </a:custGeom>
          <a:ln w="57150">
            <a:solidFill>
              <a:srgbClr val="2B1E5C"/>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Setting</a:t>
            </a:r>
            <a:r>
              <a:rPr spc="-75" dirty="0"/>
              <a:t> </a:t>
            </a:r>
            <a:r>
              <a:rPr dirty="0"/>
              <a:t>up</a:t>
            </a:r>
            <a:r>
              <a:rPr spc="-60" dirty="0"/>
              <a:t> </a:t>
            </a:r>
            <a:r>
              <a:rPr dirty="0"/>
              <a:t>the</a:t>
            </a:r>
            <a:r>
              <a:rPr spc="-80" dirty="0"/>
              <a:t> </a:t>
            </a:r>
            <a:r>
              <a:rPr dirty="0"/>
              <a:t>Objectives</a:t>
            </a:r>
            <a:r>
              <a:rPr spc="-65" dirty="0"/>
              <a:t> </a:t>
            </a:r>
            <a:r>
              <a:rPr dirty="0"/>
              <a:t>of</a:t>
            </a:r>
            <a:r>
              <a:rPr spc="-75" dirty="0"/>
              <a:t> </a:t>
            </a:r>
            <a:r>
              <a:rPr dirty="0"/>
              <a:t>Multiple</a:t>
            </a:r>
            <a:r>
              <a:rPr spc="-50" dirty="0"/>
              <a:t> </a:t>
            </a:r>
            <a:r>
              <a:rPr dirty="0"/>
              <a:t>Regression</a:t>
            </a:r>
            <a:r>
              <a:rPr spc="-55" dirty="0"/>
              <a:t> </a:t>
            </a:r>
            <a:r>
              <a:rPr spc="-10" dirty="0"/>
              <a:t>Analysis</a:t>
            </a:r>
          </a:p>
        </p:txBody>
      </p:sp>
      <p:grpSp>
        <p:nvGrpSpPr>
          <p:cNvPr id="6" name="object 6"/>
          <p:cNvGrpSpPr/>
          <p:nvPr/>
        </p:nvGrpSpPr>
        <p:grpSpPr>
          <a:xfrm>
            <a:off x="552450" y="1178052"/>
            <a:ext cx="7707630" cy="107950"/>
            <a:chOff x="552450" y="1178052"/>
            <a:chExt cx="7707630" cy="107950"/>
          </a:xfrm>
        </p:grpSpPr>
        <p:pic>
          <p:nvPicPr>
            <p:cNvPr id="7" name="object 7"/>
            <p:cNvPicPr/>
            <p:nvPr/>
          </p:nvPicPr>
          <p:blipFill>
            <a:blip r:embed="rId2" cstate="print"/>
            <a:stretch>
              <a:fillRect/>
            </a:stretch>
          </p:blipFill>
          <p:spPr>
            <a:xfrm>
              <a:off x="552450" y="1178052"/>
              <a:ext cx="7707629" cy="107441"/>
            </a:xfrm>
            <a:prstGeom prst="rect">
              <a:avLst/>
            </a:prstGeom>
          </p:spPr>
        </p:pic>
        <p:sp>
          <p:nvSpPr>
            <p:cNvPr id="8" name="object 8"/>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9" name="object 9"/>
          <p:cNvGrpSpPr/>
          <p:nvPr/>
        </p:nvGrpSpPr>
        <p:grpSpPr>
          <a:xfrm>
            <a:off x="552450" y="1674876"/>
            <a:ext cx="7707630" cy="107950"/>
            <a:chOff x="552450" y="1674876"/>
            <a:chExt cx="7707630" cy="107950"/>
          </a:xfrm>
        </p:grpSpPr>
        <p:pic>
          <p:nvPicPr>
            <p:cNvPr id="10" name="object 10"/>
            <p:cNvPicPr/>
            <p:nvPr/>
          </p:nvPicPr>
          <p:blipFill>
            <a:blip r:embed="rId2" cstate="print"/>
            <a:stretch>
              <a:fillRect/>
            </a:stretch>
          </p:blipFill>
          <p:spPr>
            <a:xfrm>
              <a:off x="552450" y="1674876"/>
              <a:ext cx="7707629" cy="107441"/>
            </a:xfrm>
            <a:prstGeom prst="rect">
              <a:avLst/>
            </a:prstGeom>
          </p:spPr>
        </p:pic>
        <p:sp>
          <p:nvSpPr>
            <p:cNvPr id="11" name="object 11"/>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18</a:t>
            </a:fld>
            <a:endParaRPr spc="-25" dirty="0"/>
          </a:p>
        </p:txBody>
      </p:sp>
    </p:spTree>
    <p:extLst>
      <p:ext uri="{BB962C8B-B14F-4D97-AF65-F5344CB8AC3E}">
        <p14:creationId xmlns:p14="http://schemas.microsoft.com/office/powerpoint/2010/main" val="1644878641"/>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2505" y="2021978"/>
            <a:ext cx="7528559" cy="3744595"/>
          </a:xfrm>
          <a:prstGeom prst="rect">
            <a:avLst/>
          </a:prstGeom>
        </p:spPr>
        <p:txBody>
          <a:bodyPr vert="horz" wrap="square" lIns="0" tIns="12700" rIns="0" bIns="0" rtlCol="0">
            <a:spAutoFit/>
          </a:bodyPr>
          <a:lstStyle/>
          <a:p>
            <a:pPr marL="355600" marR="5080" indent="-343535">
              <a:lnSpc>
                <a:spcPct val="100000"/>
              </a:lnSpc>
              <a:spcBef>
                <a:spcPts val="100"/>
              </a:spcBef>
              <a:buClr>
                <a:srgbClr val="245896"/>
              </a:buClr>
              <a:buFont typeface="Arial"/>
              <a:buAutoNum type="arabicPeriod"/>
              <a:tabLst>
                <a:tab pos="355600" algn="l"/>
              </a:tabLst>
            </a:pPr>
            <a:r>
              <a:rPr sz="1800" b="1" dirty="0">
                <a:solidFill>
                  <a:srgbClr val="C00000"/>
                </a:solidFill>
                <a:latin typeface="Arial"/>
                <a:cs typeface="Arial"/>
              </a:rPr>
              <a:t>Prediction</a:t>
            </a:r>
            <a:r>
              <a:rPr sz="1600" dirty="0">
                <a:solidFill>
                  <a:srgbClr val="7E7E7E"/>
                </a:solidFill>
                <a:latin typeface="Arial MT"/>
                <a:cs typeface="Arial MT"/>
              </a:rPr>
              <a:t>:</a:t>
            </a:r>
            <a:r>
              <a:rPr sz="1600" spc="-2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dependent</a:t>
            </a:r>
            <a:r>
              <a:rPr sz="1600" spc="-30" dirty="0">
                <a:solidFill>
                  <a:srgbClr val="7E7E7E"/>
                </a:solidFill>
                <a:latin typeface="Arial MT"/>
                <a:cs typeface="Arial MT"/>
              </a:rPr>
              <a:t> </a:t>
            </a:r>
            <a:r>
              <a:rPr sz="1600" dirty="0">
                <a:solidFill>
                  <a:srgbClr val="7E7E7E"/>
                </a:solidFill>
                <a:latin typeface="Arial MT"/>
                <a:cs typeface="Arial MT"/>
              </a:rPr>
              <a:t>variable</a:t>
            </a:r>
            <a:r>
              <a:rPr sz="1600" spc="-40" dirty="0">
                <a:solidFill>
                  <a:srgbClr val="7E7E7E"/>
                </a:solidFill>
                <a:latin typeface="Arial MT"/>
                <a:cs typeface="Arial MT"/>
              </a:rPr>
              <a:t> </a:t>
            </a:r>
            <a:r>
              <a:rPr sz="1600" dirty="0">
                <a:solidFill>
                  <a:srgbClr val="7E7E7E"/>
                </a:solidFill>
                <a:latin typeface="Arial MT"/>
                <a:cs typeface="Arial MT"/>
              </a:rPr>
              <a:t>with</a:t>
            </a:r>
            <a:r>
              <a:rPr sz="1600" spc="-35" dirty="0">
                <a:solidFill>
                  <a:srgbClr val="7E7E7E"/>
                </a:solidFill>
                <a:latin typeface="Arial MT"/>
                <a:cs typeface="Arial MT"/>
              </a:rPr>
              <a:t> </a:t>
            </a:r>
            <a:r>
              <a:rPr sz="1600" dirty="0">
                <a:solidFill>
                  <a:srgbClr val="7E7E7E"/>
                </a:solidFill>
                <a:latin typeface="Arial MT"/>
                <a:cs typeface="Arial MT"/>
              </a:rPr>
              <a:t>a</a:t>
            </a:r>
            <a:r>
              <a:rPr sz="1600" spc="-30" dirty="0">
                <a:solidFill>
                  <a:srgbClr val="7E7E7E"/>
                </a:solidFill>
                <a:latin typeface="Arial MT"/>
                <a:cs typeface="Arial MT"/>
              </a:rPr>
              <a:t> </a:t>
            </a:r>
            <a:r>
              <a:rPr sz="1600" dirty="0">
                <a:solidFill>
                  <a:srgbClr val="7E7E7E"/>
                </a:solidFill>
                <a:latin typeface="Arial MT"/>
                <a:cs typeface="Arial MT"/>
              </a:rPr>
              <a:t>set</a:t>
            </a:r>
            <a:r>
              <a:rPr sz="1600" spc="-25"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independent</a:t>
            </a:r>
            <a:r>
              <a:rPr sz="1600" spc="-30" dirty="0">
                <a:solidFill>
                  <a:srgbClr val="7E7E7E"/>
                </a:solidFill>
                <a:latin typeface="Arial MT"/>
                <a:cs typeface="Arial MT"/>
              </a:rPr>
              <a:t> </a:t>
            </a:r>
            <a:r>
              <a:rPr sz="1600" dirty="0">
                <a:solidFill>
                  <a:srgbClr val="7E7E7E"/>
                </a:solidFill>
                <a:latin typeface="Arial MT"/>
                <a:cs typeface="Arial MT"/>
              </a:rPr>
              <a:t>variables</a:t>
            </a:r>
            <a:r>
              <a:rPr sz="1600" spc="-40" dirty="0">
                <a:solidFill>
                  <a:srgbClr val="7E7E7E"/>
                </a:solidFill>
                <a:latin typeface="Arial MT"/>
                <a:cs typeface="Arial MT"/>
              </a:rPr>
              <a:t> </a:t>
            </a:r>
            <a:r>
              <a:rPr sz="1600" dirty="0">
                <a:solidFill>
                  <a:srgbClr val="7E7E7E"/>
                </a:solidFill>
                <a:latin typeface="Arial MT"/>
                <a:cs typeface="Arial MT"/>
              </a:rPr>
              <a:t>with</a:t>
            </a:r>
            <a:r>
              <a:rPr sz="1600" spc="-35" dirty="0">
                <a:solidFill>
                  <a:srgbClr val="7E7E7E"/>
                </a:solidFill>
                <a:latin typeface="Arial MT"/>
                <a:cs typeface="Arial MT"/>
              </a:rPr>
              <a:t> </a:t>
            </a:r>
            <a:r>
              <a:rPr sz="1600" spc="-25" dirty="0">
                <a:solidFill>
                  <a:srgbClr val="7E7E7E"/>
                </a:solidFill>
                <a:latin typeface="Arial MT"/>
                <a:cs typeface="Arial MT"/>
              </a:rPr>
              <a:t>two </a:t>
            </a:r>
            <a:r>
              <a:rPr sz="1600" spc="-10" dirty="0">
                <a:solidFill>
                  <a:srgbClr val="7E7E7E"/>
                </a:solidFill>
                <a:latin typeface="Arial MT"/>
                <a:cs typeface="Arial MT"/>
              </a:rPr>
              <a:t>objectives:</a:t>
            </a:r>
            <a:endParaRPr sz="1600">
              <a:latin typeface="Arial MT"/>
              <a:cs typeface="Arial MT"/>
            </a:endParaRPr>
          </a:p>
          <a:p>
            <a:pPr marL="812165" marR="254000" lvl="1" indent="-342900">
              <a:lnSpc>
                <a:spcPct val="100000"/>
              </a:lnSpc>
              <a:buClr>
                <a:srgbClr val="245896"/>
              </a:buClr>
              <a:buAutoNum type="arabicPeriod"/>
              <a:tabLst>
                <a:tab pos="812165" algn="l"/>
              </a:tabLst>
            </a:pPr>
            <a:r>
              <a:rPr sz="1600" dirty="0">
                <a:solidFill>
                  <a:srgbClr val="7E7E7E"/>
                </a:solidFill>
                <a:latin typeface="Arial MT"/>
                <a:cs typeface="Arial MT"/>
              </a:rPr>
              <a:t>Maximize</a:t>
            </a:r>
            <a:r>
              <a:rPr sz="1600" spc="-4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overall</a:t>
            </a:r>
            <a:r>
              <a:rPr sz="1600" spc="-40" dirty="0">
                <a:solidFill>
                  <a:srgbClr val="7E7E7E"/>
                </a:solidFill>
                <a:latin typeface="Arial MT"/>
                <a:cs typeface="Arial MT"/>
              </a:rPr>
              <a:t> </a:t>
            </a:r>
            <a:r>
              <a:rPr sz="1600" dirty="0">
                <a:solidFill>
                  <a:srgbClr val="7E7E7E"/>
                </a:solidFill>
                <a:latin typeface="Arial MT"/>
                <a:cs typeface="Arial MT"/>
              </a:rPr>
              <a:t>predictive</a:t>
            </a:r>
            <a:r>
              <a:rPr sz="1600" spc="-35" dirty="0">
                <a:solidFill>
                  <a:srgbClr val="7E7E7E"/>
                </a:solidFill>
                <a:latin typeface="Arial MT"/>
                <a:cs typeface="Arial MT"/>
              </a:rPr>
              <a:t> </a:t>
            </a:r>
            <a:r>
              <a:rPr sz="1600" dirty="0">
                <a:solidFill>
                  <a:srgbClr val="7E7E7E"/>
                </a:solidFill>
                <a:latin typeface="Arial MT"/>
                <a:cs typeface="Arial MT"/>
              </a:rPr>
              <a:t>power</a:t>
            </a:r>
            <a:r>
              <a:rPr sz="1600" spc="-35"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independent</a:t>
            </a:r>
            <a:r>
              <a:rPr sz="1600" spc="-35" dirty="0">
                <a:solidFill>
                  <a:srgbClr val="7E7E7E"/>
                </a:solidFill>
                <a:latin typeface="Arial MT"/>
                <a:cs typeface="Arial MT"/>
              </a:rPr>
              <a:t> </a:t>
            </a:r>
            <a:r>
              <a:rPr sz="1600" dirty="0">
                <a:solidFill>
                  <a:srgbClr val="7E7E7E"/>
                </a:solidFill>
                <a:latin typeface="Arial MT"/>
                <a:cs typeface="Arial MT"/>
              </a:rPr>
              <a:t>variables</a:t>
            </a:r>
            <a:r>
              <a:rPr sz="1600" spc="-35" dirty="0">
                <a:solidFill>
                  <a:srgbClr val="7E7E7E"/>
                </a:solidFill>
                <a:latin typeface="Arial MT"/>
                <a:cs typeface="Arial MT"/>
              </a:rPr>
              <a:t> </a:t>
            </a:r>
            <a:r>
              <a:rPr sz="1600" spc="-25" dirty="0">
                <a:solidFill>
                  <a:srgbClr val="7E7E7E"/>
                </a:solidFill>
                <a:latin typeface="Arial MT"/>
                <a:cs typeface="Arial MT"/>
              </a:rPr>
              <a:t>as </a:t>
            </a:r>
            <a:r>
              <a:rPr sz="1600" dirty="0">
                <a:solidFill>
                  <a:srgbClr val="7E7E7E"/>
                </a:solidFill>
                <a:latin typeface="Arial MT"/>
                <a:cs typeface="Arial MT"/>
              </a:rPr>
              <a:t>represented</a:t>
            </a:r>
            <a:r>
              <a:rPr sz="1600" spc="-35" dirty="0">
                <a:solidFill>
                  <a:srgbClr val="7E7E7E"/>
                </a:solidFill>
                <a:latin typeface="Arial MT"/>
                <a:cs typeface="Arial MT"/>
              </a:rPr>
              <a:t> </a:t>
            </a:r>
            <a:r>
              <a:rPr sz="1600" dirty="0">
                <a:solidFill>
                  <a:srgbClr val="7E7E7E"/>
                </a:solidFill>
                <a:latin typeface="Arial MT"/>
                <a:cs typeface="Arial MT"/>
              </a:rPr>
              <a:t>in</a:t>
            </a:r>
            <a:r>
              <a:rPr sz="1600" spc="-45" dirty="0">
                <a:solidFill>
                  <a:srgbClr val="7E7E7E"/>
                </a:solidFill>
                <a:latin typeface="Arial MT"/>
                <a:cs typeface="Arial MT"/>
              </a:rPr>
              <a:t> </a:t>
            </a:r>
            <a:r>
              <a:rPr sz="1600" dirty="0">
                <a:solidFill>
                  <a:srgbClr val="7E7E7E"/>
                </a:solidFill>
                <a:latin typeface="Arial MT"/>
                <a:cs typeface="Arial MT"/>
              </a:rPr>
              <a:t>the</a:t>
            </a:r>
            <a:r>
              <a:rPr sz="1600" spc="-35" dirty="0">
                <a:solidFill>
                  <a:srgbClr val="7E7E7E"/>
                </a:solidFill>
                <a:latin typeface="Arial MT"/>
                <a:cs typeface="Arial MT"/>
              </a:rPr>
              <a:t> </a:t>
            </a:r>
            <a:r>
              <a:rPr sz="1600" dirty="0">
                <a:solidFill>
                  <a:srgbClr val="7E7E7E"/>
                </a:solidFill>
                <a:latin typeface="Arial MT"/>
                <a:cs typeface="Arial MT"/>
              </a:rPr>
              <a:t>variate;</a:t>
            </a:r>
            <a:r>
              <a:rPr sz="1600" spc="-30" dirty="0">
                <a:solidFill>
                  <a:srgbClr val="7E7E7E"/>
                </a:solidFill>
                <a:latin typeface="Arial MT"/>
                <a:cs typeface="Arial MT"/>
              </a:rPr>
              <a:t> </a:t>
            </a:r>
            <a:r>
              <a:rPr sz="1600" dirty="0">
                <a:solidFill>
                  <a:srgbClr val="7E7E7E"/>
                </a:solidFill>
                <a:latin typeface="Arial MT"/>
                <a:cs typeface="Arial MT"/>
              </a:rPr>
              <a:t>interpretation</a:t>
            </a:r>
            <a:r>
              <a:rPr sz="1600" spc="-30" dirty="0">
                <a:solidFill>
                  <a:srgbClr val="7E7E7E"/>
                </a:solidFill>
                <a:latin typeface="Arial MT"/>
                <a:cs typeface="Arial MT"/>
              </a:rPr>
              <a:t> </a:t>
            </a:r>
            <a:r>
              <a:rPr sz="1600" dirty="0">
                <a:solidFill>
                  <a:srgbClr val="7E7E7E"/>
                </a:solidFill>
                <a:latin typeface="Arial MT"/>
                <a:cs typeface="Arial MT"/>
              </a:rPr>
              <a:t>of</a:t>
            </a:r>
            <a:r>
              <a:rPr sz="1600" spc="-30"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regression</a:t>
            </a:r>
            <a:r>
              <a:rPr sz="1600" spc="-45" dirty="0">
                <a:solidFill>
                  <a:srgbClr val="7E7E7E"/>
                </a:solidFill>
                <a:latin typeface="Arial MT"/>
                <a:cs typeface="Arial MT"/>
              </a:rPr>
              <a:t> </a:t>
            </a:r>
            <a:r>
              <a:rPr sz="1600" dirty="0">
                <a:solidFill>
                  <a:srgbClr val="7E7E7E"/>
                </a:solidFill>
                <a:latin typeface="Arial MT"/>
                <a:cs typeface="Arial MT"/>
              </a:rPr>
              <a:t>coefficients</a:t>
            </a:r>
            <a:r>
              <a:rPr sz="1600" spc="-40" dirty="0">
                <a:solidFill>
                  <a:srgbClr val="7E7E7E"/>
                </a:solidFill>
                <a:latin typeface="Arial MT"/>
                <a:cs typeface="Arial MT"/>
              </a:rPr>
              <a:t> </a:t>
            </a:r>
            <a:r>
              <a:rPr sz="1600" spc="-25" dirty="0">
                <a:solidFill>
                  <a:srgbClr val="7E7E7E"/>
                </a:solidFill>
                <a:latin typeface="Arial MT"/>
                <a:cs typeface="Arial MT"/>
              </a:rPr>
              <a:t>is </a:t>
            </a:r>
            <a:r>
              <a:rPr sz="1600" dirty="0">
                <a:solidFill>
                  <a:srgbClr val="7E7E7E"/>
                </a:solidFill>
                <a:latin typeface="Arial MT"/>
                <a:cs typeface="Arial MT"/>
              </a:rPr>
              <a:t>relatively</a:t>
            </a:r>
            <a:r>
              <a:rPr sz="1600" spc="-60" dirty="0">
                <a:solidFill>
                  <a:srgbClr val="7E7E7E"/>
                </a:solidFill>
                <a:latin typeface="Arial MT"/>
                <a:cs typeface="Arial MT"/>
              </a:rPr>
              <a:t> </a:t>
            </a:r>
            <a:r>
              <a:rPr sz="1600" spc="-10" dirty="0">
                <a:solidFill>
                  <a:srgbClr val="7E7E7E"/>
                </a:solidFill>
                <a:latin typeface="Arial MT"/>
                <a:cs typeface="Arial MT"/>
              </a:rPr>
              <a:t>unimportant.</a:t>
            </a:r>
            <a:endParaRPr sz="1600">
              <a:latin typeface="Arial MT"/>
              <a:cs typeface="Arial MT"/>
            </a:endParaRPr>
          </a:p>
          <a:p>
            <a:pPr marL="812165" marR="142240" lvl="1" indent="-342900">
              <a:lnSpc>
                <a:spcPct val="100000"/>
              </a:lnSpc>
              <a:buClr>
                <a:srgbClr val="245896"/>
              </a:buClr>
              <a:buAutoNum type="arabicPeriod"/>
              <a:tabLst>
                <a:tab pos="812165" algn="l"/>
              </a:tabLst>
            </a:pPr>
            <a:r>
              <a:rPr sz="1600" dirty="0">
                <a:solidFill>
                  <a:srgbClr val="7E7E7E"/>
                </a:solidFill>
                <a:latin typeface="Arial MT"/>
                <a:cs typeface="Arial MT"/>
              </a:rPr>
              <a:t>Compare</a:t>
            </a:r>
            <a:r>
              <a:rPr sz="1600" spc="-30" dirty="0">
                <a:solidFill>
                  <a:srgbClr val="7E7E7E"/>
                </a:solidFill>
                <a:latin typeface="Arial MT"/>
                <a:cs typeface="Arial MT"/>
              </a:rPr>
              <a:t> </a:t>
            </a:r>
            <a:r>
              <a:rPr sz="1600" dirty="0">
                <a:solidFill>
                  <a:srgbClr val="7E7E7E"/>
                </a:solidFill>
                <a:latin typeface="Arial MT"/>
                <a:cs typeface="Arial MT"/>
              </a:rPr>
              <a:t>two</a:t>
            </a:r>
            <a:r>
              <a:rPr sz="1600" spc="-35" dirty="0">
                <a:solidFill>
                  <a:srgbClr val="7E7E7E"/>
                </a:solidFill>
                <a:latin typeface="Arial MT"/>
                <a:cs typeface="Arial MT"/>
              </a:rPr>
              <a:t> </a:t>
            </a:r>
            <a:r>
              <a:rPr sz="1600" dirty="0">
                <a:solidFill>
                  <a:srgbClr val="7E7E7E"/>
                </a:solidFill>
                <a:latin typeface="Arial MT"/>
                <a:cs typeface="Arial MT"/>
              </a:rPr>
              <a:t>or</a:t>
            </a:r>
            <a:r>
              <a:rPr sz="1600" spc="-15" dirty="0">
                <a:solidFill>
                  <a:srgbClr val="7E7E7E"/>
                </a:solidFill>
                <a:latin typeface="Arial MT"/>
                <a:cs typeface="Arial MT"/>
              </a:rPr>
              <a:t> </a:t>
            </a:r>
            <a:r>
              <a:rPr sz="1600" dirty="0">
                <a:solidFill>
                  <a:srgbClr val="7E7E7E"/>
                </a:solidFill>
                <a:latin typeface="Arial MT"/>
                <a:cs typeface="Arial MT"/>
              </a:rPr>
              <a:t>more</a:t>
            </a:r>
            <a:r>
              <a:rPr sz="1600" spc="-25" dirty="0">
                <a:solidFill>
                  <a:srgbClr val="7E7E7E"/>
                </a:solidFill>
                <a:latin typeface="Arial MT"/>
                <a:cs typeface="Arial MT"/>
              </a:rPr>
              <a:t> </a:t>
            </a:r>
            <a:r>
              <a:rPr sz="1600" dirty="0">
                <a:solidFill>
                  <a:srgbClr val="7E7E7E"/>
                </a:solidFill>
                <a:latin typeface="Arial MT"/>
                <a:cs typeface="Arial MT"/>
              </a:rPr>
              <a:t>sets</a:t>
            </a:r>
            <a:r>
              <a:rPr sz="1600" spc="-25"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independent</a:t>
            </a:r>
            <a:r>
              <a:rPr sz="1600" spc="-30" dirty="0">
                <a:solidFill>
                  <a:srgbClr val="7E7E7E"/>
                </a:solidFill>
                <a:latin typeface="Arial MT"/>
                <a:cs typeface="Arial MT"/>
              </a:rPr>
              <a:t> </a:t>
            </a:r>
            <a:r>
              <a:rPr sz="1600" dirty="0">
                <a:solidFill>
                  <a:srgbClr val="7E7E7E"/>
                </a:solidFill>
                <a:latin typeface="Arial MT"/>
                <a:cs typeface="Arial MT"/>
              </a:rPr>
              <a:t>variables</a:t>
            </a:r>
            <a:r>
              <a:rPr sz="1600" spc="-35" dirty="0">
                <a:solidFill>
                  <a:srgbClr val="7E7E7E"/>
                </a:solidFill>
                <a:latin typeface="Arial MT"/>
                <a:cs typeface="Arial MT"/>
              </a:rPr>
              <a:t> </a:t>
            </a:r>
            <a:r>
              <a:rPr sz="1600" dirty="0">
                <a:solidFill>
                  <a:srgbClr val="7E7E7E"/>
                </a:solidFill>
                <a:latin typeface="Arial MT"/>
                <a:cs typeface="Arial MT"/>
              </a:rPr>
              <a:t>to</a:t>
            </a:r>
            <a:r>
              <a:rPr sz="1600" spc="-20" dirty="0">
                <a:solidFill>
                  <a:srgbClr val="7E7E7E"/>
                </a:solidFill>
                <a:latin typeface="Arial MT"/>
                <a:cs typeface="Arial MT"/>
              </a:rPr>
              <a:t> </a:t>
            </a:r>
            <a:r>
              <a:rPr sz="1600" dirty="0">
                <a:solidFill>
                  <a:srgbClr val="7E7E7E"/>
                </a:solidFill>
                <a:latin typeface="Arial MT"/>
                <a:cs typeface="Arial MT"/>
              </a:rPr>
              <a:t>ascertain</a:t>
            </a:r>
            <a:r>
              <a:rPr sz="1600" spc="-35" dirty="0">
                <a:solidFill>
                  <a:srgbClr val="7E7E7E"/>
                </a:solidFill>
                <a:latin typeface="Arial MT"/>
                <a:cs typeface="Arial MT"/>
              </a:rPr>
              <a:t> </a:t>
            </a:r>
            <a:r>
              <a:rPr sz="1600" spc="-25" dirty="0">
                <a:solidFill>
                  <a:srgbClr val="7E7E7E"/>
                </a:solidFill>
                <a:latin typeface="Arial MT"/>
                <a:cs typeface="Arial MT"/>
              </a:rPr>
              <a:t>the </a:t>
            </a:r>
            <a:r>
              <a:rPr sz="1600" dirty="0">
                <a:solidFill>
                  <a:srgbClr val="7E7E7E"/>
                </a:solidFill>
                <a:latin typeface="Arial MT"/>
                <a:cs typeface="Arial MT"/>
              </a:rPr>
              <a:t>predictive</a:t>
            </a:r>
            <a:r>
              <a:rPr sz="1600" spc="-45" dirty="0">
                <a:solidFill>
                  <a:srgbClr val="7E7E7E"/>
                </a:solidFill>
                <a:latin typeface="Arial MT"/>
                <a:cs typeface="Arial MT"/>
              </a:rPr>
              <a:t> </a:t>
            </a:r>
            <a:r>
              <a:rPr sz="1600" dirty="0">
                <a:solidFill>
                  <a:srgbClr val="7E7E7E"/>
                </a:solidFill>
                <a:latin typeface="Arial MT"/>
                <a:cs typeface="Arial MT"/>
              </a:rPr>
              <a:t>power</a:t>
            </a:r>
            <a:r>
              <a:rPr sz="1600" spc="-35" dirty="0">
                <a:solidFill>
                  <a:srgbClr val="7E7E7E"/>
                </a:solidFill>
                <a:latin typeface="Arial MT"/>
                <a:cs typeface="Arial MT"/>
              </a:rPr>
              <a:t> </a:t>
            </a:r>
            <a:r>
              <a:rPr sz="1600" dirty="0">
                <a:solidFill>
                  <a:srgbClr val="7E7E7E"/>
                </a:solidFill>
                <a:latin typeface="Arial MT"/>
                <a:cs typeface="Arial MT"/>
              </a:rPr>
              <a:t>of</a:t>
            </a:r>
            <a:r>
              <a:rPr sz="1600" spc="-30" dirty="0">
                <a:solidFill>
                  <a:srgbClr val="7E7E7E"/>
                </a:solidFill>
                <a:latin typeface="Arial MT"/>
                <a:cs typeface="Arial MT"/>
              </a:rPr>
              <a:t> </a:t>
            </a:r>
            <a:r>
              <a:rPr sz="1600" dirty="0">
                <a:solidFill>
                  <a:srgbClr val="7E7E7E"/>
                </a:solidFill>
                <a:latin typeface="Arial MT"/>
                <a:cs typeface="Arial MT"/>
              </a:rPr>
              <a:t>each</a:t>
            </a:r>
            <a:r>
              <a:rPr sz="1600" spc="-40" dirty="0">
                <a:solidFill>
                  <a:srgbClr val="7E7E7E"/>
                </a:solidFill>
                <a:latin typeface="Arial MT"/>
                <a:cs typeface="Arial MT"/>
              </a:rPr>
              <a:t> </a:t>
            </a:r>
            <a:r>
              <a:rPr sz="1600" dirty="0">
                <a:solidFill>
                  <a:srgbClr val="7E7E7E"/>
                </a:solidFill>
                <a:latin typeface="Arial MT"/>
                <a:cs typeface="Arial MT"/>
              </a:rPr>
              <a:t>variate.</a:t>
            </a:r>
            <a:r>
              <a:rPr sz="1600" spc="-25" dirty="0">
                <a:solidFill>
                  <a:srgbClr val="7E7E7E"/>
                </a:solidFill>
                <a:latin typeface="Arial MT"/>
                <a:cs typeface="Arial MT"/>
              </a:rPr>
              <a:t> </a:t>
            </a:r>
            <a:r>
              <a:rPr sz="1600" dirty="0">
                <a:solidFill>
                  <a:srgbClr val="7E7E7E"/>
                </a:solidFill>
                <a:latin typeface="Arial MT"/>
                <a:cs typeface="Arial MT"/>
              </a:rPr>
              <a:t>e.g.</a:t>
            </a:r>
            <a:r>
              <a:rPr sz="1600" spc="-30" dirty="0">
                <a:solidFill>
                  <a:srgbClr val="7E7E7E"/>
                </a:solidFill>
                <a:latin typeface="Arial MT"/>
                <a:cs typeface="Arial MT"/>
              </a:rPr>
              <a:t> </a:t>
            </a:r>
            <a:r>
              <a:rPr sz="1600" dirty="0">
                <a:solidFill>
                  <a:srgbClr val="7E7E7E"/>
                </a:solidFill>
                <a:latin typeface="Arial MT"/>
                <a:cs typeface="Arial MT"/>
              </a:rPr>
              <a:t>confirmatory</a:t>
            </a:r>
            <a:r>
              <a:rPr sz="1600" spc="-15" dirty="0">
                <a:solidFill>
                  <a:srgbClr val="7E7E7E"/>
                </a:solidFill>
                <a:latin typeface="Arial MT"/>
                <a:cs typeface="Arial MT"/>
              </a:rPr>
              <a:t> </a:t>
            </a:r>
            <a:r>
              <a:rPr sz="1600" dirty="0">
                <a:solidFill>
                  <a:srgbClr val="7E7E7E"/>
                </a:solidFill>
                <a:latin typeface="Arial MT"/>
                <a:cs typeface="Arial MT"/>
              </a:rPr>
              <a:t>approach</a:t>
            </a:r>
            <a:r>
              <a:rPr sz="1600" spc="-40" dirty="0">
                <a:solidFill>
                  <a:srgbClr val="7E7E7E"/>
                </a:solidFill>
                <a:latin typeface="Arial MT"/>
                <a:cs typeface="Arial MT"/>
              </a:rPr>
              <a:t> </a:t>
            </a:r>
            <a:r>
              <a:rPr sz="1600" dirty="0">
                <a:solidFill>
                  <a:srgbClr val="7E7E7E"/>
                </a:solidFill>
                <a:latin typeface="Arial MT"/>
                <a:cs typeface="Arial MT"/>
              </a:rPr>
              <a:t>to</a:t>
            </a:r>
            <a:r>
              <a:rPr sz="1600" spc="-30" dirty="0">
                <a:solidFill>
                  <a:srgbClr val="7E7E7E"/>
                </a:solidFill>
                <a:latin typeface="Arial MT"/>
                <a:cs typeface="Arial MT"/>
              </a:rPr>
              <a:t> </a:t>
            </a:r>
            <a:r>
              <a:rPr sz="1600" spc="-10" dirty="0">
                <a:solidFill>
                  <a:srgbClr val="7E7E7E"/>
                </a:solidFill>
                <a:latin typeface="Arial MT"/>
                <a:cs typeface="Arial MT"/>
              </a:rPr>
              <a:t>modeling; </a:t>
            </a:r>
            <a:r>
              <a:rPr sz="1600" dirty="0">
                <a:solidFill>
                  <a:srgbClr val="7E7E7E"/>
                </a:solidFill>
                <a:latin typeface="Arial MT"/>
                <a:cs typeface="Arial MT"/>
              </a:rPr>
              <a:t>which</a:t>
            </a:r>
            <a:r>
              <a:rPr sz="1600" spc="-45" dirty="0">
                <a:solidFill>
                  <a:srgbClr val="7E7E7E"/>
                </a:solidFill>
                <a:latin typeface="Arial MT"/>
                <a:cs typeface="Arial MT"/>
              </a:rPr>
              <a:t> </a:t>
            </a:r>
            <a:r>
              <a:rPr sz="1600" dirty="0">
                <a:solidFill>
                  <a:srgbClr val="7E7E7E"/>
                </a:solidFill>
                <a:latin typeface="Arial MT"/>
                <a:cs typeface="Arial MT"/>
              </a:rPr>
              <a:t>focuses</a:t>
            </a:r>
            <a:r>
              <a:rPr sz="1600" spc="-25" dirty="0">
                <a:solidFill>
                  <a:srgbClr val="7E7E7E"/>
                </a:solidFill>
                <a:latin typeface="Arial MT"/>
                <a:cs typeface="Arial MT"/>
              </a:rPr>
              <a:t> </a:t>
            </a:r>
            <a:r>
              <a:rPr sz="1600" dirty="0">
                <a:solidFill>
                  <a:srgbClr val="7E7E7E"/>
                </a:solidFill>
                <a:latin typeface="Arial MT"/>
                <a:cs typeface="Arial MT"/>
              </a:rPr>
              <a:t>on</a:t>
            </a:r>
            <a:r>
              <a:rPr sz="1600" spc="-3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relative</a:t>
            </a:r>
            <a:r>
              <a:rPr sz="1600" spc="-30" dirty="0">
                <a:solidFill>
                  <a:srgbClr val="7E7E7E"/>
                </a:solidFill>
                <a:latin typeface="Arial MT"/>
                <a:cs typeface="Arial MT"/>
              </a:rPr>
              <a:t> </a:t>
            </a:r>
            <a:r>
              <a:rPr sz="1600" dirty="0">
                <a:solidFill>
                  <a:srgbClr val="7E7E7E"/>
                </a:solidFill>
                <a:latin typeface="Arial MT"/>
                <a:cs typeface="Arial MT"/>
              </a:rPr>
              <a:t>predictive</a:t>
            </a:r>
            <a:r>
              <a:rPr sz="1600" spc="-30" dirty="0">
                <a:solidFill>
                  <a:srgbClr val="7E7E7E"/>
                </a:solidFill>
                <a:latin typeface="Arial MT"/>
                <a:cs typeface="Arial MT"/>
              </a:rPr>
              <a:t> </a:t>
            </a:r>
            <a:r>
              <a:rPr sz="1600" dirty="0">
                <a:solidFill>
                  <a:srgbClr val="7E7E7E"/>
                </a:solidFill>
                <a:latin typeface="Arial MT"/>
                <a:cs typeface="Arial MT"/>
              </a:rPr>
              <a:t>power</a:t>
            </a:r>
            <a:r>
              <a:rPr sz="1600" spc="-30" dirty="0">
                <a:solidFill>
                  <a:srgbClr val="7E7E7E"/>
                </a:solidFill>
                <a:latin typeface="Arial MT"/>
                <a:cs typeface="Arial MT"/>
              </a:rPr>
              <a:t> </a:t>
            </a:r>
            <a:r>
              <a:rPr sz="1600" dirty="0">
                <a:solidFill>
                  <a:srgbClr val="7E7E7E"/>
                </a:solidFill>
                <a:latin typeface="Arial MT"/>
                <a:cs typeface="Arial MT"/>
              </a:rPr>
              <a:t>among</a:t>
            </a:r>
            <a:r>
              <a:rPr sz="1600" spc="-25" dirty="0">
                <a:solidFill>
                  <a:srgbClr val="7E7E7E"/>
                </a:solidFill>
                <a:latin typeface="Arial MT"/>
                <a:cs typeface="Arial MT"/>
              </a:rPr>
              <a:t> </a:t>
            </a:r>
            <a:r>
              <a:rPr sz="1600" spc="-10" dirty="0">
                <a:solidFill>
                  <a:srgbClr val="7E7E7E"/>
                </a:solidFill>
                <a:latin typeface="Arial MT"/>
                <a:cs typeface="Arial MT"/>
              </a:rPr>
              <a:t>models.</a:t>
            </a:r>
            <a:endParaRPr sz="1600">
              <a:latin typeface="Arial MT"/>
              <a:cs typeface="Arial MT"/>
            </a:endParaRPr>
          </a:p>
          <a:p>
            <a:pPr lvl="1">
              <a:lnSpc>
                <a:spcPct val="100000"/>
              </a:lnSpc>
              <a:spcBef>
                <a:spcPts val="80"/>
              </a:spcBef>
              <a:buClr>
                <a:srgbClr val="245896"/>
              </a:buClr>
              <a:buFont typeface="Arial MT"/>
              <a:buAutoNum type="arabicPeriod"/>
            </a:pPr>
            <a:endParaRPr sz="1600">
              <a:latin typeface="Arial MT"/>
              <a:cs typeface="Arial MT"/>
            </a:endParaRPr>
          </a:p>
          <a:p>
            <a:pPr marL="354965" indent="-342265">
              <a:lnSpc>
                <a:spcPct val="100000"/>
              </a:lnSpc>
              <a:buClr>
                <a:srgbClr val="245896"/>
              </a:buClr>
              <a:buAutoNum type="arabicPeriod"/>
              <a:tabLst>
                <a:tab pos="354965" algn="l"/>
              </a:tabLst>
            </a:pPr>
            <a:r>
              <a:rPr sz="1800" b="1" dirty="0">
                <a:solidFill>
                  <a:srgbClr val="C00000"/>
                </a:solidFill>
                <a:latin typeface="Arial"/>
                <a:cs typeface="Arial"/>
              </a:rPr>
              <a:t>Explanation</a:t>
            </a:r>
            <a:r>
              <a:rPr sz="1600" dirty="0">
                <a:solidFill>
                  <a:srgbClr val="7E7E7E"/>
                </a:solidFill>
                <a:latin typeface="Arial MT"/>
                <a:cs typeface="Arial MT"/>
              </a:rPr>
              <a:t>:</a:t>
            </a:r>
            <a:r>
              <a:rPr sz="1600" spc="-15"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dependent</a:t>
            </a:r>
            <a:r>
              <a:rPr sz="1600" spc="-30" dirty="0">
                <a:solidFill>
                  <a:srgbClr val="7E7E7E"/>
                </a:solidFill>
                <a:latin typeface="Arial MT"/>
                <a:cs typeface="Arial MT"/>
              </a:rPr>
              <a:t> </a:t>
            </a:r>
            <a:r>
              <a:rPr sz="1600" dirty="0">
                <a:solidFill>
                  <a:srgbClr val="7E7E7E"/>
                </a:solidFill>
                <a:latin typeface="Arial MT"/>
                <a:cs typeface="Arial MT"/>
              </a:rPr>
              <a:t>variable</a:t>
            </a:r>
            <a:r>
              <a:rPr sz="1600" spc="395" dirty="0">
                <a:solidFill>
                  <a:srgbClr val="7E7E7E"/>
                </a:solidFill>
                <a:latin typeface="Arial MT"/>
                <a:cs typeface="Arial MT"/>
              </a:rPr>
              <a:t> </a:t>
            </a:r>
            <a:r>
              <a:rPr sz="1600" dirty="0">
                <a:solidFill>
                  <a:srgbClr val="7E7E7E"/>
                </a:solidFill>
                <a:latin typeface="Arial MT"/>
                <a:cs typeface="Arial MT"/>
              </a:rPr>
              <a:t>as</a:t>
            </a:r>
            <a:r>
              <a:rPr sz="1600" spc="-30" dirty="0">
                <a:solidFill>
                  <a:srgbClr val="7E7E7E"/>
                </a:solidFill>
                <a:latin typeface="Arial MT"/>
                <a:cs typeface="Arial MT"/>
              </a:rPr>
              <a:t> </a:t>
            </a:r>
            <a:r>
              <a:rPr sz="1600" dirty="0">
                <a:solidFill>
                  <a:srgbClr val="7E7E7E"/>
                </a:solidFill>
                <a:latin typeface="Arial MT"/>
                <a:cs typeface="Arial MT"/>
              </a:rPr>
              <a:t>a</a:t>
            </a:r>
            <a:r>
              <a:rPr sz="1600" spc="-25" dirty="0">
                <a:solidFill>
                  <a:srgbClr val="7E7E7E"/>
                </a:solidFill>
                <a:latin typeface="Arial MT"/>
                <a:cs typeface="Arial MT"/>
              </a:rPr>
              <a:t> </a:t>
            </a:r>
            <a:r>
              <a:rPr sz="1600" dirty="0">
                <a:solidFill>
                  <a:srgbClr val="7E7E7E"/>
                </a:solidFill>
                <a:latin typeface="Arial MT"/>
                <a:cs typeface="Arial MT"/>
              </a:rPr>
              <a:t>function</a:t>
            </a:r>
            <a:r>
              <a:rPr sz="1600" spc="-30"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independent</a:t>
            </a:r>
            <a:r>
              <a:rPr sz="1600" spc="-30" dirty="0">
                <a:solidFill>
                  <a:srgbClr val="7E7E7E"/>
                </a:solidFill>
                <a:latin typeface="Arial MT"/>
                <a:cs typeface="Arial MT"/>
              </a:rPr>
              <a:t> </a:t>
            </a:r>
            <a:r>
              <a:rPr sz="1600" spc="-10" dirty="0">
                <a:solidFill>
                  <a:srgbClr val="7E7E7E"/>
                </a:solidFill>
                <a:latin typeface="Arial MT"/>
                <a:cs typeface="Arial MT"/>
              </a:rPr>
              <a:t>variables</a:t>
            </a:r>
            <a:endParaRPr sz="1600">
              <a:latin typeface="Arial MT"/>
              <a:cs typeface="Arial MT"/>
            </a:endParaRPr>
          </a:p>
          <a:p>
            <a:pPr marL="812165" lvl="1" indent="-342900">
              <a:lnSpc>
                <a:spcPct val="100000"/>
              </a:lnSpc>
              <a:buClr>
                <a:srgbClr val="245896"/>
              </a:buClr>
              <a:buAutoNum type="arabicPeriod"/>
              <a:tabLst>
                <a:tab pos="812165" algn="l"/>
              </a:tabLst>
            </a:pPr>
            <a:r>
              <a:rPr sz="1600" dirty="0">
                <a:solidFill>
                  <a:srgbClr val="7E7E7E"/>
                </a:solidFill>
                <a:latin typeface="Arial MT"/>
                <a:cs typeface="Arial MT"/>
              </a:rPr>
              <a:t>Relative</a:t>
            </a:r>
            <a:r>
              <a:rPr sz="1600" spc="-60" dirty="0">
                <a:solidFill>
                  <a:srgbClr val="7E7E7E"/>
                </a:solidFill>
                <a:latin typeface="Arial MT"/>
                <a:cs typeface="Arial MT"/>
              </a:rPr>
              <a:t> </a:t>
            </a:r>
            <a:r>
              <a:rPr sz="1600" dirty="0">
                <a:solidFill>
                  <a:srgbClr val="7E7E7E"/>
                </a:solidFill>
                <a:latin typeface="Arial MT"/>
                <a:cs typeface="Arial MT"/>
              </a:rPr>
              <a:t>importance</a:t>
            </a:r>
            <a:r>
              <a:rPr sz="1600" spc="-30" dirty="0">
                <a:solidFill>
                  <a:srgbClr val="7E7E7E"/>
                </a:solidFill>
                <a:latin typeface="Arial MT"/>
                <a:cs typeface="Arial MT"/>
              </a:rPr>
              <a:t> </a:t>
            </a:r>
            <a:r>
              <a:rPr sz="1600" dirty="0">
                <a:solidFill>
                  <a:srgbClr val="7E7E7E"/>
                </a:solidFill>
                <a:latin typeface="Arial MT"/>
                <a:cs typeface="Arial MT"/>
              </a:rPr>
              <a:t>of</a:t>
            </a:r>
            <a:r>
              <a:rPr sz="1600" spc="-30" dirty="0">
                <a:solidFill>
                  <a:srgbClr val="7E7E7E"/>
                </a:solidFill>
                <a:latin typeface="Arial MT"/>
                <a:cs typeface="Arial MT"/>
              </a:rPr>
              <a:t> </a:t>
            </a:r>
            <a:r>
              <a:rPr sz="1600" dirty="0">
                <a:solidFill>
                  <a:srgbClr val="7E7E7E"/>
                </a:solidFill>
                <a:latin typeface="Arial MT"/>
                <a:cs typeface="Arial MT"/>
              </a:rPr>
              <a:t>each</a:t>
            </a:r>
            <a:r>
              <a:rPr sz="1600" spc="-40" dirty="0">
                <a:solidFill>
                  <a:srgbClr val="7E7E7E"/>
                </a:solidFill>
                <a:latin typeface="Arial MT"/>
                <a:cs typeface="Arial MT"/>
              </a:rPr>
              <a:t> </a:t>
            </a:r>
            <a:r>
              <a:rPr sz="1600" dirty="0">
                <a:solidFill>
                  <a:srgbClr val="7E7E7E"/>
                </a:solidFill>
                <a:latin typeface="Arial MT"/>
                <a:cs typeface="Arial MT"/>
              </a:rPr>
              <a:t>independent</a:t>
            </a:r>
            <a:r>
              <a:rPr sz="1600" spc="-40" dirty="0">
                <a:solidFill>
                  <a:srgbClr val="7E7E7E"/>
                </a:solidFill>
                <a:latin typeface="Arial MT"/>
                <a:cs typeface="Arial MT"/>
              </a:rPr>
              <a:t> </a:t>
            </a:r>
            <a:r>
              <a:rPr sz="1600" spc="-10" dirty="0">
                <a:solidFill>
                  <a:srgbClr val="7E7E7E"/>
                </a:solidFill>
                <a:latin typeface="Arial MT"/>
                <a:cs typeface="Arial MT"/>
              </a:rPr>
              <a:t>variable;</a:t>
            </a:r>
            <a:endParaRPr sz="1600">
              <a:latin typeface="Arial MT"/>
              <a:cs typeface="Arial MT"/>
            </a:endParaRPr>
          </a:p>
          <a:p>
            <a:pPr marL="812165" marR="498475" lvl="1" indent="-342900">
              <a:lnSpc>
                <a:spcPct val="100000"/>
              </a:lnSpc>
              <a:buClr>
                <a:srgbClr val="245896"/>
              </a:buClr>
              <a:buAutoNum type="arabicPeriod"/>
              <a:tabLst>
                <a:tab pos="812165" algn="l"/>
              </a:tabLst>
            </a:pPr>
            <a:r>
              <a:rPr sz="1600" dirty="0">
                <a:solidFill>
                  <a:srgbClr val="7E7E7E"/>
                </a:solidFill>
                <a:latin typeface="Arial MT"/>
                <a:cs typeface="Arial MT"/>
              </a:rPr>
              <a:t>Nature</a:t>
            </a:r>
            <a:r>
              <a:rPr sz="1600" spc="-35"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relationship</a:t>
            </a:r>
            <a:r>
              <a:rPr sz="1600" spc="-45" dirty="0">
                <a:solidFill>
                  <a:srgbClr val="7E7E7E"/>
                </a:solidFill>
                <a:latin typeface="Arial MT"/>
                <a:cs typeface="Arial MT"/>
              </a:rPr>
              <a:t> </a:t>
            </a:r>
            <a:r>
              <a:rPr sz="1600" dirty="0">
                <a:solidFill>
                  <a:srgbClr val="7E7E7E"/>
                </a:solidFill>
                <a:latin typeface="Arial MT"/>
                <a:cs typeface="Arial MT"/>
              </a:rPr>
              <a:t>between</a:t>
            </a:r>
            <a:r>
              <a:rPr sz="1600" spc="-3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independent</a:t>
            </a:r>
            <a:r>
              <a:rPr sz="1600" spc="-30" dirty="0">
                <a:solidFill>
                  <a:srgbClr val="7E7E7E"/>
                </a:solidFill>
                <a:latin typeface="Arial MT"/>
                <a:cs typeface="Arial MT"/>
              </a:rPr>
              <a:t> </a:t>
            </a:r>
            <a:r>
              <a:rPr sz="1600" dirty="0">
                <a:solidFill>
                  <a:srgbClr val="7E7E7E"/>
                </a:solidFill>
                <a:latin typeface="Arial MT"/>
                <a:cs typeface="Arial MT"/>
              </a:rPr>
              <a:t>variables</a:t>
            </a:r>
            <a:r>
              <a:rPr sz="1600" spc="-45" dirty="0">
                <a:solidFill>
                  <a:srgbClr val="7E7E7E"/>
                </a:solidFill>
                <a:latin typeface="Arial MT"/>
                <a:cs typeface="Arial MT"/>
              </a:rPr>
              <a:t> </a:t>
            </a:r>
            <a:r>
              <a:rPr sz="1600" dirty="0">
                <a:solidFill>
                  <a:srgbClr val="7E7E7E"/>
                </a:solidFill>
                <a:latin typeface="Arial MT"/>
                <a:cs typeface="Arial MT"/>
              </a:rPr>
              <a:t>and</a:t>
            </a:r>
            <a:r>
              <a:rPr sz="1600" spc="-30" dirty="0">
                <a:solidFill>
                  <a:srgbClr val="7E7E7E"/>
                </a:solidFill>
                <a:latin typeface="Arial MT"/>
                <a:cs typeface="Arial MT"/>
              </a:rPr>
              <a:t> </a:t>
            </a:r>
            <a:r>
              <a:rPr sz="1600" spc="-25" dirty="0">
                <a:solidFill>
                  <a:srgbClr val="7E7E7E"/>
                </a:solidFill>
                <a:latin typeface="Arial MT"/>
                <a:cs typeface="Arial MT"/>
              </a:rPr>
              <a:t>the </a:t>
            </a:r>
            <a:r>
              <a:rPr sz="1600" dirty="0">
                <a:solidFill>
                  <a:srgbClr val="7E7E7E"/>
                </a:solidFill>
                <a:latin typeface="Arial MT"/>
                <a:cs typeface="Arial MT"/>
              </a:rPr>
              <a:t>dependent</a:t>
            </a:r>
            <a:r>
              <a:rPr sz="1600" spc="-40" dirty="0">
                <a:solidFill>
                  <a:srgbClr val="7E7E7E"/>
                </a:solidFill>
                <a:latin typeface="Arial MT"/>
                <a:cs typeface="Arial MT"/>
              </a:rPr>
              <a:t> </a:t>
            </a:r>
            <a:r>
              <a:rPr sz="1600" spc="-10" dirty="0">
                <a:solidFill>
                  <a:srgbClr val="7E7E7E"/>
                </a:solidFill>
                <a:latin typeface="Arial MT"/>
                <a:cs typeface="Arial MT"/>
              </a:rPr>
              <a:t>variable;</a:t>
            </a:r>
            <a:endParaRPr sz="1600">
              <a:latin typeface="Arial MT"/>
              <a:cs typeface="Arial MT"/>
            </a:endParaRPr>
          </a:p>
          <a:p>
            <a:pPr marL="812165" marR="603885" lvl="1" indent="-342900">
              <a:lnSpc>
                <a:spcPct val="100000"/>
              </a:lnSpc>
              <a:buClr>
                <a:srgbClr val="245896"/>
              </a:buClr>
              <a:buAutoNum type="arabicPeriod"/>
              <a:tabLst>
                <a:tab pos="812165" algn="l"/>
              </a:tabLst>
            </a:pPr>
            <a:r>
              <a:rPr sz="1600" dirty="0">
                <a:solidFill>
                  <a:srgbClr val="7E7E7E"/>
                </a:solidFill>
                <a:latin typeface="Arial MT"/>
                <a:cs typeface="Arial MT"/>
              </a:rPr>
              <a:t>Relationships</a:t>
            </a:r>
            <a:r>
              <a:rPr sz="1600" spc="-40" dirty="0">
                <a:solidFill>
                  <a:srgbClr val="7E7E7E"/>
                </a:solidFill>
                <a:latin typeface="Arial MT"/>
                <a:cs typeface="Arial MT"/>
              </a:rPr>
              <a:t> </a:t>
            </a:r>
            <a:r>
              <a:rPr sz="1600" dirty="0">
                <a:solidFill>
                  <a:srgbClr val="7E7E7E"/>
                </a:solidFill>
                <a:latin typeface="Arial MT"/>
                <a:cs typeface="Arial MT"/>
              </a:rPr>
              <a:t>among</a:t>
            </a:r>
            <a:r>
              <a:rPr sz="1600" spc="-45" dirty="0">
                <a:solidFill>
                  <a:srgbClr val="7E7E7E"/>
                </a:solidFill>
                <a:latin typeface="Arial MT"/>
                <a:cs typeface="Arial MT"/>
              </a:rPr>
              <a:t> </a:t>
            </a:r>
            <a:r>
              <a:rPr sz="1600" dirty="0">
                <a:solidFill>
                  <a:srgbClr val="7E7E7E"/>
                </a:solidFill>
                <a:latin typeface="Arial MT"/>
                <a:cs typeface="Arial MT"/>
              </a:rPr>
              <a:t>independent</a:t>
            </a:r>
            <a:r>
              <a:rPr sz="1600" spc="-35" dirty="0">
                <a:solidFill>
                  <a:srgbClr val="7E7E7E"/>
                </a:solidFill>
                <a:latin typeface="Arial MT"/>
                <a:cs typeface="Arial MT"/>
              </a:rPr>
              <a:t> </a:t>
            </a:r>
            <a:r>
              <a:rPr sz="1600" dirty="0">
                <a:solidFill>
                  <a:srgbClr val="7E7E7E"/>
                </a:solidFill>
                <a:latin typeface="Arial MT"/>
                <a:cs typeface="Arial MT"/>
              </a:rPr>
              <a:t>variables</a:t>
            </a:r>
            <a:r>
              <a:rPr sz="1600" spc="-40" dirty="0">
                <a:solidFill>
                  <a:srgbClr val="7E7E7E"/>
                </a:solidFill>
                <a:latin typeface="Arial MT"/>
                <a:cs typeface="Arial MT"/>
              </a:rPr>
              <a:t> </a:t>
            </a:r>
            <a:r>
              <a:rPr sz="1600" dirty="0">
                <a:solidFill>
                  <a:srgbClr val="7E7E7E"/>
                </a:solidFill>
                <a:latin typeface="Arial MT"/>
                <a:cs typeface="Arial MT"/>
              </a:rPr>
              <a:t>in</a:t>
            </a:r>
            <a:r>
              <a:rPr sz="1600" spc="-40" dirty="0">
                <a:solidFill>
                  <a:srgbClr val="7E7E7E"/>
                </a:solidFill>
                <a:latin typeface="Arial MT"/>
                <a:cs typeface="Arial MT"/>
              </a:rPr>
              <a:t> </a:t>
            </a:r>
            <a:r>
              <a:rPr sz="1600" dirty="0">
                <a:solidFill>
                  <a:srgbClr val="7E7E7E"/>
                </a:solidFill>
                <a:latin typeface="Arial MT"/>
                <a:cs typeface="Arial MT"/>
              </a:rPr>
              <a:t>their</a:t>
            </a:r>
            <a:r>
              <a:rPr sz="1600" spc="-25" dirty="0">
                <a:solidFill>
                  <a:srgbClr val="7E7E7E"/>
                </a:solidFill>
                <a:latin typeface="Arial MT"/>
                <a:cs typeface="Arial MT"/>
              </a:rPr>
              <a:t> </a:t>
            </a:r>
            <a:r>
              <a:rPr sz="1600" dirty="0">
                <a:solidFill>
                  <a:srgbClr val="7E7E7E"/>
                </a:solidFill>
                <a:latin typeface="Arial MT"/>
                <a:cs typeface="Arial MT"/>
              </a:rPr>
              <a:t>prediction</a:t>
            </a:r>
            <a:r>
              <a:rPr sz="1600" spc="-40" dirty="0">
                <a:solidFill>
                  <a:srgbClr val="7E7E7E"/>
                </a:solidFill>
                <a:latin typeface="Arial MT"/>
                <a:cs typeface="Arial MT"/>
              </a:rPr>
              <a:t> </a:t>
            </a:r>
            <a:r>
              <a:rPr sz="1600" dirty="0">
                <a:solidFill>
                  <a:srgbClr val="7E7E7E"/>
                </a:solidFill>
                <a:latin typeface="Arial MT"/>
                <a:cs typeface="Arial MT"/>
              </a:rPr>
              <a:t>of</a:t>
            </a:r>
            <a:r>
              <a:rPr sz="1600" spc="-25" dirty="0">
                <a:solidFill>
                  <a:srgbClr val="7E7E7E"/>
                </a:solidFill>
                <a:latin typeface="Arial MT"/>
                <a:cs typeface="Arial MT"/>
              </a:rPr>
              <a:t> the </a:t>
            </a:r>
            <a:r>
              <a:rPr sz="1600" dirty="0">
                <a:solidFill>
                  <a:srgbClr val="7E7E7E"/>
                </a:solidFill>
                <a:latin typeface="Arial MT"/>
                <a:cs typeface="Arial MT"/>
              </a:rPr>
              <a:t>dependent</a:t>
            </a:r>
            <a:r>
              <a:rPr sz="1600" spc="-40" dirty="0">
                <a:solidFill>
                  <a:srgbClr val="7E7E7E"/>
                </a:solidFill>
                <a:latin typeface="Arial MT"/>
                <a:cs typeface="Arial MT"/>
              </a:rPr>
              <a:t> </a:t>
            </a:r>
            <a:r>
              <a:rPr sz="1600" spc="-10" dirty="0">
                <a:solidFill>
                  <a:srgbClr val="7E7E7E"/>
                </a:solidFill>
                <a:latin typeface="Arial MT"/>
                <a:cs typeface="Arial MT"/>
              </a:rPr>
              <a:t>measure.</a:t>
            </a:r>
            <a:endParaRPr sz="1600">
              <a:latin typeface="Arial MT"/>
              <a:cs typeface="Arial MT"/>
            </a:endParaRPr>
          </a:p>
        </p:txBody>
      </p:sp>
      <p:graphicFrame>
        <p:nvGraphicFramePr>
          <p:cNvPr id="3" name="object 3"/>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4" name="object 4"/>
          <p:cNvSpPr/>
          <p:nvPr/>
        </p:nvSpPr>
        <p:spPr>
          <a:xfrm>
            <a:off x="867536" y="344804"/>
            <a:ext cx="760095" cy="0"/>
          </a:xfrm>
          <a:custGeom>
            <a:avLst/>
            <a:gdLst/>
            <a:ahLst/>
            <a:cxnLst/>
            <a:rect l="l" t="t" r="r" b="b"/>
            <a:pathLst>
              <a:path w="760094">
                <a:moveTo>
                  <a:pt x="0" y="0"/>
                </a:moveTo>
                <a:lnTo>
                  <a:pt x="760018" y="0"/>
                </a:lnTo>
              </a:path>
            </a:pathLst>
          </a:custGeom>
          <a:ln w="57150">
            <a:solidFill>
              <a:srgbClr val="2B1E5C"/>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Research</a:t>
            </a:r>
            <a:r>
              <a:rPr spc="-70" dirty="0"/>
              <a:t> </a:t>
            </a:r>
            <a:r>
              <a:rPr dirty="0"/>
              <a:t>Problems</a:t>
            </a:r>
            <a:r>
              <a:rPr spc="-65" dirty="0"/>
              <a:t> </a:t>
            </a:r>
            <a:r>
              <a:rPr dirty="0"/>
              <a:t>Appropriate</a:t>
            </a:r>
            <a:r>
              <a:rPr spc="-75" dirty="0"/>
              <a:t> </a:t>
            </a:r>
            <a:r>
              <a:rPr dirty="0"/>
              <a:t>for</a:t>
            </a:r>
            <a:r>
              <a:rPr spc="-80" dirty="0"/>
              <a:t> </a:t>
            </a:r>
            <a:r>
              <a:rPr dirty="0"/>
              <a:t>Multiple</a:t>
            </a:r>
            <a:r>
              <a:rPr spc="-70" dirty="0"/>
              <a:t> </a:t>
            </a:r>
            <a:r>
              <a:rPr spc="-10" dirty="0"/>
              <a:t>Regression</a:t>
            </a:r>
          </a:p>
        </p:txBody>
      </p:sp>
      <p:grpSp>
        <p:nvGrpSpPr>
          <p:cNvPr id="6" name="object 6"/>
          <p:cNvGrpSpPr/>
          <p:nvPr/>
        </p:nvGrpSpPr>
        <p:grpSpPr>
          <a:xfrm>
            <a:off x="552450" y="1178052"/>
            <a:ext cx="7707630" cy="107950"/>
            <a:chOff x="552450" y="1178052"/>
            <a:chExt cx="7707630" cy="107950"/>
          </a:xfrm>
        </p:grpSpPr>
        <p:pic>
          <p:nvPicPr>
            <p:cNvPr id="7" name="object 7"/>
            <p:cNvPicPr/>
            <p:nvPr/>
          </p:nvPicPr>
          <p:blipFill>
            <a:blip r:embed="rId2" cstate="print"/>
            <a:stretch>
              <a:fillRect/>
            </a:stretch>
          </p:blipFill>
          <p:spPr>
            <a:xfrm>
              <a:off x="552450" y="1178052"/>
              <a:ext cx="7707629" cy="107441"/>
            </a:xfrm>
            <a:prstGeom prst="rect">
              <a:avLst/>
            </a:prstGeom>
          </p:spPr>
        </p:pic>
        <p:sp>
          <p:nvSpPr>
            <p:cNvPr id="8" name="object 8"/>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9" name="object 9"/>
          <p:cNvGrpSpPr/>
          <p:nvPr/>
        </p:nvGrpSpPr>
        <p:grpSpPr>
          <a:xfrm>
            <a:off x="552450" y="1674876"/>
            <a:ext cx="7707630" cy="107950"/>
            <a:chOff x="552450" y="1674876"/>
            <a:chExt cx="7707630" cy="107950"/>
          </a:xfrm>
        </p:grpSpPr>
        <p:pic>
          <p:nvPicPr>
            <p:cNvPr id="10" name="object 10"/>
            <p:cNvPicPr/>
            <p:nvPr/>
          </p:nvPicPr>
          <p:blipFill>
            <a:blip r:embed="rId2" cstate="print"/>
            <a:stretch>
              <a:fillRect/>
            </a:stretch>
          </p:blipFill>
          <p:spPr>
            <a:xfrm>
              <a:off x="552450" y="1674876"/>
              <a:ext cx="7707629" cy="107441"/>
            </a:xfrm>
            <a:prstGeom prst="rect">
              <a:avLst/>
            </a:prstGeom>
          </p:spPr>
        </p:pic>
        <p:sp>
          <p:nvSpPr>
            <p:cNvPr id="11" name="object 11"/>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19</a:t>
            </a:fld>
            <a:endParaRPr spc="-25" dirty="0"/>
          </a:p>
        </p:txBody>
      </p:sp>
    </p:spTree>
    <p:extLst>
      <p:ext uri="{BB962C8B-B14F-4D97-AF65-F5344CB8AC3E}">
        <p14:creationId xmlns:p14="http://schemas.microsoft.com/office/powerpoint/2010/main" val="2538295080"/>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2348880"/>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Exploratory Data Analysis</a:t>
            </a:r>
          </a:p>
        </p:txBody>
      </p:sp>
      <p:sp>
        <p:nvSpPr>
          <p:cNvPr id="5" name="Left Brace 4"/>
          <p:cNvSpPr/>
          <p:nvPr/>
        </p:nvSpPr>
        <p:spPr>
          <a:xfrm>
            <a:off x="1835696" y="1484784"/>
            <a:ext cx="340770" cy="28083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Rectangle 5"/>
          <p:cNvSpPr/>
          <p:nvPr/>
        </p:nvSpPr>
        <p:spPr>
          <a:xfrm>
            <a:off x="2195736" y="1556792"/>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Categorical Variable</a:t>
            </a:r>
          </a:p>
        </p:txBody>
      </p:sp>
      <p:cxnSp>
        <p:nvCxnSpPr>
          <p:cNvPr id="8" name="Straight Arrow Connector 7"/>
          <p:cNvCxnSpPr>
            <a:stCxn id="6" idx="3"/>
          </p:cNvCxnSpPr>
          <p:nvPr/>
        </p:nvCxnSpPr>
        <p:spPr>
          <a:xfrm>
            <a:off x="3672408" y="2060848"/>
            <a:ext cx="6835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923928" y="1556792"/>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a:t>df</a:t>
            </a:r>
            <a:r>
              <a:rPr lang="en-GB" sz="1200" dirty="0"/>
              <a:t>[</a:t>
            </a:r>
            <a:r>
              <a:rPr lang="en-GB" sz="1200" dirty="0" err="1"/>
              <a:t>var</a:t>
            </a:r>
            <a:r>
              <a:rPr lang="en-GB" sz="1200" dirty="0"/>
              <a:t>].</a:t>
            </a:r>
            <a:r>
              <a:rPr lang="en-GB" sz="1200" dirty="0" err="1"/>
              <a:t>value_counts</a:t>
            </a:r>
            <a:r>
              <a:rPr lang="en-GB" sz="1200" dirty="0"/>
              <a:t>(normalize=True)</a:t>
            </a:r>
          </a:p>
        </p:txBody>
      </p:sp>
      <p:sp>
        <p:nvSpPr>
          <p:cNvPr id="10" name="Rectangle 9"/>
          <p:cNvSpPr/>
          <p:nvPr/>
        </p:nvSpPr>
        <p:spPr>
          <a:xfrm>
            <a:off x="6156176" y="1556792"/>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Chi-Square Test</a:t>
            </a:r>
          </a:p>
        </p:txBody>
      </p:sp>
      <p:cxnSp>
        <p:nvCxnSpPr>
          <p:cNvPr id="11" name="Straight Arrow Connector 10"/>
          <p:cNvCxnSpPr>
            <a:stCxn id="9" idx="3"/>
          </p:cNvCxnSpPr>
          <p:nvPr/>
        </p:nvCxnSpPr>
        <p:spPr>
          <a:xfrm>
            <a:off x="5400600" y="2060848"/>
            <a:ext cx="6835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195736" y="3140968"/>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Numerical</a:t>
            </a:r>
          </a:p>
          <a:p>
            <a:pPr algn="ctr"/>
            <a:r>
              <a:rPr lang="en-GB"/>
              <a:t>Variable</a:t>
            </a:r>
          </a:p>
        </p:txBody>
      </p:sp>
      <p:cxnSp>
        <p:nvCxnSpPr>
          <p:cNvPr id="15" name="Straight Arrow Connector 14"/>
          <p:cNvCxnSpPr>
            <a:cxnSpLocks/>
            <a:stCxn id="14" idx="3"/>
            <a:endCxn id="16" idx="1"/>
          </p:cNvCxnSpPr>
          <p:nvPr/>
        </p:nvCxnSpPr>
        <p:spPr>
          <a:xfrm>
            <a:off x="3672408" y="3645024"/>
            <a:ext cx="2515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923928" y="3140968"/>
            <a:ext cx="147667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a:t>df</a:t>
            </a:r>
            <a:r>
              <a:rPr lang="en-GB" sz="1200" dirty="0"/>
              <a:t>[</a:t>
            </a:r>
            <a:r>
              <a:rPr lang="en-GB" sz="1200" dirty="0" err="1"/>
              <a:t>var</a:t>
            </a:r>
            <a:r>
              <a:rPr lang="en-GB" sz="1200" dirty="0"/>
              <a:t>].describe()</a:t>
            </a:r>
          </a:p>
        </p:txBody>
      </p:sp>
      <p:sp>
        <p:nvSpPr>
          <p:cNvPr id="19" name="Left Brace 18"/>
          <p:cNvSpPr/>
          <p:nvPr/>
        </p:nvSpPr>
        <p:spPr>
          <a:xfrm>
            <a:off x="5508104" y="2852936"/>
            <a:ext cx="170385" cy="2520280"/>
          </a:xfrm>
          <a:prstGeom prst="leftBrace">
            <a:avLst>
              <a:gd name="adj1" fmla="val 8333"/>
              <a:gd name="adj2" fmla="val 5054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Rectangle 19"/>
          <p:cNvSpPr/>
          <p:nvPr/>
        </p:nvSpPr>
        <p:spPr>
          <a:xfrm>
            <a:off x="5831632" y="2924944"/>
            <a:ext cx="169269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Unbiased variable with Normal Distribution</a:t>
            </a:r>
          </a:p>
          <a:p>
            <a:pPr algn="ctr"/>
            <a:r>
              <a:rPr lang="es-ES" sz="900" dirty="0" err="1"/>
              <a:t>Any</a:t>
            </a:r>
            <a:r>
              <a:rPr lang="es-ES" sz="900" dirty="0"/>
              <a:t> of </a:t>
            </a:r>
            <a:r>
              <a:rPr lang="es-ES" sz="900" dirty="0" err="1"/>
              <a:t>this</a:t>
            </a:r>
            <a:r>
              <a:rPr lang="es-ES" sz="900" dirty="0"/>
              <a:t> can </a:t>
            </a:r>
            <a:r>
              <a:rPr lang="es-ES" sz="900" dirty="0" err="1"/>
              <a:t>prove</a:t>
            </a:r>
            <a:r>
              <a:rPr lang="es-ES" sz="900" dirty="0"/>
              <a:t> </a:t>
            </a:r>
            <a:r>
              <a:rPr lang="es-ES" sz="900" dirty="0" err="1"/>
              <a:t>normality</a:t>
            </a:r>
            <a:r>
              <a:rPr lang="es-ES" sz="900" dirty="0"/>
              <a:t>: </a:t>
            </a:r>
            <a:r>
              <a:rPr lang="es-ES" sz="900" dirty="0" err="1"/>
              <a:t>Shapiro</a:t>
            </a:r>
            <a:r>
              <a:rPr lang="es-ES" sz="900" dirty="0"/>
              <a:t>, KS, </a:t>
            </a:r>
            <a:r>
              <a:rPr lang="es-ES" sz="900" dirty="0" err="1"/>
              <a:t>Jarque-Bera</a:t>
            </a:r>
            <a:r>
              <a:rPr lang="es-ES" sz="900" dirty="0"/>
              <a:t> and </a:t>
            </a:r>
            <a:r>
              <a:rPr lang="es-ES" sz="900" dirty="0" err="1"/>
              <a:t>Histogram</a:t>
            </a:r>
            <a:r>
              <a:rPr lang="es-ES" sz="900" dirty="0"/>
              <a:t> </a:t>
            </a:r>
          </a:p>
          <a:p>
            <a:pPr algn="ctr"/>
            <a:r>
              <a:rPr lang="es-ES" sz="1200" dirty="0"/>
              <a:t>Use </a:t>
            </a:r>
            <a:r>
              <a:rPr lang="es-ES" sz="1200" b="1" u="sng" dirty="0"/>
              <a:t>mean </a:t>
            </a:r>
            <a:r>
              <a:rPr lang="es-ES" sz="1050" b="1" u="sng" dirty="0"/>
              <a:t>(</a:t>
            </a:r>
            <a:r>
              <a:rPr lang="es-ES" sz="1050" b="1" u="sng" dirty="0" err="1"/>
              <a:t>parametric</a:t>
            </a:r>
            <a:r>
              <a:rPr lang="es-ES" sz="1050" b="1" u="sng" dirty="0"/>
              <a:t> test)</a:t>
            </a:r>
          </a:p>
          <a:p>
            <a:pPr algn="ctr"/>
            <a:r>
              <a:rPr lang="es-ES" sz="1050" dirty="0"/>
              <a:t>T-test</a:t>
            </a:r>
            <a:endParaRPr lang="en-GB" sz="1050" dirty="0"/>
          </a:p>
        </p:txBody>
      </p:sp>
      <p:sp>
        <p:nvSpPr>
          <p:cNvPr id="21" name="Rectangle 20"/>
          <p:cNvSpPr/>
          <p:nvPr/>
        </p:nvSpPr>
        <p:spPr>
          <a:xfrm>
            <a:off x="5831632" y="4221088"/>
            <a:ext cx="1692696"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Capped  discrete, very skewed or with no Normal Distribution </a:t>
            </a:r>
          </a:p>
          <a:p>
            <a:pPr algn="ctr"/>
            <a:r>
              <a:rPr lang="es-ES" sz="1200" dirty="0"/>
              <a:t>Use </a:t>
            </a:r>
            <a:r>
              <a:rPr lang="es-ES" sz="1200" b="1" u="sng" dirty="0"/>
              <a:t>median </a:t>
            </a:r>
            <a:r>
              <a:rPr lang="es-ES" sz="800" b="1" u="sng" dirty="0"/>
              <a:t>(non-</a:t>
            </a:r>
            <a:r>
              <a:rPr lang="es-ES" sz="800" b="1" u="sng" dirty="0" err="1"/>
              <a:t>parametric</a:t>
            </a:r>
            <a:r>
              <a:rPr lang="es-ES" sz="800" b="1" u="sng" dirty="0"/>
              <a:t> test)</a:t>
            </a:r>
            <a:endParaRPr lang="es-ES" sz="1200" b="1" u="sng" dirty="0"/>
          </a:p>
          <a:p>
            <a:pPr algn="ctr"/>
            <a:r>
              <a:rPr lang="en-GB" sz="1050" dirty="0"/>
              <a:t>Mann–Whitney test</a:t>
            </a:r>
          </a:p>
        </p:txBody>
      </p:sp>
      <p:sp>
        <p:nvSpPr>
          <p:cNvPr id="2" name="Rectangle 1">
            <a:extLst>
              <a:ext uri="{FF2B5EF4-FFF2-40B4-BE49-F238E27FC236}">
                <a16:creationId xmlns:a16="http://schemas.microsoft.com/office/drawing/2014/main" id="{015359BF-4B79-F38F-9488-BAA6F5AECE5F}"/>
              </a:ext>
            </a:extLst>
          </p:cNvPr>
          <p:cNvSpPr/>
          <p:nvPr/>
        </p:nvSpPr>
        <p:spPr>
          <a:xfrm>
            <a:off x="7769086" y="3032956"/>
            <a:ext cx="96315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ANOVA test if 3+ groups </a:t>
            </a:r>
          </a:p>
        </p:txBody>
      </p:sp>
      <p:sp>
        <p:nvSpPr>
          <p:cNvPr id="3" name="Rectangle 2">
            <a:extLst>
              <a:ext uri="{FF2B5EF4-FFF2-40B4-BE49-F238E27FC236}">
                <a16:creationId xmlns:a16="http://schemas.microsoft.com/office/drawing/2014/main" id="{5C1365AC-BAB1-DD72-EFE5-AC476A3E0AAF}"/>
              </a:ext>
            </a:extLst>
          </p:cNvPr>
          <p:cNvSpPr/>
          <p:nvPr/>
        </p:nvSpPr>
        <p:spPr>
          <a:xfrm>
            <a:off x="7769086" y="4221088"/>
            <a:ext cx="963152"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Kruskal Wallis </a:t>
            </a:r>
            <a:br>
              <a:rPr lang="en-GB" sz="1200" dirty="0"/>
            </a:br>
            <a:r>
              <a:rPr lang="en-GB" sz="1200" dirty="0"/>
              <a:t>if 3+ groups and non-parametric </a:t>
            </a:r>
          </a:p>
        </p:txBody>
      </p:sp>
      <p:cxnSp>
        <p:nvCxnSpPr>
          <p:cNvPr id="17" name="Straight Arrow Connector 16">
            <a:extLst>
              <a:ext uri="{FF2B5EF4-FFF2-40B4-BE49-F238E27FC236}">
                <a16:creationId xmlns:a16="http://schemas.microsoft.com/office/drawing/2014/main" id="{DABFA03D-036D-B1C3-59E6-C82BDFA6FDB4}"/>
              </a:ext>
            </a:extLst>
          </p:cNvPr>
          <p:cNvCxnSpPr>
            <a:cxnSpLocks/>
            <a:stCxn id="20" idx="3"/>
            <a:endCxn id="2" idx="1"/>
          </p:cNvCxnSpPr>
          <p:nvPr/>
        </p:nvCxnSpPr>
        <p:spPr>
          <a:xfrm>
            <a:off x="7524328" y="3537012"/>
            <a:ext cx="2447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2D3056F-A37E-BA12-8719-17454F4902EE}"/>
              </a:ext>
            </a:extLst>
          </p:cNvPr>
          <p:cNvCxnSpPr>
            <a:cxnSpLocks/>
            <a:stCxn id="21" idx="3"/>
            <a:endCxn id="3" idx="1"/>
          </p:cNvCxnSpPr>
          <p:nvPr/>
        </p:nvCxnSpPr>
        <p:spPr>
          <a:xfrm>
            <a:off x="7524328" y="4725144"/>
            <a:ext cx="2447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2505" y="2021978"/>
            <a:ext cx="7752080" cy="3013075"/>
          </a:xfrm>
          <a:prstGeom prst="rect">
            <a:avLst/>
          </a:prstGeom>
        </p:spPr>
        <p:txBody>
          <a:bodyPr vert="horz" wrap="square" lIns="0" tIns="12700" rIns="0" bIns="0" rtlCol="0">
            <a:spAutoFit/>
          </a:bodyPr>
          <a:lstStyle/>
          <a:p>
            <a:pPr marL="12700" marR="5080">
              <a:lnSpc>
                <a:spcPct val="100000"/>
              </a:lnSpc>
              <a:spcBef>
                <a:spcPts val="100"/>
              </a:spcBef>
            </a:pPr>
            <a:r>
              <a:rPr sz="1600" dirty="0">
                <a:solidFill>
                  <a:srgbClr val="7E7E7E"/>
                </a:solidFill>
                <a:latin typeface="Arial MT"/>
                <a:cs typeface="Arial MT"/>
              </a:rPr>
              <a:t>Multiple</a:t>
            </a:r>
            <a:r>
              <a:rPr sz="1600" spc="-30" dirty="0">
                <a:solidFill>
                  <a:srgbClr val="7E7E7E"/>
                </a:solidFill>
                <a:latin typeface="Arial MT"/>
                <a:cs typeface="Arial MT"/>
              </a:rPr>
              <a:t> </a:t>
            </a:r>
            <a:r>
              <a:rPr sz="1600" dirty="0">
                <a:solidFill>
                  <a:srgbClr val="7E7E7E"/>
                </a:solidFill>
                <a:latin typeface="Arial MT"/>
                <a:cs typeface="Arial MT"/>
              </a:rPr>
              <a:t>regression</a:t>
            </a:r>
            <a:r>
              <a:rPr sz="1600" spc="-35" dirty="0">
                <a:solidFill>
                  <a:srgbClr val="7E7E7E"/>
                </a:solidFill>
                <a:latin typeface="Arial MT"/>
                <a:cs typeface="Arial MT"/>
              </a:rPr>
              <a:t> </a:t>
            </a:r>
            <a:r>
              <a:rPr sz="1600" dirty="0">
                <a:solidFill>
                  <a:srgbClr val="7E7E7E"/>
                </a:solidFill>
                <a:latin typeface="Arial MT"/>
                <a:cs typeface="Arial MT"/>
              </a:rPr>
              <a:t>is</a:t>
            </a:r>
            <a:r>
              <a:rPr sz="1600" spc="-25" dirty="0">
                <a:solidFill>
                  <a:srgbClr val="7E7E7E"/>
                </a:solidFill>
                <a:latin typeface="Arial MT"/>
                <a:cs typeface="Arial MT"/>
              </a:rPr>
              <a:t> </a:t>
            </a:r>
            <a:r>
              <a:rPr sz="1600" dirty="0">
                <a:solidFill>
                  <a:srgbClr val="7E7E7E"/>
                </a:solidFill>
                <a:latin typeface="Arial MT"/>
                <a:cs typeface="Arial MT"/>
              </a:rPr>
              <a:t>appropriate</a:t>
            </a:r>
            <a:r>
              <a:rPr sz="1600" spc="-20" dirty="0">
                <a:solidFill>
                  <a:srgbClr val="7E7E7E"/>
                </a:solidFill>
                <a:latin typeface="Arial MT"/>
                <a:cs typeface="Arial MT"/>
              </a:rPr>
              <a:t> </a:t>
            </a:r>
            <a:r>
              <a:rPr sz="1600" dirty="0">
                <a:solidFill>
                  <a:srgbClr val="7E7E7E"/>
                </a:solidFill>
                <a:latin typeface="Arial MT"/>
                <a:cs typeface="Arial MT"/>
              </a:rPr>
              <a:t>when</a:t>
            </a:r>
            <a:r>
              <a:rPr sz="1600" spc="-3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researcher</a:t>
            </a:r>
            <a:r>
              <a:rPr sz="1600" spc="-20" dirty="0">
                <a:solidFill>
                  <a:srgbClr val="7E7E7E"/>
                </a:solidFill>
                <a:latin typeface="Arial MT"/>
                <a:cs typeface="Arial MT"/>
              </a:rPr>
              <a:t> </a:t>
            </a:r>
            <a:r>
              <a:rPr sz="1600" dirty="0">
                <a:solidFill>
                  <a:srgbClr val="7E7E7E"/>
                </a:solidFill>
                <a:latin typeface="Arial MT"/>
                <a:cs typeface="Arial MT"/>
              </a:rPr>
              <a:t>is</a:t>
            </a:r>
            <a:r>
              <a:rPr sz="1600" spc="-25" dirty="0">
                <a:solidFill>
                  <a:srgbClr val="7E7E7E"/>
                </a:solidFill>
                <a:latin typeface="Arial MT"/>
                <a:cs typeface="Arial MT"/>
              </a:rPr>
              <a:t> </a:t>
            </a:r>
            <a:r>
              <a:rPr sz="1600" dirty="0">
                <a:solidFill>
                  <a:srgbClr val="7E7E7E"/>
                </a:solidFill>
                <a:latin typeface="Arial MT"/>
                <a:cs typeface="Arial MT"/>
              </a:rPr>
              <a:t>interested</a:t>
            </a:r>
            <a:r>
              <a:rPr sz="1600" spc="-5" dirty="0">
                <a:solidFill>
                  <a:srgbClr val="7E7E7E"/>
                </a:solidFill>
                <a:latin typeface="Arial MT"/>
                <a:cs typeface="Arial MT"/>
              </a:rPr>
              <a:t> </a:t>
            </a:r>
            <a:r>
              <a:rPr sz="1600" dirty="0">
                <a:solidFill>
                  <a:srgbClr val="7E7E7E"/>
                </a:solidFill>
                <a:latin typeface="Arial MT"/>
                <a:cs typeface="Arial MT"/>
              </a:rPr>
              <a:t>in</a:t>
            </a:r>
            <a:r>
              <a:rPr sz="1600" spc="-35" dirty="0">
                <a:solidFill>
                  <a:srgbClr val="7E7E7E"/>
                </a:solidFill>
                <a:latin typeface="Arial MT"/>
                <a:cs typeface="Arial MT"/>
              </a:rPr>
              <a:t> </a:t>
            </a:r>
            <a:r>
              <a:rPr sz="1600" dirty="0">
                <a:solidFill>
                  <a:srgbClr val="7E7E7E"/>
                </a:solidFill>
                <a:latin typeface="Arial MT"/>
                <a:cs typeface="Arial MT"/>
              </a:rPr>
              <a:t>a</a:t>
            </a:r>
            <a:r>
              <a:rPr sz="1600" spc="-25" dirty="0">
                <a:solidFill>
                  <a:srgbClr val="7E7E7E"/>
                </a:solidFill>
                <a:latin typeface="Arial MT"/>
                <a:cs typeface="Arial MT"/>
              </a:rPr>
              <a:t> </a:t>
            </a:r>
            <a:r>
              <a:rPr sz="1600" dirty="0">
                <a:solidFill>
                  <a:srgbClr val="7E7E7E"/>
                </a:solidFill>
                <a:latin typeface="Arial MT"/>
                <a:cs typeface="Arial MT"/>
              </a:rPr>
              <a:t>statistical,</a:t>
            </a:r>
            <a:r>
              <a:rPr sz="1600" spc="-25" dirty="0">
                <a:solidFill>
                  <a:srgbClr val="7E7E7E"/>
                </a:solidFill>
                <a:latin typeface="Arial MT"/>
                <a:cs typeface="Arial MT"/>
              </a:rPr>
              <a:t> not </a:t>
            </a:r>
            <a:r>
              <a:rPr sz="1600" dirty="0">
                <a:solidFill>
                  <a:srgbClr val="7E7E7E"/>
                </a:solidFill>
                <a:latin typeface="Arial MT"/>
                <a:cs typeface="Arial MT"/>
              </a:rPr>
              <a:t>functional</a:t>
            </a:r>
            <a:r>
              <a:rPr sz="1600" spc="-55" dirty="0">
                <a:solidFill>
                  <a:srgbClr val="7E7E7E"/>
                </a:solidFill>
                <a:latin typeface="Arial MT"/>
                <a:cs typeface="Arial MT"/>
              </a:rPr>
              <a:t> </a:t>
            </a:r>
            <a:r>
              <a:rPr sz="1600" spc="-10" dirty="0">
                <a:solidFill>
                  <a:srgbClr val="7E7E7E"/>
                </a:solidFill>
                <a:latin typeface="Arial MT"/>
                <a:cs typeface="Arial MT"/>
              </a:rPr>
              <a:t>relationship.</a:t>
            </a:r>
            <a:endParaRPr sz="1600">
              <a:latin typeface="Arial MT"/>
              <a:cs typeface="Arial MT"/>
            </a:endParaRPr>
          </a:p>
          <a:p>
            <a:pPr>
              <a:lnSpc>
                <a:spcPct val="100000"/>
              </a:lnSpc>
              <a:spcBef>
                <a:spcPts val="80"/>
              </a:spcBef>
            </a:pPr>
            <a:endParaRPr sz="1600">
              <a:latin typeface="Arial MT"/>
              <a:cs typeface="Arial MT"/>
            </a:endParaRPr>
          </a:p>
          <a:p>
            <a:pPr marL="297815" indent="-285115">
              <a:lnSpc>
                <a:spcPct val="100000"/>
              </a:lnSpc>
              <a:buClr>
                <a:srgbClr val="245896"/>
              </a:buClr>
              <a:buFont typeface="Arial MT"/>
              <a:buChar char="•"/>
              <a:tabLst>
                <a:tab pos="297815" algn="l"/>
              </a:tabLst>
            </a:pPr>
            <a:r>
              <a:rPr sz="1800" b="1" dirty="0">
                <a:solidFill>
                  <a:srgbClr val="C00000"/>
                </a:solidFill>
                <a:latin typeface="Arial"/>
                <a:cs typeface="Arial"/>
              </a:rPr>
              <a:t>Functional</a:t>
            </a:r>
            <a:r>
              <a:rPr sz="1800" b="1" spc="-25" dirty="0">
                <a:solidFill>
                  <a:srgbClr val="C00000"/>
                </a:solidFill>
                <a:latin typeface="Arial"/>
                <a:cs typeface="Arial"/>
              </a:rPr>
              <a:t> </a:t>
            </a:r>
            <a:r>
              <a:rPr sz="1800" b="1" dirty="0">
                <a:solidFill>
                  <a:srgbClr val="C00000"/>
                </a:solidFill>
                <a:latin typeface="Arial"/>
                <a:cs typeface="Arial"/>
              </a:rPr>
              <a:t>relationship</a:t>
            </a:r>
            <a:r>
              <a:rPr sz="1600" dirty="0">
                <a:solidFill>
                  <a:srgbClr val="7E7E7E"/>
                </a:solidFill>
                <a:latin typeface="Arial MT"/>
                <a:cs typeface="Arial MT"/>
              </a:rPr>
              <a:t>:</a:t>
            </a:r>
            <a:r>
              <a:rPr sz="1600" spc="-15" dirty="0">
                <a:solidFill>
                  <a:srgbClr val="7E7E7E"/>
                </a:solidFill>
                <a:latin typeface="Arial MT"/>
                <a:cs typeface="Arial MT"/>
              </a:rPr>
              <a:t> </a:t>
            </a:r>
            <a:r>
              <a:rPr sz="1600" dirty="0">
                <a:solidFill>
                  <a:srgbClr val="7E7E7E"/>
                </a:solidFill>
                <a:latin typeface="Arial MT"/>
                <a:cs typeface="Arial MT"/>
              </a:rPr>
              <a:t>no</a:t>
            </a:r>
            <a:r>
              <a:rPr sz="1600" spc="-25" dirty="0">
                <a:solidFill>
                  <a:srgbClr val="7E7E7E"/>
                </a:solidFill>
                <a:latin typeface="Arial MT"/>
                <a:cs typeface="Arial MT"/>
              </a:rPr>
              <a:t> </a:t>
            </a:r>
            <a:r>
              <a:rPr sz="1600" dirty="0">
                <a:solidFill>
                  <a:srgbClr val="7E7E7E"/>
                </a:solidFill>
                <a:latin typeface="Arial MT"/>
                <a:cs typeface="Arial MT"/>
              </a:rPr>
              <a:t>error</a:t>
            </a:r>
            <a:r>
              <a:rPr sz="1600" spc="-15" dirty="0">
                <a:solidFill>
                  <a:srgbClr val="7E7E7E"/>
                </a:solidFill>
                <a:latin typeface="Arial MT"/>
                <a:cs typeface="Arial MT"/>
              </a:rPr>
              <a:t> </a:t>
            </a:r>
            <a:r>
              <a:rPr sz="1600" dirty="0">
                <a:solidFill>
                  <a:srgbClr val="7E7E7E"/>
                </a:solidFill>
                <a:latin typeface="Arial MT"/>
                <a:cs typeface="Arial MT"/>
              </a:rPr>
              <a:t>is</a:t>
            </a:r>
            <a:r>
              <a:rPr sz="1600" spc="-30" dirty="0">
                <a:solidFill>
                  <a:srgbClr val="7E7E7E"/>
                </a:solidFill>
                <a:latin typeface="Arial MT"/>
                <a:cs typeface="Arial MT"/>
              </a:rPr>
              <a:t> </a:t>
            </a:r>
            <a:r>
              <a:rPr sz="1600" dirty="0">
                <a:solidFill>
                  <a:srgbClr val="7E7E7E"/>
                </a:solidFill>
                <a:latin typeface="Arial MT"/>
                <a:cs typeface="Arial MT"/>
              </a:rPr>
              <a:t>expected</a:t>
            </a:r>
            <a:r>
              <a:rPr sz="1600" spc="-30" dirty="0">
                <a:solidFill>
                  <a:srgbClr val="7E7E7E"/>
                </a:solidFill>
                <a:latin typeface="Arial MT"/>
                <a:cs typeface="Arial MT"/>
              </a:rPr>
              <a:t> </a:t>
            </a:r>
            <a:r>
              <a:rPr sz="1600" dirty="0">
                <a:solidFill>
                  <a:srgbClr val="7E7E7E"/>
                </a:solidFill>
                <a:latin typeface="Arial MT"/>
                <a:cs typeface="Arial MT"/>
              </a:rPr>
              <a:t>in</a:t>
            </a:r>
            <a:r>
              <a:rPr sz="1600" spc="-2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prediction</a:t>
            </a:r>
            <a:r>
              <a:rPr sz="1600" spc="-25" dirty="0">
                <a:solidFill>
                  <a:srgbClr val="7E7E7E"/>
                </a:solidFill>
                <a:latin typeface="Arial MT"/>
                <a:cs typeface="Arial MT"/>
              </a:rPr>
              <a:t> </a:t>
            </a:r>
            <a:r>
              <a:rPr sz="1600" dirty="0">
                <a:solidFill>
                  <a:srgbClr val="7E7E7E"/>
                </a:solidFill>
                <a:latin typeface="Arial MT"/>
                <a:cs typeface="Arial MT"/>
              </a:rPr>
              <a:t>→</a:t>
            </a:r>
            <a:r>
              <a:rPr sz="1600" spc="-35" dirty="0">
                <a:solidFill>
                  <a:srgbClr val="7E7E7E"/>
                </a:solidFill>
                <a:latin typeface="Arial MT"/>
                <a:cs typeface="Arial MT"/>
              </a:rPr>
              <a:t> </a:t>
            </a:r>
            <a:r>
              <a:rPr sz="1600" dirty="0">
                <a:solidFill>
                  <a:srgbClr val="7E7E7E"/>
                </a:solidFill>
                <a:latin typeface="Arial MT"/>
                <a:cs typeface="Arial MT"/>
              </a:rPr>
              <a:t>exact</a:t>
            </a:r>
            <a:r>
              <a:rPr sz="1600" spc="-25" dirty="0">
                <a:solidFill>
                  <a:srgbClr val="7E7E7E"/>
                </a:solidFill>
                <a:latin typeface="Arial MT"/>
                <a:cs typeface="Arial MT"/>
              </a:rPr>
              <a:t> </a:t>
            </a:r>
            <a:r>
              <a:rPr sz="1600" spc="-10" dirty="0">
                <a:solidFill>
                  <a:srgbClr val="7E7E7E"/>
                </a:solidFill>
                <a:latin typeface="Arial MT"/>
                <a:cs typeface="Arial MT"/>
              </a:rPr>
              <a:t>value</a:t>
            </a:r>
            <a:endParaRPr sz="1600">
              <a:latin typeface="Arial MT"/>
              <a:cs typeface="Arial MT"/>
            </a:endParaRPr>
          </a:p>
          <a:p>
            <a:pPr marL="755015" lvl="1" indent="-285750">
              <a:lnSpc>
                <a:spcPct val="100000"/>
              </a:lnSpc>
              <a:buClr>
                <a:srgbClr val="245896"/>
              </a:buClr>
              <a:buChar char="•"/>
              <a:tabLst>
                <a:tab pos="755015" algn="l"/>
              </a:tabLst>
            </a:pPr>
            <a:r>
              <a:rPr sz="1600" dirty="0">
                <a:solidFill>
                  <a:srgbClr val="7E7E7E"/>
                </a:solidFill>
                <a:latin typeface="Arial MT"/>
                <a:cs typeface="Arial MT"/>
              </a:rPr>
              <a:t>Total</a:t>
            </a:r>
            <a:r>
              <a:rPr sz="1600" spc="-20" dirty="0">
                <a:solidFill>
                  <a:srgbClr val="7E7E7E"/>
                </a:solidFill>
                <a:latin typeface="Arial MT"/>
                <a:cs typeface="Arial MT"/>
              </a:rPr>
              <a:t> </a:t>
            </a:r>
            <a:r>
              <a:rPr sz="1600" dirty="0">
                <a:solidFill>
                  <a:srgbClr val="7E7E7E"/>
                </a:solidFill>
                <a:latin typeface="Arial MT"/>
                <a:cs typeface="Arial MT"/>
              </a:rPr>
              <a:t>cost</a:t>
            </a:r>
            <a:r>
              <a:rPr sz="1600" spc="-25" dirty="0">
                <a:solidFill>
                  <a:srgbClr val="7E7E7E"/>
                </a:solidFill>
                <a:latin typeface="Arial MT"/>
                <a:cs typeface="Arial MT"/>
              </a:rPr>
              <a:t> </a:t>
            </a:r>
            <a:r>
              <a:rPr sz="1600" dirty="0">
                <a:solidFill>
                  <a:srgbClr val="7E7E7E"/>
                </a:solidFill>
                <a:latin typeface="Arial MT"/>
                <a:cs typeface="Arial MT"/>
              </a:rPr>
              <a:t>=</a:t>
            </a:r>
            <a:r>
              <a:rPr sz="1600" spc="-10" dirty="0">
                <a:solidFill>
                  <a:srgbClr val="7E7E7E"/>
                </a:solidFill>
                <a:latin typeface="Arial MT"/>
                <a:cs typeface="Arial MT"/>
              </a:rPr>
              <a:t> </a:t>
            </a:r>
            <a:r>
              <a:rPr sz="1600" dirty="0">
                <a:solidFill>
                  <a:srgbClr val="7E7E7E"/>
                </a:solidFill>
                <a:latin typeface="Arial MT"/>
                <a:cs typeface="Arial MT"/>
              </a:rPr>
              <a:t>Variable</a:t>
            </a:r>
            <a:r>
              <a:rPr sz="1600" spc="-30" dirty="0">
                <a:solidFill>
                  <a:srgbClr val="7E7E7E"/>
                </a:solidFill>
                <a:latin typeface="Arial MT"/>
                <a:cs typeface="Arial MT"/>
              </a:rPr>
              <a:t> </a:t>
            </a:r>
            <a:r>
              <a:rPr sz="1600" dirty="0">
                <a:solidFill>
                  <a:srgbClr val="7E7E7E"/>
                </a:solidFill>
                <a:latin typeface="Arial MT"/>
                <a:cs typeface="Arial MT"/>
              </a:rPr>
              <a:t>cost</a:t>
            </a:r>
            <a:r>
              <a:rPr sz="1600" spc="-20" dirty="0">
                <a:solidFill>
                  <a:srgbClr val="7E7E7E"/>
                </a:solidFill>
                <a:latin typeface="Arial MT"/>
                <a:cs typeface="Arial MT"/>
              </a:rPr>
              <a:t> </a:t>
            </a:r>
            <a:r>
              <a:rPr sz="1600" dirty="0">
                <a:solidFill>
                  <a:srgbClr val="7E7E7E"/>
                </a:solidFill>
                <a:latin typeface="Arial MT"/>
                <a:cs typeface="Arial MT"/>
              </a:rPr>
              <a:t>+</a:t>
            </a:r>
            <a:r>
              <a:rPr sz="1600" spc="-15" dirty="0">
                <a:solidFill>
                  <a:srgbClr val="7E7E7E"/>
                </a:solidFill>
                <a:latin typeface="Arial MT"/>
                <a:cs typeface="Arial MT"/>
              </a:rPr>
              <a:t> </a:t>
            </a:r>
            <a:r>
              <a:rPr sz="1600" dirty="0">
                <a:solidFill>
                  <a:srgbClr val="7E7E7E"/>
                </a:solidFill>
                <a:latin typeface="Arial MT"/>
                <a:cs typeface="Arial MT"/>
              </a:rPr>
              <a:t>Fixed</a:t>
            </a:r>
            <a:r>
              <a:rPr sz="1600" spc="-30" dirty="0">
                <a:solidFill>
                  <a:srgbClr val="7E7E7E"/>
                </a:solidFill>
                <a:latin typeface="Arial MT"/>
                <a:cs typeface="Arial MT"/>
              </a:rPr>
              <a:t> </a:t>
            </a:r>
            <a:r>
              <a:rPr sz="1600" spc="-20" dirty="0">
                <a:solidFill>
                  <a:srgbClr val="7E7E7E"/>
                </a:solidFill>
                <a:latin typeface="Arial MT"/>
                <a:cs typeface="Arial MT"/>
              </a:rPr>
              <a:t>cost</a:t>
            </a:r>
            <a:endParaRPr sz="1600">
              <a:latin typeface="Arial MT"/>
              <a:cs typeface="Arial MT"/>
            </a:endParaRPr>
          </a:p>
          <a:p>
            <a:pPr lvl="1">
              <a:lnSpc>
                <a:spcPct val="100000"/>
              </a:lnSpc>
              <a:spcBef>
                <a:spcPts val="80"/>
              </a:spcBef>
              <a:buClr>
                <a:srgbClr val="245896"/>
              </a:buClr>
              <a:buFont typeface="Arial MT"/>
              <a:buChar char="•"/>
            </a:pPr>
            <a:endParaRPr sz="1600">
              <a:latin typeface="Arial MT"/>
              <a:cs typeface="Arial MT"/>
            </a:endParaRPr>
          </a:p>
          <a:p>
            <a:pPr marL="469265" marR="292735">
              <a:lnSpc>
                <a:spcPct val="100000"/>
              </a:lnSpc>
            </a:pPr>
            <a:r>
              <a:rPr sz="1600" dirty="0">
                <a:solidFill>
                  <a:srgbClr val="7E7E7E"/>
                </a:solidFill>
                <a:latin typeface="Arial MT"/>
                <a:cs typeface="Arial MT"/>
              </a:rPr>
              <a:t>If</a:t>
            </a:r>
            <a:r>
              <a:rPr sz="1600" spc="-5" dirty="0">
                <a:solidFill>
                  <a:srgbClr val="7E7E7E"/>
                </a:solidFill>
                <a:latin typeface="Arial MT"/>
                <a:cs typeface="Arial MT"/>
              </a:rPr>
              <a:t> </a:t>
            </a:r>
            <a:r>
              <a:rPr sz="1600" dirty="0">
                <a:solidFill>
                  <a:srgbClr val="7E7E7E"/>
                </a:solidFill>
                <a:latin typeface="Arial MT"/>
                <a:cs typeface="Arial MT"/>
              </a:rPr>
              <a:t>the</a:t>
            </a:r>
            <a:r>
              <a:rPr sz="1600" spc="-10" dirty="0">
                <a:solidFill>
                  <a:srgbClr val="7E7E7E"/>
                </a:solidFill>
                <a:latin typeface="Arial MT"/>
                <a:cs typeface="Arial MT"/>
              </a:rPr>
              <a:t> </a:t>
            </a:r>
            <a:r>
              <a:rPr sz="1600" dirty="0">
                <a:solidFill>
                  <a:srgbClr val="7E7E7E"/>
                </a:solidFill>
                <a:latin typeface="Arial MT"/>
                <a:cs typeface="Arial MT"/>
              </a:rPr>
              <a:t>variable</a:t>
            </a:r>
            <a:r>
              <a:rPr sz="1600" spc="-25" dirty="0">
                <a:solidFill>
                  <a:srgbClr val="7E7E7E"/>
                </a:solidFill>
                <a:latin typeface="Arial MT"/>
                <a:cs typeface="Arial MT"/>
              </a:rPr>
              <a:t> </a:t>
            </a:r>
            <a:r>
              <a:rPr sz="1600" dirty="0">
                <a:solidFill>
                  <a:srgbClr val="7E7E7E"/>
                </a:solidFill>
                <a:latin typeface="Arial MT"/>
                <a:cs typeface="Arial MT"/>
              </a:rPr>
              <a:t>cost</a:t>
            </a:r>
            <a:r>
              <a:rPr sz="1600" spc="-20" dirty="0">
                <a:solidFill>
                  <a:srgbClr val="7E7E7E"/>
                </a:solidFill>
                <a:latin typeface="Arial MT"/>
                <a:cs typeface="Arial MT"/>
              </a:rPr>
              <a:t> </a:t>
            </a:r>
            <a:r>
              <a:rPr sz="1600" dirty="0">
                <a:solidFill>
                  <a:srgbClr val="7E7E7E"/>
                </a:solidFill>
                <a:latin typeface="Arial MT"/>
                <a:cs typeface="Arial MT"/>
              </a:rPr>
              <a:t>is</a:t>
            </a:r>
            <a:r>
              <a:rPr sz="1600" spc="-20" dirty="0">
                <a:solidFill>
                  <a:srgbClr val="7E7E7E"/>
                </a:solidFill>
                <a:latin typeface="Arial MT"/>
                <a:cs typeface="Arial MT"/>
              </a:rPr>
              <a:t> </a:t>
            </a:r>
            <a:r>
              <a:rPr sz="1600" dirty="0">
                <a:solidFill>
                  <a:srgbClr val="7E7E7E"/>
                </a:solidFill>
                <a:latin typeface="Arial MT"/>
                <a:cs typeface="Arial MT"/>
              </a:rPr>
              <a:t>$2</a:t>
            </a:r>
            <a:r>
              <a:rPr sz="1600" spc="-15" dirty="0">
                <a:solidFill>
                  <a:srgbClr val="7E7E7E"/>
                </a:solidFill>
                <a:latin typeface="Arial MT"/>
                <a:cs typeface="Arial MT"/>
              </a:rPr>
              <a:t> </a:t>
            </a:r>
            <a:r>
              <a:rPr sz="1600" dirty="0">
                <a:solidFill>
                  <a:srgbClr val="7E7E7E"/>
                </a:solidFill>
                <a:latin typeface="Arial MT"/>
                <a:cs typeface="Arial MT"/>
              </a:rPr>
              <a:t>per</a:t>
            </a:r>
            <a:r>
              <a:rPr sz="1600" spc="-10" dirty="0">
                <a:solidFill>
                  <a:srgbClr val="7E7E7E"/>
                </a:solidFill>
                <a:latin typeface="Arial MT"/>
                <a:cs typeface="Arial MT"/>
              </a:rPr>
              <a:t> </a:t>
            </a:r>
            <a:r>
              <a:rPr sz="1600" dirty="0">
                <a:solidFill>
                  <a:srgbClr val="7E7E7E"/>
                </a:solidFill>
                <a:latin typeface="Arial MT"/>
                <a:cs typeface="Arial MT"/>
              </a:rPr>
              <a:t>unit,</a:t>
            </a:r>
            <a:r>
              <a:rPr sz="1600" spc="-5" dirty="0">
                <a:solidFill>
                  <a:srgbClr val="7E7E7E"/>
                </a:solidFill>
                <a:latin typeface="Arial MT"/>
                <a:cs typeface="Arial MT"/>
              </a:rPr>
              <a:t> </a:t>
            </a:r>
            <a:r>
              <a:rPr sz="1600" dirty="0">
                <a:solidFill>
                  <a:srgbClr val="7E7E7E"/>
                </a:solidFill>
                <a:latin typeface="Arial MT"/>
                <a:cs typeface="Arial MT"/>
              </a:rPr>
              <a:t>the</a:t>
            </a:r>
            <a:r>
              <a:rPr sz="1600" spc="-10" dirty="0">
                <a:solidFill>
                  <a:srgbClr val="7E7E7E"/>
                </a:solidFill>
                <a:latin typeface="Arial MT"/>
                <a:cs typeface="Arial MT"/>
              </a:rPr>
              <a:t> </a:t>
            </a:r>
            <a:r>
              <a:rPr sz="1600" dirty="0">
                <a:solidFill>
                  <a:srgbClr val="7E7E7E"/>
                </a:solidFill>
                <a:latin typeface="Arial MT"/>
                <a:cs typeface="Arial MT"/>
              </a:rPr>
              <a:t>fixed</a:t>
            </a:r>
            <a:r>
              <a:rPr sz="1600" spc="-25" dirty="0">
                <a:solidFill>
                  <a:srgbClr val="7E7E7E"/>
                </a:solidFill>
                <a:latin typeface="Arial MT"/>
                <a:cs typeface="Arial MT"/>
              </a:rPr>
              <a:t> </a:t>
            </a:r>
            <a:r>
              <a:rPr sz="1600" dirty="0">
                <a:solidFill>
                  <a:srgbClr val="7E7E7E"/>
                </a:solidFill>
                <a:latin typeface="Arial MT"/>
                <a:cs typeface="Arial MT"/>
              </a:rPr>
              <a:t>cost</a:t>
            </a:r>
            <a:r>
              <a:rPr sz="1600" spc="-15" dirty="0">
                <a:solidFill>
                  <a:srgbClr val="7E7E7E"/>
                </a:solidFill>
                <a:latin typeface="Arial MT"/>
                <a:cs typeface="Arial MT"/>
              </a:rPr>
              <a:t> </a:t>
            </a:r>
            <a:r>
              <a:rPr sz="1600" dirty="0">
                <a:solidFill>
                  <a:srgbClr val="7E7E7E"/>
                </a:solidFill>
                <a:latin typeface="Arial MT"/>
                <a:cs typeface="Arial MT"/>
              </a:rPr>
              <a:t>is</a:t>
            </a:r>
            <a:r>
              <a:rPr sz="1600" spc="-20" dirty="0">
                <a:solidFill>
                  <a:srgbClr val="7E7E7E"/>
                </a:solidFill>
                <a:latin typeface="Arial MT"/>
                <a:cs typeface="Arial MT"/>
              </a:rPr>
              <a:t> </a:t>
            </a:r>
            <a:r>
              <a:rPr sz="1600" dirty="0">
                <a:solidFill>
                  <a:srgbClr val="7E7E7E"/>
                </a:solidFill>
                <a:latin typeface="Arial MT"/>
                <a:cs typeface="Arial MT"/>
              </a:rPr>
              <a:t>$500,</a:t>
            </a:r>
            <a:r>
              <a:rPr sz="1600" spc="-10" dirty="0">
                <a:solidFill>
                  <a:srgbClr val="7E7E7E"/>
                </a:solidFill>
                <a:latin typeface="Arial MT"/>
                <a:cs typeface="Arial MT"/>
              </a:rPr>
              <a:t> </a:t>
            </a:r>
            <a:r>
              <a:rPr sz="1600" dirty="0">
                <a:solidFill>
                  <a:srgbClr val="7E7E7E"/>
                </a:solidFill>
                <a:latin typeface="Arial MT"/>
                <a:cs typeface="Arial MT"/>
              </a:rPr>
              <a:t>and</a:t>
            </a:r>
            <a:r>
              <a:rPr sz="1600" spc="-15" dirty="0">
                <a:solidFill>
                  <a:srgbClr val="7E7E7E"/>
                </a:solidFill>
                <a:latin typeface="Arial MT"/>
                <a:cs typeface="Arial MT"/>
              </a:rPr>
              <a:t> </a:t>
            </a:r>
            <a:r>
              <a:rPr sz="1600" dirty="0">
                <a:solidFill>
                  <a:srgbClr val="7E7E7E"/>
                </a:solidFill>
                <a:latin typeface="Arial MT"/>
                <a:cs typeface="Arial MT"/>
              </a:rPr>
              <a:t>we</a:t>
            </a:r>
            <a:r>
              <a:rPr sz="1600" spc="-25" dirty="0">
                <a:solidFill>
                  <a:srgbClr val="7E7E7E"/>
                </a:solidFill>
                <a:latin typeface="Arial MT"/>
                <a:cs typeface="Arial MT"/>
              </a:rPr>
              <a:t> </a:t>
            </a:r>
            <a:r>
              <a:rPr sz="1600" dirty="0">
                <a:solidFill>
                  <a:srgbClr val="7E7E7E"/>
                </a:solidFill>
                <a:latin typeface="Arial MT"/>
                <a:cs typeface="Arial MT"/>
              </a:rPr>
              <a:t>produce</a:t>
            </a:r>
            <a:r>
              <a:rPr sz="1600" spc="-20" dirty="0">
                <a:solidFill>
                  <a:srgbClr val="7E7E7E"/>
                </a:solidFill>
                <a:latin typeface="Arial MT"/>
                <a:cs typeface="Arial MT"/>
              </a:rPr>
              <a:t> </a:t>
            </a:r>
            <a:r>
              <a:rPr sz="1600" spc="-25" dirty="0">
                <a:solidFill>
                  <a:srgbClr val="7E7E7E"/>
                </a:solidFill>
                <a:latin typeface="Arial MT"/>
                <a:cs typeface="Arial MT"/>
              </a:rPr>
              <a:t>100 </a:t>
            </a:r>
            <a:r>
              <a:rPr sz="1600" dirty="0">
                <a:solidFill>
                  <a:srgbClr val="7E7E7E"/>
                </a:solidFill>
                <a:latin typeface="Arial MT"/>
                <a:cs typeface="Arial MT"/>
              </a:rPr>
              <a:t>units,</a:t>
            </a:r>
            <a:r>
              <a:rPr sz="1600" spc="-10" dirty="0">
                <a:solidFill>
                  <a:srgbClr val="7E7E7E"/>
                </a:solidFill>
                <a:latin typeface="Arial MT"/>
                <a:cs typeface="Arial MT"/>
              </a:rPr>
              <a:t> </a:t>
            </a:r>
            <a:r>
              <a:rPr sz="1600" dirty="0">
                <a:solidFill>
                  <a:srgbClr val="7E7E7E"/>
                </a:solidFill>
                <a:latin typeface="Arial MT"/>
                <a:cs typeface="Arial MT"/>
              </a:rPr>
              <a:t>we</a:t>
            </a:r>
            <a:r>
              <a:rPr sz="1600" spc="-30" dirty="0">
                <a:solidFill>
                  <a:srgbClr val="7E7E7E"/>
                </a:solidFill>
                <a:latin typeface="Arial MT"/>
                <a:cs typeface="Arial MT"/>
              </a:rPr>
              <a:t> </a:t>
            </a:r>
            <a:r>
              <a:rPr sz="1600" dirty="0">
                <a:solidFill>
                  <a:srgbClr val="7E7E7E"/>
                </a:solidFill>
                <a:latin typeface="Arial MT"/>
                <a:cs typeface="Arial MT"/>
              </a:rPr>
              <a:t>assume</a:t>
            </a:r>
            <a:r>
              <a:rPr sz="1600" spc="-20"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dirty="0">
                <a:solidFill>
                  <a:srgbClr val="7E7E7E"/>
                </a:solidFill>
                <a:latin typeface="Arial MT"/>
                <a:cs typeface="Arial MT"/>
              </a:rPr>
              <a:t>total</a:t>
            </a:r>
            <a:r>
              <a:rPr sz="1600" spc="-15" dirty="0">
                <a:solidFill>
                  <a:srgbClr val="7E7E7E"/>
                </a:solidFill>
                <a:latin typeface="Arial MT"/>
                <a:cs typeface="Arial MT"/>
              </a:rPr>
              <a:t> </a:t>
            </a:r>
            <a:r>
              <a:rPr sz="1600" dirty="0">
                <a:solidFill>
                  <a:srgbClr val="7E7E7E"/>
                </a:solidFill>
                <a:latin typeface="Arial MT"/>
                <a:cs typeface="Arial MT"/>
              </a:rPr>
              <a:t>cost</a:t>
            </a:r>
            <a:r>
              <a:rPr sz="1600" spc="-20" dirty="0">
                <a:solidFill>
                  <a:srgbClr val="7E7E7E"/>
                </a:solidFill>
                <a:latin typeface="Arial MT"/>
                <a:cs typeface="Arial MT"/>
              </a:rPr>
              <a:t> </a:t>
            </a:r>
            <a:r>
              <a:rPr sz="1600" dirty="0">
                <a:solidFill>
                  <a:srgbClr val="7E7E7E"/>
                </a:solidFill>
                <a:latin typeface="Arial MT"/>
                <a:cs typeface="Arial MT"/>
              </a:rPr>
              <a:t>is</a:t>
            </a:r>
            <a:r>
              <a:rPr sz="1600" spc="-15" dirty="0">
                <a:solidFill>
                  <a:srgbClr val="7E7E7E"/>
                </a:solidFill>
                <a:latin typeface="Arial MT"/>
                <a:cs typeface="Arial MT"/>
              </a:rPr>
              <a:t> </a:t>
            </a:r>
            <a:r>
              <a:rPr sz="1600" dirty="0">
                <a:solidFill>
                  <a:srgbClr val="7E7E7E"/>
                </a:solidFill>
                <a:latin typeface="Arial MT"/>
                <a:cs typeface="Arial MT"/>
              </a:rPr>
              <a:t>$700.</a:t>
            </a:r>
            <a:r>
              <a:rPr sz="1600" spc="-20" dirty="0">
                <a:solidFill>
                  <a:srgbClr val="7E7E7E"/>
                </a:solidFill>
                <a:latin typeface="Arial MT"/>
                <a:cs typeface="Arial MT"/>
              </a:rPr>
              <a:t> </a:t>
            </a:r>
            <a:r>
              <a:rPr sz="1600" dirty="0">
                <a:solidFill>
                  <a:srgbClr val="7E7E7E"/>
                </a:solidFill>
                <a:latin typeface="Arial MT"/>
                <a:cs typeface="Arial MT"/>
              </a:rPr>
              <a:t>Any</a:t>
            </a:r>
            <a:r>
              <a:rPr sz="1600" spc="-20" dirty="0">
                <a:solidFill>
                  <a:srgbClr val="7E7E7E"/>
                </a:solidFill>
                <a:latin typeface="Arial MT"/>
                <a:cs typeface="Arial MT"/>
              </a:rPr>
              <a:t> </a:t>
            </a:r>
            <a:r>
              <a:rPr sz="1600" dirty="0">
                <a:solidFill>
                  <a:srgbClr val="7E7E7E"/>
                </a:solidFill>
                <a:latin typeface="Arial MT"/>
                <a:cs typeface="Arial MT"/>
              </a:rPr>
              <a:t>deviation</a:t>
            </a:r>
            <a:r>
              <a:rPr sz="1600" spc="-25" dirty="0">
                <a:solidFill>
                  <a:srgbClr val="7E7E7E"/>
                </a:solidFill>
                <a:latin typeface="Arial MT"/>
                <a:cs typeface="Arial MT"/>
              </a:rPr>
              <a:t> </a:t>
            </a:r>
            <a:r>
              <a:rPr sz="1600" dirty="0">
                <a:solidFill>
                  <a:srgbClr val="7E7E7E"/>
                </a:solidFill>
                <a:latin typeface="Arial MT"/>
                <a:cs typeface="Arial MT"/>
              </a:rPr>
              <a:t>from $700</a:t>
            </a:r>
            <a:r>
              <a:rPr sz="1600" spc="-25" dirty="0">
                <a:solidFill>
                  <a:srgbClr val="7E7E7E"/>
                </a:solidFill>
                <a:latin typeface="Arial MT"/>
                <a:cs typeface="Arial MT"/>
              </a:rPr>
              <a:t> </a:t>
            </a:r>
            <a:r>
              <a:rPr sz="1600" dirty="0">
                <a:solidFill>
                  <a:srgbClr val="7E7E7E"/>
                </a:solidFill>
                <a:latin typeface="Arial MT"/>
                <a:cs typeface="Arial MT"/>
              </a:rPr>
              <a:t>is</a:t>
            </a:r>
            <a:r>
              <a:rPr sz="1600" spc="-15" dirty="0">
                <a:solidFill>
                  <a:srgbClr val="7E7E7E"/>
                </a:solidFill>
                <a:latin typeface="Arial MT"/>
                <a:cs typeface="Arial MT"/>
              </a:rPr>
              <a:t> </a:t>
            </a:r>
            <a:r>
              <a:rPr sz="1600" dirty="0">
                <a:solidFill>
                  <a:srgbClr val="7E7E7E"/>
                </a:solidFill>
                <a:latin typeface="Arial MT"/>
                <a:cs typeface="Arial MT"/>
              </a:rPr>
              <a:t>caused</a:t>
            </a:r>
            <a:r>
              <a:rPr sz="1600" spc="-30" dirty="0">
                <a:solidFill>
                  <a:srgbClr val="7E7E7E"/>
                </a:solidFill>
                <a:latin typeface="Arial MT"/>
                <a:cs typeface="Arial MT"/>
              </a:rPr>
              <a:t> </a:t>
            </a:r>
            <a:r>
              <a:rPr sz="1600" spc="-25" dirty="0">
                <a:solidFill>
                  <a:srgbClr val="7E7E7E"/>
                </a:solidFill>
                <a:latin typeface="Arial MT"/>
                <a:cs typeface="Arial MT"/>
              </a:rPr>
              <a:t>by </a:t>
            </a:r>
            <a:r>
              <a:rPr sz="1600" dirty="0">
                <a:solidFill>
                  <a:srgbClr val="7E7E7E"/>
                </a:solidFill>
                <a:latin typeface="Arial MT"/>
                <a:cs typeface="Arial MT"/>
              </a:rPr>
              <a:t>our</a:t>
            </a:r>
            <a:r>
              <a:rPr sz="1600" spc="-20" dirty="0">
                <a:solidFill>
                  <a:srgbClr val="7E7E7E"/>
                </a:solidFill>
                <a:latin typeface="Arial MT"/>
                <a:cs typeface="Arial MT"/>
              </a:rPr>
              <a:t> </a:t>
            </a:r>
            <a:r>
              <a:rPr sz="1600" dirty="0">
                <a:solidFill>
                  <a:srgbClr val="7E7E7E"/>
                </a:solidFill>
                <a:latin typeface="Arial MT"/>
                <a:cs typeface="Arial MT"/>
              </a:rPr>
              <a:t>inability</a:t>
            </a:r>
            <a:r>
              <a:rPr sz="1600" spc="-30" dirty="0">
                <a:solidFill>
                  <a:srgbClr val="7E7E7E"/>
                </a:solidFill>
                <a:latin typeface="Arial MT"/>
                <a:cs typeface="Arial MT"/>
              </a:rPr>
              <a:t> </a:t>
            </a:r>
            <a:r>
              <a:rPr sz="1600" dirty="0">
                <a:solidFill>
                  <a:srgbClr val="7E7E7E"/>
                </a:solidFill>
                <a:latin typeface="Arial MT"/>
                <a:cs typeface="Arial MT"/>
              </a:rPr>
              <a:t>to</a:t>
            </a:r>
            <a:r>
              <a:rPr sz="1600" spc="-20" dirty="0">
                <a:solidFill>
                  <a:srgbClr val="7E7E7E"/>
                </a:solidFill>
                <a:latin typeface="Arial MT"/>
                <a:cs typeface="Arial MT"/>
              </a:rPr>
              <a:t> </a:t>
            </a:r>
            <a:r>
              <a:rPr sz="1600" dirty="0">
                <a:solidFill>
                  <a:srgbClr val="7E7E7E"/>
                </a:solidFill>
                <a:latin typeface="Arial MT"/>
                <a:cs typeface="Arial MT"/>
              </a:rPr>
              <a:t>measure</a:t>
            </a:r>
            <a:r>
              <a:rPr sz="1600" spc="-20" dirty="0">
                <a:solidFill>
                  <a:srgbClr val="7E7E7E"/>
                </a:solidFill>
                <a:latin typeface="Arial MT"/>
                <a:cs typeface="Arial MT"/>
              </a:rPr>
              <a:t> </a:t>
            </a:r>
            <a:r>
              <a:rPr sz="1600" dirty="0">
                <a:solidFill>
                  <a:srgbClr val="7E7E7E"/>
                </a:solidFill>
                <a:latin typeface="Arial MT"/>
                <a:cs typeface="Arial MT"/>
              </a:rPr>
              <a:t>cost</a:t>
            </a:r>
            <a:r>
              <a:rPr sz="1600" spc="-25" dirty="0">
                <a:solidFill>
                  <a:srgbClr val="7E7E7E"/>
                </a:solidFill>
                <a:latin typeface="Arial MT"/>
                <a:cs typeface="Arial MT"/>
              </a:rPr>
              <a:t> </a:t>
            </a:r>
            <a:r>
              <a:rPr sz="1600" dirty="0">
                <a:solidFill>
                  <a:srgbClr val="7E7E7E"/>
                </a:solidFill>
                <a:latin typeface="Arial MT"/>
                <a:cs typeface="Arial MT"/>
              </a:rPr>
              <a:t>because</a:t>
            </a:r>
            <a:r>
              <a:rPr sz="1600" spc="-3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relationship</a:t>
            </a:r>
            <a:r>
              <a:rPr sz="1600" spc="-35" dirty="0">
                <a:solidFill>
                  <a:srgbClr val="7E7E7E"/>
                </a:solidFill>
                <a:latin typeface="Arial MT"/>
                <a:cs typeface="Arial MT"/>
              </a:rPr>
              <a:t> </a:t>
            </a:r>
            <a:r>
              <a:rPr sz="1600" dirty="0">
                <a:solidFill>
                  <a:srgbClr val="7E7E7E"/>
                </a:solidFill>
                <a:latin typeface="Arial MT"/>
                <a:cs typeface="Arial MT"/>
              </a:rPr>
              <a:t>between</a:t>
            </a:r>
            <a:r>
              <a:rPr sz="1600" spc="-20" dirty="0">
                <a:solidFill>
                  <a:srgbClr val="7E7E7E"/>
                </a:solidFill>
                <a:latin typeface="Arial MT"/>
                <a:cs typeface="Arial MT"/>
              </a:rPr>
              <a:t> </a:t>
            </a:r>
            <a:r>
              <a:rPr sz="1600" dirty="0">
                <a:solidFill>
                  <a:srgbClr val="7E7E7E"/>
                </a:solidFill>
                <a:latin typeface="Arial MT"/>
                <a:cs typeface="Arial MT"/>
              </a:rPr>
              <a:t>costs</a:t>
            </a:r>
            <a:r>
              <a:rPr sz="1600" spc="-25" dirty="0">
                <a:solidFill>
                  <a:srgbClr val="7E7E7E"/>
                </a:solidFill>
                <a:latin typeface="Arial MT"/>
                <a:cs typeface="Arial MT"/>
              </a:rPr>
              <a:t> </a:t>
            </a:r>
            <a:r>
              <a:rPr sz="1600" dirty="0">
                <a:solidFill>
                  <a:srgbClr val="7E7E7E"/>
                </a:solidFill>
                <a:latin typeface="Arial MT"/>
                <a:cs typeface="Arial MT"/>
              </a:rPr>
              <a:t>is</a:t>
            </a:r>
            <a:r>
              <a:rPr sz="1600" spc="-30" dirty="0">
                <a:solidFill>
                  <a:srgbClr val="7E7E7E"/>
                </a:solidFill>
                <a:latin typeface="Arial MT"/>
                <a:cs typeface="Arial MT"/>
              </a:rPr>
              <a:t> </a:t>
            </a:r>
            <a:r>
              <a:rPr sz="1600" spc="-10" dirty="0">
                <a:solidFill>
                  <a:srgbClr val="7E7E7E"/>
                </a:solidFill>
                <a:latin typeface="Arial MT"/>
                <a:cs typeface="Arial MT"/>
              </a:rPr>
              <a:t>fixed.</a:t>
            </a:r>
            <a:endParaRPr sz="1600">
              <a:latin typeface="Arial MT"/>
              <a:cs typeface="Arial MT"/>
            </a:endParaRPr>
          </a:p>
          <a:p>
            <a:pPr>
              <a:lnSpc>
                <a:spcPct val="100000"/>
              </a:lnSpc>
              <a:spcBef>
                <a:spcPts val="80"/>
              </a:spcBef>
            </a:pPr>
            <a:endParaRPr sz="1600">
              <a:latin typeface="Arial MT"/>
              <a:cs typeface="Arial MT"/>
            </a:endParaRPr>
          </a:p>
          <a:p>
            <a:pPr marL="298450" marR="419734" indent="-286385">
              <a:lnSpc>
                <a:spcPct val="100000"/>
              </a:lnSpc>
              <a:buClr>
                <a:srgbClr val="245896"/>
              </a:buClr>
              <a:buFont typeface="Arial MT"/>
              <a:buChar char="•"/>
              <a:tabLst>
                <a:tab pos="298450" algn="l"/>
              </a:tabLst>
            </a:pPr>
            <a:r>
              <a:rPr sz="1800" b="1" dirty="0">
                <a:solidFill>
                  <a:srgbClr val="C00000"/>
                </a:solidFill>
                <a:latin typeface="Arial"/>
                <a:cs typeface="Arial"/>
              </a:rPr>
              <a:t>Statistical</a:t>
            </a:r>
            <a:r>
              <a:rPr sz="1800" b="1" spc="-35" dirty="0">
                <a:solidFill>
                  <a:srgbClr val="C00000"/>
                </a:solidFill>
                <a:latin typeface="Arial"/>
                <a:cs typeface="Arial"/>
              </a:rPr>
              <a:t> </a:t>
            </a:r>
            <a:r>
              <a:rPr sz="1800" b="1" dirty="0">
                <a:solidFill>
                  <a:srgbClr val="C00000"/>
                </a:solidFill>
                <a:latin typeface="Arial"/>
                <a:cs typeface="Arial"/>
              </a:rPr>
              <a:t>relationship</a:t>
            </a:r>
            <a:r>
              <a:rPr sz="1600" dirty="0">
                <a:solidFill>
                  <a:srgbClr val="7E7E7E"/>
                </a:solidFill>
                <a:latin typeface="Arial MT"/>
                <a:cs typeface="Arial MT"/>
              </a:rPr>
              <a:t>:</a:t>
            </a:r>
            <a:r>
              <a:rPr sz="1600" spc="-10" dirty="0">
                <a:solidFill>
                  <a:srgbClr val="7E7E7E"/>
                </a:solidFill>
                <a:latin typeface="Arial MT"/>
                <a:cs typeface="Arial MT"/>
              </a:rPr>
              <a:t> </a:t>
            </a:r>
            <a:r>
              <a:rPr sz="1600" dirty="0">
                <a:solidFill>
                  <a:srgbClr val="7E7E7E"/>
                </a:solidFill>
                <a:latin typeface="Arial MT"/>
                <a:cs typeface="Arial MT"/>
              </a:rPr>
              <a:t>some</a:t>
            </a:r>
            <a:r>
              <a:rPr sz="1600" spc="-25" dirty="0">
                <a:solidFill>
                  <a:srgbClr val="7E7E7E"/>
                </a:solidFill>
                <a:latin typeface="Arial MT"/>
                <a:cs typeface="Arial MT"/>
              </a:rPr>
              <a:t> </a:t>
            </a:r>
            <a:r>
              <a:rPr sz="1600" dirty="0">
                <a:solidFill>
                  <a:srgbClr val="7E7E7E"/>
                </a:solidFill>
                <a:latin typeface="Arial MT"/>
                <a:cs typeface="Arial MT"/>
              </a:rPr>
              <a:t>random</a:t>
            </a:r>
            <a:r>
              <a:rPr sz="1600" spc="-25" dirty="0">
                <a:solidFill>
                  <a:srgbClr val="7E7E7E"/>
                </a:solidFill>
                <a:latin typeface="Arial MT"/>
                <a:cs typeface="Arial MT"/>
              </a:rPr>
              <a:t> </a:t>
            </a:r>
            <a:r>
              <a:rPr sz="1600" dirty="0">
                <a:solidFill>
                  <a:srgbClr val="7E7E7E"/>
                </a:solidFill>
                <a:latin typeface="Arial MT"/>
                <a:cs typeface="Arial MT"/>
              </a:rPr>
              <a:t>component</a:t>
            </a:r>
            <a:r>
              <a:rPr sz="1600" spc="-15" dirty="0">
                <a:solidFill>
                  <a:srgbClr val="7E7E7E"/>
                </a:solidFill>
                <a:latin typeface="Arial MT"/>
                <a:cs typeface="Arial MT"/>
              </a:rPr>
              <a:t> </a:t>
            </a:r>
            <a:r>
              <a:rPr sz="1600" dirty="0">
                <a:solidFill>
                  <a:srgbClr val="7E7E7E"/>
                </a:solidFill>
                <a:latin typeface="Arial MT"/>
                <a:cs typeface="Arial MT"/>
              </a:rPr>
              <a:t>is</a:t>
            </a:r>
            <a:r>
              <a:rPr sz="1600" spc="-25" dirty="0">
                <a:solidFill>
                  <a:srgbClr val="7E7E7E"/>
                </a:solidFill>
                <a:latin typeface="Arial MT"/>
                <a:cs typeface="Arial MT"/>
              </a:rPr>
              <a:t> </a:t>
            </a:r>
            <a:r>
              <a:rPr sz="1600" dirty="0">
                <a:solidFill>
                  <a:srgbClr val="7E7E7E"/>
                </a:solidFill>
                <a:latin typeface="Arial MT"/>
                <a:cs typeface="Arial MT"/>
              </a:rPr>
              <a:t>always</a:t>
            </a:r>
            <a:r>
              <a:rPr sz="1600" spc="-30" dirty="0">
                <a:solidFill>
                  <a:srgbClr val="7E7E7E"/>
                </a:solidFill>
                <a:latin typeface="Arial MT"/>
                <a:cs typeface="Arial MT"/>
              </a:rPr>
              <a:t> </a:t>
            </a:r>
            <a:r>
              <a:rPr sz="1600" dirty="0">
                <a:solidFill>
                  <a:srgbClr val="7E7E7E"/>
                </a:solidFill>
                <a:latin typeface="Arial MT"/>
                <a:cs typeface="Arial MT"/>
              </a:rPr>
              <a:t>present</a:t>
            </a:r>
            <a:r>
              <a:rPr sz="1600" spc="-30" dirty="0">
                <a:solidFill>
                  <a:srgbClr val="7E7E7E"/>
                </a:solidFill>
                <a:latin typeface="Arial MT"/>
                <a:cs typeface="Arial MT"/>
              </a:rPr>
              <a:t> </a:t>
            </a:r>
            <a:r>
              <a:rPr sz="1600" dirty="0">
                <a:solidFill>
                  <a:srgbClr val="7E7E7E"/>
                </a:solidFill>
                <a:latin typeface="Arial MT"/>
                <a:cs typeface="Arial MT"/>
              </a:rPr>
              <a:t>in</a:t>
            </a:r>
            <a:r>
              <a:rPr sz="1600" spc="-30" dirty="0">
                <a:solidFill>
                  <a:srgbClr val="7E7E7E"/>
                </a:solidFill>
                <a:latin typeface="Arial MT"/>
                <a:cs typeface="Arial MT"/>
              </a:rPr>
              <a:t> </a:t>
            </a:r>
            <a:r>
              <a:rPr sz="1600" spc="-25" dirty="0">
                <a:solidFill>
                  <a:srgbClr val="7E7E7E"/>
                </a:solidFill>
                <a:latin typeface="Arial MT"/>
                <a:cs typeface="Arial MT"/>
              </a:rPr>
              <a:t>the </a:t>
            </a:r>
            <a:r>
              <a:rPr sz="1600" dirty="0">
                <a:solidFill>
                  <a:srgbClr val="7E7E7E"/>
                </a:solidFill>
                <a:latin typeface="Arial MT"/>
                <a:cs typeface="Arial MT"/>
              </a:rPr>
              <a:t>relationship</a:t>
            </a:r>
            <a:r>
              <a:rPr sz="1600" spc="-40" dirty="0">
                <a:solidFill>
                  <a:srgbClr val="7E7E7E"/>
                </a:solidFill>
                <a:latin typeface="Arial MT"/>
                <a:cs typeface="Arial MT"/>
              </a:rPr>
              <a:t> </a:t>
            </a:r>
            <a:r>
              <a:rPr sz="1600" dirty="0">
                <a:solidFill>
                  <a:srgbClr val="7E7E7E"/>
                </a:solidFill>
                <a:latin typeface="Arial MT"/>
                <a:cs typeface="Arial MT"/>
              </a:rPr>
              <a:t>being</a:t>
            </a:r>
            <a:r>
              <a:rPr sz="1600" spc="-35" dirty="0">
                <a:solidFill>
                  <a:srgbClr val="7E7E7E"/>
                </a:solidFill>
                <a:latin typeface="Arial MT"/>
                <a:cs typeface="Arial MT"/>
              </a:rPr>
              <a:t> </a:t>
            </a:r>
            <a:r>
              <a:rPr sz="1600" dirty="0">
                <a:solidFill>
                  <a:srgbClr val="7E7E7E"/>
                </a:solidFill>
                <a:latin typeface="Arial MT"/>
                <a:cs typeface="Arial MT"/>
              </a:rPr>
              <a:t>examined</a:t>
            </a:r>
            <a:r>
              <a:rPr sz="1600" spc="-20" dirty="0">
                <a:solidFill>
                  <a:srgbClr val="7E7E7E"/>
                </a:solidFill>
                <a:latin typeface="Arial MT"/>
                <a:cs typeface="Arial MT"/>
              </a:rPr>
              <a:t> </a:t>
            </a:r>
            <a:r>
              <a:rPr sz="1600" dirty="0">
                <a:solidFill>
                  <a:srgbClr val="7E7E7E"/>
                </a:solidFill>
                <a:latin typeface="Arial MT"/>
                <a:cs typeface="Arial MT"/>
              </a:rPr>
              <a:t>→</a:t>
            </a:r>
            <a:r>
              <a:rPr sz="1600" spc="-35" dirty="0">
                <a:solidFill>
                  <a:srgbClr val="7E7E7E"/>
                </a:solidFill>
                <a:latin typeface="Arial MT"/>
                <a:cs typeface="Arial MT"/>
              </a:rPr>
              <a:t> </a:t>
            </a:r>
            <a:r>
              <a:rPr sz="1600" dirty="0">
                <a:solidFill>
                  <a:srgbClr val="7E7E7E"/>
                </a:solidFill>
                <a:latin typeface="Arial MT"/>
                <a:cs typeface="Arial MT"/>
              </a:rPr>
              <a:t>average</a:t>
            </a:r>
            <a:r>
              <a:rPr sz="1600" spc="-25" dirty="0">
                <a:solidFill>
                  <a:srgbClr val="7E7E7E"/>
                </a:solidFill>
                <a:latin typeface="Arial MT"/>
                <a:cs typeface="Arial MT"/>
              </a:rPr>
              <a:t> </a:t>
            </a:r>
            <a:r>
              <a:rPr sz="1600" spc="-10" dirty="0">
                <a:solidFill>
                  <a:srgbClr val="7E7E7E"/>
                </a:solidFill>
                <a:latin typeface="Arial MT"/>
                <a:cs typeface="Arial MT"/>
              </a:rPr>
              <a:t>value</a:t>
            </a:r>
            <a:endParaRPr sz="1600">
              <a:latin typeface="Arial MT"/>
              <a:cs typeface="Arial MT"/>
            </a:endParaRPr>
          </a:p>
        </p:txBody>
      </p:sp>
      <p:graphicFrame>
        <p:nvGraphicFramePr>
          <p:cNvPr id="3" name="object 3"/>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4" name="object 4"/>
          <p:cNvSpPr/>
          <p:nvPr/>
        </p:nvSpPr>
        <p:spPr>
          <a:xfrm>
            <a:off x="867536" y="344804"/>
            <a:ext cx="760095" cy="0"/>
          </a:xfrm>
          <a:custGeom>
            <a:avLst/>
            <a:gdLst/>
            <a:ahLst/>
            <a:cxnLst/>
            <a:rect l="l" t="t" r="r" b="b"/>
            <a:pathLst>
              <a:path w="760094">
                <a:moveTo>
                  <a:pt x="0" y="0"/>
                </a:moveTo>
                <a:lnTo>
                  <a:pt x="760018" y="0"/>
                </a:lnTo>
              </a:path>
            </a:pathLst>
          </a:custGeom>
          <a:ln w="57150">
            <a:solidFill>
              <a:srgbClr val="2B1E5C"/>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Specifying</a:t>
            </a:r>
            <a:r>
              <a:rPr spc="-75" dirty="0"/>
              <a:t> </a:t>
            </a:r>
            <a:r>
              <a:rPr dirty="0"/>
              <a:t>a</a:t>
            </a:r>
            <a:r>
              <a:rPr spc="-80" dirty="0"/>
              <a:t> </a:t>
            </a:r>
            <a:r>
              <a:rPr dirty="0"/>
              <a:t>Statistical</a:t>
            </a:r>
            <a:r>
              <a:rPr spc="-80" dirty="0"/>
              <a:t> </a:t>
            </a:r>
            <a:r>
              <a:rPr spc="-10" dirty="0"/>
              <a:t>Relationship</a:t>
            </a:r>
          </a:p>
        </p:txBody>
      </p:sp>
      <p:grpSp>
        <p:nvGrpSpPr>
          <p:cNvPr id="6" name="object 6"/>
          <p:cNvGrpSpPr/>
          <p:nvPr/>
        </p:nvGrpSpPr>
        <p:grpSpPr>
          <a:xfrm>
            <a:off x="552450" y="1178052"/>
            <a:ext cx="7707630" cy="107950"/>
            <a:chOff x="552450" y="1178052"/>
            <a:chExt cx="7707630" cy="107950"/>
          </a:xfrm>
        </p:grpSpPr>
        <p:pic>
          <p:nvPicPr>
            <p:cNvPr id="7" name="object 7"/>
            <p:cNvPicPr/>
            <p:nvPr/>
          </p:nvPicPr>
          <p:blipFill>
            <a:blip r:embed="rId2" cstate="print"/>
            <a:stretch>
              <a:fillRect/>
            </a:stretch>
          </p:blipFill>
          <p:spPr>
            <a:xfrm>
              <a:off x="552450" y="1178052"/>
              <a:ext cx="7707629" cy="107441"/>
            </a:xfrm>
            <a:prstGeom prst="rect">
              <a:avLst/>
            </a:prstGeom>
          </p:spPr>
        </p:pic>
        <p:sp>
          <p:nvSpPr>
            <p:cNvPr id="8" name="object 8"/>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9" name="object 9"/>
          <p:cNvGrpSpPr/>
          <p:nvPr/>
        </p:nvGrpSpPr>
        <p:grpSpPr>
          <a:xfrm>
            <a:off x="552450" y="1674876"/>
            <a:ext cx="7707630" cy="107950"/>
            <a:chOff x="552450" y="1674876"/>
            <a:chExt cx="7707630" cy="107950"/>
          </a:xfrm>
        </p:grpSpPr>
        <p:pic>
          <p:nvPicPr>
            <p:cNvPr id="10" name="object 10"/>
            <p:cNvPicPr/>
            <p:nvPr/>
          </p:nvPicPr>
          <p:blipFill>
            <a:blip r:embed="rId2" cstate="print"/>
            <a:stretch>
              <a:fillRect/>
            </a:stretch>
          </p:blipFill>
          <p:spPr>
            <a:xfrm>
              <a:off x="552450" y="1674876"/>
              <a:ext cx="7707629" cy="107441"/>
            </a:xfrm>
            <a:prstGeom prst="rect">
              <a:avLst/>
            </a:prstGeom>
          </p:spPr>
        </p:pic>
        <p:sp>
          <p:nvSpPr>
            <p:cNvPr id="11" name="object 11"/>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20</a:t>
            </a:fld>
            <a:endParaRPr spc="-25" dirty="0"/>
          </a:p>
        </p:txBody>
      </p:sp>
    </p:spTree>
    <p:extLst>
      <p:ext uri="{BB962C8B-B14F-4D97-AF65-F5344CB8AC3E}">
        <p14:creationId xmlns:p14="http://schemas.microsoft.com/office/powerpoint/2010/main" val="1880479655"/>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2441" y="2021978"/>
            <a:ext cx="7762875" cy="4171315"/>
          </a:xfrm>
          <a:prstGeom prst="rect">
            <a:avLst/>
          </a:prstGeom>
        </p:spPr>
        <p:txBody>
          <a:bodyPr vert="horz" wrap="square" lIns="0" tIns="12700" rIns="0" bIns="0" rtlCol="0">
            <a:spAutoFit/>
          </a:bodyPr>
          <a:lstStyle/>
          <a:p>
            <a:pPr marL="12700" marR="37465">
              <a:lnSpc>
                <a:spcPct val="100000"/>
              </a:lnSpc>
              <a:spcBef>
                <a:spcPts val="100"/>
              </a:spcBef>
            </a:pPr>
            <a:r>
              <a:rPr sz="1600" i="1" dirty="0">
                <a:solidFill>
                  <a:srgbClr val="C00000"/>
                </a:solidFill>
                <a:latin typeface="Arial"/>
                <a:cs typeface="Arial"/>
              </a:rPr>
              <a:t>Strong</a:t>
            </a:r>
            <a:r>
              <a:rPr sz="1600" i="1" spc="-35" dirty="0">
                <a:solidFill>
                  <a:srgbClr val="C00000"/>
                </a:solidFill>
                <a:latin typeface="Arial"/>
                <a:cs typeface="Arial"/>
              </a:rPr>
              <a:t> </a:t>
            </a:r>
            <a:r>
              <a:rPr sz="1600" i="1" dirty="0">
                <a:solidFill>
                  <a:srgbClr val="C00000"/>
                </a:solidFill>
                <a:latin typeface="Arial"/>
                <a:cs typeface="Arial"/>
              </a:rPr>
              <a:t>theory</a:t>
            </a:r>
            <a:r>
              <a:rPr sz="1600" dirty="0">
                <a:solidFill>
                  <a:srgbClr val="7E7E7E"/>
                </a:solidFill>
                <a:latin typeface="Arial MT"/>
                <a:cs typeface="Arial MT"/>
              </a:rPr>
              <a:t>:</a:t>
            </a:r>
            <a:r>
              <a:rPr sz="1600" spc="-15" dirty="0">
                <a:solidFill>
                  <a:srgbClr val="7E7E7E"/>
                </a:solidFill>
                <a:latin typeface="Arial MT"/>
                <a:cs typeface="Arial MT"/>
              </a:rPr>
              <a:t> </a:t>
            </a:r>
            <a:r>
              <a:rPr sz="1600" dirty="0">
                <a:solidFill>
                  <a:srgbClr val="7E7E7E"/>
                </a:solidFill>
                <a:latin typeface="Arial MT"/>
                <a:cs typeface="Arial MT"/>
              </a:rPr>
              <a:t>researcher</a:t>
            </a:r>
            <a:r>
              <a:rPr sz="1600" spc="-25" dirty="0">
                <a:solidFill>
                  <a:srgbClr val="7E7E7E"/>
                </a:solidFill>
                <a:latin typeface="Arial MT"/>
                <a:cs typeface="Arial MT"/>
              </a:rPr>
              <a:t> </a:t>
            </a:r>
            <a:r>
              <a:rPr sz="1600" dirty="0">
                <a:solidFill>
                  <a:srgbClr val="7E7E7E"/>
                </a:solidFill>
                <a:latin typeface="Arial MT"/>
                <a:cs typeface="Arial MT"/>
              </a:rPr>
              <a:t>should</a:t>
            </a:r>
            <a:r>
              <a:rPr sz="1600" spc="-40" dirty="0">
                <a:solidFill>
                  <a:srgbClr val="7E7E7E"/>
                </a:solidFill>
                <a:latin typeface="Arial MT"/>
                <a:cs typeface="Arial MT"/>
              </a:rPr>
              <a:t> </a:t>
            </a:r>
            <a:r>
              <a:rPr sz="1600" dirty="0">
                <a:solidFill>
                  <a:srgbClr val="7E7E7E"/>
                </a:solidFill>
                <a:latin typeface="Arial MT"/>
                <a:cs typeface="Arial MT"/>
              </a:rPr>
              <a:t>always</a:t>
            </a:r>
            <a:r>
              <a:rPr sz="1600" spc="-40" dirty="0">
                <a:solidFill>
                  <a:srgbClr val="7E7E7E"/>
                </a:solidFill>
                <a:latin typeface="Arial MT"/>
                <a:cs typeface="Arial MT"/>
              </a:rPr>
              <a:t> </a:t>
            </a:r>
            <a:r>
              <a:rPr sz="1600" dirty="0">
                <a:solidFill>
                  <a:srgbClr val="7E7E7E"/>
                </a:solidFill>
                <a:latin typeface="Arial MT"/>
                <a:cs typeface="Arial MT"/>
              </a:rPr>
              <a:t>perform</a:t>
            </a:r>
            <a:r>
              <a:rPr sz="1600" spc="-1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fundamental</a:t>
            </a:r>
            <a:r>
              <a:rPr sz="1600" spc="-20" dirty="0">
                <a:solidFill>
                  <a:srgbClr val="7E7E7E"/>
                </a:solidFill>
                <a:latin typeface="Arial MT"/>
                <a:cs typeface="Arial MT"/>
              </a:rPr>
              <a:t> </a:t>
            </a:r>
            <a:r>
              <a:rPr sz="1600" dirty="0">
                <a:solidFill>
                  <a:srgbClr val="7E7E7E"/>
                </a:solidFill>
                <a:latin typeface="Arial MT"/>
                <a:cs typeface="Arial MT"/>
              </a:rPr>
              <a:t>decision</a:t>
            </a:r>
            <a:r>
              <a:rPr sz="1600" spc="-50"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spc="-10" dirty="0">
                <a:solidFill>
                  <a:srgbClr val="7E7E7E"/>
                </a:solidFill>
                <a:latin typeface="Arial MT"/>
                <a:cs typeface="Arial MT"/>
              </a:rPr>
              <a:t>variable </a:t>
            </a:r>
            <a:r>
              <a:rPr sz="1600" dirty="0">
                <a:solidFill>
                  <a:srgbClr val="7E7E7E"/>
                </a:solidFill>
                <a:latin typeface="Arial MT"/>
                <a:cs typeface="Arial MT"/>
              </a:rPr>
              <a:t>selection</a:t>
            </a:r>
            <a:r>
              <a:rPr sz="1600" spc="-35" dirty="0">
                <a:solidFill>
                  <a:srgbClr val="7E7E7E"/>
                </a:solidFill>
                <a:latin typeface="Arial MT"/>
                <a:cs typeface="Arial MT"/>
              </a:rPr>
              <a:t> </a:t>
            </a:r>
            <a:r>
              <a:rPr sz="1600" dirty="0">
                <a:solidFill>
                  <a:srgbClr val="7E7E7E"/>
                </a:solidFill>
                <a:latin typeface="Arial MT"/>
                <a:cs typeface="Arial MT"/>
              </a:rPr>
              <a:t>based</a:t>
            </a:r>
            <a:r>
              <a:rPr sz="1600" spc="-25" dirty="0">
                <a:solidFill>
                  <a:srgbClr val="7E7E7E"/>
                </a:solidFill>
                <a:latin typeface="Arial MT"/>
                <a:cs typeface="Arial MT"/>
              </a:rPr>
              <a:t> </a:t>
            </a:r>
            <a:r>
              <a:rPr sz="1600" dirty="0">
                <a:solidFill>
                  <a:srgbClr val="7E7E7E"/>
                </a:solidFill>
                <a:latin typeface="Arial MT"/>
                <a:cs typeface="Arial MT"/>
              </a:rPr>
              <a:t>on</a:t>
            </a:r>
            <a:r>
              <a:rPr sz="1600" spc="-20" dirty="0">
                <a:solidFill>
                  <a:srgbClr val="7E7E7E"/>
                </a:solidFill>
                <a:latin typeface="Arial MT"/>
                <a:cs typeface="Arial MT"/>
              </a:rPr>
              <a:t> </a:t>
            </a:r>
            <a:r>
              <a:rPr sz="1600" dirty="0">
                <a:solidFill>
                  <a:srgbClr val="7E7E7E"/>
                </a:solidFill>
                <a:latin typeface="Arial MT"/>
                <a:cs typeface="Arial MT"/>
              </a:rPr>
              <a:t>conceptual</a:t>
            </a:r>
            <a:r>
              <a:rPr sz="1600" spc="-30" dirty="0">
                <a:solidFill>
                  <a:srgbClr val="7E7E7E"/>
                </a:solidFill>
                <a:latin typeface="Arial MT"/>
                <a:cs typeface="Arial MT"/>
              </a:rPr>
              <a:t> </a:t>
            </a:r>
            <a:r>
              <a:rPr sz="1600" dirty="0">
                <a:solidFill>
                  <a:srgbClr val="7E7E7E"/>
                </a:solidFill>
                <a:latin typeface="Arial MT"/>
                <a:cs typeface="Arial MT"/>
              </a:rPr>
              <a:t>grounds,</a:t>
            </a:r>
            <a:r>
              <a:rPr sz="1600" spc="-15" dirty="0">
                <a:solidFill>
                  <a:srgbClr val="7E7E7E"/>
                </a:solidFill>
                <a:latin typeface="Arial MT"/>
                <a:cs typeface="Arial MT"/>
              </a:rPr>
              <a:t> </a:t>
            </a:r>
            <a:r>
              <a:rPr sz="1600" dirty="0">
                <a:solidFill>
                  <a:srgbClr val="7E7E7E"/>
                </a:solidFill>
                <a:latin typeface="Arial MT"/>
                <a:cs typeface="Arial MT"/>
              </a:rPr>
              <a:t>even</a:t>
            </a:r>
            <a:r>
              <a:rPr sz="1600" spc="-25" dirty="0">
                <a:solidFill>
                  <a:srgbClr val="7E7E7E"/>
                </a:solidFill>
                <a:latin typeface="Arial MT"/>
                <a:cs typeface="Arial MT"/>
              </a:rPr>
              <a:t> </a:t>
            </a:r>
            <a:r>
              <a:rPr sz="1600" dirty="0">
                <a:solidFill>
                  <a:srgbClr val="7E7E7E"/>
                </a:solidFill>
                <a:latin typeface="Arial MT"/>
                <a:cs typeface="Arial MT"/>
              </a:rPr>
              <a:t>when</a:t>
            </a:r>
            <a:r>
              <a:rPr sz="1600" spc="-3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objective</a:t>
            </a:r>
            <a:r>
              <a:rPr sz="1600" spc="-35" dirty="0">
                <a:solidFill>
                  <a:srgbClr val="7E7E7E"/>
                </a:solidFill>
                <a:latin typeface="Arial MT"/>
                <a:cs typeface="Arial MT"/>
              </a:rPr>
              <a:t> </a:t>
            </a:r>
            <a:r>
              <a:rPr sz="1600" dirty="0">
                <a:solidFill>
                  <a:srgbClr val="7E7E7E"/>
                </a:solidFill>
                <a:latin typeface="Arial MT"/>
                <a:cs typeface="Arial MT"/>
              </a:rPr>
              <a:t>is</a:t>
            </a:r>
            <a:r>
              <a:rPr sz="1600" spc="-20" dirty="0">
                <a:solidFill>
                  <a:srgbClr val="7E7E7E"/>
                </a:solidFill>
                <a:latin typeface="Arial MT"/>
                <a:cs typeface="Arial MT"/>
              </a:rPr>
              <a:t> </a:t>
            </a:r>
            <a:r>
              <a:rPr sz="1600" dirty="0">
                <a:solidFill>
                  <a:srgbClr val="7E7E7E"/>
                </a:solidFill>
                <a:latin typeface="Arial MT"/>
                <a:cs typeface="Arial MT"/>
              </a:rPr>
              <a:t>solely</a:t>
            </a:r>
            <a:r>
              <a:rPr sz="1600" spc="-30" dirty="0">
                <a:solidFill>
                  <a:srgbClr val="7E7E7E"/>
                </a:solidFill>
                <a:latin typeface="Arial MT"/>
                <a:cs typeface="Arial MT"/>
              </a:rPr>
              <a:t> </a:t>
            </a:r>
            <a:r>
              <a:rPr sz="1600" spc="-25" dirty="0">
                <a:solidFill>
                  <a:srgbClr val="7E7E7E"/>
                </a:solidFill>
                <a:latin typeface="Arial MT"/>
                <a:cs typeface="Arial MT"/>
              </a:rPr>
              <a:t>for </a:t>
            </a:r>
            <a:r>
              <a:rPr sz="1600" spc="-10" dirty="0">
                <a:solidFill>
                  <a:srgbClr val="7E7E7E"/>
                </a:solidFill>
                <a:latin typeface="Arial MT"/>
                <a:cs typeface="Arial MT"/>
              </a:rPr>
              <a:t>prediction.</a:t>
            </a:r>
            <a:endParaRPr sz="1600">
              <a:latin typeface="Arial MT"/>
              <a:cs typeface="Arial MT"/>
            </a:endParaRPr>
          </a:p>
          <a:p>
            <a:pPr marL="12700" marR="668655" indent="-635">
              <a:lnSpc>
                <a:spcPct val="100000"/>
              </a:lnSpc>
            </a:pPr>
            <a:r>
              <a:rPr sz="1600" i="1" dirty="0">
                <a:solidFill>
                  <a:srgbClr val="C00000"/>
                </a:solidFill>
                <a:latin typeface="Arial"/>
                <a:cs typeface="Arial"/>
              </a:rPr>
              <a:t>Measurement</a:t>
            </a:r>
            <a:r>
              <a:rPr sz="1600" i="1" spc="-25" dirty="0">
                <a:solidFill>
                  <a:srgbClr val="C00000"/>
                </a:solidFill>
                <a:latin typeface="Arial"/>
                <a:cs typeface="Arial"/>
              </a:rPr>
              <a:t> </a:t>
            </a:r>
            <a:r>
              <a:rPr sz="1600" i="1" dirty="0">
                <a:solidFill>
                  <a:srgbClr val="C00000"/>
                </a:solidFill>
                <a:latin typeface="Arial"/>
                <a:cs typeface="Arial"/>
              </a:rPr>
              <a:t>error</a:t>
            </a:r>
            <a:r>
              <a:rPr sz="1600" dirty="0">
                <a:solidFill>
                  <a:srgbClr val="7E7E7E"/>
                </a:solidFill>
                <a:latin typeface="Arial MT"/>
                <a:cs typeface="Arial MT"/>
              </a:rPr>
              <a:t>:</a:t>
            </a:r>
            <a:r>
              <a:rPr sz="1600" spc="-5" dirty="0">
                <a:solidFill>
                  <a:srgbClr val="7E7E7E"/>
                </a:solidFill>
                <a:latin typeface="Arial MT"/>
                <a:cs typeface="Arial MT"/>
              </a:rPr>
              <a:t> </a:t>
            </a:r>
            <a:r>
              <a:rPr sz="1600" dirty="0">
                <a:solidFill>
                  <a:srgbClr val="7E7E7E"/>
                </a:solidFill>
                <a:latin typeface="Arial MT"/>
                <a:cs typeface="Arial MT"/>
              </a:rPr>
              <a:t>degree</a:t>
            </a:r>
            <a:r>
              <a:rPr sz="1600" spc="-25" dirty="0">
                <a:solidFill>
                  <a:srgbClr val="7E7E7E"/>
                </a:solidFill>
                <a:latin typeface="Arial MT"/>
                <a:cs typeface="Arial MT"/>
              </a:rPr>
              <a:t> </a:t>
            </a:r>
            <a:r>
              <a:rPr sz="1600" dirty="0">
                <a:solidFill>
                  <a:srgbClr val="7E7E7E"/>
                </a:solidFill>
                <a:latin typeface="Arial MT"/>
                <a:cs typeface="Arial MT"/>
              </a:rPr>
              <a:t>to</a:t>
            </a:r>
            <a:r>
              <a:rPr sz="1600" spc="-20" dirty="0">
                <a:solidFill>
                  <a:srgbClr val="7E7E7E"/>
                </a:solidFill>
                <a:latin typeface="Arial MT"/>
                <a:cs typeface="Arial MT"/>
              </a:rPr>
              <a:t> </a:t>
            </a:r>
            <a:r>
              <a:rPr sz="1600" dirty="0">
                <a:solidFill>
                  <a:srgbClr val="7E7E7E"/>
                </a:solidFill>
                <a:latin typeface="Arial MT"/>
                <a:cs typeface="Arial MT"/>
              </a:rPr>
              <a:t>which</a:t>
            </a:r>
            <a:r>
              <a:rPr sz="1600" spc="-4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variable</a:t>
            </a:r>
            <a:r>
              <a:rPr sz="1600" spc="-35" dirty="0">
                <a:solidFill>
                  <a:srgbClr val="7E7E7E"/>
                </a:solidFill>
                <a:latin typeface="Arial MT"/>
                <a:cs typeface="Arial MT"/>
              </a:rPr>
              <a:t> </a:t>
            </a:r>
            <a:r>
              <a:rPr sz="1600" dirty="0">
                <a:solidFill>
                  <a:srgbClr val="7E7E7E"/>
                </a:solidFill>
                <a:latin typeface="Arial MT"/>
                <a:cs typeface="Arial MT"/>
              </a:rPr>
              <a:t>is</a:t>
            </a:r>
            <a:r>
              <a:rPr sz="1600" spc="-25" dirty="0">
                <a:solidFill>
                  <a:srgbClr val="7E7E7E"/>
                </a:solidFill>
                <a:latin typeface="Arial MT"/>
                <a:cs typeface="Arial MT"/>
              </a:rPr>
              <a:t> </a:t>
            </a:r>
            <a:r>
              <a:rPr sz="1600" dirty="0">
                <a:solidFill>
                  <a:srgbClr val="7E7E7E"/>
                </a:solidFill>
                <a:latin typeface="Arial MT"/>
                <a:cs typeface="Arial MT"/>
              </a:rPr>
              <a:t>an</a:t>
            </a:r>
            <a:r>
              <a:rPr sz="1600" spc="-25" dirty="0">
                <a:solidFill>
                  <a:srgbClr val="7E7E7E"/>
                </a:solidFill>
                <a:latin typeface="Arial MT"/>
                <a:cs typeface="Arial MT"/>
              </a:rPr>
              <a:t> </a:t>
            </a:r>
            <a:r>
              <a:rPr sz="1600" dirty="0">
                <a:solidFill>
                  <a:srgbClr val="7E7E7E"/>
                </a:solidFill>
                <a:latin typeface="Arial MT"/>
                <a:cs typeface="Arial MT"/>
              </a:rPr>
              <a:t>accurate</a:t>
            </a:r>
            <a:r>
              <a:rPr sz="1600" spc="-25" dirty="0">
                <a:solidFill>
                  <a:srgbClr val="7E7E7E"/>
                </a:solidFill>
                <a:latin typeface="Arial MT"/>
                <a:cs typeface="Arial MT"/>
              </a:rPr>
              <a:t> </a:t>
            </a:r>
            <a:r>
              <a:rPr sz="1600" dirty="0">
                <a:solidFill>
                  <a:srgbClr val="7E7E7E"/>
                </a:solidFill>
                <a:latin typeface="Arial MT"/>
                <a:cs typeface="Arial MT"/>
              </a:rPr>
              <a:t>and</a:t>
            </a:r>
            <a:r>
              <a:rPr sz="1600" spc="-25" dirty="0">
                <a:solidFill>
                  <a:srgbClr val="7E7E7E"/>
                </a:solidFill>
                <a:latin typeface="Arial MT"/>
                <a:cs typeface="Arial MT"/>
              </a:rPr>
              <a:t> </a:t>
            </a:r>
            <a:r>
              <a:rPr sz="1600" spc="-10" dirty="0">
                <a:solidFill>
                  <a:srgbClr val="7E7E7E"/>
                </a:solidFill>
                <a:latin typeface="Arial MT"/>
                <a:cs typeface="Arial MT"/>
              </a:rPr>
              <a:t>consistent </a:t>
            </a:r>
            <a:r>
              <a:rPr sz="1600" dirty="0">
                <a:solidFill>
                  <a:srgbClr val="7E7E7E"/>
                </a:solidFill>
                <a:latin typeface="Arial MT"/>
                <a:cs typeface="Arial MT"/>
              </a:rPr>
              <a:t>measure</a:t>
            </a:r>
            <a:r>
              <a:rPr sz="1600" spc="-15"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dirty="0">
                <a:solidFill>
                  <a:srgbClr val="7E7E7E"/>
                </a:solidFill>
                <a:latin typeface="Arial MT"/>
                <a:cs typeface="Arial MT"/>
              </a:rPr>
              <a:t>concept</a:t>
            </a:r>
            <a:r>
              <a:rPr sz="1600" spc="-20" dirty="0">
                <a:solidFill>
                  <a:srgbClr val="7E7E7E"/>
                </a:solidFill>
                <a:latin typeface="Arial MT"/>
                <a:cs typeface="Arial MT"/>
              </a:rPr>
              <a:t> </a:t>
            </a:r>
            <a:r>
              <a:rPr sz="1600" dirty="0">
                <a:solidFill>
                  <a:srgbClr val="7E7E7E"/>
                </a:solidFill>
                <a:latin typeface="Arial MT"/>
                <a:cs typeface="Arial MT"/>
              </a:rPr>
              <a:t>being</a:t>
            </a:r>
            <a:r>
              <a:rPr sz="1600" spc="-25" dirty="0">
                <a:solidFill>
                  <a:srgbClr val="7E7E7E"/>
                </a:solidFill>
                <a:latin typeface="Arial MT"/>
                <a:cs typeface="Arial MT"/>
              </a:rPr>
              <a:t> </a:t>
            </a:r>
            <a:r>
              <a:rPr sz="1600" dirty="0">
                <a:solidFill>
                  <a:srgbClr val="7E7E7E"/>
                </a:solidFill>
                <a:latin typeface="Arial MT"/>
                <a:cs typeface="Arial MT"/>
              </a:rPr>
              <a:t>studied.</a:t>
            </a:r>
            <a:r>
              <a:rPr sz="1600" spc="-20" dirty="0">
                <a:solidFill>
                  <a:srgbClr val="7E7E7E"/>
                </a:solidFill>
                <a:latin typeface="Arial MT"/>
                <a:cs typeface="Arial MT"/>
              </a:rPr>
              <a:t> </a:t>
            </a:r>
            <a:r>
              <a:rPr sz="1600" dirty="0">
                <a:solidFill>
                  <a:srgbClr val="7E7E7E"/>
                </a:solidFill>
                <a:latin typeface="Arial MT"/>
                <a:cs typeface="Arial MT"/>
              </a:rPr>
              <a:t>It</a:t>
            </a:r>
            <a:r>
              <a:rPr sz="1600" spc="-5" dirty="0">
                <a:solidFill>
                  <a:srgbClr val="7E7E7E"/>
                </a:solidFill>
                <a:latin typeface="Arial MT"/>
                <a:cs typeface="Arial MT"/>
              </a:rPr>
              <a:t> </a:t>
            </a:r>
            <a:r>
              <a:rPr sz="1600" dirty="0">
                <a:solidFill>
                  <a:srgbClr val="7E7E7E"/>
                </a:solidFill>
                <a:latin typeface="Arial MT"/>
                <a:cs typeface="Arial MT"/>
              </a:rPr>
              <a:t>can</a:t>
            </a:r>
            <a:r>
              <a:rPr sz="1600" spc="-25" dirty="0">
                <a:solidFill>
                  <a:srgbClr val="7E7E7E"/>
                </a:solidFill>
                <a:latin typeface="Arial MT"/>
                <a:cs typeface="Arial MT"/>
              </a:rPr>
              <a:t> </a:t>
            </a:r>
            <a:r>
              <a:rPr sz="1600" dirty="0">
                <a:solidFill>
                  <a:srgbClr val="7E7E7E"/>
                </a:solidFill>
                <a:latin typeface="Arial MT"/>
                <a:cs typeface="Arial MT"/>
              </a:rPr>
              <a:t>be</a:t>
            </a:r>
            <a:r>
              <a:rPr sz="1600" spc="-20" dirty="0">
                <a:solidFill>
                  <a:srgbClr val="7E7E7E"/>
                </a:solidFill>
                <a:latin typeface="Arial MT"/>
                <a:cs typeface="Arial MT"/>
              </a:rPr>
              <a:t> </a:t>
            </a:r>
            <a:r>
              <a:rPr sz="1600" dirty="0">
                <a:solidFill>
                  <a:srgbClr val="7E7E7E"/>
                </a:solidFill>
                <a:latin typeface="Arial MT"/>
                <a:cs typeface="Arial MT"/>
              </a:rPr>
              <a:t>addressed</a:t>
            </a:r>
            <a:r>
              <a:rPr sz="1600" spc="-25" dirty="0">
                <a:solidFill>
                  <a:srgbClr val="7E7E7E"/>
                </a:solidFill>
                <a:latin typeface="Arial MT"/>
                <a:cs typeface="Arial MT"/>
              </a:rPr>
              <a:t> </a:t>
            </a:r>
            <a:r>
              <a:rPr sz="1600" spc="-10" dirty="0">
                <a:solidFill>
                  <a:srgbClr val="7E7E7E"/>
                </a:solidFill>
                <a:latin typeface="Arial MT"/>
                <a:cs typeface="Arial MT"/>
              </a:rPr>
              <a:t>through:</a:t>
            </a:r>
            <a:endParaRPr sz="1600">
              <a:latin typeface="Arial MT"/>
              <a:cs typeface="Arial MT"/>
            </a:endParaRPr>
          </a:p>
          <a:p>
            <a:pPr marL="755015" marR="485775" indent="-285750">
              <a:lnSpc>
                <a:spcPct val="100000"/>
              </a:lnSpc>
              <a:buClr>
                <a:srgbClr val="245896"/>
              </a:buClr>
              <a:buFont typeface="Arial MT"/>
              <a:buChar char="•"/>
              <a:tabLst>
                <a:tab pos="755015" algn="l"/>
              </a:tabLst>
            </a:pPr>
            <a:r>
              <a:rPr sz="1600" i="1" dirty="0">
                <a:solidFill>
                  <a:srgbClr val="6F2F9F"/>
                </a:solidFill>
                <a:latin typeface="Arial"/>
                <a:cs typeface="Arial"/>
              </a:rPr>
              <a:t>Summated</a:t>
            </a:r>
            <a:r>
              <a:rPr sz="1600" i="1" spc="-15" dirty="0">
                <a:solidFill>
                  <a:srgbClr val="6F2F9F"/>
                </a:solidFill>
                <a:latin typeface="Arial"/>
                <a:cs typeface="Arial"/>
              </a:rPr>
              <a:t> </a:t>
            </a:r>
            <a:r>
              <a:rPr sz="1600" i="1" dirty="0">
                <a:solidFill>
                  <a:srgbClr val="6F2F9F"/>
                </a:solidFill>
                <a:latin typeface="Arial"/>
                <a:cs typeface="Arial"/>
              </a:rPr>
              <a:t>scales</a:t>
            </a:r>
            <a:r>
              <a:rPr sz="1600" dirty="0">
                <a:solidFill>
                  <a:srgbClr val="7E7E7E"/>
                </a:solidFill>
                <a:latin typeface="Arial MT"/>
                <a:cs typeface="Arial MT"/>
              </a:rPr>
              <a:t>:</a:t>
            </a:r>
            <a:r>
              <a:rPr sz="1600" spc="-40" dirty="0">
                <a:solidFill>
                  <a:srgbClr val="7E7E7E"/>
                </a:solidFill>
                <a:latin typeface="Arial MT"/>
                <a:cs typeface="Arial MT"/>
              </a:rPr>
              <a:t> </a:t>
            </a:r>
            <a:r>
              <a:rPr sz="1600" dirty="0">
                <a:solidFill>
                  <a:srgbClr val="7E7E7E"/>
                </a:solidFill>
                <a:latin typeface="Arial MT"/>
                <a:cs typeface="Arial MT"/>
              </a:rPr>
              <a:t>using</a:t>
            </a:r>
            <a:r>
              <a:rPr sz="1600" spc="-40" dirty="0">
                <a:solidFill>
                  <a:srgbClr val="7E7E7E"/>
                </a:solidFill>
                <a:latin typeface="Arial MT"/>
                <a:cs typeface="Arial MT"/>
              </a:rPr>
              <a:t> </a:t>
            </a:r>
            <a:r>
              <a:rPr sz="1600" dirty="0">
                <a:solidFill>
                  <a:srgbClr val="7E7E7E"/>
                </a:solidFill>
                <a:latin typeface="Arial MT"/>
                <a:cs typeface="Arial MT"/>
              </a:rPr>
              <a:t>multiple</a:t>
            </a:r>
            <a:r>
              <a:rPr sz="1600" spc="-25" dirty="0">
                <a:solidFill>
                  <a:srgbClr val="7E7E7E"/>
                </a:solidFill>
                <a:latin typeface="Arial MT"/>
                <a:cs typeface="Arial MT"/>
              </a:rPr>
              <a:t> </a:t>
            </a:r>
            <a:r>
              <a:rPr sz="1600" dirty="0">
                <a:solidFill>
                  <a:srgbClr val="7E7E7E"/>
                </a:solidFill>
                <a:latin typeface="Arial MT"/>
                <a:cs typeface="Arial MT"/>
              </a:rPr>
              <a:t>variables</a:t>
            </a:r>
            <a:r>
              <a:rPr sz="1600" spc="-40" dirty="0">
                <a:solidFill>
                  <a:srgbClr val="7E7E7E"/>
                </a:solidFill>
                <a:latin typeface="Arial MT"/>
                <a:cs typeface="Arial MT"/>
              </a:rPr>
              <a:t> </a:t>
            </a:r>
            <a:r>
              <a:rPr sz="1600" dirty="0">
                <a:solidFill>
                  <a:srgbClr val="7E7E7E"/>
                </a:solidFill>
                <a:latin typeface="Arial MT"/>
                <a:cs typeface="Arial MT"/>
              </a:rPr>
              <a:t>to</a:t>
            </a:r>
            <a:r>
              <a:rPr sz="1600" spc="-25" dirty="0">
                <a:solidFill>
                  <a:srgbClr val="7E7E7E"/>
                </a:solidFill>
                <a:latin typeface="Arial MT"/>
                <a:cs typeface="Arial MT"/>
              </a:rPr>
              <a:t> </a:t>
            </a:r>
            <a:r>
              <a:rPr sz="1600" dirty="0">
                <a:solidFill>
                  <a:srgbClr val="7E7E7E"/>
                </a:solidFill>
                <a:latin typeface="Arial MT"/>
                <a:cs typeface="Arial MT"/>
              </a:rPr>
              <a:t>reduce</a:t>
            </a:r>
            <a:r>
              <a:rPr sz="1600" spc="-3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reliance</a:t>
            </a:r>
            <a:r>
              <a:rPr sz="1600" spc="-40" dirty="0">
                <a:solidFill>
                  <a:srgbClr val="7E7E7E"/>
                </a:solidFill>
                <a:latin typeface="Arial MT"/>
                <a:cs typeface="Arial MT"/>
              </a:rPr>
              <a:t> </a:t>
            </a:r>
            <a:r>
              <a:rPr sz="1600" dirty="0">
                <a:solidFill>
                  <a:srgbClr val="7E7E7E"/>
                </a:solidFill>
                <a:latin typeface="Arial MT"/>
                <a:cs typeface="Arial MT"/>
              </a:rPr>
              <a:t>on</a:t>
            </a:r>
            <a:r>
              <a:rPr sz="1600" spc="-30" dirty="0">
                <a:solidFill>
                  <a:srgbClr val="7E7E7E"/>
                </a:solidFill>
                <a:latin typeface="Arial MT"/>
                <a:cs typeface="Arial MT"/>
              </a:rPr>
              <a:t> </a:t>
            </a:r>
            <a:r>
              <a:rPr sz="1600" spc="-25" dirty="0">
                <a:solidFill>
                  <a:srgbClr val="7E7E7E"/>
                </a:solidFill>
                <a:latin typeface="Arial MT"/>
                <a:cs typeface="Arial MT"/>
              </a:rPr>
              <a:t>any </a:t>
            </a:r>
            <a:r>
              <a:rPr sz="1600" dirty="0">
                <a:solidFill>
                  <a:srgbClr val="7E7E7E"/>
                </a:solidFill>
                <a:latin typeface="Arial MT"/>
                <a:cs typeface="Arial MT"/>
              </a:rPr>
              <a:t>single</a:t>
            </a:r>
            <a:r>
              <a:rPr sz="1600" spc="-35" dirty="0">
                <a:solidFill>
                  <a:srgbClr val="7E7E7E"/>
                </a:solidFill>
                <a:latin typeface="Arial MT"/>
                <a:cs typeface="Arial MT"/>
              </a:rPr>
              <a:t> </a:t>
            </a:r>
            <a:r>
              <a:rPr sz="1600" dirty="0">
                <a:solidFill>
                  <a:srgbClr val="7E7E7E"/>
                </a:solidFill>
                <a:latin typeface="Arial MT"/>
                <a:cs typeface="Arial MT"/>
              </a:rPr>
              <a:t>variable</a:t>
            </a:r>
            <a:r>
              <a:rPr sz="1600" spc="-30" dirty="0">
                <a:solidFill>
                  <a:srgbClr val="7E7E7E"/>
                </a:solidFill>
                <a:latin typeface="Arial MT"/>
                <a:cs typeface="Arial MT"/>
              </a:rPr>
              <a:t> </a:t>
            </a:r>
            <a:r>
              <a:rPr sz="1600" dirty="0">
                <a:solidFill>
                  <a:srgbClr val="7E7E7E"/>
                </a:solidFill>
                <a:latin typeface="Arial MT"/>
                <a:cs typeface="Arial MT"/>
              </a:rPr>
              <a:t>as</a:t>
            </a:r>
            <a:r>
              <a:rPr sz="1600" spc="-20"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dirty="0">
                <a:solidFill>
                  <a:srgbClr val="7E7E7E"/>
                </a:solidFill>
                <a:latin typeface="Arial MT"/>
                <a:cs typeface="Arial MT"/>
              </a:rPr>
              <a:t>sole</a:t>
            </a:r>
            <a:r>
              <a:rPr sz="1600" spc="-25" dirty="0">
                <a:solidFill>
                  <a:srgbClr val="7E7E7E"/>
                </a:solidFill>
                <a:latin typeface="Arial MT"/>
                <a:cs typeface="Arial MT"/>
              </a:rPr>
              <a:t> </a:t>
            </a:r>
            <a:r>
              <a:rPr sz="1600" dirty="0">
                <a:solidFill>
                  <a:srgbClr val="7E7E7E"/>
                </a:solidFill>
                <a:latin typeface="Arial MT"/>
                <a:cs typeface="Arial MT"/>
              </a:rPr>
              <a:t>representative</a:t>
            </a:r>
            <a:r>
              <a:rPr sz="1600" spc="-20"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a</a:t>
            </a:r>
            <a:r>
              <a:rPr sz="1600" spc="-20" dirty="0">
                <a:solidFill>
                  <a:srgbClr val="7E7E7E"/>
                </a:solidFill>
                <a:latin typeface="Arial MT"/>
                <a:cs typeface="Arial MT"/>
              </a:rPr>
              <a:t> </a:t>
            </a:r>
            <a:r>
              <a:rPr sz="1600" spc="-10" dirty="0">
                <a:solidFill>
                  <a:srgbClr val="7E7E7E"/>
                </a:solidFill>
                <a:latin typeface="Arial MT"/>
                <a:cs typeface="Arial MT"/>
              </a:rPr>
              <a:t>concept.</a:t>
            </a:r>
            <a:endParaRPr sz="1600">
              <a:latin typeface="Arial MT"/>
              <a:cs typeface="Arial MT"/>
            </a:endParaRPr>
          </a:p>
          <a:p>
            <a:pPr marL="755650" marR="220345" indent="-285750">
              <a:lnSpc>
                <a:spcPct val="100000"/>
              </a:lnSpc>
              <a:buClr>
                <a:srgbClr val="245896"/>
              </a:buClr>
              <a:buFont typeface="Arial MT"/>
              <a:buChar char="•"/>
              <a:tabLst>
                <a:tab pos="755650" algn="l"/>
              </a:tabLst>
            </a:pPr>
            <a:r>
              <a:rPr sz="1600" i="1" dirty="0">
                <a:solidFill>
                  <a:srgbClr val="6F2F9F"/>
                </a:solidFill>
                <a:latin typeface="Arial"/>
                <a:cs typeface="Arial"/>
              </a:rPr>
              <a:t>Structural</a:t>
            </a:r>
            <a:r>
              <a:rPr sz="1600" i="1" spc="-40" dirty="0">
                <a:solidFill>
                  <a:srgbClr val="6F2F9F"/>
                </a:solidFill>
                <a:latin typeface="Arial"/>
                <a:cs typeface="Arial"/>
              </a:rPr>
              <a:t> </a:t>
            </a:r>
            <a:r>
              <a:rPr sz="1600" i="1" dirty="0">
                <a:solidFill>
                  <a:srgbClr val="6F2F9F"/>
                </a:solidFill>
                <a:latin typeface="Arial"/>
                <a:cs typeface="Arial"/>
              </a:rPr>
              <a:t>equation</a:t>
            </a:r>
            <a:r>
              <a:rPr sz="1600" i="1" spc="-45" dirty="0">
                <a:solidFill>
                  <a:srgbClr val="6F2F9F"/>
                </a:solidFill>
                <a:latin typeface="Arial"/>
                <a:cs typeface="Arial"/>
              </a:rPr>
              <a:t> </a:t>
            </a:r>
            <a:r>
              <a:rPr sz="1600" i="1" dirty="0">
                <a:solidFill>
                  <a:srgbClr val="6F2F9F"/>
                </a:solidFill>
                <a:latin typeface="Arial"/>
                <a:cs typeface="Arial"/>
              </a:rPr>
              <a:t>modeling</a:t>
            </a:r>
            <a:r>
              <a:rPr sz="1600" dirty="0">
                <a:solidFill>
                  <a:srgbClr val="7E7E7E"/>
                </a:solidFill>
                <a:latin typeface="Arial MT"/>
                <a:cs typeface="Arial MT"/>
              </a:rPr>
              <a:t>:</a:t>
            </a:r>
            <a:r>
              <a:rPr sz="1600" spc="-45" dirty="0">
                <a:solidFill>
                  <a:srgbClr val="7E7E7E"/>
                </a:solidFill>
                <a:latin typeface="Arial MT"/>
                <a:cs typeface="Arial MT"/>
              </a:rPr>
              <a:t> </a:t>
            </a:r>
            <a:r>
              <a:rPr sz="1600" dirty="0">
                <a:solidFill>
                  <a:srgbClr val="7E7E7E"/>
                </a:solidFill>
                <a:latin typeface="Arial MT"/>
                <a:cs typeface="Arial MT"/>
              </a:rPr>
              <a:t>directly</a:t>
            </a:r>
            <a:r>
              <a:rPr sz="1600" spc="-50" dirty="0">
                <a:solidFill>
                  <a:srgbClr val="7E7E7E"/>
                </a:solidFill>
                <a:latin typeface="Arial MT"/>
                <a:cs typeface="Arial MT"/>
              </a:rPr>
              <a:t> </a:t>
            </a:r>
            <a:r>
              <a:rPr sz="1600" dirty="0">
                <a:solidFill>
                  <a:srgbClr val="7E7E7E"/>
                </a:solidFill>
                <a:latin typeface="Arial MT"/>
                <a:cs typeface="Arial MT"/>
              </a:rPr>
              <a:t>accommodates</a:t>
            </a:r>
            <a:r>
              <a:rPr sz="1600" spc="-35" dirty="0">
                <a:solidFill>
                  <a:srgbClr val="7E7E7E"/>
                </a:solidFill>
                <a:latin typeface="Arial MT"/>
                <a:cs typeface="Arial MT"/>
              </a:rPr>
              <a:t> </a:t>
            </a:r>
            <a:r>
              <a:rPr sz="1600" dirty="0">
                <a:solidFill>
                  <a:srgbClr val="7E7E7E"/>
                </a:solidFill>
                <a:latin typeface="Arial MT"/>
                <a:cs typeface="Arial MT"/>
              </a:rPr>
              <a:t>measurement</a:t>
            </a:r>
            <a:r>
              <a:rPr sz="1600" spc="-35" dirty="0">
                <a:solidFill>
                  <a:srgbClr val="7E7E7E"/>
                </a:solidFill>
                <a:latin typeface="Arial MT"/>
                <a:cs typeface="Arial MT"/>
              </a:rPr>
              <a:t> </a:t>
            </a:r>
            <a:r>
              <a:rPr sz="1600" dirty="0">
                <a:solidFill>
                  <a:srgbClr val="7E7E7E"/>
                </a:solidFill>
                <a:latin typeface="Arial MT"/>
                <a:cs typeface="Arial MT"/>
              </a:rPr>
              <a:t>error</a:t>
            </a:r>
            <a:r>
              <a:rPr sz="1600" spc="-30" dirty="0">
                <a:solidFill>
                  <a:srgbClr val="7E7E7E"/>
                </a:solidFill>
                <a:latin typeface="Arial MT"/>
                <a:cs typeface="Arial MT"/>
              </a:rPr>
              <a:t> </a:t>
            </a:r>
            <a:r>
              <a:rPr sz="1600" spc="-25" dirty="0">
                <a:solidFill>
                  <a:srgbClr val="7E7E7E"/>
                </a:solidFill>
                <a:latin typeface="Arial MT"/>
                <a:cs typeface="Arial MT"/>
              </a:rPr>
              <a:t>in </a:t>
            </a:r>
            <a:r>
              <a:rPr sz="1600" dirty="0">
                <a:solidFill>
                  <a:srgbClr val="7E7E7E"/>
                </a:solidFill>
                <a:latin typeface="Arial MT"/>
                <a:cs typeface="Arial MT"/>
              </a:rPr>
              <a:t>estimating</a:t>
            </a:r>
            <a:r>
              <a:rPr sz="1600" spc="-30"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effects</a:t>
            </a:r>
            <a:r>
              <a:rPr sz="1600" spc="-10" dirty="0">
                <a:solidFill>
                  <a:srgbClr val="7E7E7E"/>
                </a:solidFill>
                <a:latin typeface="Arial MT"/>
                <a:cs typeface="Arial MT"/>
              </a:rPr>
              <a:t> </a:t>
            </a:r>
            <a:r>
              <a:rPr sz="1600" dirty="0">
                <a:solidFill>
                  <a:srgbClr val="7E7E7E"/>
                </a:solidFill>
                <a:latin typeface="Arial MT"/>
                <a:cs typeface="Arial MT"/>
              </a:rPr>
              <a:t>of</a:t>
            </a:r>
            <a:r>
              <a:rPr sz="1600" spc="-2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independent</a:t>
            </a:r>
            <a:r>
              <a:rPr sz="1600" spc="-35" dirty="0">
                <a:solidFill>
                  <a:srgbClr val="7E7E7E"/>
                </a:solidFill>
                <a:latin typeface="Arial MT"/>
                <a:cs typeface="Arial MT"/>
              </a:rPr>
              <a:t> </a:t>
            </a:r>
            <a:r>
              <a:rPr sz="1600" dirty="0">
                <a:solidFill>
                  <a:srgbClr val="7E7E7E"/>
                </a:solidFill>
                <a:latin typeface="Arial MT"/>
                <a:cs typeface="Arial MT"/>
              </a:rPr>
              <a:t>variables</a:t>
            </a:r>
            <a:r>
              <a:rPr sz="1600" spc="-35" dirty="0">
                <a:solidFill>
                  <a:srgbClr val="7E7E7E"/>
                </a:solidFill>
                <a:latin typeface="Arial MT"/>
                <a:cs typeface="Arial MT"/>
              </a:rPr>
              <a:t> </a:t>
            </a:r>
            <a:r>
              <a:rPr sz="1600" dirty="0">
                <a:solidFill>
                  <a:srgbClr val="7E7E7E"/>
                </a:solidFill>
                <a:latin typeface="Arial MT"/>
                <a:cs typeface="Arial MT"/>
              </a:rPr>
              <a:t>in</a:t>
            </a:r>
            <a:r>
              <a:rPr sz="1600" spc="-35" dirty="0">
                <a:solidFill>
                  <a:srgbClr val="7E7E7E"/>
                </a:solidFill>
                <a:latin typeface="Arial MT"/>
                <a:cs typeface="Arial MT"/>
              </a:rPr>
              <a:t> </a:t>
            </a:r>
            <a:r>
              <a:rPr sz="1600" dirty="0">
                <a:solidFill>
                  <a:srgbClr val="7E7E7E"/>
                </a:solidFill>
                <a:latin typeface="Arial MT"/>
                <a:cs typeface="Arial MT"/>
              </a:rPr>
              <a:t>any</a:t>
            </a:r>
            <a:r>
              <a:rPr sz="1600" spc="-35" dirty="0">
                <a:solidFill>
                  <a:srgbClr val="7E7E7E"/>
                </a:solidFill>
                <a:latin typeface="Arial MT"/>
                <a:cs typeface="Arial MT"/>
              </a:rPr>
              <a:t> </a:t>
            </a:r>
            <a:r>
              <a:rPr sz="1600" spc="-10" dirty="0">
                <a:solidFill>
                  <a:srgbClr val="7E7E7E"/>
                </a:solidFill>
                <a:latin typeface="Arial MT"/>
                <a:cs typeface="Arial MT"/>
              </a:rPr>
              <a:t>specified </a:t>
            </a:r>
            <a:r>
              <a:rPr sz="1600" dirty="0">
                <a:solidFill>
                  <a:srgbClr val="7E7E7E"/>
                </a:solidFill>
                <a:latin typeface="Arial MT"/>
                <a:cs typeface="Arial MT"/>
              </a:rPr>
              <a:t>dependence</a:t>
            </a:r>
            <a:r>
              <a:rPr sz="1600" spc="-45" dirty="0">
                <a:solidFill>
                  <a:srgbClr val="7E7E7E"/>
                </a:solidFill>
                <a:latin typeface="Arial MT"/>
                <a:cs typeface="Arial MT"/>
              </a:rPr>
              <a:t> </a:t>
            </a:r>
            <a:r>
              <a:rPr sz="1600" spc="-10" dirty="0">
                <a:solidFill>
                  <a:srgbClr val="7E7E7E"/>
                </a:solidFill>
                <a:latin typeface="Arial MT"/>
                <a:cs typeface="Arial MT"/>
              </a:rPr>
              <a:t>relationship.</a:t>
            </a:r>
            <a:endParaRPr sz="1600">
              <a:latin typeface="Arial MT"/>
              <a:cs typeface="Arial MT"/>
            </a:endParaRPr>
          </a:p>
          <a:p>
            <a:pPr marL="12700" marR="335280" indent="-635">
              <a:lnSpc>
                <a:spcPct val="100000"/>
              </a:lnSpc>
            </a:pPr>
            <a:r>
              <a:rPr sz="1600" i="1" dirty="0">
                <a:solidFill>
                  <a:srgbClr val="C00000"/>
                </a:solidFill>
                <a:latin typeface="Arial"/>
                <a:cs typeface="Arial"/>
              </a:rPr>
              <a:t>Specification</a:t>
            </a:r>
            <a:r>
              <a:rPr sz="1600" i="1" spc="-45" dirty="0">
                <a:solidFill>
                  <a:srgbClr val="C00000"/>
                </a:solidFill>
                <a:latin typeface="Arial"/>
                <a:cs typeface="Arial"/>
              </a:rPr>
              <a:t> </a:t>
            </a:r>
            <a:r>
              <a:rPr sz="1600" i="1" dirty="0">
                <a:solidFill>
                  <a:srgbClr val="C00000"/>
                </a:solidFill>
                <a:latin typeface="Arial"/>
                <a:cs typeface="Arial"/>
              </a:rPr>
              <a:t>error</a:t>
            </a:r>
            <a:r>
              <a:rPr sz="1600" dirty="0">
                <a:solidFill>
                  <a:srgbClr val="7E7E7E"/>
                </a:solidFill>
                <a:latin typeface="Arial MT"/>
                <a:cs typeface="Arial MT"/>
              </a:rPr>
              <a:t>:</a:t>
            </a:r>
            <a:r>
              <a:rPr sz="1600" spc="-15" dirty="0">
                <a:solidFill>
                  <a:srgbClr val="7E7E7E"/>
                </a:solidFill>
                <a:latin typeface="Arial MT"/>
                <a:cs typeface="Arial MT"/>
              </a:rPr>
              <a:t> </a:t>
            </a:r>
            <a:r>
              <a:rPr sz="1600" dirty="0">
                <a:solidFill>
                  <a:srgbClr val="7E7E7E"/>
                </a:solidFill>
                <a:latin typeface="Arial MT"/>
                <a:cs typeface="Arial MT"/>
              </a:rPr>
              <a:t>concerns</a:t>
            </a:r>
            <a:r>
              <a:rPr sz="1600" spc="-3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inclusion</a:t>
            </a:r>
            <a:r>
              <a:rPr sz="1600" spc="-50"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irrelevant</a:t>
            </a:r>
            <a:r>
              <a:rPr sz="1600" spc="-30" dirty="0">
                <a:solidFill>
                  <a:srgbClr val="7E7E7E"/>
                </a:solidFill>
                <a:latin typeface="Arial MT"/>
                <a:cs typeface="Arial MT"/>
              </a:rPr>
              <a:t> </a:t>
            </a:r>
            <a:r>
              <a:rPr sz="1600" dirty="0">
                <a:solidFill>
                  <a:srgbClr val="7E7E7E"/>
                </a:solidFill>
                <a:latin typeface="Arial MT"/>
                <a:cs typeface="Arial MT"/>
              </a:rPr>
              <a:t>variables</a:t>
            </a:r>
            <a:r>
              <a:rPr sz="1600" spc="-35" dirty="0">
                <a:solidFill>
                  <a:srgbClr val="7E7E7E"/>
                </a:solidFill>
                <a:latin typeface="Arial MT"/>
                <a:cs typeface="Arial MT"/>
              </a:rPr>
              <a:t> </a:t>
            </a:r>
            <a:r>
              <a:rPr sz="1600" dirty="0">
                <a:solidFill>
                  <a:srgbClr val="7E7E7E"/>
                </a:solidFill>
                <a:latin typeface="Arial MT"/>
                <a:cs typeface="Arial MT"/>
              </a:rPr>
              <a:t>or</a:t>
            </a:r>
            <a:r>
              <a:rPr sz="1600" spc="-3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omission</a:t>
            </a:r>
            <a:r>
              <a:rPr sz="1600" spc="-40" dirty="0">
                <a:solidFill>
                  <a:srgbClr val="7E7E7E"/>
                </a:solidFill>
                <a:latin typeface="Arial MT"/>
                <a:cs typeface="Arial MT"/>
              </a:rPr>
              <a:t> </a:t>
            </a:r>
            <a:r>
              <a:rPr sz="1600" spc="-25" dirty="0">
                <a:solidFill>
                  <a:srgbClr val="7E7E7E"/>
                </a:solidFill>
                <a:latin typeface="Arial MT"/>
                <a:cs typeface="Arial MT"/>
              </a:rPr>
              <a:t>of </a:t>
            </a:r>
            <a:r>
              <a:rPr sz="1600" dirty="0">
                <a:solidFill>
                  <a:srgbClr val="7E7E7E"/>
                </a:solidFill>
                <a:latin typeface="Arial MT"/>
                <a:cs typeface="Arial MT"/>
              </a:rPr>
              <a:t>relevant</a:t>
            </a:r>
            <a:r>
              <a:rPr sz="1600" spc="-30" dirty="0">
                <a:solidFill>
                  <a:srgbClr val="7E7E7E"/>
                </a:solidFill>
                <a:latin typeface="Arial MT"/>
                <a:cs typeface="Arial MT"/>
              </a:rPr>
              <a:t> </a:t>
            </a:r>
            <a:r>
              <a:rPr sz="1600" dirty="0">
                <a:solidFill>
                  <a:srgbClr val="7E7E7E"/>
                </a:solidFill>
                <a:latin typeface="Arial MT"/>
                <a:cs typeface="Arial MT"/>
              </a:rPr>
              <a:t>variables</a:t>
            </a:r>
            <a:r>
              <a:rPr sz="1600" spc="-35" dirty="0">
                <a:solidFill>
                  <a:srgbClr val="7E7E7E"/>
                </a:solidFill>
                <a:latin typeface="Arial MT"/>
                <a:cs typeface="Arial MT"/>
              </a:rPr>
              <a:t> </a:t>
            </a:r>
            <a:r>
              <a:rPr sz="1600" dirty="0">
                <a:solidFill>
                  <a:srgbClr val="7E7E7E"/>
                </a:solidFill>
                <a:latin typeface="Arial MT"/>
                <a:cs typeface="Arial MT"/>
              </a:rPr>
              <a:t>from</a:t>
            </a:r>
            <a:r>
              <a:rPr sz="1600" spc="-1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set</a:t>
            </a:r>
            <a:r>
              <a:rPr sz="1600" spc="-3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independent</a:t>
            </a:r>
            <a:r>
              <a:rPr sz="1600" spc="-30" dirty="0">
                <a:solidFill>
                  <a:srgbClr val="7E7E7E"/>
                </a:solidFill>
                <a:latin typeface="Arial MT"/>
                <a:cs typeface="Arial MT"/>
              </a:rPr>
              <a:t> </a:t>
            </a:r>
            <a:r>
              <a:rPr sz="1600" spc="-10" dirty="0">
                <a:solidFill>
                  <a:srgbClr val="7E7E7E"/>
                </a:solidFill>
                <a:latin typeface="Arial MT"/>
                <a:cs typeface="Arial MT"/>
              </a:rPr>
              <a:t>variables.</a:t>
            </a:r>
            <a:endParaRPr sz="1600">
              <a:latin typeface="Arial MT"/>
              <a:cs typeface="Arial MT"/>
            </a:endParaRPr>
          </a:p>
          <a:p>
            <a:pPr marL="755650" marR="5080" indent="-285750">
              <a:lnSpc>
                <a:spcPct val="100000"/>
              </a:lnSpc>
              <a:buClr>
                <a:srgbClr val="245896"/>
              </a:buClr>
              <a:buFont typeface="Arial MT"/>
              <a:buChar char="•"/>
              <a:tabLst>
                <a:tab pos="755650" algn="l"/>
              </a:tabLst>
            </a:pPr>
            <a:r>
              <a:rPr sz="1600" i="1" dirty="0">
                <a:solidFill>
                  <a:srgbClr val="6F2F9F"/>
                </a:solidFill>
                <a:latin typeface="Arial"/>
                <a:cs typeface="Arial"/>
              </a:rPr>
              <a:t>Inclusion</a:t>
            </a:r>
            <a:r>
              <a:rPr sz="1600" i="1" spc="-40" dirty="0">
                <a:solidFill>
                  <a:srgbClr val="6F2F9F"/>
                </a:solidFill>
                <a:latin typeface="Arial"/>
                <a:cs typeface="Arial"/>
              </a:rPr>
              <a:t> </a:t>
            </a:r>
            <a:r>
              <a:rPr sz="1600" i="1" dirty="0">
                <a:solidFill>
                  <a:srgbClr val="6F2F9F"/>
                </a:solidFill>
                <a:latin typeface="Arial"/>
                <a:cs typeface="Arial"/>
              </a:rPr>
              <a:t>of</a:t>
            </a:r>
            <a:r>
              <a:rPr sz="1600" i="1" spc="-15" dirty="0">
                <a:solidFill>
                  <a:srgbClr val="6F2F9F"/>
                </a:solidFill>
                <a:latin typeface="Arial"/>
                <a:cs typeface="Arial"/>
              </a:rPr>
              <a:t> </a:t>
            </a:r>
            <a:r>
              <a:rPr sz="1600" i="1" dirty="0">
                <a:solidFill>
                  <a:srgbClr val="6F2F9F"/>
                </a:solidFill>
                <a:latin typeface="Arial"/>
                <a:cs typeface="Arial"/>
              </a:rPr>
              <a:t>irrelevant</a:t>
            </a:r>
            <a:r>
              <a:rPr sz="1600" i="1" spc="-25" dirty="0">
                <a:solidFill>
                  <a:srgbClr val="6F2F9F"/>
                </a:solidFill>
                <a:latin typeface="Arial"/>
                <a:cs typeface="Arial"/>
              </a:rPr>
              <a:t> </a:t>
            </a:r>
            <a:r>
              <a:rPr sz="1600" i="1" dirty="0">
                <a:solidFill>
                  <a:srgbClr val="6F2F9F"/>
                </a:solidFill>
                <a:latin typeface="Arial"/>
                <a:cs typeface="Arial"/>
              </a:rPr>
              <a:t>variables:</a:t>
            </a:r>
            <a:r>
              <a:rPr sz="1600" i="1" spc="-30" dirty="0">
                <a:solidFill>
                  <a:srgbClr val="6F2F9F"/>
                </a:solidFill>
                <a:latin typeface="Arial"/>
                <a:cs typeface="Arial"/>
              </a:rPr>
              <a:t> </a:t>
            </a:r>
            <a:r>
              <a:rPr sz="1600" dirty="0">
                <a:solidFill>
                  <a:srgbClr val="7E7E7E"/>
                </a:solidFill>
                <a:latin typeface="Arial MT"/>
                <a:cs typeface="Arial MT"/>
              </a:rPr>
              <a:t>does</a:t>
            </a:r>
            <a:r>
              <a:rPr sz="1600" spc="-30" dirty="0">
                <a:solidFill>
                  <a:srgbClr val="7E7E7E"/>
                </a:solidFill>
                <a:latin typeface="Arial MT"/>
                <a:cs typeface="Arial MT"/>
              </a:rPr>
              <a:t> </a:t>
            </a:r>
            <a:r>
              <a:rPr sz="1600" dirty="0">
                <a:solidFill>
                  <a:srgbClr val="7E7E7E"/>
                </a:solidFill>
                <a:latin typeface="Arial MT"/>
                <a:cs typeface="Arial MT"/>
              </a:rPr>
              <a:t>not</a:t>
            </a:r>
            <a:r>
              <a:rPr sz="1600" spc="-15" dirty="0">
                <a:solidFill>
                  <a:srgbClr val="7E7E7E"/>
                </a:solidFill>
                <a:latin typeface="Arial MT"/>
                <a:cs typeface="Arial MT"/>
              </a:rPr>
              <a:t> </a:t>
            </a:r>
            <a:r>
              <a:rPr sz="1600" dirty="0">
                <a:solidFill>
                  <a:srgbClr val="7E7E7E"/>
                </a:solidFill>
                <a:latin typeface="Arial MT"/>
                <a:cs typeface="Arial MT"/>
              </a:rPr>
              <a:t>affect</a:t>
            </a:r>
            <a:r>
              <a:rPr sz="1600" spc="-10" dirty="0">
                <a:solidFill>
                  <a:srgbClr val="7E7E7E"/>
                </a:solidFill>
                <a:latin typeface="Arial MT"/>
                <a:cs typeface="Arial MT"/>
              </a:rPr>
              <a:t> </a:t>
            </a:r>
            <a:r>
              <a:rPr sz="1600" dirty="0">
                <a:solidFill>
                  <a:srgbClr val="7E7E7E"/>
                </a:solidFill>
                <a:latin typeface="Arial MT"/>
                <a:cs typeface="Arial MT"/>
              </a:rPr>
              <a:t>bias</a:t>
            </a:r>
            <a:r>
              <a:rPr sz="1600" spc="-30" dirty="0">
                <a:solidFill>
                  <a:srgbClr val="7E7E7E"/>
                </a:solidFill>
                <a:latin typeface="Arial MT"/>
                <a:cs typeface="Arial MT"/>
              </a:rPr>
              <a:t> </a:t>
            </a:r>
            <a:r>
              <a:rPr sz="1600" dirty="0">
                <a:solidFill>
                  <a:srgbClr val="7E7E7E"/>
                </a:solidFill>
                <a:latin typeface="Arial MT"/>
                <a:cs typeface="Arial MT"/>
              </a:rPr>
              <a:t>but</a:t>
            </a:r>
            <a:r>
              <a:rPr sz="1600" spc="-15" dirty="0">
                <a:solidFill>
                  <a:srgbClr val="7E7E7E"/>
                </a:solidFill>
                <a:latin typeface="Arial MT"/>
                <a:cs typeface="Arial MT"/>
              </a:rPr>
              <a:t> </a:t>
            </a:r>
            <a:r>
              <a:rPr sz="1600" dirty="0">
                <a:solidFill>
                  <a:srgbClr val="7E7E7E"/>
                </a:solidFill>
                <a:latin typeface="Arial MT"/>
                <a:cs typeface="Arial MT"/>
              </a:rPr>
              <a:t>reduces</a:t>
            </a:r>
            <a:r>
              <a:rPr sz="1600" spc="-25" dirty="0">
                <a:solidFill>
                  <a:srgbClr val="7E7E7E"/>
                </a:solidFill>
                <a:latin typeface="Arial MT"/>
                <a:cs typeface="Arial MT"/>
              </a:rPr>
              <a:t> </a:t>
            </a:r>
            <a:r>
              <a:rPr sz="1600" spc="-10" dirty="0">
                <a:solidFill>
                  <a:srgbClr val="7E7E7E"/>
                </a:solidFill>
                <a:latin typeface="Arial MT"/>
                <a:cs typeface="Arial MT"/>
              </a:rPr>
              <a:t>model </a:t>
            </a:r>
            <a:r>
              <a:rPr sz="1600" dirty="0">
                <a:solidFill>
                  <a:srgbClr val="7E7E7E"/>
                </a:solidFill>
                <a:latin typeface="Arial MT"/>
                <a:cs typeface="Arial MT"/>
              </a:rPr>
              <a:t>parsimony</a:t>
            </a:r>
            <a:r>
              <a:rPr sz="1600" spc="-30" dirty="0">
                <a:solidFill>
                  <a:srgbClr val="7E7E7E"/>
                </a:solidFill>
                <a:latin typeface="Arial MT"/>
                <a:cs typeface="Arial MT"/>
              </a:rPr>
              <a:t> </a:t>
            </a:r>
            <a:r>
              <a:rPr sz="1600" dirty="0">
                <a:solidFill>
                  <a:srgbClr val="7E7E7E"/>
                </a:solidFill>
                <a:latin typeface="Arial MT"/>
                <a:cs typeface="Arial MT"/>
              </a:rPr>
              <a:t>and</a:t>
            </a:r>
            <a:r>
              <a:rPr sz="1600" spc="-25" dirty="0">
                <a:solidFill>
                  <a:srgbClr val="7E7E7E"/>
                </a:solidFill>
                <a:latin typeface="Arial MT"/>
                <a:cs typeface="Arial MT"/>
              </a:rPr>
              <a:t> </a:t>
            </a:r>
            <a:r>
              <a:rPr sz="1600" dirty="0">
                <a:solidFill>
                  <a:srgbClr val="7E7E7E"/>
                </a:solidFill>
                <a:latin typeface="Arial MT"/>
                <a:cs typeface="Arial MT"/>
              </a:rPr>
              <a:t>mask</a:t>
            </a:r>
            <a:r>
              <a:rPr sz="1600" spc="-30" dirty="0">
                <a:solidFill>
                  <a:srgbClr val="7E7E7E"/>
                </a:solidFill>
                <a:latin typeface="Arial MT"/>
                <a:cs typeface="Arial MT"/>
              </a:rPr>
              <a:t> </a:t>
            </a:r>
            <a:r>
              <a:rPr sz="1600" dirty="0">
                <a:solidFill>
                  <a:srgbClr val="7E7E7E"/>
                </a:solidFill>
                <a:latin typeface="Arial MT"/>
                <a:cs typeface="Arial MT"/>
              </a:rPr>
              <a:t>or</a:t>
            </a:r>
            <a:r>
              <a:rPr sz="1600" spc="-15" dirty="0">
                <a:solidFill>
                  <a:srgbClr val="7E7E7E"/>
                </a:solidFill>
                <a:latin typeface="Arial MT"/>
                <a:cs typeface="Arial MT"/>
              </a:rPr>
              <a:t> </a:t>
            </a:r>
            <a:r>
              <a:rPr sz="1600" dirty="0">
                <a:solidFill>
                  <a:srgbClr val="7E7E7E"/>
                </a:solidFill>
                <a:latin typeface="Arial MT"/>
                <a:cs typeface="Arial MT"/>
              </a:rPr>
              <a:t>replace</a:t>
            </a:r>
            <a:r>
              <a:rPr sz="1600" spc="-3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effects</a:t>
            </a:r>
            <a:r>
              <a:rPr sz="1600" spc="-10"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more</a:t>
            </a:r>
            <a:r>
              <a:rPr sz="1600" spc="-20" dirty="0">
                <a:solidFill>
                  <a:srgbClr val="7E7E7E"/>
                </a:solidFill>
                <a:latin typeface="Arial MT"/>
                <a:cs typeface="Arial MT"/>
              </a:rPr>
              <a:t> </a:t>
            </a:r>
            <a:r>
              <a:rPr sz="1600" dirty="0">
                <a:solidFill>
                  <a:srgbClr val="7E7E7E"/>
                </a:solidFill>
                <a:latin typeface="Arial MT"/>
                <a:cs typeface="Arial MT"/>
              </a:rPr>
              <a:t>useful</a:t>
            </a:r>
            <a:r>
              <a:rPr sz="1600" spc="-30" dirty="0">
                <a:solidFill>
                  <a:srgbClr val="7E7E7E"/>
                </a:solidFill>
                <a:latin typeface="Arial MT"/>
                <a:cs typeface="Arial MT"/>
              </a:rPr>
              <a:t> </a:t>
            </a:r>
            <a:r>
              <a:rPr sz="1600" dirty="0">
                <a:solidFill>
                  <a:srgbClr val="7E7E7E"/>
                </a:solidFill>
                <a:latin typeface="Arial MT"/>
                <a:cs typeface="Arial MT"/>
              </a:rPr>
              <a:t>variables</a:t>
            </a:r>
            <a:r>
              <a:rPr sz="1600" spc="-35" dirty="0">
                <a:solidFill>
                  <a:srgbClr val="7E7E7E"/>
                </a:solidFill>
                <a:latin typeface="Arial MT"/>
                <a:cs typeface="Arial MT"/>
              </a:rPr>
              <a:t> </a:t>
            </a:r>
            <a:r>
              <a:rPr sz="1600" spc="-10" dirty="0">
                <a:solidFill>
                  <a:srgbClr val="7E7E7E"/>
                </a:solidFill>
                <a:latin typeface="Arial MT"/>
                <a:cs typeface="Arial MT"/>
              </a:rPr>
              <a:t>especially </a:t>
            </a:r>
            <a:r>
              <a:rPr sz="1600" dirty="0">
                <a:solidFill>
                  <a:srgbClr val="7E7E7E"/>
                </a:solidFill>
                <a:latin typeface="Arial MT"/>
                <a:cs typeface="Arial MT"/>
              </a:rPr>
              <a:t>in</a:t>
            </a:r>
            <a:r>
              <a:rPr sz="1600" spc="-25" dirty="0">
                <a:solidFill>
                  <a:srgbClr val="7E7E7E"/>
                </a:solidFill>
                <a:latin typeface="Arial MT"/>
                <a:cs typeface="Arial MT"/>
              </a:rPr>
              <a:t> </a:t>
            </a:r>
            <a:r>
              <a:rPr sz="1600" dirty="0">
                <a:solidFill>
                  <a:srgbClr val="7E7E7E"/>
                </a:solidFill>
                <a:latin typeface="Arial MT"/>
                <a:cs typeface="Arial MT"/>
              </a:rPr>
              <a:t>sequential</a:t>
            </a:r>
            <a:r>
              <a:rPr sz="1600" spc="-25" dirty="0">
                <a:solidFill>
                  <a:srgbClr val="7E7E7E"/>
                </a:solidFill>
                <a:latin typeface="Arial MT"/>
                <a:cs typeface="Arial MT"/>
              </a:rPr>
              <a:t> </a:t>
            </a:r>
            <a:r>
              <a:rPr sz="1600" dirty="0">
                <a:solidFill>
                  <a:srgbClr val="7E7E7E"/>
                </a:solidFill>
                <a:latin typeface="Arial MT"/>
                <a:cs typeface="Arial MT"/>
              </a:rPr>
              <a:t>model</a:t>
            </a:r>
            <a:r>
              <a:rPr sz="1600" spc="-20" dirty="0">
                <a:solidFill>
                  <a:srgbClr val="7E7E7E"/>
                </a:solidFill>
                <a:latin typeface="Arial MT"/>
                <a:cs typeface="Arial MT"/>
              </a:rPr>
              <a:t> </a:t>
            </a:r>
            <a:r>
              <a:rPr sz="1600" spc="-10" dirty="0">
                <a:solidFill>
                  <a:srgbClr val="7E7E7E"/>
                </a:solidFill>
                <a:latin typeface="Arial MT"/>
                <a:cs typeface="Arial MT"/>
              </a:rPr>
              <a:t>estimation.</a:t>
            </a:r>
            <a:endParaRPr sz="1600">
              <a:latin typeface="Arial MT"/>
              <a:cs typeface="Arial MT"/>
            </a:endParaRPr>
          </a:p>
          <a:p>
            <a:pPr marL="755650" marR="156210" indent="-285750">
              <a:lnSpc>
                <a:spcPct val="100000"/>
              </a:lnSpc>
              <a:buClr>
                <a:srgbClr val="245896"/>
              </a:buClr>
              <a:buFont typeface="Arial MT"/>
              <a:buChar char="•"/>
              <a:tabLst>
                <a:tab pos="755650" algn="l"/>
              </a:tabLst>
            </a:pPr>
            <a:r>
              <a:rPr sz="1600" i="1" dirty="0">
                <a:solidFill>
                  <a:srgbClr val="6F2F9F"/>
                </a:solidFill>
                <a:latin typeface="Arial"/>
                <a:cs typeface="Arial"/>
              </a:rPr>
              <a:t>Exclusion</a:t>
            </a:r>
            <a:r>
              <a:rPr sz="1600" i="1" spc="-45" dirty="0">
                <a:solidFill>
                  <a:srgbClr val="6F2F9F"/>
                </a:solidFill>
                <a:latin typeface="Arial"/>
                <a:cs typeface="Arial"/>
              </a:rPr>
              <a:t> </a:t>
            </a:r>
            <a:r>
              <a:rPr sz="1600" i="1" dirty="0">
                <a:solidFill>
                  <a:srgbClr val="6F2F9F"/>
                </a:solidFill>
                <a:latin typeface="Arial"/>
                <a:cs typeface="Arial"/>
              </a:rPr>
              <a:t>of</a:t>
            </a:r>
            <a:r>
              <a:rPr sz="1600" i="1" spc="-25" dirty="0">
                <a:solidFill>
                  <a:srgbClr val="6F2F9F"/>
                </a:solidFill>
                <a:latin typeface="Arial"/>
                <a:cs typeface="Arial"/>
              </a:rPr>
              <a:t> </a:t>
            </a:r>
            <a:r>
              <a:rPr sz="1600" i="1" dirty="0">
                <a:solidFill>
                  <a:srgbClr val="6F2F9F"/>
                </a:solidFill>
                <a:latin typeface="Arial"/>
                <a:cs typeface="Arial"/>
              </a:rPr>
              <a:t>relevant</a:t>
            </a:r>
            <a:r>
              <a:rPr sz="1600" i="1" spc="-25" dirty="0">
                <a:solidFill>
                  <a:srgbClr val="6F2F9F"/>
                </a:solidFill>
                <a:latin typeface="Arial"/>
                <a:cs typeface="Arial"/>
              </a:rPr>
              <a:t> </a:t>
            </a:r>
            <a:r>
              <a:rPr sz="1600" i="1" dirty="0">
                <a:solidFill>
                  <a:srgbClr val="6F2F9F"/>
                </a:solidFill>
                <a:latin typeface="Arial"/>
                <a:cs typeface="Arial"/>
              </a:rPr>
              <a:t>variables</a:t>
            </a:r>
            <a:r>
              <a:rPr sz="1600" dirty="0">
                <a:solidFill>
                  <a:srgbClr val="7E7E7E"/>
                </a:solidFill>
                <a:latin typeface="Arial MT"/>
                <a:cs typeface="Arial MT"/>
              </a:rPr>
              <a:t>:</a:t>
            </a:r>
            <a:r>
              <a:rPr sz="1600" spc="-25" dirty="0">
                <a:solidFill>
                  <a:srgbClr val="7E7E7E"/>
                </a:solidFill>
                <a:latin typeface="Arial MT"/>
                <a:cs typeface="Arial MT"/>
              </a:rPr>
              <a:t> </a:t>
            </a:r>
            <a:r>
              <a:rPr sz="1600" dirty="0">
                <a:solidFill>
                  <a:srgbClr val="7E7E7E"/>
                </a:solidFill>
                <a:latin typeface="Arial MT"/>
                <a:cs typeface="Arial MT"/>
              </a:rPr>
              <a:t>create</a:t>
            </a:r>
            <a:r>
              <a:rPr sz="1600" spc="-20" dirty="0">
                <a:solidFill>
                  <a:srgbClr val="7E7E7E"/>
                </a:solidFill>
                <a:latin typeface="Arial MT"/>
                <a:cs typeface="Arial MT"/>
              </a:rPr>
              <a:t> </a:t>
            </a:r>
            <a:r>
              <a:rPr sz="1600" dirty="0">
                <a:solidFill>
                  <a:srgbClr val="7E7E7E"/>
                </a:solidFill>
                <a:latin typeface="Arial MT"/>
                <a:cs typeface="Arial MT"/>
              </a:rPr>
              <a:t>bias</a:t>
            </a:r>
            <a:r>
              <a:rPr sz="1600" spc="-30" dirty="0">
                <a:solidFill>
                  <a:srgbClr val="7E7E7E"/>
                </a:solidFill>
                <a:latin typeface="Arial MT"/>
                <a:cs typeface="Arial MT"/>
              </a:rPr>
              <a:t> </a:t>
            </a:r>
            <a:r>
              <a:rPr sz="1600" dirty="0">
                <a:solidFill>
                  <a:srgbClr val="7E7E7E"/>
                </a:solidFill>
                <a:latin typeface="Arial MT"/>
                <a:cs typeface="Arial MT"/>
              </a:rPr>
              <a:t>and</a:t>
            </a:r>
            <a:r>
              <a:rPr sz="1600" spc="-20" dirty="0">
                <a:solidFill>
                  <a:srgbClr val="7E7E7E"/>
                </a:solidFill>
                <a:latin typeface="Arial MT"/>
                <a:cs typeface="Arial MT"/>
              </a:rPr>
              <a:t> </a:t>
            </a:r>
            <a:r>
              <a:rPr sz="1600" dirty="0">
                <a:solidFill>
                  <a:srgbClr val="7E7E7E"/>
                </a:solidFill>
                <a:latin typeface="Arial MT"/>
                <a:cs typeface="Arial MT"/>
              </a:rPr>
              <a:t>reduce</a:t>
            </a:r>
            <a:r>
              <a:rPr sz="1600" spc="-3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overall</a:t>
            </a:r>
            <a:r>
              <a:rPr sz="1600" spc="-30" dirty="0">
                <a:solidFill>
                  <a:srgbClr val="7E7E7E"/>
                </a:solidFill>
                <a:latin typeface="Arial MT"/>
                <a:cs typeface="Arial MT"/>
              </a:rPr>
              <a:t> </a:t>
            </a:r>
            <a:r>
              <a:rPr sz="1600" spc="-10" dirty="0">
                <a:solidFill>
                  <a:srgbClr val="7E7E7E"/>
                </a:solidFill>
                <a:latin typeface="Arial MT"/>
                <a:cs typeface="Arial MT"/>
              </a:rPr>
              <a:t>predictive </a:t>
            </a:r>
            <a:r>
              <a:rPr sz="1600" dirty="0">
                <a:solidFill>
                  <a:srgbClr val="7E7E7E"/>
                </a:solidFill>
                <a:latin typeface="Arial MT"/>
                <a:cs typeface="Arial MT"/>
              </a:rPr>
              <a:t>accuracy</a:t>
            </a:r>
            <a:r>
              <a:rPr sz="1600" spc="-30"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spc="-10" dirty="0">
                <a:solidFill>
                  <a:srgbClr val="7E7E7E"/>
                </a:solidFill>
                <a:latin typeface="Arial MT"/>
                <a:cs typeface="Arial MT"/>
              </a:rPr>
              <a:t>model.</a:t>
            </a:r>
            <a:endParaRPr sz="1600">
              <a:latin typeface="Arial MT"/>
              <a:cs typeface="Arial MT"/>
            </a:endParaRPr>
          </a:p>
        </p:txBody>
      </p:sp>
      <p:graphicFrame>
        <p:nvGraphicFramePr>
          <p:cNvPr id="3" name="object 3"/>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4" name="object 4"/>
          <p:cNvSpPr/>
          <p:nvPr/>
        </p:nvSpPr>
        <p:spPr>
          <a:xfrm>
            <a:off x="867536" y="344804"/>
            <a:ext cx="760095" cy="0"/>
          </a:xfrm>
          <a:custGeom>
            <a:avLst/>
            <a:gdLst/>
            <a:ahLst/>
            <a:cxnLst/>
            <a:rect l="l" t="t" r="r" b="b"/>
            <a:pathLst>
              <a:path w="760094">
                <a:moveTo>
                  <a:pt x="0" y="0"/>
                </a:moveTo>
                <a:lnTo>
                  <a:pt x="760018" y="0"/>
                </a:lnTo>
              </a:path>
            </a:pathLst>
          </a:custGeom>
          <a:ln w="57150">
            <a:solidFill>
              <a:srgbClr val="2B1E5C"/>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Selection</a:t>
            </a:r>
            <a:r>
              <a:rPr spc="-80" dirty="0"/>
              <a:t> </a:t>
            </a:r>
            <a:r>
              <a:rPr dirty="0"/>
              <a:t>of</a:t>
            </a:r>
            <a:r>
              <a:rPr spc="-95" dirty="0"/>
              <a:t> </a:t>
            </a:r>
            <a:r>
              <a:rPr dirty="0"/>
              <a:t>Dependent</a:t>
            </a:r>
            <a:r>
              <a:rPr spc="-75" dirty="0"/>
              <a:t> </a:t>
            </a:r>
            <a:r>
              <a:rPr dirty="0"/>
              <a:t>and</a:t>
            </a:r>
            <a:r>
              <a:rPr spc="-85" dirty="0"/>
              <a:t> </a:t>
            </a:r>
            <a:r>
              <a:rPr dirty="0"/>
              <a:t>Independent</a:t>
            </a:r>
            <a:r>
              <a:rPr spc="-75" dirty="0"/>
              <a:t> </a:t>
            </a:r>
            <a:r>
              <a:rPr spc="-10" dirty="0"/>
              <a:t>Variables</a:t>
            </a:r>
          </a:p>
        </p:txBody>
      </p:sp>
      <p:grpSp>
        <p:nvGrpSpPr>
          <p:cNvPr id="6" name="object 6"/>
          <p:cNvGrpSpPr/>
          <p:nvPr/>
        </p:nvGrpSpPr>
        <p:grpSpPr>
          <a:xfrm>
            <a:off x="552450" y="1178052"/>
            <a:ext cx="7707630" cy="107950"/>
            <a:chOff x="552450" y="1178052"/>
            <a:chExt cx="7707630" cy="107950"/>
          </a:xfrm>
        </p:grpSpPr>
        <p:pic>
          <p:nvPicPr>
            <p:cNvPr id="7" name="object 7"/>
            <p:cNvPicPr/>
            <p:nvPr/>
          </p:nvPicPr>
          <p:blipFill>
            <a:blip r:embed="rId2" cstate="print"/>
            <a:stretch>
              <a:fillRect/>
            </a:stretch>
          </p:blipFill>
          <p:spPr>
            <a:xfrm>
              <a:off x="552450" y="1178052"/>
              <a:ext cx="7707629" cy="107441"/>
            </a:xfrm>
            <a:prstGeom prst="rect">
              <a:avLst/>
            </a:prstGeom>
          </p:spPr>
        </p:pic>
        <p:sp>
          <p:nvSpPr>
            <p:cNvPr id="8" name="object 8"/>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9" name="object 9"/>
          <p:cNvGrpSpPr/>
          <p:nvPr/>
        </p:nvGrpSpPr>
        <p:grpSpPr>
          <a:xfrm>
            <a:off x="552450" y="1674876"/>
            <a:ext cx="7707630" cy="107950"/>
            <a:chOff x="552450" y="1674876"/>
            <a:chExt cx="7707630" cy="107950"/>
          </a:xfrm>
        </p:grpSpPr>
        <p:pic>
          <p:nvPicPr>
            <p:cNvPr id="10" name="object 10"/>
            <p:cNvPicPr/>
            <p:nvPr/>
          </p:nvPicPr>
          <p:blipFill>
            <a:blip r:embed="rId2" cstate="print"/>
            <a:stretch>
              <a:fillRect/>
            </a:stretch>
          </p:blipFill>
          <p:spPr>
            <a:xfrm>
              <a:off x="552450" y="1674876"/>
              <a:ext cx="7707629" cy="107441"/>
            </a:xfrm>
            <a:prstGeom prst="rect">
              <a:avLst/>
            </a:prstGeom>
          </p:spPr>
        </p:pic>
        <p:sp>
          <p:nvSpPr>
            <p:cNvPr id="11" name="object 11"/>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21</a:t>
            </a:fld>
            <a:endParaRPr spc="-25" dirty="0"/>
          </a:p>
        </p:txBody>
      </p:sp>
    </p:spTree>
    <p:extLst>
      <p:ext uri="{BB962C8B-B14F-4D97-AF65-F5344CB8AC3E}">
        <p14:creationId xmlns:p14="http://schemas.microsoft.com/office/powerpoint/2010/main" val="3428346185"/>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421" y="2346205"/>
            <a:ext cx="7670165" cy="561975"/>
          </a:xfrm>
          <a:prstGeom prst="rect">
            <a:avLst/>
          </a:prstGeom>
        </p:spPr>
        <p:txBody>
          <a:bodyPr vert="horz" wrap="square" lIns="0" tIns="12700" rIns="0" bIns="0" rtlCol="0">
            <a:spAutoFit/>
          </a:bodyPr>
          <a:lstStyle/>
          <a:p>
            <a:pPr marL="282575" marR="5080" indent="-270510">
              <a:lnSpc>
                <a:spcPct val="110000"/>
              </a:lnSpc>
              <a:spcBef>
                <a:spcPts val="100"/>
              </a:spcBef>
              <a:buClr>
                <a:srgbClr val="245896"/>
              </a:buClr>
              <a:buFont typeface="Arial MT"/>
              <a:buChar char="•"/>
              <a:tabLst>
                <a:tab pos="282575" algn="l"/>
              </a:tabLst>
            </a:pPr>
            <a:r>
              <a:rPr sz="1600" dirty="0">
                <a:solidFill>
                  <a:srgbClr val="7E7E7E"/>
                </a:solidFill>
                <a:latin typeface="Arial MT"/>
                <a:cs typeface="Arial MT"/>
              </a:rPr>
              <a:t>Only</a:t>
            </a:r>
            <a:r>
              <a:rPr sz="1600" spc="-35" dirty="0">
                <a:solidFill>
                  <a:srgbClr val="7E7E7E"/>
                </a:solidFill>
                <a:latin typeface="Arial MT"/>
                <a:cs typeface="Arial MT"/>
              </a:rPr>
              <a:t> </a:t>
            </a:r>
            <a:r>
              <a:rPr sz="1600" dirty="0">
                <a:solidFill>
                  <a:srgbClr val="6F2F9F"/>
                </a:solidFill>
                <a:latin typeface="Arial MT"/>
                <a:cs typeface="Arial MT"/>
              </a:rPr>
              <a:t>structural</a:t>
            </a:r>
            <a:r>
              <a:rPr sz="1600" spc="-30" dirty="0">
                <a:solidFill>
                  <a:srgbClr val="6F2F9F"/>
                </a:solidFill>
                <a:latin typeface="Arial MT"/>
                <a:cs typeface="Arial MT"/>
              </a:rPr>
              <a:t> </a:t>
            </a:r>
            <a:r>
              <a:rPr sz="1600" dirty="0">
                <a:solidFill>
                  <a:srgbClr val="6F2F9F"/>
                </a:solidFill>
                <a:latin typeface="Arial MT"/>
                <a:cs typeface="Arial MT"/>
              </a:rPr>
              <a:t>equation</a:t>
            </a:r>
            <a:r>
              <a:rPr sz="1600" spc="-35" dirty="0">
                <a:solidFill>
                  <a:srgbClr val="6F2F9F"/>
                </a:solidFill>
                <a:latin typeface="Arial MT"/>
                <a:cs typeface="Arial MT"/>
              </a:rPr>
              <a:t> </a:t>
            </a:r>
            <a:r>
              <a:rPr sz="1600" dirty="0">
                <a:solidFill>
                  <a:srgbClr val="6F2F9F"/>
                </a:solidFill>
                <a:latin typeface="Arial MT"/>
                <a:cs typeface="Arial MT"/>
              </a:rPr>
              <a:t>modeling</a:t>
            </a:r>
            <a:r>
              <a:rPr sz="1600" spc="-30" dirty="0">
                <a:solidFill>
                  <a:srgbClr val="6F2F9F"/>
                </a:solidFill>
                <a:latin typeface="Arial MT"/>
                <a:cs typeface="Arial MT"/>
              </a:rPr>
              <a:t> </a:t>
            </a:r>
            <a:r>
              <a:rPr sz="1600" dirty="0">
                <a:solidFill>
                  <a:srgbClr val="7E7E7E"/>
                </a:solidFill>
                <a:latin typeface="Arial MT"/>
                <a:cs typeface="Arial MT"/>
              </a:rPr>
              <a:t>(SEM)</a:t>
            </a:r>
            <a:r>
              <a:rPr sz="1600" spc="-30" dirty="0">
                <a:solidFill>
                  <a:srgbClr val="7E7E7E"/>
                </a:solidFill>
                <a:latin typeface="Arial MT"/>
                <a:cs typeface="Arial MT"/>
              </a:rPr>
              <a:t> </a:t>
            </a:r>
            <a:r>
              <a:rPr sz="1600" dirty="0">
                <a:solidFill>
                  <a:srgbClr val="7E7E7E"/>
                </a:solidFill>
                <a:latin typeface="Arial MT"/>
                <a:cs typeface="Arial MT"/>
              </a:rPr>
              <a:t>can</a:t>
            </a:r>
            <a:r>
              <a:rPr sz="1600" spc="-40" dirty="0">
                <a:solidFill>
                  <a:srgbClr val="7E7E7E"/>
                </a:solidFill>
                <a:latin typeface="Arial MT"/>
                <a:cs typeface="Arial MT"/>
              </a:rPr>
              <a:t> </a:t>
            </a:r>
            <a:r>
              <a:rPr sz="1600" dirty="0">
                <a:solidFill>
                  <a:srgbClr val="7E7E7E"/>
                </a:solidFill>
                <a:latin typeface="Arial MT"/>
                <a:cs typeface="Arial MT"/>
              </a:rPr>
              <a:t>directly</a:t>
            </a:r>
            <a:r>
              <a:rPr sz="1600" spc="-30" dirty="0">
                <a:solidFill>
                  <a:srgbClr val="7E7E7E"/>
                </a:solidFill>
                <a:latin typeface="Arial MT"/>
                <a:cs typeface="Arial MT"/>
              </a:rPr>
              <a:t> </a:t>
            </a:r>
            <a:r>
              <a:rPr sz="1600" dirty="0">
                <a:solidFill>
                  <a:srgbClr val="7E7E7E"/>
                </a:solidFill>
                <a:latin typeface="Arial MT"/>
                <a:cs typeface="Arial MT"/>
              </a:rPr>
              <a:t>accommodate</a:t>
            </a:r>
            <a:r>
              <a:rPr sz="1600" spc="-30" dirty="0">
                <a:solidFill>
                  <a:srgbClr val="7E7E7E"/>
                </a:solidFill>
                <a:latin typeface="Arial MT"/>
                <a:cs typeface="Arial MT"/>
              </a:rPr>
              <a:t> </a:t>
            </a:r>
            <a:r>
              <a:rPr sz="1600" spc="-10" dirty="0">
                <a:solidFill>
                  <a:srgbClr val="7E7E7E"/>
                </a:solidFill>
                <a:latin typeface="Arial MT"/>
                <a:cs typeface="Arial MT"/>
              </a:rPr>
              <a:t>measurement </a:t>
            </a:r>
            <a:r>
              <a:rPr sz="1600" dirty="0">
                <a:solidFill>
                  <a:srgbClr val="7E7E7E"/>
                </a:solidFill>
                <a:latin typeface="Arial MT"/>
                <a:cs typeface="Arial MT"/>
              </a:rPr>
              <a:t>error,</a:t>
            </a:r>
            <a:r>
              <a:rPr sz="1600" spc="-10" dirty="0">
                <a:solidFill>
                  <a:srgbClr val="7E7E7E"/>
                </a:solidFill>
                <a:latin typeface="Arial MT"/>
                <a:cs typeface="Arial MT"/>
              </a:rPr>
              <a:t> </a:t>
            </a:r>
            <a:r>
              <a:rPr sz="1600" dirty="0">
                <a:solidFill>
                  <a:srgbClr val="7E7E7E"/>
                </a:solidFill>
                <a:latin typeface="Arial MT"/>
                <a:cs typeface="Arial MT"/>
              </a:rPr>
              <a:t>but</a:t>
            </a:r>
            <a:r>
              <a:rPr sz="1600" spc="-25" dirty="0">
                <a:solidFill>
                  <a:srgbClr val="7E7E7E"/>
                </a:solidFill>
                <a:latin typeface="Arial MT"/>
                <a:cs typeface="Arial MT"/>
              </a:rPr>
              <a:t> </a:t>
            </a:r>
            <a:r>
              <a:rPr sz="1600" dirty="0">
                <a:solidFill>
                  <a:srgbClr val="7E7E7E"/>
                </a:solidFill>
                <a:latin typeface="Arial MT"/>
                <a:cs typeface="Arial MT"/>
              </a:rPr>
              <a:t>using</a:t>
            </a:r>
            <a:r>
              <a:rPr sz="1600" spc="-30" dirty="0">
                <a:solidFill>
                  <a:srgbClr val="7E7E7E"/>
                </a:solidFill>
                <a:latin typeface="Arial MT"/>
                <a:cs typeface="Arial MT"/>
              </a:rPr>
              <a:t> </a:t>
            </a:r>
            <a:r>
              <a:rPr sz="1600" dirty="0">
                <a:solidFill>
                  <a:srgbClr val="6F2F9F"/>
                </a:solidFill>
                <a:latin typeface="Arial MT"/>
                <a:cs typeface="Arial MT"/>
              </a:rPr>
              <a:t>summated</a:t>
            </a:r>
            <a:r>
              <a:rPr sz="1600" spc="-20" dirty="0">
                <a:solidFill>
                  <a:srgbClr val="6F2F9F"/>
                </a:solidFill>
                <a:latin typeface="Arial MT"/>
                <a:cs typeface="Arial MT"/>
              </a:rPr>
              <a:t> </a:t>
            </a:r>
            <a:r>
              <a:rPr sz="1600" dirty="0">
                <a:solidFill>
                  <a:srgbClr val="6F2F9F"/>
                </a:solidFill>
                <a:latin typeface="Arial MT"/>
                <a:cs typeface="Arial MT"/>
              </a:rPr>
              <a:t>scales</a:t>
            </a:r>
            <a:r>
              <a:rPr sz="1600" spc="-35" dirty="0">
                <a:solidFill>
                  <a:srgbClr val="6F2F9F"/>
                </a:solidFill>
                <a:latin typeface="Arial MT"/>
                <a:cs typeface="Arial MT"/>
              </a:rPr>
              <a:t> </a:t>
            </a:r>
            <a:r>
              <a:rPr sz="1600" dirty="0">
                <a:solidFill>
                  <a:srgbClr val="7E7E7E"/>
                </a:solidFill>
                <a:latin typeface="Arial MT"/>
                <a:cs typeface="Arial MT"/>
              </a:rPr>
              <a:t>can</a:t>
            </a:r>
            <a:r>
              <a:rPr sz="1600" spc="-30" dirty="0">
                <a:solidFill>
                  <a:srgbClr val="7E7E7E"/>
                </a:solidFill>
                <a:latin typeface="Arial MT"/>
                <a:cs typeface="Arial MT"/>
              </a:rPr>
              <a:t> </a:t>
            </a:r>
            <a:r>
              <a:rPr sz="1600" dirty="0">
                <a:solidFill>
                  <a:srgbClr val="7E7E7E"/>
                </a:solidFill>
                <a:latin typeface="Arial MT"/>
                <a:cs typeface="Arial MT"/>
              </a:rPr>
              <a:t>mitigate</a:t>
            </a:r>
            <a:r>
              <a:rPr sz="1600" spc="-20" dirty="0">
                <a:solidFill>
                  <a:srgbClr val="7E7E7E"/>
                </a:solidFill>
                <a:latin typeface="Arial MT"/>
                <a:cs typeface="Arial MT"/>
              </a:rPr>
              <a:t> </a:t>
            </a:r>
            <a:r>
              <a:rPr sz="1600" dirty="0">
                <a:solidFill>
                  <a:srgbClr val="7E7E7E"/>
                </a:solidFill>
                <a:latin typeface="Arial MT"/>
                <a:cs typeface="Arial MT"/>
              </a:rPr>
              <a:t>it</a:t>
            </a:r>
            <a:r>
              <a:rPr sz="1600" spc="-15" dirty="0">
                <a:solidFill>
                  <a:srgbClr val="7E7E7E"/>
                </a:solidFill>
                <a:latin typeface="Arial MT"/>
                <a:cs typeface="Arial MT"/>
              </a:rPr>
              <a:t> </a:t>
            </a:r>
            <a:r>
              <a:rPr sz="1600" dirty="0">
                <a:solidFill>
                  <a:srgbClr val="7E7E7E"/>
                </a:solidFill>
                <a:latin typeface="Arial MT"/>
                <a:cs typeface="Arial MT"/>
              </a:rPr>
              <a:t>when</a:t>
            </a:r>
            <a:r>
              <a:rPr sz="1600" spc="-35" dirty="0">
                <a:solidFill>
                  <a:srgbClr val="7E7E7E"/>
                </a:solidFill>
                <a:latin typeface="Arial MT"/>
                <a:cs typeface="Arial MT"/>
              </a:rPr>
              <a:t> </a:t>
            </a:r>
            <a:r>
              <a:rPr sz="1600" dirty="0">
                <a:solidFill>
                  <a:srgbClr val="7E7E7E"/>
                </a:solidFill>
                <a:latin typeface="Arial MT"/>
                <a:cs typeface="Arial MT"/>
              </a:rPr>
              <a:t>using</a:t>
            </a:r>
            <a:r>
              <a:rPr sz="1600" spc="-35" dirty="0">
                <a:solidFill>
                  <a:srgbClr val="7E7E7E"/>
                </a:solidFill>
                <a:latin typeface="Arial MT"/>
                <a:cs typeface="Arial MT"/>
              </a:rPr>
              <a:t> </a:t>
            </a:r>
            <a:r>
              <a:rPr sz="1600" dirty="0">
                <a:solidFill>
                  <a:srgbClr val="7E7E7E"/>
                </a:solidFill>
                <a:latin typeface="Arial MT"/>
                <a:cs typeface="Arial MT"/>
              </a:rPr>
              <a:t>multiple</a:t>
            </a:r>
            <a:r>
              <a:rPr sz="1600" spc="-30" dirty="0">
                <a:solidFill>
                  <a:srgbClr val="7E7E7E"/>
                </a:solidFill>
                <a:latin typeface="Arial MT"/>
                <a:cs typeface="Arial MT"/>
              </a:rPr>
              <a:t> </a:t>
            </a:r>
            <a:r>
              <a:rPr sz="1600" spc="-10" dirty="0">
                <a:solidFill>
                  <a:srgbClr val="7E7E7E"/>
                </a:solidFill>
                <a:latin typeface="Arial MT"/>
                <a:cs typeface="Arial MT"/>
              </a:rPr>
              <a:t>regression.</a:t>
            </a:r>
            <a:endParaRPr sz="1600">
              <a:latin typeface="Arial MT"/>
              <a:cs typeface="Arial MT"/>
            </a:endParaRPr>
          </a:p>
        </p:txBody>
      </p:sp>
      <p:sp>
        <p:nvSpPr>
          <p:cNvPr id="3" name="object 3"/>
          <p:cNvSpPr txBox="1"/>
          <p:nvPr/>
        </p:nvSpPr>
        <p:spPr>
          <a:xfrm>
            <a:off x="762421" y="3992124"/>
            <a:ext cx="7579359" cy="829944"/>
          </a:xfrm>
          <a:prstGeom prst="rect">
            <a:avLst/>
          </a:prstGeom>
        </p:spPr>
        <p:txBody>
          <a:bodyPr vert="horz" wrap="square" lIns="0" tIns="12700" rIns="0" bIns="0" rtlCol="0">
            <a:spAutoFit/>
          </a:bodyPr>
          <a:lstStyle/>
          <a:p>
            <a:pPr marL="283210" marR="5080" indent="-270510">
              <a:lnSpc>
                <a:spcPct val="110000"/>
              </a:lnSpc>
              <a:spcBef>
                <a:spcPts val="100"/>
              </a:spcBef>
              <a:buClr>
                <a:srgbClr val="245896"/>
              </a:buClr>
              <a:buChar char="•"/>
              <a:tabLst>
                <a:tab pos="283210" algn="l"/>
              </a:tabLst>
            </a:pPr>
            <a:r>
              <a:rPr sz="1600" dirty="0">
                <a:solidFill>
                  <a:srgbClr val="7E7E7E"/>
                </a:solidFill>
                <a:latin typeface="Arial MT"/>
                <a:cs typeface="Arial MT"/>
              </a:rPr>
              <a:t>When</a:t>
            </a:r>
            <a:r>
              <a:rPr sz="1600" spc="-25" dirty="0">
                <a:solidFill>
                  <a:srgbClr val="7E7E7E"/>
                </a:solidFill>
                <a:latin typeface="Arial MT"/>
                <a:cs typeface="Arial MT"/>
              </a:rPr>
              <a:t> </a:t>
            </a:r>
            <a:r>
              <a:rPr sz="1600" dirty="0">
                <a:solidFill>
                  <a:srgbClr val="7E7E7E"/>
                </a:solidFill>
                <a:latin typeface="Arial MT"/>
                <a:cs typeface="Arial MT"/>
              </a:rPr>
              <a:t>in</a:t>
            </a:r>
            <a:r>
              <a:rPr sz="1600" spc="-30" dirty="0">
                <a:solidFill>
                  <a:srgbClr val="7E7E7E"/>
                </a:solidFill>
                <a:latin typeface="Arial MT"/>
                <a:cs typeface="Arial MT"/>
              </a:rPr>
              <a:t> </a:t>
            </a:r>
            <a:r>
              <a:rPr sz="1600" dirty="0">
                <a:solidFill>
                  <a:srgbClr val="7E7E7E"/>
                </a:solidFill>
                <a:latin typeface="Arial MT"/>
                <a:cs typeface="Arial MT"/>
              </a:rPr>
              <a:t>doubt,</a:t>
            </a:r>
            <a:r>
              <a:rPr sz="1600" spc="-10" dirty="0">
                <a:solidFill>
                  <a:srgbClr val="7E7E7E"/>
                </a:solidFill>
                <a:latin typeface="Arial MT"/>
                <a:cs typeface="Arial MT"/>
              </a:rPr>
              <a:t> </a:t>
            </a:r>
            <a:r>
              <a:rPr sz="1600" dirty="0">
                <a:solidFill>
                  <a:srgbClr val="7E7E7E"/>
                </a:solidFill>
                <a:latin typeface="Arial MT"/>
                <a:cs typeface="Arial MT"/>
              </a:rPr>
              <a:t>include</a:t>
            </a:r>
            <a:r>
              <a:rPr sz="1600" spc="-40" dirty="0">
                <a:solidFill>
                  <a:srgbClr val="7E7E7E"/>
                </a:solidFill>
                <a:latin typeface="Arial MT"/>
                <a:cs typeface="Arial MT"/>
              </a:rPr>
              <a:t> </a:t>
            </a:r>
            <a:r>
              <a:rPr sz="1600" dirty="0">
                <a:solidFill>
                  <a:srgbClr val="7E7E7E"/>
                </a:solidFill>
                <a:latin typeface="Arial MT"/>
                <a:cs typeface="Arial MT"/>
              </a:rPr>
              <a:t>potentially</a:t>
            </a:r>
            <a:r>
              <a:rPr sz="1600" spc="-25" dirty="0">
                <a:solidFill>
                  <a:srgbClr val="7E7E7E"/>
                </a:solidFill>
                <a:latin typeface="Arial MT"/>
                <a:cs typeface="Arial MT"/>
              </a:rPr>
              <a:t> </a:t>
            </a:r>
            <a:r>
              <a:rPr sz="1600" dirty="0">
                <a:solidFill>
                  <a:srgbClr val="7E7E7E"/>
                </a:solidFill>
                <a:latin typeface="Arial MT"/>
                <a:cs typeface="Arial MT"/>
              </a:rPr>
              <a:t>irrelevant</a:t>
            </a:r>
            <a:r>
              <a:rPr sz="1600" spc="-25" dirty="0">
                <a:solidFill>
                  <a:srgbClr val="7E7E7E"/>
                </a:solidFill>
                <a:latin typeface="Arial MT"/>
                <a:cs typeface="Arial MT"/>
              </a:rPr>
              <a:t> </a:t>
            </a:r>
            <a:r>
              <a:rPr sz="1600" dirty="0">
                <a:solidFill>
                  <a:srgbClr val="7E7E7E"/>
                </a:solidFill>
                <a:latin typeface="Arial MT"/>
                <a:cs typeface="Arial MT"/>
              </a:rPr>
              <a:t>variables</a:t>
            </a:r>
            <a:r>
              <a:rPr sz="1600" spc="-25" dirty="0">
                <a:solidFill>
                  <a:srgbClr val="7E7E7E"/>
                </a:solidFill>
                <a:latin typeface="Arial MT"/>
                <a:cs typeface="Arial MT"/>
              </a:rPr>
              <a:t> </a:t>
            </a:r>
            <a:r>
              <a:rPr sz="1600" dirty="0">
                <a:solidFill>
                  <a:srgbClr val="7E7E7E"/>
                </a:solidFill>
                <a:latin typeface="Arial MT"/>
                <a:cs typeface="Arial MT"/>
              </a:rPr>
              <a:t>(as</a:t>
            </a:r>
            <a:r>
              <a:rPr sz="1600" spc="-20" dirty="0">
                <a:solidFill>
                  <a:srgbClr val="7E7E7E"/>
                </a:solidFill>
                <a:latin typeface="Arial MT"/>
                <a:cs typeface="Arial MT"/>
              </a:rPr>
              <a:t> </a:t>
            </a:r>
            <a:r>
              <a:rPr sz="1600" dirty="0">
                <a:solidFill>
                  <a:srgbClr val="7E7E7E"/>
                </a:solidFill>
                <a:latin typeface="Arial MT"/>
                <a:cs typeface="Arial MT"/>
              </a:rPr>
              <a:t>they</a:t>
            </a:r>
            <a:r>
              <a:rPr sz="1600" spc="-20" dirty="0">
                <a:solidFill>
                  <a:srgbClr val="7E7E7E"/>
                </a:solidFill>
                <a:latin typeface="Arial MT"/>
                <a:cs typeface="Arial MT"/>
              </a:rPr>
              <a:t> </a:t>
            </a:r>
            <a:r>
              <a:rPr sz="1600" dirty="0">
                <a:solidFill>
                  <a:srgbClr val="7E7E7E"/>
                </a:solidFill>
                <a:latin typeface="Arial MT"/>
                <a:cs typeface="Arial MT"/>
              </a:rPr>
              <a:t>can</a:t>
            </a:r>
            <a:r>
              <a:rPr sz="1600" spc="-30" dirty="0">
                <a:solidFill>
                  <a:srgbClr val="7E7E7E"/>
                </a:solidFill>
                <a:latin typeface="Arial MT"/>
                <a:cs typeface="Arial MT"/>
              </a:rPr>
              <a:t> </a:t>
            </a:r>
            <a:r>
              <a:rPr sz="1600" dirty="0">
                <a:solidFill>
                  <a:srgbClr val="7E7E7E"/>
                </a:solidFill>
                <a:latin typeface="Arial MT"/>
                <a:cs typeface="Arial MT"/>
              </a:rPr>
              <a:t>only</a:t>
            </a:r>
            <a:r>
              <a:rPr sz="1600" spc="-25" dirty="0">
                <a:solidFill>
                  <a:srgbClr val="7E7E7E"/>
                </a:solidFill>
                <a:latin typeface="Arial MT"/>
                <a:cs typeface="Arial MT"/>
              </a:rPr>
              <a:t> </a:t>
            </a:r>
            <a:r>
              <a:rPr sz="1600" spc="-10" dirty="0">
                <a:solidFill>
                  <a:srgbClr val="7E7E7E"/>
                </a:solidFill>
                <a:latin typeface="Arial MT"/>
                <a:cs typeface="Arial MT"/>
              </a:rPr>
              <a:t>confuse </a:t>
            </a:r>
            <a:r>
              <a:rPr sz="1600" dirty="0">
                <a:solidFill>
                  <a:srgbClr val="7E7E7E"/>
                </a:solidFill>
                <a:latin typeface="Arial MT"/>
                <a:cs typeface="Arial MT"/>
              </a:rPr>
              <a:t>interpretation)</a:t>
            </a:r>
            <a:r>
              <a:rPr sz="1600" spc="-15" dirty="0">
                <a:solidFill>
                  <a:srgbClr val="7E7E7E"/>
                </a:solidFill>
                <a:latin typeface="Arial MT"/>
                <a:cs typeface="Arial MT"/>
              </a:rPr>
              <a:t> </a:t>
            </a:r>
            <a:r>
              <a:rPr sz="1600" dirty="0">
                <a:solidFill>
                  <a:srgbClr val="7E7E7E"/>
                </a:solidFill>
                <a:latin typeface="Arial MT"/>
                <a:cs typeface="Arial MT"/>
              </a:rPr>
              <a:t>rather</a:t>
            </a:r>
            <a:r>
              <a:rPr sz="1600" spc="-20" dirty="0">
                <a:solidFill>
                  <a:srgbClr val="7E7E7E"/>
                </a:solidFill>
                <a:latin typeface="Arial MT"/>
                <a:cs typeface="Arial MT"/>
              </a:rPr>
              <a:t> </a:t>
            </a:r>
            <a:r>
              <a:rPr sz="1600" dirty="0">
                <a:solidFill>
                  <a:srgbClr val="7E7E7E"/>
                </a:solidFill>
                <a:latin typeface="Arial MT"/>
                <a:cs typeface="Arial MT"/>
              </a:rPr>
              <a:t>than</a:t>
            </a:r>
            <a:r>
              <a:rPr sz="1600" spc="-30" dirty="0">
                <a:solidFill>
                  <a:srgbClr val="7E7E7E"/>
                </a:solidFill>
                <a:latin typeface="Arial MT"/>
                <a:cs typeface="Arial MT"/>
              </a:rPr>
              <a:t> </a:t>
            </a:r>
            <a:r>
              <a:rPr sz="1600" dirty="0">
                <a:solidFill>
                  <a:srgbClr val="7E7E7E"/>
                </a:solidFill>
                <a:latin typeface="Arial MT"/>
                <a:cs typeface="Arial MT"/>
              </a:rPr>
              <a:t>possibly</a:t>
            </a:r>
            <a:r>
              <a:rPr sz="1600" spc="-35" dirty="0">
                <a:solidFill>
                  <a:srgbClr val="7E7E7E"/>
                </a:solidFill>
                <a:latin typeface="Arial MT"/>
                <a:cs typeface="Arial MT"/>
              </a:rPr>
              <a:t> </a:t>
            </a:r>
            <a:r>
              <a:rPr sz="1600" dirty="0">
                <a:solidFill>
                  <a:srgbClr val="7E7E7E"/>
                </a:solidFill>
                <a:latin typeface="Arial MT"/>
                <a:cs typeface="Arial MT"/>
              </a:rPr>
              <a:t>omitting</a:t>
            </a:r>
            <a:r>
              <a:rPr sz="1600" spc="-35" dirty="0">
                <a:solidFill>
                  <a:srgbClr val="7E7E7E"/>
                </a:solidFill>
                <a:latin typeface="Arial MT"/>
                <a:cs typeface="Arial MT"/>
              </a:rPr>
              <a:t> </a:t>
            </a:r>
            <a:r>
              <a:rPr sz="1600" dirty="0">
                <a:solidFill>
                  <a:srgbClr val="7E7E7E"/>
                </a:solidFill>
                <a:latin typeface="Arial MT"/>
                <a:cs typeface="Arial MT"/>
              </a:rPr>
              <a:t>a</a:t>
            </a:r>
            <a:r>
              <a:rPr sz="1600" spc="-35" dirty="0">
                <a:solidFill>
                  <a:srgbClr val="7E7E7E"/>
                </a:solidFill>
                <a:latin typeface="Arial MT"/>
                <a:cs typeface="Arial MT"/>
              </a:rPr>
              <a:t> </a:t>
            </a:r>
            <a:r>
              <a:rPr sz="1600" dirty="0">
                <a:solidFill>
                  <a:srgbClr val="7E7E7E"/>
                </a:solidFill>
                <a:latin typeface="Arial MT"/>
                <a:cs typeface="Arial MT"/>
              </a:rPr>
              <a:t>relevant</a:t>
            </a:r>
            <a:r>
              <a:rPr sz="1600" spc="-30" dirty="0">
                <a:solidFill>
                  <a:srgbClr val="7E7E7E"/>
                </a:solidFill>
                <a:latin typeface="Arial MT"/>
                <a:cs typeface="Arial MT"/>
              </a:rPr>
              <a:t> </a:t>
            </a:r>
            <a:r>
              <a:rPr sz="1600" dirty="0">
                <a:solidFill>
                  <a:srgbClr val="7E7E7E"/>
                </a:solidFill>
                <a:latin typeface="Arial MT"/>
                <a:cs typeface="Arial MT"/>
              </a:rPr>
              <a:t>variable</a:t>
            </a:r>
            <a:r>
              <a:rPr sz="1600" spc="-45" dirty="0">
                <a:solidFill>
                  <a:srgbClr val="7E7E7E"/>
                </a:solidFill>
                <a:latin typeface="Arial MT"/>
                <a:cs typeface="Arial MT"/>
              </a:rPr>
              <a:t> </a:t>
            </a:r>
            <a:r>
              <a:rPr sz="1600" dirty="0">
                <a:solidFill>
                  <a:srgbClr val="7E7E7E"/>
                </a:solidFill>
                <a:latin typeface="Arial MT"/>
                <a:cs typeface="Arial MT"/>
              </a:rPr>
              <a:t>(which</a:t>
            </a:r>
            <a:r>
              <a:rPr sz="1600" spc="-40" dirty="0">
                <a:solidFill>
                  <a:srgbClr val="7E7E7E"/>
                </a:solidFill>
                <a:latin typeface="Arial MT"/>
                <a:cs typeface="Arial MT"/>
              </a:rPr>
              <a:t> </a:t>
            </a:r>
            <a:r>
              <a:rPr sz="1600" dirty="0">
                <a:solidFill>
                  <a:srgbClr val="7E7E7E"/>
                </a:solidFill>
                <a:latin typeface="Arial MT"/>
                <a:cs typeface="Arial MT"/>
              </a:rPr>
              <a:t>can</a:t>
            </a:r>
            <a:r>
              <a:rPr sz="1600" spc="-35" dirty="0">
                <a:solidFill>
                  <a:srgbClr val="7E7E7E"/>
                </a:solidFill>
                <a:latin typeface="Arial MT"/>
                <a:cs typeface="Arial MT"/>
              </a:rPr>
              <a:t> </a:t>
            </a:r>
            <a:r>
              <a:rPr sz="1600" dirty="0">
                <a:solidFill>
                  <a:srgbClr val="7E7E7E"/>
                </a:solidFill>
                <a:latin typeface="Arial MT"/>
                <a:cs typeface="Arial MT"/>
              </a:rPr>
              <a:t>bias</a:t>
            </a:r>
            <a:r>
              <a:rPr sz="1600" spc="-35" dirty="0">
                <a:solidFill>
                  <a:srgbClr val="7E7E7E"/>
                </a:solidFill>
                <a:latin typeface="Arial MT"/>
                <a:cs typeface="Arial MT"/>
              </a:rPr>
              <a:t> </a:t>
            </a:r>
            <a:r>
              <a:rPr sz="1600" spc="-25" dirty="0">
                <a:solidFill>
                  <a:srgbClr val="7E7E7E"/>
                </a:solidFill>
                <a:latin typeface="Arial MT"/>
                <a:cs typeface="Arial MT"/>
              </a:rPr>
              <a:t>all </a:t>
            </a:r>
            <a:r>
              <a:rPr sz="1600" dirty="0">
                <a:solidFill>
                  <a:srgbClr val="7E7E7E"/>
                </a:solidFill>
                <a:latin typeface="Arial MT"/>
                <a:cs typeface="Arial MT"/>
              </a:rPr>
              <a:t>regression</a:t>
            </a:r>
            <a:r>
              <a:rPr sz="1600" spc="-35" dirty="0">
                <a:solidFill>
                  <a:srgbClr val="7E7E7E"/>
                </a:solidFill>
                <a:latin typeface="Arial MT"/>
                <a:cs typeface="Arial MT"/>
              </a:rPr>
              <a:t> </a:t>
            </a:r>
            <a:r>
              <a:rPr sz="1600" spc="-10" dirty="0">
                <a:solidFill>
                  <a:srgbClr val="7E7E7E"/>
                </a:solidFill>
                <a:latin typeface="Arial MT"/>
                <a:cs typeface="Arial MT"/>
              </a:rPr>
              <a:t>estimates).</a:t>
            </a:r>
            <a:endParaRPr sz="1600">
              <a:latin typeface="Arial MT"/>
              <a:cs typeface="Arial MT"/>
            </a:endParaRPr>
          </a:p>
        </p:txBody>
      </p:sp>
      <p:graphicFrame>
        <p:nvGraphicFramePr>
          <p:cNvPr id="4" name="object 4"/>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5" name="object 5"/>
          <p:cNvSpPr/>
          <p:nvPr/>
        </p:nvSpPr>
        <p:spPr>
          <a:xfrm>
            <a:off x="867536" y="344804"/>
            <a:ext cx="760095" cy="0"/>
          </a:xfrm>
          <a:custGeom>
            <a:avLst/>
            <a:gdLst/>
            <a:ahLst/>
            <a:cxnLst/>
            <a:rect l="l" t="t" r="r" b="b"/>
            <a:pathLst>
              <a:path w="760094">
                <a:moveTo>
                  <a:pt x="0" y="0"/>
                </a:moveTo>
                <a:lnTo>
                  <a:pt x="760018" y="0"/>
                </a:lnTo>
              </a:path>
            </a:pathLst>
          </a:custGeom>
          <a:ln w="57150">
            <a:solidFill>
              <a:srgbClr val="2B1E5C"/>
            </a:solidFill>
          </a:ln>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Objectives</a:t>
            </a:r>
            <a:r>
              <a:rPr spc="-80" dirty="0"/>
              <a:t> </a:t>
            </a:r>
            <a:r>
              <a:rPr dirty="0"/>
              <a:t>of</a:t>
            </a:r>
            <a:r>
              <a:rPr spc="-80" dirty="0"/>
              <a:t> </a:t>
            </a:r>
            <a:r>
              <a:rPr dirty="0"/>
              <a:t>Multiple</a:t>
            </a:r>
            <a:r>
              <a:rPr spc="-65" dirty="0"/>
              <a:t> </a:t>
            </a:r>
            <a:r>
              <a:rPr dirty="0"/>
              <a:t>Regression</a:t>
            </a:r>
            <a:r>
              <a:rPr spc="-55" dirty="0"/>
              <a:t> </a:t>
            </a:r>
            <a:r>
              <a:rPr dirty="0"/>
              <a:t>Analysis:</a:t>
            </a:r>
            <a:r>
              <a:rPr spc="-70" dirty="0"/>
              <a:t> </a:t>
            </a:r>
            <a:r>
              <a:rPr dirty="0"/>
              <a:t>Rules</a:t>
            </a:r>
            <a:r>
              <a:rPr spc="-60" dirty="0"/>
              <a:t> </a:t>
            </a:r>
            <a:r>
              <a:rPr dirty="0"/>
              <a:t>of</a:t>
            </a:r>
            <a:r>
              <a:rPr spc="-85" dirty="0"/>
              <a:t> </a:t>
            </a:r>
            <a:r>
              <a:rPr spc="-10" dirty="0"/>
              <a:t>Thumb</a:t>
            </a:r>
          </a:p>
        </p:txBody>
      </p:sp>
      <p:grpSp>
        <p:nvGrpSpPr>
          <p:cNvPr id="7" name="object 7"/>
          <p:cNvGrpSpPr/>
          <p:nvPr/>
        </p:nvGrpSpPr>
        <p:grpSpPr>
          <a:xfrm>
            <a:off x="552450" y="1178052"/>
            <a:ext cx="7707630" cy="107950"/>
            <a:chOff x="552450" y="1178052"/>
            <a:chExt cx="7707630" cy="107950"/>
          </a:xfrm>
        </p:grpSpPr>
        <p:pic>
          <p:nvPicPr>
            <p:cNvPr id="8" name="object 8"/>
            <p:cNvPicPr/>
            <p:nvPr/>
          </p:nvPicPr>
          <p:blipFill>
            <a:blip r:embed="rId2" cstate="print"/>
            <a:stretch>
              <a:fillRect/>
            </a:stretch>
          </p:blipFill>
          <p:spPr>
            <a:xfrm>
              <a:off x="552450" y="1178052"/>
              <a:ext cx="7707629" cy="107441"/>
            </a:xfrm>
            <a:prstGeom prst="rect">
              <a:avLst/>
            </a:prstGeom>
          </p:spPr>
        </p:pic>
        <p:sp>
          <p:nvSpPr>
            <p:cNvPr id="9" name="object 9"/>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10" name="object 10"/>
          <p:cNvGrpSpPr/>
          <p:nvPr/>
        </p:nvGrpSpPr>
        <p:grpSpPr>
          <a:xfrm>
            <a:off x="552450" y="1674876"/>
            <a:ext cx="7707630" cy="107950"/>
            <a:chOff x="552450" y="1674876"/>
            <a:chExt cx="7707630" cy="107950"/>
          </a:xfrm>
        </p:grpSpPr>
        <p:pic>
          <p:nvPicPr>
            <p:cNvPr id="11" name="object 11"/>
            <p:cNvPicPr/>
            <p:nvPr/>
          </p:nvPicPr>
          <p:blipFill>
            <a:blip r:embed="rId2" cstate="print"/>
            <a:stretch>
              <a:fillRect/>
            </a:stretch>
          </p:blipFill>
          <p:spPr>
            <a:xfrm>
              <a:off x="552450" y="1674876"/>
              <a:ext cx="7707629" cy="107441"/>
            </a:xfrm>
            <a:prstGeom prst="rect">
              <a:avLst/>
            </a:prstGeom>
          </p:spPr>
        </p:pic>
        <p:sp>
          <p:nvSpPr>
            <p:cNvPr id="12" name="object 12"/>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4" name="object 14"/>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22</a:t>
            </a:fld>
            <a:endParaRPr spc="-25" dirty="0"/>
          </a:p>
        </p:txBody>
      </p:sp>
    </p:spTree>
    <p:extLst>
      <p:ext uri="{BB962C8B-B14F-4D97-AF65-F5344CB8AC3E}">
        <p14:creationId xmlns:p14="http://schemas.microsoft.com/office/powerpoint/2010/main" val="2270404021"/>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2227707" y="332613"/>
            <a:ext cx="760095" cy="0"/>
          </a:xfrm>
          <a:custGeom>
            <a:avLst/>
            <a:gdLst/>
            <a:ahLst/>
            <a:cxnLst/>
            <a:rect l="l" t="t" r="r" b="b"/>
            <a:pathLst>
              <a:path w="760094">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Design</a:t>
            </a:r>
            <a:r>
              <a:rPr spc="-60" dirty="0"/>
              <a:t> </a:t>
            </a:r>
            <a:r>
              <a:rPr dirty="0"/>
              <a:t>of</a:t>
            </a:r>
            <a:r>
              <a:rPr spc="-80" dirty="0"/>
              <a:t> </a:t>
            </a:r>
            <a:r>
              <a:rPr dirty="0"/>
              <a:t>Multiple</a:t>
            </a:r>
            <a:r>
              <a:rPr spc="-60" dirty="0"/>
              <a:t> </a:t>
            </a:r>
            <a:r>
              <a:rPr dirty="0"/>
              <a:t>Regression</a:t>
            </a:r>
            <a:r>
              <a:rPr spc="-60" dirty="0"/>
              <a:t> </a:t>
            </a:r>
            <a:r>
              <a:rPr spc="-10" dirty="0"/>
              <a:t>Analysis</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p:nvPr/>
        </p:nvSpPr>
        <p:spPr>
          <a:xfrm>
            <a:off x="1275969" y="2005964"/>
            <a:ext cx="7334250" cy="1720214"/>
          </a:xfrm>
          <a:custGeom>
            <a:avLst/>
            <a:gdLst/>
            <a:ahLst/>
            <a:cxnLst/>
            <a:rect l="l" t="t" r="r" b="b"/>
            <a:pathLst>
              <a:path w="7334250" h="1720214">
                <a:moveTo>
                  <a:pt x="0" y="0"/>
                </a:moveTo>
                <a:lnTo>
                  <a:pt x="7334250" y="0"/>
                </a:lnTo>
                <a:lnTo>
                  <a:pt x="7334250" y="1719833"/>
                </a:lnTo>
                <a:lnTo>
                  <a:pt x="0" y="1719833"/>
                </a:lnTo>
                <a:lnTo>
                  <a:pt x="0" y="0"/>
                </a:lnTo>
                <a:close/>
              </a:path>
            </a:pathLst>
          </a:custGeom>
          <a:ln w="25400">
            <a:solidFill>
              <a:srgbClr val="517C9F"/>
            </a:solidFill>
          </a:ln>
        </p:spPr>
        <p:txBody>
          <a:bodyPr wrap="square" lIns="0" tIns="0" rIns="0" bIns="0" rtlCol="0"/>
          <a:lstStyle/>
          <a:p>
            <a:endParaRPr/>
          </a:p>
        </p:txBody>
      </p:sp>
      <p:sp>
        <p:nvSpPr>
          <p:cNvPr id="12" name="object 12"/>
          <p:cNvSpPr txBox="1"/>
          <p:nvPr/>
        </p:nvSpPr>
        <p:spPr>
          <a:xfrm>
            <a:off x="2210194" y="2116603"/>
            <a:ext cx="6282055" cy="1488440"/>
          </a:xfrm>
          <a:prstGeom prst="rect">
            <a:avLst/>
          </a:prstGeom>
        </p:spPr>
        <p:txBody>
          <a:bodyPr vert="horz" wrap="square" lIns="0" tIns="12700" rIns="0" bIns="0" rtlCol="0">
            <a:spAutoFit/>
          </a:bodyPr>
          <a:lstStyle/>
          <a:p>
            <a:pPr marL="356870" indent="-344170">
              <a:lnSpc>
                <a:spcPct val="100000"/>
              </a:lnSpc>
              <a:spcBef>
                <a:spcPts val="100"/>
              </a:spcBef>
              <a:buClr>
                <a:srgbClr val="517C9F"/>
              </a:buClr>
              <a:buSzPct val="150000"/>
              <a:buChar char="•"/>
              <a:tabLst>
                <a:tab pos="356870" algn="l"/>
              </a:tabLst>
            </a:pPr>
            <a:r>
              <a:rPr sz="1200" dirty="0">
                <a:solidFill>
                  <a:srgbClr val="7E7E7E"/>
                </a:solidFill>
                <a:latin typeface="Arial MT"/>
                <a:cs typeface="Arial MT"/>
              </a:rPr>
              <a:t>Simple</a:t>
            </a:r>
            <a:r>
              <a:rPr sz="1200" spc="-25" dirty="0">
                <a:solidFill>
                  <a:srgbClr val="7E7E7E"/>
                </a:solidFill>
                <a:latin typeface="Arial MT"/>
                <a:cs typeface="Arial MT"/>
              </a:rPr>
              <a:t> </a:t>
            </a:r>
            <a:r>
              <a:rPr sz="1200" dirty="0">
                <a:solidFill>
                  <a:srgbClr val="7E7E7E"/>
                </a:solidFill>
                <a:latin typeface="Arial MT"/>
                <a:cs typeface="Arial MT"/>
              </a:rPr>
              <a:t>regression</a:t>
            </a:r>
            <a:r>
              <a:rPr sz="1200" spc="-35" dirty="0">
                <a:solidFill>
                  <a:srgbClr val="7E7E7E"/>
                </a:solidFill>
                <a:latin typeface="Arial MT"/>
                <a:cs typeface="Arial MT"/>
              </a:rPr>
              <a:t> </a:t>
            </a:r>
            <a:r>
              <a:rPr sz="1200" dirty="0">
                <a:solidFill>
                  <a:srgbClr val="7E7E7E"/>
                </a:solidFill>
                <a:latin typeface="Arial MT"/>
                <a:cs typeface="Arial MT"/>
              </a:rPr>
              <a:t>can</a:t>
            </a:r>
            <a:r>
              <a:rPr sz="1200" spc="-20" dirty="0">
                <a:solidFill>
                  <a:srgbClr val="7E7E7E"/>
                </a:solidFill>
                <a:latin typeface="Arial MT"/>
                <a:cs typeface="Arial MT"/>
              </a:rPr>
              <a:t> </a:t>
            </a:r>
            <a:r>
              <a:rPr sz="1200" dirty="0">
                <a:solidFill>
                  <a:srgbClr val="7E7E7E"/>
                </a:solidFill>
                <a:latin typeface="Arial MT"/>
                <a:cs typeface="Arial MT"/>
              </a:rPr>
              <a:t>be</a:t>
            </a:r>
            <a:r>
              <a:rPr sz="1200" spc="-20" dirty="0">
                <a:solidFill>
                  <a:srgbClr val="7E7E7E"/>
                </a:solidFill>
                <a:latin typeface="Arial MT"/>
                <a:cs typeface="Arial MT"/>
              </a:rPr>
              <a:t> </a:t>
            </a:r>
            <a:r>
              <a:rPr sz="1200" dirty="0">
                <a:solidFill>
                  <a:srgbClr val="7E7E7E"/>
                </a:solidFill>
                <a:latin typeface="Arial MT"/>
                <a:cs typeface="Arial MT"/>
              </a:rPr>
              <a:t>effective</a:t>
            </a:r>
            <a:r>
              <a:rPr sz="1200" spc="-25" dirty="0">
                <a:solidFill>
                  <a:srgbClr val="7E7E7E"/>
                </a:solidFill>
                <a:latin typeface="Arial MT"/>
                <a:cs typeface="Arial MT"/>
              </a:rPr>
              <a:t> </a:t>
            </a:r>
            <a:r>
              <a:rPr sz="1200" dirty="0">
                <a:solidFill>
                  <a:srgbClr val="7E7E7E"/>
                </a:solidFill>
                <a:latin typeface="Arial MT"/>
                <a:cs typeface="Arial MT"/>
              </a:rPr>
              <a:t>with</a:t>
            </a:r>
            <a:r>
              <a:rPr sz="1200" spc="-15" dirty="0">
                <a:solidFill>
                  <a:srgbClr val="7E7E7E"/>
                </a:solidFill>
                <a:latin typeface="Arial MT"/>
                <a:cs typeface="Arial MT"/>
              </a:rPr>
              <a:t> </a:t>
            </a:r>
            <a:r>
              <a:rPr sz="1200" dirty="0">
                <a:solidFill>
                  <a:srgbClr val="7E7E7E"/>
                </a:solidFill>
                <a:latin typeface="Arial MT"/>
                <a:cs typeface="Arial MT"/>
              </a:rPr>
              <a:t>a</a:t>
            </a:r>
            <a:r>
              <a:rPr sz="1200" spc="-20" dirty="0">
                <a:solidFill>
                  <a:srgbClr val="7E7E7E"/>
                </a:solidFill>
                <a:latin typeface="Arial MT"/>
                <a:cs typeface="Arial MT"/>
              </a:rPr>
              <a:t> </a:t>
            </a:r>
            <a:r>
              <a:rPr sz="1200" dirty="0">
                <a:solidFill>
                  <a:srgbClr val="7E7E7E"/>
                </a:solidFill>
                <a:latin typeface="Arial MT"/>
                <a:cs typeface="Arial MT"/>
              </a:rPr>
              <a:t>sample</a:t>
            </a:r>
            <a:r>
              <a:rPr sz="1200" spc="-30" dirty="0">
                <a:solidFill>
                  <a:srgbClr val="7E7E7E"/>
                </a:solidFill>
                <a:latin typeface="Arial MT"/>
                <a:cs typeface="Arial MT"/>
              </a:rPr>
              <a:t> </a:t>
            </a:r>
            <a:r>
              <a:rPr sz="1200" dirty="0">
                <a:solidFill>
                  <a:srgbClr val="7E7E7E"/>
                </a:solidFill>
                <a:latin typeface="Arial MT"/>
                <a:cs typeface="Arial MT"/>
              </a:rPr>
              <a:t>size</a:t>
            </a:r>
            <a:r>
              <a:rPr sz="1200" spc="-20" dirty="0">
                <a:solidFill>
                  <a:srgbClr val="7E7E7E"/>
                </a:solidFill>
                <a:latin typeface="Arial MT"/>
                <a:cs typeface="Arial MT"/>
              </a:rPr>
              <a:t> </a:t>
            </a:r>
            <a:r>
              <a:rPr sz="1200" dirty="0">
                <a:solidFill>
                  <a:srgbClr val="7E7E7E"/>
                </a:solidFill>
                <a:latin typeface="Arial MT"/>
                <a:cs typeface="Arial MT"/>
              </a:rPr>
              <a:t>of</a:t>
            </a:r>
            <a:r>
              <a:rPr sz="1200" spc="-10" dirty="0">
                <a:solidFill>
                  <a:srgbClr val="7E7E7E"/>
                </a:solidFill>
                <a:latin typeface="Arial MT"/>
                <a:cs typeface="Arial MT"/>
              </a:rPr>
              <a:t> </a:t>
            </a:r>
            <a:r>
              <a:rPr sz="1200" dirty="0">
                <a:solidFill>
                  <a:srgbClr val="7E7E7E"/>
                </a:solidFill>
                <a:latin typeface="Arial MT"/>
                <a:cs typeface="Arial MT"/>
              </a:rPr>
              <a:t>20,</a:t>
            </a:r>
            <a:r>
              <a:rPr sz="1200" spc="-20" dirty="0">
                <a:solidFill>
                  <a:srgbClr val="7E7E7E"/>
                </a:solidFill>
                <a:latin typeface="Arial MT"/>
                <a:cs typeface="Arial MT"/>
              </a:rPr>
              <a:t> </a:t>
            </a:r>
            <a:r>
              <a:rPr sz="1200" dirty="0">
                <a:solidFill>
                  <a:srgbClr val="7E7E7E"/>
                </a:solidFill>
                <a:latin typeface="Arial MT"/>
                <a:cs typeface="Arial MT"/>
              </a:rPr>
              <a:t>but</a:t>
            </a:r>
            <a:r>
              <a:rPr sz="1200" spc="-20" dirty="0">
                <a:solidFill>
                  <a:srgbClr val="7E7E7E"/>
                </a:solidFill>
                <a:latin typeface="Arial MT"/>
                <a:cs typeface="Arial MT"/>
              </a:rPr>
              <a:t> </a:t>
            </a:r>
            <a:r>
              <a:rPr sz="1200" dirty="0">
                <a:solidFill>
                  <a:srgbClr val="7E7E7E"/>
                </a:solidFill>
                <a:latin typeface="Arial MT"/>
                <a:cs typeface="Arial MT"/>
              </a:rPr>
              <a:t>maintaining</a:t>
            </a:r>
            <a:r>
              <a:rPr sz="1200" spc="-40" dirty="0">
                <a:solidFill>
                  <a:srgbClr val="7E7E7E"/>
                </a:solidFill>
                <a:latin typeface="Arial MT"/>
                <a:cs typeface="Arial MT"/>
              </a:rPr>
              <a:t> </a:t>
            </a:r>
            <a:r>
              <a:rPr sz="1200" dirty="0">
                <a:solidFill>
                  <a:srgbClr val="7E7E7E"/>
                </a:solidFill>
                <a:latin typeface="Arial MT"/>
                <a:cs typeface="Arial MT"/>
              </a:rPr>
              <a:t>power</a:t>
            </a:r>
            <a:r>
              <a:rPr sz="1200" spc="-25" dirty="0">
                <a:solidFill>
                  <a:srgbClr val="7E7E7E"/>
                </a:solidFill>
                <a:latin typeface="Arial MT"/>
                <a:cs typeface="Arial MT"/>
              </a:rPr>
              <a:t> at</a:t>
            </a:r>
            <a:endParaRPr sz="1200">
              <a:latin typeface="Arial MT"/>
              <a:cs typeface="Arial MT"/>
            </a:endParaRPr>
          </a:p>
          <a:p>
            <a:pPr marL="356870" marR="629920">
              <a:lnSpc>
                <a:spcPct val="100000"/>
              </a:lnSpc>
            </a:pPr>
            <a:r>
              <a:rPr sz="1200" dirty="0">
                <a:solidFill>
                  <a:srgbClr val="7E7E7E"/>
                </a:solidFill>
                <a:latin typeface="Arial MT"/>
                <a:cs typeface="Arial MT"/>
              </a:rPr>
              <a:t>.80</a:t>
            </a:r>
            <a:r>
              <a:rPr sz="1200" spc="-25" dirty="0">
                <a:solidFill>
                  <a:srgbClr val="7E7E7E"/>
                </a:solidFill>
                <a:latin typeface="Arial MT"/>
                <a:cs typeface="Arial MT"/>
              </a:rPr>
              <a:t> </a:t>
            </a:r>
            <a:r>
              <a:rPr sz="1200" dirty="0">
                <a:solidFill>
                  <a:srgbClr val="7E7E7E"/>
                </a:solidFill>
                <a:latin typeface="Arial MT"/>
                <a:cs typeface="Arial MT"/>
              </a:rPr>
              <a:t>in</a:t>
            </a:r>
            <a:r>
              <a:rPr sz="1200" spc="-20" dirty="0">
                <a:solidFill>
                  <a:srgbClr val="7E7E7E"/>
                </a:solidFill>
                <a:latin typeface="Arial MT"/>
                <a:cs typeface="Arial MT"/>
              </a:rPr>
              <a:t> </a:t>
            </a:r>
            <a:r>
              <a:rPr sz="1200" dirty="0">
                <a:solidFill>
                  <a:srgbClr val="7E7E7E"/>
                </a:solidFill>
                <a:latin typeface="Arial MT"/>
                <a:cs typeface="Arial MT"/>
              </a:rPr>
              <a:t>multiple</a:t>
            </a:r>
            <a:r>
              <a:rPr sz="1200" spc="-35" dirty="0">
                <a:solidFill>
                  <a:srgbClr val="7E7E7E"/>
                </a:solidFill>
                <a:latin typeface="Arial MT"/>
                <a:cs typeface="Arial MT"/>
              </a:rPr>
              <a:t> </a:t>
            </a:r>
            <a:r>
              <a:rPr sz="1200" dirty="0">
                <a:solidFill>
                  <a:srgbClr val="7E7E7E"/>
                </a:solidFill>
                <a:latin typeface="Arial MT"/>
                <a:cs typeface="Arial MT"/>
              </a:rPr>
              <a:t>regression</a:t>
            </a:r>
            <a:r>
              <a:rPr sz="1200" spc="-40" dirty="0">
                <a:solidFill>
                  <a:srgbClr val="7E7E7E"/>
                </a:solidFill>
                <a:latin typeface="Arial MT"/>
                <a:cs typeface="Arial MT"/>
              </a:rPr>
              <a:t> </a:t>
            </a:r>
            <a:r>
              <a:rPr sz="1200" dirty="0">
                <a:solidFill>
                  <a:srgbClr val="7E7E7E"/>
                </a:solidFill>
                <a:latin typeface="Arial MT"/>
                <a:cs typeface="Arial MT"/>
              </a:rPr>
              <a:t>requires</a:t>
            </a:r>
            <a:r>
              <a:rPr sz="1200" spc="-35" dirty="0">
                <a:solidFill>
                  <a:srgbClr val="7E7E7E"/>
                </a:solidFill>
                <a:latin typeface="Arial MT"/>
                <a:cs typeface="Arial MT"/>
              </a:rPr>
              <a:t> </a:t>
            </a:r>
            <a:r>
              <a:rPr sz="1200" dirty="0">
                <a:solidFill>
                  <a:srgbClr val="7E7E7E"/>
                </a:solidFill>
                <a:latin typeface="Arial MT"/>
                <a:cs typeface="Arial MT"/>
              </a:rPr>
              <a:t>a</a:t>
            </a:r>
            <a:r>
              <a:rPr sz="1200" spc="-20" dirty="0">
                <a:solidFill>
                  <a:srgbClr val="7E7E7E"/>
                </a:solidFill>
                <a:latin typeface="Arial MT"/>
                <a:cs typeface="Arial MT"/>
              </a:rPr>
              <a:t> </a:t>
            </a:r>
            <a:r>
              <a:rPr sz="1200" dirty="0">
                <a:solidFill>
                  <a:srgbClr val="7E7E7E"/>
                </a:solidFill>
                <a:latin typeface="Arial MT"/>
                <a:cs typeface="Arial MT"/>
              </a:rPr>
              <a:t>minimum</a:t>
            </a:r>
            <a:r>
              <a:rPr sz="1200" spc="-35" dirty="0">
                <a:solidFill>
                  <a:srgbClr val="7E7E7E"/>
                </a:solidFill>
                <a:latin typeface="Arial MT"/>
                <a:cs typeface="Arial MT"/>
              </a:rPr>
              <a:t> </a:t>
            </a:r>
            <a:r>
              <a:rPr sz="1200" dirty="0">
                <a:solidFill>
                  <a:srgbClr val="7E7E7E"/>
                </a:solidFill>
                <a:latin typeface="Arial MT"/>
                <a:cs typeface="Arial MT"/>
              </a:rPr>
              <a:t>sample</a:t>
            </a:r>
            <a:r>
              <a:rPr sz="1200" spc="-30" dirty="0">
                <a:solidFill>
                  <a:srgbClr val="7E7E7E"/>
                </a:solidFill>
                <a:latin typeface="Arial MT"/>
                <a:cs typeface="Arial MT"/>
              </a:rPr>
              <a:t> </a:t>
            </a:r>
            <a:r>
              <a:rPr sz="1200" dirty="0">
                <a:solidFill>
                  <a:srgbClr val="7E7E7E"/>
                </a:solidFill>
                <a:latin typeface="Arial MT"/>
                <a:cs typeface="Arial MT"/>
              </a:rPr>
              <a:t>of</a:t>
            </a:r>
            <a:r>
              <a:rPr sz="1200" spc="-15" dirty="0">
                <a:solidFill>
                  <a:srgbClr val="7E7E7E"/>
                </a:solidFill>
                <a:latin typeface="Arial MT"/>
                <a:cs typeface="Arial MT"/>
              </a:rPr>
              <a:t> </a:t>
            </a:r>
            <a:r>
              <a:rPr sz="1200" dirty="0">
                <a:solidFill>
                  <a:srgbClr val="7E7E7E"/>
                </a:solidFill>
                <a:latin typeface="Arial MT"/>
                <a:cs typeface="Arial MT"/>
              </a:rPr>
              <a:t>50</a:t>
            </a:r>
            <a:r>
              <a:rPr sz="1200" spc="-25" dirty="0">
                <a:solidFill>
                  <a:srgbClr val="7E7E7E"/>
                </a:solidFill>
                <a:latin typeface="Arial MT"/>
                <a:cs typeface="Arial MT"/>
              </a:rPr>
              <a:t> </a:t>
            </a:r>
            <a:r>
              <a:rPr sz="1200" dirty="0">
                <a:solidFill>
                  <a:srgbClr val="7E7E7E"/>
                </a:solidFill>
                <a:latin typeface="Arial MT"/>
                <a:cs typeface="Arial MT"/>
              </a:rPr>
              <a:t>and</a:t>
            </a:r>
            <a:r>
              <a:rPr sz="1200" spc="-20" dirty="0">
                <a:solidFill>
                  <a:srgbClr val="7E7E7E"/>
                </a:solidFill>
                <a:latin typeface="Arial MT"/>
                <a:cs typeface="Arial MT"/>
              </a:rPr>
              <a:t> </a:t>
            </a:r>
            <a:r>
              <a:rPr sz="1200" dirty="0">
                <a:solidFill>
                  <a:srgbClr val="7E7E7E"/>
                </a:solidFill>
                <a:latin typeface="Arial MT"/>
                <a:cs typeface="Arial MT"/>
              </a:rPr>
              <a:t>preferably</a:t>
            </a:r>
            <a:r>
              <a:rPr sz="1200" spc="-40" dirty="0">
                <a:solidFill>
                  <a:srgbClr val="7E7E7E"/>
                </a:solidFill>
                <a:latin typeface="Arial MT"/>
                <a:cs typeface="Arial MT"/>
              </a:rPr>
              <a:t> </a:t>
            </a:r>
            <a:r>
              <a:rPr sz="1200" spc="-25" dirty="0">
                <a:solidFill>
                  <a:srgbClr val="7E7E7E"/>
                </a:solidFill>
                <a:latin typeface="Arial MT"/>
                <a:cs typeface="Arial MT"/>
              </a:rPr>
              <a:t>100 </a:t>
            </a:r>
            <a:r>
              <a:rPr sz="1200" dirty="0">
                <a:solidFill>
                  <a:srgbClr val="7E7E7E"/>
                </a:solidFill>
                <a:latin typeface="Arial MT"/>
                <a:cs typeface="Arial MT"/>
              </a:rPr>
              <a:t>observations</a:t>
            </a:r>
            <a:r>
              <a:rPr sz="1200" spc="-45" dirty="0">
                <a:solidFill>
                  <a:srgbClr val="7E7E7E"/>
                </a:solidFill>
                <a:latin typeface="Arial MT"/>
                <a:cs typeface="Arial MT"/>
              </a:rPr>
              <a:t> </a:t>
            </a:r>
            <a:r>
              <a:rPr sz="1200" dirty="0">
                <a:solidFill>
                  <a:srgbClr val="7E7E7E"/>
                </a:solidFill>
                <a:latin typeface="Arial MT"/>
                <a:cs typeface="Arial MT"/>
              </a:rPr>
              <a:t>for</a:t>
            </a:r>
            <a:r>
              <a:rPr sz="1200" spc="-15" dirty="0">
                <a:solidFill>
                  <a:srgbClr val="7E7E7E"/>
                </a:solidFill>
                <a:latin typeface="Arial MT"/>
                <a:cs typeface="Arial MT"/>
              </a:rPr>
              <a:t> </a:t>
            </a:r>
            <a:r>
              <a:rPr sz="1200" dirty="0">
                <a:solidFill>
                  <a:srgbClr val="7E7E7E"/>
                </a:solidFill>
                <a:latin typeface="Arial MT"/>
                <a:cs typeface="Arial MT"/>
              </a:rPr>
              <a:t>most</a:t>
            </a:r>
            <a:r>
              <a:rPr sz="1200" spc="-20" dirty="0">
                <a:solidFill>
                  <a:srgbClr val="7E7E7E"/>
                </a:solidFill>
                <a:latin typeface="Arial MT"/>
                <a:cs typeface="Arial MT"/>
              </a:rPr>
              <a:t> </a:t>
            </a:r>
            <a:r>
              <a:rPr sz="1200" dirty="0">
                <a:solidFill>
                  <a:srgbClr val="7E7E7E"/>
                </a:solidFill>
                <a:latin typeface="Arial MT"/>
                <a:cs typeface="Arial MT"/>
              </a:rPr>
              <a:t>research</a:t>
            </a:r>
            <a:r>
              <a:rPr sz="1200" spc="-40" dirty="0">
                <a:solidFill>
                  <a:srgbClr val="7E7E7E"/>
                </a:solidFill>
                <a:latin typeface="Arial MT"/>
                <a:cs typeface="Arial MT"/>
              </a:rPr>
              <a:t> </a:t>
            </a:r>
            <a:r>
              <a:rPr sz="1200" spc="-10" dirty="0">
                <a:solidFill>
                  <a:srgbClr val="7E7E7E"/>
                </a:solidFill>
                <a:latin typeface="Arial MT"/>
                <a:cs typeface="Arial MT"/>
              </a:rPr>
              <a:t>situations.</a:t>
            </a:r>
            <a:endParaRPr sz="1200">
              <a:latin typeface="Arial MT"/>
              <a:cs typeface="Arial MT"/>
            </a:endParaRPr>
          </a:p>
          <a:p>
            <a:pPr marL="356870" marR="99060" indent="-344805">
              <a:lnSpc>
                <a:spcPct val="100000"/>
              </a:lnSpc>
              <a:spcBef>
                <a:spcPts val="720"/>
              </a:spcBef>
              <a:buClr>
                <a:srgbClr val="517C9F"/>
              </a:buClr>
              <a:buSzPct val="150000"/>
              <a:buChar char="•"/>
              <a:tabLst>
                <a:tab pos="356870" algn="l"/>
              </a:tabLst>
            </a:pPr>
            <a:r>
              <a:rPr sz="1200" dirty="0">
                <a:solidFill>
                  <a:srgbClr val="7E7E7E"/>
                </a:solidFill>
                <a:latin typeface="Arial MT"/>
                <a:cs typeface="Arial MT"/>
              </a:rPr>
              <a:t>The</a:t>
            </a:r>
            <a:r>
              <a:rPr sz="1200" spc="-15" dirty="0">
                <a:solidFill>
                  <a:srgbClr val="7E7E7E"/>
                </a:solidFill>
                <a:latin typeface="Arial MT"/>
                <a:cs typeface="Arial MT"/>
              </a:rPr>
              <a:t> </a:t>
            </a:r>
            <a:r>
              <a:rPr sz="1200" dirty="0">
                <a:solidFill>
                  <a:srgbClr val="7E7E7E"/>
                </a:solidFill>
                <a:latin typeface="Arial MT"/>
                <a:cs typeface="Arial MT"/>
              </a:rPr>
              <a:t>minimum</a:t>
            </a:r>
            <a:r>
              <a:rPr sz="1200" spc="-25" dirty="0">
                <a:solidFill>
                  <a:srgbClr val="7E7E7E"/>
                </a:solidFill>
                <a:latin typeface="Arial MT"/>
                <a:cs typeface="Arial MT"/>
              </a:rPr>
              <a:t> </a:t>
            </a:r>
            <a:r>
              <a:rPr sz="1200" dirty="0">
                <a:solidFill>
                  <a:srgbClr val="7E7E7E"/>
                </a:solidFill>
                <a:latin typeface="Arial MT"/>
                <a:cs typeface="Arial MT"/>
              </a:rPr>
              <a:t>ratio</a:t>
            </a:r>
            <a:r>
              <a:rPr sz="1200" spc="-25" dirty="0">
                <a:solidFill>
                  <a:srgbClr val="7E7E7E"/>
                </a:solidFill>
                <a:latin typeface="Arial MT"/>
                <a:cs typeface="Arial MT"/>
              </a:rPr>
              <a:t> </a:t>
            </a:r>
            <a:r>
              <a:rPr sz="1200" dirty="0">
                <a:solidFill>
                  <a:srgbClr val="7E7E7E"/>
                </a:solidFill>
                <a:latin typeface="Arial MT"/>
                <a:cs typeface="Arial MT"/>
              </a:rPr>
              <a:t>of</a:t>
            </a:r>
            <a:r>
              <a:rPr sz="1200" spc="-10" dirty="0">
                <a:solidFill>
                  <a:srgbClr val="7E7E7E"/>
                </a:solidFill>
                <a:latin typeface="Arial MT"/>
                <a:cs typeface="Arial MT"/>
              </a:rPr>
              <a:t> </a:t>
            </a:r>
            <a:r>
              <a:rPr sz="1200" dirty="0">
                <a:solidFill>
                  <a:srgbClr val="7E7E7E"/>
                </a:solidFill>
                <a:latin typeface="Arial MT"/>
                <a:cs typeface="Arial MT"/>
              </a:rPr>
              <a:t>observations</a:t>
            </a:r>
            <a:r>
              <a:rPr sz="1200" spc="-20" dirty="0">
                <a:solidFill>
                  <a:srgbClr val="7E7E7E"/>
                </a:solidFill>
                <a:latin typeface="Arial MT"/>
                <a:cs typeface="Arial MT"/>
              </a:rPr>
              <a:t> </a:t>
            </a:r>
            <a:r>
              <a:rPr sz="1200" dirty="0">
                <a:solidFill>
                  <a:srgbClr val="7E7E7E"/>
                </a:solidFill>
                <a:latin typeface="Arial MT"/>
                <a:cs typeface="Arial MT"/>
              </a:rPr>
              <a:t>to</a:t>
            </a:r>
            <a:r>
              <a:rPr sz="1200" spc="-15" dirty="0">
                <a:solidFill>
                  <a:srgbClr val="7E7E7E"/>
                </a:solidFill>
                <a:latin typeface="Arial MT"/>
                <a:cs typeface="Arial MT"/>
              </a:rPr>
              <a:t> </a:t>
            </a:r>
            <a:r>
              <a:rPr sz="1200" dirty="0">
                <a:solidFill>
                  <a:srgbClr val="7E7E7E"/>
                </a:solidFill>
                <a:latin typeface="Arial MT"/>
                <a:cs typeface="Arial MT"/>
              </a:rPr>
              <a:t>variables</a:t>
            </a:r>
            <a:r>
              <a:rPr sz="1200" spc="-20" dirty="0">
                <a:solidFill>
                  <a:srgbClr val="7E7E7E"/>
                </a:solidFill>
                <a:latin typeface="Arial MT"/>
                <a:cs typeface="Arial MT"/>
              </a:rPr>
              <a:t> </a:t>
            </a:r>
            <a:r>
              <a:rPr sz="1200" dirty="0">
                <a:solidFill>
                  <a:srgbClr val="7E7E7E"/>
                </a:solidFill>
                <a:latin typeface="Arial MT"/>
                <a:cs typeface="Arial MT"/>
              </a:rPr>
              <a:t>is</a:t>
            </a:r>
            <a:r>
              <a:rPr sz="1200" spc="-15" dirty="0">
                <a:solidFill>
                  <a:srgbClr val="7E7E7E"/>
                </a:solidFill>
                <a:latin typeface="Arial MT"/>
                <a:cs typeface="Arial MT"/>
              </a:rPr>
              <a:t> </a:t>
            </a:r>
            <a:r>
              <a:rPr sz="1200" dirty="0">
                <a:solidFill>
                  <a:srgbClr val="7E7E7E"/>
                </a:solidFill>
                <a:latin typeface="Arial MT"/>
                <a:cs typeface="Arial MT"/>
              </a:rPr>
              <a:t>5</a:t>
            </a:r>
            <a:r>
              <a:rPr sz="1200" spc="-20" dirty="0">
                <a:solidFill>
                  <a:srgbClr val="7E7E7E"/>
                </a:solidFill>
                <a:latin typeface="Arial MT"/>
                <a:cs typeface="Arial MT"/>
              </a:rPr>
              <a:t> </a:t>
            </a:r>
            <a:r>
              <a:rPr sz="1200" dirty="0">
                <a:solidFill>
                  <a:srgbClr val="7E7E7E"/>
                </a:solidFill>
                <a:latin typeface="Arial MT"/>
                <a:cs typeface="Arial MT"/>
              </a:rPr>
              <a:t>to</a:t>
            </a:r>
            <a:r>
              <a:rPr sz="1200" spc="-10" dirty="0">
                <a:solidFill>
                  <a:srgbClr val="7E7E7E"/>
                </a:solidFill>
                <a:latin typeface="Arial MT"/>
                <a:cs typeface="Arial MT"/>
              </a:rPr>
              <a:t> </a:t>
            </a:r>
            <a:r>
              <a:rPr sz="1200" dirty="0">
                <a:solidFill>
                  <a:srgbClr val="7E7E7E"/>
                </a:solidFill>
                <a:latin typeface="Arial MT"/>
                <a:cs typeface="Arial MT"/>
              </a:rPr>
              <a:t>1,</a:t>
            </a:r>
            <a:r>
              <a:rPr sz="1200" spc="-10" dirty="0">
                <a:solidFill>
                  <a:srgbClr val="7E7E7E"/>
                </a:solidFill>
                <a:latin typeface="Arial MT"/>
                <a:cs typeface="Arial MT"/>
              </a:rPr>
              <a:t> </a:t>
            </a:r>
            <a:r>
              <a:rPr sz="1200" dirty="0">
                <a:solidFill>
                  <a:srgbClr val="7E7E7E"/>
                </a:solidFill>
                <a:latin typeface="Arial MT"/>
                <a:cs typeface="Arial MT"/>
              </a:rPr>
              <a:t>but</a:t>
            </a:r>
            <a:r>
              <a:rPr sz="1200" spc="-10" dirty="0">
                <a:solidFill>
                  <a:srgbClr val="7E7E7E"/>
                </a:solidFill>
                <a:latin typeface="Arial MT"/>
                <a:cs typeface="Arial MT"/>
              </a:rPr>
              <a:t> </a:t>
            </a:r>
            <a:r>
              <a:rPr sz="1200" dirty="0">
                <a:solidFill>
                  <a:srgbClr val="7E7E7E"/>
                </a:solidFill>
                <a:latin typeface="Arial MT"/>
                <a:cs typeface="Arial MT"/>
              </a:rPr>
              <a:t>the</a:t>
            </a:r>
            <a:r>
              <a:rPr sz="1200" spc="-15" dirty="0">
                <a:solidFill>
                  <a:srgbClr val="7E7E7E"/>
                </a:solidFill>
                <a:latin typeface="Arial MT"/>
                <a:cs typeface="Arial MT"/>
              </a:rPr>
              <a:t> </a:t>
            </a:r>
            <a:r>
              <a:rPr sz="1200" dirty="0">
                <a:solidFill>
                  <a:srgbClr val="7E7E7E"/>
                </a:solidFill>
                <a:latin typeface="Arial MT"/>
                <a:cs typeface="Arial MT"/>
              </a:rPr>
              <a:t>preferred</a:t>
            </a:r>
            <a:r>
              <a:rPr sz="1200" spc="-40" dirty="0">
                <a:solidFill>
                  <a:srgbClr val="7E7E7E"/>
                </a:solidFill>
                <a:latin typeface="Arial MT"/>
                <a:cs typeface="Arial MT"/>
              </a:rPr>
              <a:t> </a:t>
            </a:r>
            <a:r>
              <a:rPr sz="1200" dirty="0">
                <a:solidFill>
                  <a:srgbClr val="7E7E7E"/>
                </a:solidFill>
                <a:latin typeface="Arial MT"/>
                <a:cs typeface="Arial MT"/>
              </a:rPr>
              <a:t>ratio</a:t>
            </a:r>
            <a:r>
              <a:rPr sz="1200" spc="-15" dirty="0">
                <a:solidFill>
                  <a:srgbClr val="7E7E7E"/>
                </a:solidFill>
                <a:latin typeface="Arial MT"/>
                <a:cs typeface="Arial MT"/>
              </a:rPr>
              <a:t> </a:t>
            </a:r>
            <a:r>
              <a:rPr sz="1200" dirty="0">
                <a:solidFill>
                  <a:srgbClr val="7E7E7E"/>
                </a:solidFill>
                <a:latin typeface="Arial MT"/>
                <a:cs typeface="Arial MT"/>
              </a:rPr>
              <a:t>is</a:t>
            </a:r>
            <a:r>
              <a:rPr sz="1200" spc="-15" dirty="0">
                <a:solidFill>
                  <a:srgbClr val="7E7E7E"/>
                </a:solidFill>
                <a:latin typeface="Arial MT"/>
                <a:cs typeface="Arial MT"/>
              </a:rPr>
              <a:t> </a:t>
            </a:r>
            <a:r>
              <a:rPr sz="1200" dirty="0">
                <a:solidFill>
                  <a:srgbClr val="7E7E7E"/>
                </a:solidFill>
                <a:latin typeface="Arial MT"/>
                <a:cs typeface="Arial MT"/>
              </a:rPr>
              <a:t>15</a:t>
            </a:r>
            <a:r>
              <a:rPr sz="1200" spc="-15" dirty="0">
                <a:solidFill>
                  <a:srgbClr val="7E7E7E"/>
                </a:solidFill>
                <a:latin typeface="Arial MT"/>
                <a:cs typeface="Arial MT"/>
              </a:rPr>
              <a:t> </a:t>
            </a:r>
            <a:r>
              <a:rPr sz="1200" spc="-25" dirty="0">
                <a:solidFill>
                  <a:srgbClr val="7E7E7E"/>
                </a:solidFill>
                <a:latin typeface="Arial MT"/>
                <a:cs typeface="Arial MT"/>
              </a:rPr>
              <a:t>or </a:t>
            </a:r>
            <a:r>
              <a:rPr sz="1200" dirty="0">
                <a:solidFill>
                  <a:srgbClr val="7E7E7E"/>
                </a:solidFill>
                <a:latin typeface="Arial MT"/>
                <a:cs typeface="Arial MT"/>
              </a:rPr>
              <a:t>20</a:t>
            </a:r>
            <a:r>
              <a:rPr sz="1200" spc="-20" dirty="0">
                <a:solidFill>
                  <a:srgbClr val="7E7E7E"/>
                </a:solidFill>
                <a:latin typeface="Arial MT"/>
                <a:cs typeface="Arial MT"/>
              </a:rPr>
              <a:t> </a:t>
            </a:r>
            <a:r>
              <a:rPr sz="1200" dirty="0">
                <a:solidFill>
                  <a:srgbClr val="7E7E7E"/>
                </a:solidFill>
                <a:latin typeface="Arial MT"/>
                <a:cs typeface="Arial MT"/>
              </a:rPr>
              <a:t>to</a:t>
            </a:r>
            <a:r>
              <a:rPr sz="1200" spc="-15" dirty="0">
                <a:solidFill>
                  <a:srgbClr val="7E7E7E"/>
                </a:solidFill>
                <a:latin typeface="Arial MT"/>
                <a:cs typeface="Arial MT"/>
              </a:rPr>
              <a:t> </a:t>
            </a:r>
            <a:r>
              <a:rPr sz="1200" dirty="0">
                <a:solidFill>
                  <a:srgbClr val="7E7E7E"/>
                </a:solidFill>
                <a:latin typeface="Arial MT"/>
                <a:cs typeface="Arial MT"/>
              </a:rPr>
              <a:t>1,</a:t>
            </a:r>
            <a:r>
              <a:rPr sz="1200" spc="-10" dirty="0">
                <a:solidFill>
                  <a:srgbClr val="7E7E7E"/>
                </a:solidFill>
                <a:latin typeface="Arial MT"/>
                <a:cs typeface="Arial MT"/>
              </a:rPr>
              <a:t> </a:t>
            </a:r>
            <a:r>
              <a:rPr sz="1200" dirty="0">
                <a:solidFill>
                  <a:srgbClr val="7E7E7E"/>
                </a:solidFill>
                <a:latin typeface="Arial MT"/>
                <a:cs typeface="Arial MT"/>
              </a:rPr>
              <a:t>and</a:t>
            </a:r>
            <a:r>
              <a:rPr sz="1200" spc="-30" dirty="0">
                <a:solidFill>
                  <a:srgbClr val="7E7E7E"/>
                </a:solidFill>
                <a:latin typeface="Arial MT"/>
                <a:cs typeface="Arial MT"/>
              </a:rPr>
              <a:t> </a:t>
            </a:r>
            <a:r>
              <a:rPr sz="1200" dirty="0">
                <a:solidFill>
                  <a:srgbClr val="7E7E7E"/>
                </a:solidFill>
                <a:latin typeface="Arial MT"/>
                <a:cs typeface="Arial MT"/>
              </a:rPr>
              <a:t>this</a:t>
            </a:r>
            <a:r>
              <a:rPr sz="1200" spc="-15" dirty="0">
                <a:solidFill>
                  <a:srgbClr val="7E7E7E"/>
                </a:solidFill>
                <a:latin typeface="Arial MT"/>
                <a:cs typeface="Arial MT"/>
              </a:rPr>
              <a:t> </a:t>
            </a:r>
            <a:r>
              <a:rPr sz="1200" dirty="0">
                <a:solidFill>
                  <a:srgbClr val="7E7E7E"/>
                </a:solidFill>
                <a:latin typeface="Arial MT"/>
                <a:cs typeface="Arial MT"/>
              </a:rPr>
              <a:t>should</a:t>
            </a:r>
            <a:r>
              <a:rPr sz="1200" spc="-30" dirty="0">
                <a:solidFill>
                  <a:srgbClr val="7E7E7E"/>
                </a:solidFill>
                <a:latin typeface="Arial MT"/>
                <a:cs typeface="Arial MT"/>
              </a:rPr>
              <a:t> </a:t>
            </a:r>
            <a:r>
              <a:rPr sz="1200" dirty="0">
                <a:solidFill>
                  <a:srgbClr val="7E7E7E"/>
                </a:solidFill>
                <a:latin typeface="Arial MT"/>
                <a:cs typeface="Arial MT"/>
              </a:rPr>
              <a:t>increase</a:t>
            </a:r>
            <a:r>
              <a:rPr sz="1200" spc="-35" dirty="0">
                <a:solidFill>
                  <a:srgbClr val="7E7E7E"/>
                </a:solidFill>
                <a:latin typeface="Arial MT"/>
                <a:cs typeface="Arial MT"/>
              </a:rPr>
              <a:t> </a:t>
            </a:r>
            <a:r>
              <a:rPr sz="1200" dirty="0">
                <a:solidFill>
                  <a:srgbClr val="7E7E7E"/>
                </a:solidFill>
                <a:latin typeface="Arial MT"/>
                <a:cs typeface="Arial MT"/>
              </a:rPr>
              <a:t>when</a:t>
            </a:r>
            <a:r>
              <a:rPr sz="1200" spc="-30" dirty="0">
                <a:solidFill>
                  <a:srgbClr val="7E7E7E"/>
                </a:solidFill>
                <a:latin typeface="Arial MT"/>
                <a:cs typeface="Arial MT"/>
              </a:rPr>
              <a:t> </a:t>
            </a:r>
            <a:r>
              <a:rPr sz="1200" dirty="0">
                <a:solidFill>
                  <a:srgbClr val="7E7E7E"/>
                </a:solidFill>
                <a:latin typeface="Arial MT"/>
                <a:cs typeface="Arial MT"/>
              </a:rPr>
              <a:t>stepwise</a:t>
            </a:r>
            <a:r>
              <a:rPr sz="1200" spc="-15" dirty="0">
                <a:solidFill>
                  <a:srgbClr val="7E7E7E"/>
                </a:solidFill>
                <a:latin typeface="Arial MT"/>
                <a:cs typeface="Arial MT"/>
              </a:rPr>
              <a:t> </a:t>
            </a:r>
            <a:r>
              <a:rPr sz="1200" dirty="0">
                <a:solidFill>
                  <a:srgbClr val="7E7E7E"/>
                </a:solidFill>
                <a:latin typeface="Arial MT"/>
                <a:cs typeface="Arial MT"/>
              </a:rPr>
              <a:t>estimation</a:t>
            </a:r>
            <a:r>
              <a:rPr sz="1200" spc="-35" dirty="0">
                <a:solidFill>
                  <a:srgbClr val="7E7E7E"/>
                </a:solidFill>
                <a:latin typeface="Arial MT"/>
                <a:cs typeface="Arial MT"/>
              </a:rPr>
              <a:t> </a:t>
            </a:r>
            <a:r>
              <a:rPr sz="1200" dirty="0">
                <a:solidFill>
                  <a:srgbClr val="7E7E7E"/>
                </a:solidFill>
                <a:latin typeface="Arial MT"/>
                <a:cs typeface="Arial MT"/>
              </a:rPr>
              <a:t>is</a:t>
            </a:r>
            <a:r>
              <a:rPr sz="1200" spc="-15" dirty="0">
                <a:solidFill>
                  <a:srgbClr val="7E7E7E"/>
                </a:solidFill>
                <a:latin typeface="Arial MT"/>
                <a:cs typeface="Arial MT"/>
              </a:rPr>
              <a:t> </a:t>
            </a:r>
            <a:r>
              <a:rPr sz="1200" dirty="0">
                <a:solidFill>
                  <a:srgbClr val="7E7E7E"/>
                </a:solidFill>
                <a:latin typeface="Arial MT"/>
                <a:cs typeface="Arial MT"/>
              </a:rPr>
              <a:t>used</a:t>
            </a:r>
            <a:r>
              <a:rPr sz="1200" spc="-20" dirty="0">
                <a:solidFill>
                  <a:srgbClr val="7E7E7E"/>
                </a:solidFill>
                <a:latin typeface="Arial MT"/>
                <a:cs typeface="Arial MT"/>
              </a:rPr>
              <a:t> </a:t>
            </a:r>
            <a:r>
              <a:rPr sz="1200" spc="-10" dirty="0">
                <a:solidFill>
                  <a:srgbClr val="7E7E7E"/>
                </a:solidFill>
                <a:latin typeface="Arial MT"/>
                <a:cs typeface="Arial MT"/>
              </a:rPr>
              <a:t>(50:1).</a:t>
            </a:r>
            <a:endParaRPr sz="1200">
              <a:latin typeface="Arial MT"/>
              <a:cs typeface="Arial MT"/>
            </a:endParaRPr>
          </a:p>
          <a:p>
            <a:pPr marL="356870" marR="5080" indent="-344805">
              <a:lnSpc>
                <a:spcPct val="100000"/>
              </a:lnSpc>
              <a:spcBef>
                <a:spcPts val="720"/>
              </a:spcBef>
              <a:buClr>
                <a:srgbClr val="517C9F"/>
              </a:buClr>
              <a:buSzPct val="150000"/>
              <a:buChar char="•"/>
              <a:tabLst>
                <a:tab pos="356870" algn="l"/>
              </a:tabLst>
            </a:pPr>
            <a:r>
              <a:rPr sz="1200" dirty="0">
                <a:solidFill>
                  <a:srgbClr val="7E7E7E"/>
                </a:solidFill>
                <a:latin typeface="Arial MT"/>
                <a:cs typeface="Arial MT"/>
              </a:rPr>
              <a:t>Maximizing</a:t>
            </a:r>
            <a:r>
              <a:rPr sz="1200" spc="-25" dirty="0">
                <a:solidFill>
                  <a:srgbClr val="7E7E7E"/>
                </a:solidFill>
                <a:latin typeface="Arial MT"/>
                <a:cs typeface="Arial MT"/>
              </a:rPr>
              <a:t> </a:t>
            </a:r>
            <a:r>
              <a:rPr sz="1200" dirty="0">
                <a:solidFill>
                  <a:srgbClr val="7E7E7E"/>
                </a:solidFill>
                <a:latin typeface="Arial MT"/>
                <a:cs typeface="Arial MT"/>
              </a:rPr>
              <a:t>the</a:t>
            </a:r>
            <a:r>
              <a:rPr sz="1200" spc="-20" dirty="0">
                <a:solidFill>
                  <a:srgbClr val="7E7E7E"/>
                </a:solidFill>
                <a:latin typeface="Arial MT"/>
                <a:cs typeface="Arial MT"/>
              </a:rPr>
              <a:t> </a:t>
            </a:r>
            <a:r>
              <a:rPr sz="1200" dirty="0">
                <a:solidFill>
                  <a:srgbClr val="7E7E7E"/>
                </a:solidFill>
                <a:latin typeface="Arial MT"/>
                <a:cs typeface="Arial MT"/>
              </a:rPr>
              <a:t>degrees</a:t>
            </a:r>
            <a:r>
              <a:rPr sz="1200" spc="-30" dirty="0">
                <a:solidFill>
                  <a:srgbClr val="7E7E7E"/>
                </a:solidFill>
                <a:latin typeface="Arial MT"/>
                <a:cs typeface="Arial MT"/>
              </a:rPr>
              <a:t> </a:t>
            </a:r>
            <a:r>
              <a:rPr sz="1200" dirty="0">
                <a:solidFill>
                  <a:srgbClr val="7E7E7E"/>
                </a:solidFill>
                <a:latin typeface="Arial MT"/>
                <a:cs typeface="Arial MT"/>
              </a:rPr>
              <a:t>of</a:t>
            </a:r>
            <a:r>
              <a:rPr sz="1200" spc="-5" dirty="0">
                <a:solidFill>
                  <a:srgbClr val="7E7E7E"/>
                </a:solidFill>
                <a:latin typeface="Arial MT"/>
                <a:cs typeface="Arial MT"/>
              </a:rPr>
              <a:t> </a:t>
            </a:r>
            <a:r>
              <a:rPr sz="1200" dirty="0">
                <a:solidFill>
                  <a:srgbClr val="7E7E7E"/>
                </a:solidFill>
                <a:latin typeface="Arial MT"/>
                <a:cs typeface="Arial MT"/>
              </a:rPr>
              <a:t>freedom</a:t>
            </a:r>
            <a:r>
              <a:rPr sz="1200" spc="-20" dirty="0">
                <a:solidFill>
                  <a:srgbClr val="7E7E7E"/>
                </a:solidFill>
                <a:latin typeface="Arial MT"/>
                <a:cs typeface="Arial MT"/>
              </a:rPr>
              <a:t> </a:t>
            </a:r>
            <a:r>
              <a:rPr sz="1200" dirty="0">
                <a:solidFill>
                  <a:srgbClr val="7E7E7E"/>
                </a:solidFill>
                <a:latin typeface="Arial MT"/>
                <a:cs typeface="Arial MT"/>
              </a:rPr>
              <a:t>improves</a:t>
            </a:r>
            <a:r>
              <a:rPr sz="1200" spc="-30" dirty="0">
                <a:solidFill>
                  <a:srgbClr val="7E7E7E"/>
                </a:solidFill>
                <a:latin typeface="Arial MT"/>
                <a:cs typeface="Arial MT"/>
              </a:rPr>
              <a:t> </a:t>
            </a:r>
            <a:r>
              <a:rPr sz="1200" spc="-10" dirty="0">
                <a:solidFill>
                  <a:srgbClr val="7E7E7E"/>
                </a:solidFill>
                <a:latin typeface="Arial MT"/>
                <a:cs typeface="Arial MT"/>
              </a:rPr>
              <a:t>generalizability</a:t>
            </a:r>
            <a:r>
              <a:rPr sz="1200" spc="-30" dirty="0">
                <a:solidFill>
                  <a:srgbClr val="7E7E7E"/>
                </a:solidFill>
                <a:latin typeface="Arial MT"/>
                <a:cs typeface="Arial MT"/>
              </a:rPr>
              <a:t> </a:t>
            </a:r>
            <a:r>
              <a:rPr sz="1200" dirty="0">
                <a:solidFill>
                  <a:srgbClr val="7E7E7E"/>
                </a:solidFill>
                <a:latin typeface="Arial MT"/>
                <a:cs typeface="Arial MT"/>
              </a:rPr>
              <a:t>and</a:t>
            </a:r>
            <a:r>
              <a:rPr sz="1200" spc="-15" dirty="0">
                <a:solidFill>
                  <a:srgbClr val="7E7E7E"/>
                </a:solidFill>
                <a:latin typeface="Arial MT"/>
                <a:cs typeface="Arial MT"/>
              </a:rPr>
              <a:t> </a:t>
            </a:r>
            <a:r>
              <a:rPr sz="1200" dirty="0">
                <a:solidFill>
                  <a:srgbClr val="7E7E7E"/>
                </a:solidFill>
                <a:latin typeface="Arial MT"/>
                <a:cs typeface="Arial MT"/>
              </a:rPr>
              <a:t>addresses</a:t>
            </a:r>
            <a:r>
              <a:rPr sz="1200" spc="-30" dirty="0">
                <a:solidFill>
                  <a:srgbClr val="7E7E7E"/>
                </a:solidFill>
                <a:latin typeface="Arial MT"/>
                <a:cs typeface="Arial MT"/>
              </a:rPr>
              <a:t> </a:t>
            </a:r>
            <a:r>
              <a:rPr sz="1200" dirty="0">
                <a:solidFill>
                  <a:srgbClr val="7E7E7E"/>
                </a:solidFill>
                <a:latin typeface="Arial MT"/>
                <a:cs typeface="Arial MT"/>
              </a:rPr>
              <a:t>both</a:t>
            </a:r>
            <a:r>
              <a:rPr sz="1200" spc="-15" dirty="0">
                <a:solidFill>
                  <a:srgbClr val="7E7E7E"/>
                </a:solidFill>
                <a:latin typeface="Arial MT"/>
                <a:cs typeface="Arial MT"/>
              </a:rPr>
              <a:t> </a:t>
            </a:r>
            <a:r>
              <a:rPr sz="1200" spc="-10" dirty="0">
                <a:solidFill>
                  <a:srgbClr val="7E7E7E"/>
                </a:solidFill>
                <a:latin typeface="Arial MT"/>
                <a:cs typeface="Arial MT"/>
              </a:rPr>
              <a:t>model </a:t>
            </a:r>
            <a:r>
              <a:rPr sz="1200" dirty="0">
                <a:solidFill>
                  <a:srgbClr val="7E7E7E"/>
                </a:solidFill>
                <a:latin typeface="Arial MT"/>
                <a:cs typeface="Arial MT"/>
              </a:rPr>
              <a:t>parsimony</a:t>
            </a:r>
            <a:r>
              <a:rPr sz="1200" spc="-35" dirty="0">
                <a:solidFill>
                  <a:srgbClr val="7E7E7E"/>
                </a:solidFill>
                <a:latin typeface="Arial MT"/>
                <a:cs typeface="Arial MT"/>
              </a:rPr>
              <a:t> </a:t>
            </a:r>
            <a:r>
              <a:rPr sz="1200" dirty="0">
                <a:solidFill>
                  <a:srgbClr val="7E7E7E"/>
                </a:solidFill>
                <a:latin typeface="Arial MT"/>
                <a:cs typeface="Arial MT"/>
              </a:rPr>
              <a:t>and</a:t>
            </a:r>
            <a:r>
              <a:rPr sz="1200" spc="-20" dirty="0">
                <a:solidFill>
                  <a:srgbClr val="7E7E7E"/>
                </a:solidFill>
                <a:latin typeface="Arial MT"/>
                <a:cs typeface="Arial MT"/>
              </a:rPr>
              <a:t> </a:t>
            </a:r>
            <a:r>
              <a:rPr sz="1200" dirty="0">
                <a:solidFill>
                  <a:srgbClr val="7E7E7E"/>
                </a:solidFill>
                <a:latin typeface="Arial MT"/>
                <a:cs typeface="Arial MT"/>
              </a:rPr>
              <a:t>sample</a:t>
            </a:r>
            <a:r>
              <a:rPr sz="1200" spc="-35" dirty="0">
                <a:solidFill>
                  <a:srgbClr val="7E7E7E"/>
                </a:solidFill>
                <a:latin typeface="Arial MT"/>
                <a:cs typeface="Arial MT"/>
              </a:rPr>
              <a:t> </a:t>
            </a:r>
            <a:r>
              <a:rPr sz="1200" dirty="0">
                <a:solidFill>
                  <a:srgbClr val="7E7E7E"/>
                </a:solidFill>
                <a:latin typeface="Arial MT"/>
                <a:cs typeface="Arial MT"/>
              </a:rPr>
              <a:t>size</a:t>
            </a:r>
            <a:r>
              <a:rPr sz="1200" spc="-15" dirty="0">
                <a:solidFill>
                  <a:srgbClr val="7E7E7E"/>
                </a:solidFill>
                <a:latin typeface="Arial MT"/>
                <a:cs typeface="Arial MT"/>
              </a:rPr>
              <a:t> </a:t>
            </a:r>
            <a:r>
              <a:rPr sz="1200" spc="-10" dirty="0">
                <a:solidFill>
                  <a:srgbClr val="7E7E7E"/>
                </a:solidFill>
                <a:latin typeface="Arial MT"/>
                <a:cs typeface="Arial MT"/>
              </a:rPr>
              <a:t>concerns.</a:t>
            </a:r>
            <a:endParaRPr sz="1200">
              <a:latin typeface="Arial MT"/>
              <a:cs typeface="Arial MT"/>
            </a:endParaRPr>
          </a:p>
        </p:txBody>
      </p:sp>
      <p:sp>
        <p:nvSpPr>
          <p:cNvPr id="13" name="object 13"/>
          <p:cNvSpPr/>
          <p:nvPr/>
        </p:nvSpPr>
        <p:spPr>
          <a:xfrm>
            <a:off x="398525" y="2005583"/>
            <a:ext cx="1719580" cy="1737360"/>
          </a:xfrm>
          <a:custGeom>
            <a:avLst/>
            <a:gdLst/>
            <a:ahLst/>
            <a:cxnLst/>
            <a:rect l="l" t="t" r="r" b="b"/>
            <a:pathLst>
              <a:path w="1719580" h="1737360">
                <a:moveTo>
                  <a:pt x="859536" y="0"/>
                </a:moveTo>
                <a:lnTo>
                  <a:pt x="812375" y="1285"/>
                </a:lnTo>
                <a:lnTo>
                  <a:pt x="765879" y="5097"/>
                </a:lnTo>
                <a:lnTo>
                  <a:pt x="720113" y="11369"/>
                </a:lnTo>
                <a:lnTo>
                  <a:pt x="675143" y="20036"/>
                </a:lnTo>
                <a:lnTo>
                  <a:pt x="631035" y="31030"/>
                </a:lnTo>
                <a:lnTo>
                  <a:pt x="587854" y="44286"/>
                </a:lnTo>
                <a:lnTo>
                  <a:pt x="545665" y="59737"/>
                </a:lnTo>
                <a:lnTo>
                  <a:pt x="504534" y="77317"/>
                </a:lnTo>
                <a:lnTo>
                  <a:pt x="464527" y="96961"/>
                </a:lnTo>
                <a:lnTo>
                  <a:pt x="425709" y="118601"/>
                </a:lnTo>
                <a:lnTo>
                  <a:pt x="388146" y="142171"/>
                </a:lnTo>
                <a:lnTo>
                  <a:pt x="351903" y="167605"/>
                </a:lnTo>
                <a:lnTo>
                  <a:pt x="317045" y="194838"/>
                </a:lnTo>
                <a:lnTo>
                  <a:pt x="283639" y="223802"/>
                </a:lnTo>
                <a:lnTo>
                  <a:pt x="251750" y="254431"/>
                </a:lnTo>
                <a:lnTo>
                  <a:pt x="221443" y="286660"/>
                </a:lnTo>
                <a:lnTo>
                  <a:pt x="192784" y="320422"/>
                </a:lnTo>
                <a:lnTo>
                  <a:pt x="165839" y="355650"/>
                </a:lnTo>
                <a:lnTo>
                  <a:pt x="140672" y="392279"/>
                </a:lnTo>
                <a:lnTo>
                  <a:pt x="117350" y="430242"/>
                </a:lnTo>
                <a:lnTo>
                  <a:pt x="95938" y="469473"/>
                </a:lnTo>
                <a:lnTo>
                  <a:pt x="76502" y="509905"/>
                </a:lnTo>
                <a:lnTo>
                  <a:pt x="59107" y="551473"/>
                </a:lnTo>
                <a:lnTo>
                  <a:pt x="43819" y="594111"/>
                </a:lnTo>
                <a:lnTo>
                  <a:pt x="30703" y="637751"/>
                </a:lnTo>
                <a:lnTo>
                  <a:pt x="19824" y="682328"/>
                </a:lnTo>
                <a:lnTo>
                  <a:pt x="11249" y="727776"/>
                </a:lnTo>
                <a:lnTo>
                  <a:pt x="5043" y="774028"/>
                </a:lnTo>
                <a:lnTo>
                  <a:pt x="1271" y="821018"/>
                </a:lnTo>
                <a:lnTo>
                  <a:pt x="0" y="868680"/>
                </a:lnTo>
                <a:lnTo>
                  <a:pt x="1271" y="916341"/>
                </a:lnTo>
                <a:lnTo>
                  <a:pt x="5043" y="963331"/>
                </a:lnTo>
                <a:lnTo>
                  <a:pt x="11249" y="1009583"/>
                </a:lnTo>
                <a:lnTo>
                  <a:pt x="19824" y="1055031"/>
                </a:lnTo>
                <a:lnTo>
                  <a:pt x="30703" y="1099608"/>
                </a:lnTo>
                <a:lnTo>
                  <a:pt x="43819" y="1143248"/>
                </a:lnTo>
                <a:lnTo>
                  <a:pt x="59107" y="1185886"/>
                </a:lnTo>
                <a:lnTo>
                  <a:pt x="76502" y="1227454"/>
                </a:lnTo>
                <a:lnTo>
                  <a:pt x="95938" y="1267886"/>
                </a:lnTo>
                <a:lnTo>
                  <a:pt x="117350" y="1307117"/>
                </a:lnTo>
                <a:lnTo>
                  <a:pt x="140672" y="1345080"/>
                </a:lnTo>
                <a:lnTo>
                  <a:pt x="165839" y="1381709"/>
                </a:lnTo>
                <a:lnTo>
                  <a:pt x="192784" y="1416937"/>
                </a:lnTo>
                <a:lnTo>
                  <a:pt x="221443" y="1450699"/>
                </a:lnTo>
                <a:lnTo>
                  <a:pt x="251750" y="1482928"/>
                </a:lnTo>
                <a:lnTo>
                  <a:pt x="283639" y="1513557"/>
                </a:lnTo>
                <a:lnTo>
                  <a:pt x="317045" y="1542521"/>
                </a:lnTo>
                <a:lnTo>
                  <a:pt x="351903" y="1569754"/>
                </a:lnTo>
                <a:lnTo>
                  <a:pt x="388146" y="1595188"/>
                </a:lnTo>
                <a:lnTo>
                  <a:pt x="425709" y="1618758"/>
                </a:lnTo>
                <a:lnTo>
                  <a:pt x="464527" y="1640398"/>
                </a:lnTo>
                <a:lnTo>
                  <a:pt x="504534" y="1660042"/>
                </a:lnTo>
                <a:lnTo>
                  <a:pt x="545665" y="1677622"/>
                </a:lnTo>
                <a:lnTo>
                  <a:pt x="587854" y="1693073"/>
                </a:lnTo>
                <a:lnTo>
                  <a:pt x="631035" y="1706329"/>
                </a:lnTo>
                <a:lnTo>
                  <a:pt x="675143" y="1717323"/>
                </a:lnTo>
                <a:lnTo>
                  <a:pt x="720113" y="1725990"/>
                </a:lnTo>
                <a:lnTo>
                  <a:pt x="765879" y="1732262"/>
                </a:lnTo>
                <a:lnTo>
                  <a:pt x="812375" y="1736074"/>
                </a:lnTo>
                <a:lnTo>
                  <a:pt x="859536" y="1737360"/>
                </a:lnTo>
                <a:lnTo>
                  <a:pt x="906696" y="1736074"/>
                </a:lnTo>
                <a:lnTo>
                  <a:pt x="953192" y="1732262"/>
                </a:lnTo>
                <a:lnTo>
                  <a:pt x="998958" y="1725990"/>
                </a:lnTo>
                <a:lnTo>
                  <a:pt x="1043928" y="1717323"/>
                </a:lnTo>
                <a:lnTo>
                  <a:pt x="1088036" y="1706329"/>
                </a:lnTo>
                <a:lnTo>
                  <a:pt x="1131217" y="1693073"/>
                </a:lnTo>
                <a:lnTo>
                  <a:pt x="1173406" y="1677622"/>
                </a:lnTo>
                <a:lnTo>
                  <a:pt x="1214537" y="1660042"/>
                </a:lnTo>
                <a:lnTo>
                  <a:pt x="1254544" y="1640398"/>
                </a:lnTo>
                <a:lnTo>
                  <a:pt x="1293362" y="1618758"/>
                </a:lnTo>
                <a:lnTo>
                  <a:pt x="1330925" y="1595188"/>
                </a:lnTo>
                <a:lnTo>
                  <a:pt x="1367168" y="1569754"/>
                </a:lnTo>
                <a:lnTo>
                  <a:pt x="1402026" y="1542521"/>
                </a:lnTo>
                <a:lnTo>
                  <a:pt x="1435432" y="1513557"/>
                </a:lnTo>
                <a:lnTo>
                  <a:pt x="1467321" y="1482928"/>
                </a:lnTo>
                <a:lnTo>
                  <a:pt x="1497628" y="1450699"/>
                </a:lnTo>
                <a:lnTo>
                  <a:pt x="1526287" y="1416937"/>
                </a:lnTo>
                <a:lnTo>
                  <a:pt x="1553232" y="1381709"/>
                </a:lnTo>
                <a:lnTo>
                  <a:pt x="1578399" y="1345080"/>
                </a:lnTo>
                <a:lnTo>
                  <a:pt x="1601721" y="1307117"/>
                </a:lnTo>
                <a:lnTo>
                  <a:pt x="1623133" y="1267886"/>
                </a:lnTo>
                <a:lnTo>
                  <a:pt x="1642569" y="1227454"/>
                </a:lnTo>
                <a:lnTo>
                  <a:pt x="1659964" y="1185886"/>
                </a:lnTo>
                <a:lnTo>
                  <a:pt x="1675252" y="1143248"/>
                </a:lnTo>
                <a:lnTo>
                  <a:pt x="1688368" y="1099608"/>
                </a:lnTo>
                <a:lnTo>
                  <a:pt x="1699247" y="1055031"/>
                </a:lnTo>
                <a:lnTo>
                  <a:pt x="1707822" y="1009583"/>
                </a:lnTo>
                <a:lnTo>
                  <a:pt x="1714028" y="963331"/>
                </a:lnTo>
                <a:lnTo>
                  <a:pt x="1717800" y="916341"/>
                </a:lnTo>
                <a:lnTo>
                  <a:pt x="1719072" y="868680"/>
                </a:lnTo>
                <a:lnTo>
                  <a:pt x="1717800" y="821018"/>
                </a:lnTo>
                <a:lnTo>
                  <a:pt x="1714028" y="774028"/>
                </a:lnTo>
                <a:lnTo>
                  <a:pt x="1707822" y="727776"/>
                </a:lnTo>
                <a:lnTo>
                  <a:pt x="1699247" y="682328"/>
                </a:lnTo>
                <a:lnTo>
                  <a:pt x="1688368" y="637751"/>
                </a:lnTo>
                <a:lnTo>
                  <a:pt x="1675252" y="594111"/>
                </a:lnTo>
                <a:lnTo>
                  <a:pt x="1659964" y="551473"/>
                </a:lnTo>
                <a:lnTo>
                  <a:pt x="1642569" y="509905"/>
                </a:lnTo>
                <a:lnTo>
                  <a:pt x="1623133" y="469473"/>
                </a:lnTo>
                <a:lnTo>
                  <a:pt x="1601721" y="430242"/>
                </a:lnTo>
                <a:lnTo>
                  <a:pt x="1578399" y="392279"/>
                </a:lnTo>
                <a:lnTo>
                  <a:pt x="1553232" y="355650"/>
                </a:lnTo>
                <a:lnTo>
                  <a:pt x="1526287" y="320422"/>
                </a:lnTo>
                <a:lnTo>
                  <a:pt x="1497628" y="286660"/>
                </a:lnTo>
                <a:lnTo>
                  <a:pt x="1467321" y="254431"/>
                </a:lnTo>
                <a:lnTo>
                  <a:pt x="1435432" y="223802"/>
                </a:lnTo>
                <a:lnTo>
                  <a:pt x="1402026" y="194838"/>
                </a:lnTo>
                <a:lnTo>
                  <a:pt x="1367168" y="167605"/>
                </a:lnTo>
                <a:lnTo>
                  <a:pt x="1330925" y="142171"/>
                </a:lnTo>
                <a:lnTo>
                  <a:pt x="1293362" y="118601"/>
                </a:lnTo>
                <a:lnTo>
                  <a:pt x="1254544" y="96961"/>
                </a:lnTo>
                <a:lnTo>
                  <a:pt x="1214537" y="77317"/>
                </a:lnTo>
                <a:lnTo>
                  <a:pt x="1173406" y="59737"/>
                </a:lnTo>
                <a:lnTo>
                  <a:pt x="1131217" y="44286"/>
                </a:lnTo>
                <a:lnTo>
                  <a:pt x="1088036" y="31030"/>
                </a:lnTo>
                <a:lnTo>
                  <a:pt x="1043928" y="20036"/>
                </a:lnTo>
                <a:lnTo>
                  <a:pt x="998958" y="11369"/>
                </a:lnTo>
                <a:lnTo>
                  <a:pt x="953192" y="5097"/>
                </a:lnTo>
                <a:lnTo>
                  <a:pt x="906696" y="1285"/>
                </a:lnTo>
                <a:lnTo>
                  <a:pt x="859536" y="0"/>
                </a:lnTo>
                <a:close/>
              </a:path>
            </a:pathLst>
          </a:custGeom>
          <a:solidFill>
            <a:srgbClr val="517C9F"/>
          </a:solidFill>
        </p:spPr>
        <p:txBody>
          <a:bodyPr wrap="square" lIns="0" tIns="0" rIns="0" bIns="0" rtlCol="0"/>
          <a:lstStyle/>
          <a:p>
            <a:endParaRPr/>
          </a:p>
        </p:txBody>
      </p:sp>
      <p:sp>
        <p:nvSpPr>
          <p:cNvPr id="14" name="object 14"/>
          <p:cNvSpPr txBox="1"/>
          <p:nvPr/>
        </p:nvSpPr>
        <p:spPr>
          <a:xfrm>
            <a:off x="901072" y="2611426"/>
            <a:ext cx="713740" cy="513715"/>
          </a:xfrm>
          <a:prstGeom prst="rect">
            <a:avLst/>
          </a:prstGeom>
        </p:spPr>
        <p:txBody>
          <a:bodyPr vert="horz" wrap="square" lIns="0" tIns="12700" rIns="0" bIns="0" rtlCol="0">
            <a:spAutoFit/>
          </a:bodyPr>
          <a:lstStyle/>
          <a:p>
            <a:pPr marL="158750" marR="5080" indent="-146685">
              <a:lnSpc>
                <a:spcPct val="100000"/>
              </a:lnSpc>
              <a:spcBef>
                <a:spcPts val="100"/>
              </a:spcBef>
            </a:pPr>
            <a:r>
              <a:rPr sz="1600" spc="-10" dirty="0">
                <a:solidFill>
                  <a:srgbClr val="FFFFFF"/>
                </a:solidFill>
                <a:latin typeface="Arial MT"/>
                <a:cs typeface="Arial MT"/>
              </a:rPr>
              <a:t>Sample </a:t>
            </a:r>
            <a:r>
              <a:rPr sz="1600" spc="-20" dirty="0">
                <a:solidFill>
                  <a:srgbClr val="FFFFFF"/>
                </a:solidFill>
                <a:latin typeface="Arial MT"/>
                <a:cs typeface="Arial MT"/>
              </a:rPr>
              <a:t>Size</a:t>
            </a:r>
            <a:endParaRPr sz="1600">
              <a:latin typeface="Arial MT"/>
              <a:cs typeface="Arial MT"/>
            </a:endParaRPr>
          </a:p>
        </p:txBody>
      </p:sp>
      <p:sp>
        <p:nvSpPr>
          <p:cNvPr id="15" name="object 15"/>
          <p:cNvSpPr/>
          <p:nvPr/>
        </p:nvSpPr>
        <p:spPr>
          <a:xfrm>
            <a:off x="1299591" y="4261484"/>
            <a:ext cx="7310755" cy="1720850"/>
          </a:xfrm>
          <a:custGeom>
            <a:avLst/>
            <a:gdLst/>
            <a:ahLst/>
            <a:cxnLst/>
            <a:rect l="l" t="t" r="r" b="b"/>
            <a:pathLst>
              <a:path w="7310755" h="1720850">
                <a:moveTo>
                  <a:pt x="0" y="0"/>
                </a:moveTo>
                <a:lnTo>
                  <a:pt x="7310628" y="0"/>
                </a:lnTo>
                <a:lnTo>
                  <a:pt x="7310628" y="1720595"/>
                </a:lnTo>
                <a:lnTo>
                  <a:pt x="0" y="1720595"/>
                </a:lnTo>
                <a:lnTo>
                  <a:pt x="0" y="0"/>
                </a:lnTo>
                <a:close/>
              </a:path>
            </a:pathLst>
          </a:custGeom>
          <a:ln w="25400">
            <a:solidFill>
              <a:srgbClr val="517C9F"/>
            </a:solidFill>
          </a:ln>
        </p:spPr>
        <p:txBody>
          <a:bodyPr wrap="square" lIns="0" tIns="0" rIns="0" bIns="0" rtlCol="0"/>
          <a:lstStyle/>
          <a:p>
            <a:endParaRPr/>
          </a:p>
        </p:txBody>
      </p:sp>
      <p:sp>
        <p:nvSpPr>
          <p:cNvPr id="16" name="object 16"/>
          <p:cNvSpPr txBox="1"/>
          <p:nvPr/>
        </p:nvSpPr>
        <p:spPr>
          <a:xfrm>
            <a:off x="2183145" y="4281079"/>
            <a:ext cx="6209030" cy="1671320"/>
          </a:xfrm>
          <a:prstGeom prst="rect">
            <a:avLst/>
          </a:prstGeom>
        </p:spPr>
        <p:txBody>
          <a:bodyPr vert="horz" wrap="square" lIns="0" tIns="12700" rIns="0" bIns="0" rtlCol="0">
            <a:spAutoFit/>
          </a:bodyPr>
          <a:lstStyle/>
          <a:p>
            <a:pPr marL="407670" marR="68580" indent="-344805">
              <a:lnSpc>
                <a:spcPct val="100000"/>
              </a:lnSpc>
              <a:spcBef>
                <a:spcPts val="100"/>
              </a:spcBef>
              <a:buClr>
                <a:srgbClr val="517C9F"/>
              </a:buClr>
              <a:buSzPct val="150000"/>
              <a:buChar char="•"/>
              <a:tabLst>
                <a:tab pos="407670" algn="l"/>
              </a:tabLst>
            </a:pPr>
            <a:r>
              <a:rPr sz="1200" dirty="0">
                <a:solidFill>
                  <a:srgbClr val="7E7E7E"/>
                </a:solidFill>
                <a:latin typeface="Arial MT"/>
                <a:cs typeface="Arial MT"/>
              </a:rPr>
              <a:t>Nonmetric</a:t>
            </a:r>
            <a:r>
              <a:rPr sz="1200" spc="-30" dirty="0">
                <a:solidFill>
                  <a:srgbClr val="7E7E7E"/>
                </a:solidFill>
                <a:latin typeface="Arial MT"/>
                <a:cs typeface="Arial MT"/>
              </a:rPr>
              <a:t> </a:t>
            </a:r>
            <a:r>
              <a:rPr sz="1200" dirty="0">
                <a:solidFill>
                  <a:srgbClr val="7E7E7E"/>
                </a:solidFill>
                <a:latin typeface="Arial MT"/>
                <a:cs typeface="Arial MT"/>
              </a:rPr>
              <a:t>variables</a:t>
            </a:r>
            <a:r>
              <a:rPr sz="1200" spc="-25" dirty="0">
                <a:solidFill>
                  <a:srgbClr val="7E7E7E"/>
                </a:solidFill>
                <a:latin typeface="Arial MT"/>
                <a:cs typeface="Arial MT"/>
              </a:rPr>
              <a:t> </a:t>
            </a:r>
            <a:r>
              <a:rPr sz="1200" dirty="0">
                <a:solidFill>
                  <a:srgbClr val="7E7E7E"/>
                </a:solidFill>
                <a:latin typeface="Arial MT"/>
                <a:cs typeface="Arial MT"/>
              </a:rPr>
              <a:t>can</a:t>
            </a:r>
            <a:r>
              <a:rPr sz="1200" spc="-20" dirty="0">
                <a:solidFill>
                  <a:srgbClr val="7E7E7E"/>
                </a:solidFill>
                <a:latin typeface="Arial MT"/>
                <a:cs typeface="Arial MT"/>
              </a:rPr>
              <a:t> </a:t>
            </a:r>
            <a:r>
              <a:rPr sz="1200" dirty="0">
                <a:solidFill>
                  <a:srgbClr val="7E7E7E"/>
                </a:solidFill>
                <a:latin typeface="Arial MT"/>
                <a:cs typeface="Arial MT"/>
              </a:rPr>
              <a:t>only</a:t>
            </a:r>
            <a:r>
              <a:rPr sz="1200" spc="-20" dirty="0">
                <a:solidFill>
                  <a:srgbClr val="7E7E7E"/>
                </a:solidFill>
                <a:latin typeface="Arial MT"/>
                <a:cs typeface="Arial MT"/>
              </a:rPr>
              <a:t> </a:t>
            </a:r>
            <a:r>
              <a:rPr sz="1200" dirty="0">
                <a:solidFill>
                  <a:srgbClr val="7E7E7E"/>
                </a:solidFill>
                <a:latin typeface="Arial MT"/>
                <a:cs typeface="Arial MT"/>
              </a:rPr>
              <a:t>be</a:t>
            </a:r>
            <a:r>
              <a:rPr sz="1200" spc="-25" dirty="0">
                <a:solidFill>
                  <a:srgbClr val="7E7E7E"/>
                </a:solidFill>
                <a:latin typeface="Arial MT"/>
                <a:cs typeface="Arial MT"/>
              </a:rPr>
              <a:t> </a:t>
            </a:r>
            <a:r>
              <a:rPr sz="1200" dirty="0">
                <a:solidFill>
                  <a:srgbClr val="7E7E7E"/>
                </a:solidFill>
                <a:latin typeface="Arial MT"/>
                <a:cs typeface="Arial MT"/>
              </a:rPr>
              <a:t>included</a:t>
            </a:r>
            <a:r>
              <a:rPr sz="1200" spc="-20" dirty="0">
                <a:solidFill>
                  <a:srgbClr val="7E7E7E"/>
                </a:solidFill>
                <a:latin typeface="Arial MT"/>
                <a:cs typeface="Arial MT"/>
              </a:rPr>
              <a:t> </a:t>
            </a:r>
            <a:r>
              <a:rPr sz="1200" dirty="0">
                <a:solidFill>
                  <a:srgbClr val="7E7E7E"/>
                </a:solidFill>
                <a:latin typeface="Arial MT"/>
                <a:cs typeface="Arial MT"/>
              </a:rPr>
              <a:t>in</a:t>
            </a:r>
            <a:r>
              <a:rPr sz="1200" spc="-35" dirty="0">
                <a:solidFill>
                  <a:srgbClr val="7E7E7E"/>
                </a:solidFill>
                <a:latin typeface="Arial MT"/>
                <a:cs typeface="Arial MT"/>
              </a:rPr>
              <a:t> </a:t>
            </a:r>
            <a:r>
              <a:rPr sz="1200" dirty="0">
                <a:solidFill>
                  <a:srgbClr val="7E7E7E"/>
                </a:solidFill>
                <a:latin typeface="Arial MT"/>
                <a:cs typeface="Arial MT"/>
              </a:rPr>
              <a:t>a</a:t>
            </a:r>
            <a:r>
              <a:rPr sz="1200" spc="-15" dirty="0">
                <a:solidFill>
                  <a:srgbClr val="7E7E7E"/>
                </a:solidFill>
                <a:latin typeface="Arial MT"/>
                <a:cs typeface="Arial MT"/>
              </a:rPr>
              <a:t> </a:t>
            </a:r>
            <a:r>
              <a:rPr sz="1200" dirty="0">
                <a:solidFill>
                  <a:srgbClr val="7E7E7E"/>
                </a:solidFill>
                <a:latin typeface="Arial MT"/>
                <a:cs typeface="Arial MT"/>
              </a:rPr>
              <a:t>regression</a:t>
            </a:r>
            <a:r>
              <a:rPr sz="1200" spc="-35" dirty="0">
                <a:solidFill>
                  <a:srgbClr val="7E7E7E"/>
                </a:solidFill>
                <a:latin typeface="Arial MT"/>
                <a:cs typeface="Arial MT"/>
              </a:rPr>
              <a:t> </a:t>
            </a:r>
            <a:r>
              <a:rPr sz="1200" dirty="0">
                <a:solidFill>
                  <a:srgbClr val="7E7E7E"/>
                </a:solidFill>
                <a:latin typeface="Arial MT"/>
                <a:cs typeface="Arial MT"/>
              </a:rPr>
              <a:t>analysis</a:t>
            </a:r>
            <a:r>
              <a:rPr sz="1200" spc="-25" dirty="0">
                <a:solidFill>
                  <a:srgbClr val="7E7E7E"/>
                </a:solidFill>
                <a:latin typeface="Arial MT"/>
                <a:cs typeface="Arial MT"/>
              </a:rPr>
              <a:t> </a:t>
            </a:r>
            <a:r>
              <a:rPr sz="1200" dirty="0">
                <a:solidFill>
                  <a:srgbClr val="7E7E7E"/>
                </a:solidFill>
                <a:latin typeface="Arial MT"/>
                <a:cs typeface="Arial MT"/>
              </a:rPr>
              <a:t>by</a:t>
            </a:r>
            <a:r>
              <a:rPr sz="1200" spc="-20" dirty="0">
                <a:solidFill>
                  <a:srgbClr val="7E7E7E"/>
                </a:solidFill>
                <a:latin typeface="Arial MT"/>
                <a:cs typeface="Arial MT"/>
              </a:rPr>
              <a:t> </a:t>
            </a:r>
            <a:r>
              <a:rPr sz="1200" dirty="0">
                <a:solidFill>
                  <a:srgbClr val="7E7E7E"/>
                </a:solidFill>
                <a:latin typeface="Arial MT"/>
                <a:cs typeface="Arial MT"/>
              </a:rPr>
              <a:t>creating</a:t>
            </a:r>
            <a:r>
              <a:rPr sz="1200" spc="-35" dirty="0">
                <a:solidFill>
                  <a:srgbClr val="7E7E7E"/>
                </a:solidFill>
                <a:latin typeface="Arial MT"/>
                <a:cs typeface="Arial MT"/>
              </a:rPr>
              <a:t> </a:t>
            </a:r>
            <a:r>
              <a:rPr sz="1200" spc="-10" dirty="0">
                <a:solidFill>
                  <a:srgbClr val="7E7E7E"/>
                </a:solidFill>
                <a:latin typeface="Arial MT"/>
                <a:cs typeface="Arial MT"/>
              </a:rPr>
              <a:t>dummy </a:t>
            </a:r>
            <a:r>
              <a:rPr sz="1200" dirty="0">
                <a:solidFill>
                  <a:srgbClr val="7E7E7E"/>
                </a:solidFill>
                <a:latin typeface="Arial MT"/>
                <a:cs typeface="Arial MT"/>
              </a:rPr>
              <a:t>variables;</a:t>
            </a:r>
            <a:r>
              <a:rPr sz="1200" spc="-35" dirty="0">
                <a:solidFill>
                  <a:srgbClr val="7E7E7E"/>
                </a:solidFill>
                <a:latin typeface="Arial MT"/>
                <a:cs typeface="Arial MT"/>
              </a:rPr>
              <a:t> </a:t>
            </a:r>
            <a:r>
              <a:rPr sz="1200" dirty="0">
                <a:solidFill>
                  <a:srgbClr val="7E7E7E"/>
                </a:solidFill>
                <a:latin typeface="Arial MT"/>
                <a:cs typeface="Arial MT"/>
              </a:rPr>
              <a:t>which</a:t>
            </a:r>
            <a:r>
              <a:rPr sz="1200" spc="-20" dirty="0">
                <a:solidFill>
                  <a:srgbClr val="7E7E7E"/>
                </a:solidFill>
                <a:latin typeface="Arial MT"/>
                <a:cs typeface="Arial MT"/>
              </a:rPr>
              <a:t> </a:t>
            </a:r>
            <a:r>
              <a:rPr sz="1200" dirty="0">
                <a:solidFill>
                  <a:srgbClr val="7E7E7E"/>
                </a:solidFill>
                <a:latin typeface="Arial MT"/>
                <a:cs typeface="Arial MT"/>
              </a:rPr>
              <a:t>can</a:t>
            </a:r>
            <a:r>
              <a:rPr sz="1200" spc="-30" dirty="0">
                <a:solidFill>
                  <a:srgbClr val="7E7E7E"/>
                </a:solidFill>
                <a:latin typeface="Arial MT"/>
                <a:cs typeface="Arial MT"/>
              </a:rPr>
              <a:t> </a:t>
            </a:r>
            <a:r>
              <a:rPr sz="1200" dirty="0">
                <a:solidFill>
                  <a:srgbClr val="7E7E7E"/>
                </a:solidFill>
                <a:latin typeface="Arial MT"/>
                <a:cs typeface="Arial MT"/>
              </a:rPr>
              <a:t>only</a:t>
            </a:r>
            <a:r>
              <a:rPr sz="1200" spc="-20" dirty="0">
                <a:solidFill>
                  <a:srgbClr val="7E7E7E"/>
                </a:solidFill>
                <a:latin typeface="Arial MT"/>
                <a:cs typeface="Arial MT"/>
              </a:rPr>
              <a:t> </a:t>
            </a:r>
            <a:r>
              <a:rPr sz="1200" dirty="0">
                <a:solidFill>
                  <a:srgbClr val="7E7E7E"/>
                </a:solidFill>
                <a:latin typeface="Arial MT"/>
                <a:cs typeface="Arial MT"/>
              </a:rPr>
              <a:t>be</a:t>
            </a:r>
            <a:r>
              <a:rPr sz="1200" spc="-25" dirty="0">
                <a:solidFill>
                  <a:srgbClr val="7E7E7E"/>
                </a:solidFill>
                <a:latin typeface="Arial MT"/>
                <a:cs typeface="Arial MT"/>
              </a:rPr>
              <a:t> </a:t>
            </a:r>
            <a:r>
              <a:rPr sz="1200" dirty="0">
                <a:solidFill>
                  <a:srgbClr val="7E7E7E"/>
                </a:solidFill>
                <a:latin typeface="Arial MT"/>
                <a:cs typeface="Arial MT"/>
              </a:rPr>
              <a:t>interpreted</a:t>
            </a:r>
            <a:r>
              <a:rPr sz="1200" spc="-40" dirty="0">
                <a:solidFill>
                  <a:srgbClr val="7E7E7E"/>
                </a:solidFill>
                <a:latin typeface="Arial MT"/>
                <a:cs typeface="Arial MT"/>
              </a:rPr>
              <a:t> </a:t>
            </a:r>
            <a:r>
              <a:rPr sz="1200" dirty="0">
                <a:solidFill>
                  <a:srgbClr val="7E7E7E"/>
                </a:solidFill>
                <a:latin typeface="Arial MT"/>
                <a:cs typeface="Arial MT"/>
              </a:rPr>
              <a:t>in</a:t>
            </a:r>
            <a:r>
              <a:rPr sz="1200" spc="-15" dirty="0">
                <a:solidFill>
                  <a:srgbClr val="7E7E7E"/>
                </a:solidFill>
                <a:latin typeface="Arial MT"/>
                <a:cs typeface="Arial MT"/>
              </a:rPr>
              <a:t> </a:t>
            </a:r>
            <a:r>
              <a:rPr sz="1200" dirty="0">
                <a:solidFill>
                  <a:srgbClr val="7E7E7E"/>
                </a:solidFill>
                <a:latin typeface="Arial MT"/>
                <a:cs typeface="Arial MT"/>
              </a:rPr>
              <a:t>relation</a:t>
            </a:r>
            <a:r>
              <a:rPr sz="1200" spc="-35" dirty="0">
                <a:solidFill>
                  <a:srgbClr val="7E7E7E"/>
                </a:solidFill>
                <a:latin typeface="Arial MT"/>
                <a:cs typeface="Arial MT"/>
              </a:rPr>
              <a:t> </a:t>
            </a:r>
            <a:r>
              <a:rPr sz="1200" dirty="0">
                <a:solidFill>
                  <a:srgbClr val="7E7E7E"/>
                </a:solidFill>
                <a:latin typeface="Arial MT"/>
                <a:cs typeface="Arial MT"/>
              </a:rPr>
              <a:t>to</a:t>
            </a:r>
            <a:r>
              <a:rPr sz="1200" spc="-20" dirty="0">
                <a:solidFill>
                  <a:srgbClr val="7E7E7E"/>
                </a:solidFill>
                <a:latin typeface="Arial MT"/>
                <a:cs typeface="Arial MT"/>
              </a:rPr>
              <a:t> </a:t>
            </a:r>
            <a:r>
              <a:rPr sz="1200" dirty="0">
                <a:solidFill>
                  <a:srgbClr val="7E7E7E"/>
                </a:solidFill>
                <a:latin typeface="Arial MT"/>
                <a:cs typeface="Arial MT"/>
              </a:rPr>
              <a:t>their</a:t>
            </a:r>
            <a:r>
              <a:rPr sz="1200" spc="-20" dirty="0">
                <a:solidFill>
                  <a:srgbClr val="7E7E7E"/>
                </a:solidFill>
                <a:latin typeface="Arial MT"/>
                <a:cs typeface="Arial MT"/>
              </a:rPr>
              <a:t> </a:t>
            </a:r>
            <a:r>
              <a:rPr sz="1200" dirty="0">
                <a:solidFill>
                  <a:srgbClr val="7E7E7E"/>
                </a:solidFill>
                <a:latin typeface="Arial MT"/>
                <a:cs typeface="Arial MT"/>
              </a:rPr>
              <a:t>reference</a:t>
            </a:r>
            <a:r>
              <a:rPr sz="1200" spc="-25" dirty="0">
                <a:solidFill>
                  <a:srgbClr val="7E7E7E"/>
                </a:solidFill>
                <a:latin typeface="Arial MT"/>
                <a:cs typeface="Arial MT"/>
              </a:rPr>
              <a:t> </a:t>
            </a:r>
            <a:r>
              <a:rPr sz="1200" spc="-10" dirty="0">
                <a:solidFill>
                  <a:srgbClr val="7E7E7E"/>
                </a:solidFill>
                <a:latin typeface="Arial MT"/>
                <a:cs typeface="Arial MT"/>
              </a:rPr>
              <a:t>category.</a:t>
            </a:r>
            <a:endParaRPr sz="1200">
              <a:latin typeface="Arial MT"/>
              <a:cs typeface="Arial MT"/>
            </a:endParaRPr>
          </a:p>
          <a:p>
            <a:pPr marL="407670" marR="423545" indent="-344805">
              <a:lnSpc>
                <a:spcPct val="100000"/>
              </a:lnSpc>
              <a:spcBef>
                <a:spcPts val="720"/>
              </a:spcBef>
              <a:buClr>
                <a:srgbClr val="517C9F"/>
              </a:buClr>
              <a:buSzPct val="150000"/>
              <a:buChar char="•"/>
              <a:tabLst>
                <a:tab pos="407670" algn="l"/>
              </a:tabLst>
            </a:pPr>
            <a:r>
              <a:rPr sz="1200" dirty="0">
                <a:solidFill>
                  <a:srgbClr val="7E7E7E"/>
                </a:solidFill>
                <a:latin typeface="Arial MT"/>
                <a:cs typeface="Arial MT"/>
              </a:rPr>
              <a:t>Adding</a:t>
            </a:r>
            <a:r>
              <a:rPr sz="1200" spc="-40" dirty="0">
                <a:solidFill>
                  <a:srgbClr val="7E7E7E"/>
                </a:solidFill>
                <a:latin typeface="Arial MT"/>
                <a:cs typeface="Arial MT"/>
              </a:rPr>
              <a:t> </a:t>
            </a:r>
            <a:r>
              <a:rPr sz="1200" dirty="0">
                <a:solidFill>
                  <a:srgbClr val="7E7E7E"/>
                </a:solidFill>
                <a:latin typeface="Arial MT"/>
                <a:cs typeface="Arial MT"/>
              </a:rPr>
              <a:t>an</a:t>
            </a:r>
            <a:r>
              <a:rPr sz="1200" spc="-30" dirty="0">
                <a:solidFill>
                  <a:srgbClr val="7E7E7E"/>
                </a:solidFill>
                <a:latin typeface="Arial MT"/>
                <a:cs typeface="Arial MT"/>
              </a:rPr>
              <a:t> </a:t>
            </a:r>
            <a:r>
              <a:rPr sz="1200" dirty="0">
                <a:solidFill>
                  <a:srgbClr val="7E7E7E"/>
                </a:solidFill>
                <a:latin typeface="Arial MT"/>
                <a:cs typeface="Arial MT"/>
              </a:rPr>
              <a:t>additional</a:t>
            </a:r>
            <a:r>
              <a:rPr sz="1200" spc="-45" dirty="0">
                <a:solidFill>
                  <a:srgbClr val="7E7E7E"/>
                </a:solidFill>
                <a:latin typeface="Arial MT"/>
                <a:cs typeface="Arial MT"/>
              </a:rPr>
              <a:t> </a:t>
            </a:r>
            <a:r>
              <a:rPr sz="1200" dirty="0">
                <a:solidFill>
                  <a:srgbClr val="7E7E7E"/>
                </a:solidFill>
                <a:latin typeface="Arial MT"/>
                <a:cs typeface="Arial MT"/>
              </a:rPr>
              <a:t>polynomial</a:t>
            </a:r>
            <a:r>
              <a:rPr sz="1200" spc="-35" dirty="0">
                <a:solidFill>
                  <a:srgbClr val="7E7E7E"/>
                </a:solidFill>
                <a:latin typeface="Arial MT"/>
                <a:cs typeface="Arial MT"/>
              </a:rPr>
              <a:t> </a:t>
            </a:r>
            <a:r>
              <a:rPr sz="1200" dirty="0">
                <a:solidFill>
                  <a:srgbClr val="7E7E7E"/>
                </a:solidFill>
                <a:latin typeface="Arial MT"/>
                <a:cs typeface="Arial MT"/>
              </a:rPr>
              <a:t>term</a:t>
            </a:r>
            <a:r>
              <a:rPr sz="1200" spc="-40" dirty="0">
                <a:solidFill>
                  <a:srgbClr val="7E7E7E"/>
                </a:solidFill>
                <a:latin typeface="Arial MT"/>
                <a:cs typeface="Arial MT"/>
              </a:rPr>
              <a:t> </a:t>
            </a:r>
            <a:r>
              <a:rPr sz="1200" dirty="0">
                <a:solidFill>
                  <a:srgbClr val="7E7E7E"/>
                </a:solidFill>
                <a:latin typeface="Arial MT"/>
                <a:cs typeface="Arial MT"/>
              </a:rPr>
              <a:t>represents</a:t>
            </a:r>
            <a:r>
              <a:rPr sz="1200" spc="-35" dirty="0">
                <a:solidFill>
                  <a:srgbClr val="7E7E7E"/>
                </a:solidFill>
                <a:latin typeface="Arial MT"/>
                <a:cs typeface="Arial MT"/>
              </a:rPr>
              <a:t> </a:t>
            </a:r>
            <a:r>
              <a:rPr sz="1200" dirty="0">
                <a:solidFill>
                  <a:srgbClr val="7E7E7E"/>
                </a:solidFill>
                <a:latin typeface="Arial MT"/>
                <a:cs typeface="Arial MT"/>
              </a:rPr>
              <a:t>another</a:t>
            </a:r>
            <a:r>
              <a:rPr sz="1200" spc="-40" dirty="0">
                <a:solidFill>
                  <a:srgbClr val="7E7E7E"/>
                </a:solidFill>
                <a:latin typeface="Arial MT"/>
                <a:cs typeface="Arial MT"/>
              </a:rPr>
              <a:t> </a:t>
            </a:r>
            <a:r>
              <a:rPr sz="1200" dirty="0">
                <a:solidFill>
                  <a:srgbClr val="7E7E7E"/>
                </a:solidFill>
                <a:latin typeface="Arial MT"/>
                <a:cs typeface="Arial MT"/>
              </a:rPr>
              <a:t>inflection</a:t>
            </a:r>
            <a:r>
              <a:rPr sz="1200" spc="-40" dirty="0">
                <a:solidFill>
                  <a:srgbClr val="7E7E7E"/>
                </a:solidFill>
                <a:latin typeface="Arial MT"/>
                <a:cs typeface="Arial MT"/>
              </a:rPr>
              <a:t> </a:t>
            </a:r>
            <a:r>
              <a:rPr sz="1200" dirty="0">
                <a:solidFill>
                  <a:srgbClr val="7E7E7E"/>
                </a:solidFill>
                <a:latin typeface="Arial MT"/>
                <a:cs typeface="Arial MT"/>
              </a:rPr>
              <a:t>point</a:t>
            </a:r>
            <a:r>
              <a:rPr sz="1200" spc="-35" dirty="0">
                <a:solidFill>
                  <a:srgbClr val="7E7E7E"/>
                </a:solidFill>
                <a:latin typeface="Arial MT"/>
                <a:cs typeface="Arial MT"/>
              </a:rPr>
              <a:t> </a:t>
            </a:r>
            <a:r>
              <a:rPr sz="1200" dirty="0">
                <a:solidFill>
                  <a:srgbClr val="7E7E7E"/>
                </a:solidFill>
                <a:latin typeface="Arial MT"/>
                <a:cs typeface="Arial MT"/>
              </a:rPr>
              <a:t>in</a:t>
            </a:r>
            <a:r>
              <a:rPr sz="1200" spc="-25" dirty="0">
                <a:solidFill>
                  <a:srgbClr val="7E7E7E"/>
                </a:solidFill>
                <a:latin typeface="Arial MT"/>
                <a:cs typeface="Arial MT"/>
              </a:rPr>
              <a:t> the </a:t>
            </a:r>
            <a:r>
              <a:rPr sz="1200" dirty="0">
                <a:solidFill>
                  <a:srgbClr val="7E7E7E"/>
                </a:solidFill>
                <a:latin typeface="Arial MT"/>
                <a:cs typeface="Arial MT"/>
              </a:rPr>
              <a:t>curvilinear</a:t>
            </a:r>
            <a:r>
              <a:rPr sz="1200" spc="-35" dirty="0">
                <a:solidFill>
                  <a:srgbClr val="7E7E7E"/>
                </a:solidFill>
                <a:latin typeface="Arial MT"/>
                <a:cs typeface="Arial MT"/>
              </a:rPr>
              <a:t> </a:t>
            </a:r>
            <a:r>
              <a:rPr sz="1200" dirty="0">
                <a:solidFill>
                  <a:srgbClr val="7E7E7E"/>
                </a:solidFill>
                <a:latin typeface="Arial MT"/>
                <a:cs typeface="Arial MT"/>
              </a:rPr>
              <a:t>relationship.</a:t>
            </a:r>
            <a:r>
              <a:rPr sz="1200" spc="-40" dirty="0">
                <a:solidFill>
                  <a:srgbClr val="7E7E7E"/>
                </a:solidFill>
                <a:latin typeface="Arial MT"/>
                <a:cs typeface="Arial MT"/>
              </a:rPr>
              <a:t> </a:t>
            </a:r>
            <a:r>
              <a:rPr sz="1200" dirty="0">
                <a:solidFill>
                  <a:srgbClr val="7E7E7E"/>
                </a:solidFill>
                <a:latin typeface="Arial MT"/>
                <a:cs typeface="Arial MT"/>
              </a:rPr>
              <a:t>Quadratic</a:t>
            </a:r>
            <a:r>
              <a:rPr sz="1200" spc="-35" dirty="0">
                <a:solidFill>
                  <a:srgbClr val="7E7E7E"/>
                </a:solidFill>
                <a:latin typeface="Arial MT"/>
                <a:cs typeface="Arial MT"/>
              </a:rPr>
              <a:t> </a:t>
            </a:r>
            <a:r>
              <a:rPr sz="1200" dirty="0">
                <a:solidFill>
                  <a:srgbClr val="7E7E7E"/>
                </a:solidFill>
                <a:latin typeface="Arial MT"/>
                <a:cs typeface="Arial MT"/>
              </a:rPr>
              <a:t>&amp;</a:t>
            </a:r>
            <a:r>
              <a:rPr sz="1200" spc="-35" dirty="0">
                <a:solidFill>
                  <a:srgbClr val="7E7E7E"/>
                </a:solidFill>
                <a:latin typeface="Arial MT"/>
                <a:cs typeface="Arial MT"/>
              </a:rPr>
              <a:t> </a:t>
            </a:r>
            <a:r>
              <a:rPr sz="1200" dirty="0">
                <a:solidFill>
                  <a:srgbClr val="7E7E7E"/>
                </a:solidFill>
                <a:latin typeface="Arial MT"/>
                <a:cs typeface="Arial MT"/>
              </a:rPr>
              <a:t>cubic</a:t>
            </a:r>
            <a:r>
              <a:rPr sz="1200" spc="-35" dirty="0">
                <a:solidFill>
                  <a:srgbClr val="7E7E7E"/>
                </a:solidFill>
                <a:latin typeface="Arial MT"/>
                <a:cs typeface="Arial MT"/>
              </a:rPr>
              <a:t> </a:t>
            </a:r>
            <a:r>
              <a:rPr sz="1200" dirty="0">
                <a:solidFill>
                  <a:srgbClr val="7E7E7E"/>
                </a:solidFill>
                <a:latin typeface="Arial MT"/>
                <a:cs typeface="Arial MT"/>
              </a:rPr>
              <a:t>polynomials</a:t>
            </a:r>
            <a:r>
              <a:rPr sz="1200" spc="-45" dirty="0">
                <a:solidFill>
                  <a:srgbClr val="7E7E7E"/>
                </a:solidFill>
                <a:latin typeface="Arial MT"/>
                <a:cs typeface="Arial MT"/>
              </a:rPr>
              <a:t> </a:t>
            </a:r>
            <a:r>
              <a:rPr sz="1200" dirty="0">
                <a:solidFill>
                  <a:srgbClr val="7E7E7E"/>
                </a:solidFill>
                <a:latin typeface="Arial MT"/>
                <a:cs typeface="Arial MT"/>
              </a:rPr>
              <a:t>are</a:t>
            </a:r>
            <a:r>
              <a:rPr sz="1200" spc="-35" dirty="0">
                <a:solidFill>
                  <a:srgbClr val="7E7E7E"/>
                </a:solidFill>
                <a:latin typeface="Arial MT"/>
                <a:cs typeface="Arial MT"/>
              </a:rPr>
              <a:t> </a:t>
            </a:r>
            <a:r>
              <a:rPr sz="1200" dirty="0">
                <a:solidFill>
                  <a:srgbClr val="7E7E7E"/>
                </a:solidFill>
                <a:latin typeface="Arial MT"/>
                <a:cs typeface="Arial MT"/>
              </a:rPr>
              <a:t>generally</a:t>
            </a:r>
            <a:r>
              <a:rPr sz="1200" spc="-45" dirty="0">
                <a:solidFill>
                  <a:srgbClr val="7E7E7E"/>
                </a:solidFill>
                <a:latin typeface="Arial MT"/>
                <a:cs typeface="Arial MT"/>
              </a:rPr>
              <a:t> </a:t>
            </a:r>
            <a:r>
              <a:rPr sz="1200" dirty="0">
                <a:solidFill>
                  <a:srgbClr val="7E7E7E"/>
                </a:solidFill>
                <a:latin typeface="Arial MT"/>
                <a:cs typeface="Arial MT"/>
              </a:rPr>
              <a:t>sufficient</a:t>
            </a:r>
            <a:r>
              <a:rPr sz="1200" spc="-35" dirty="0">
                <a:solidFill>
                  <a:srgbClr val="7E7E7E"/>
                </a:solidFill>
                <a:latin typeface="Arial MT"/>
                <a:cs typeface="Arial MT"/>
              </a:rPr>
              <a:t> </a:t>
            </a:r>
            <a:r>
              <a:rPr sz="1200" spc="-25" dirty="0">
                <a:solidFill>
                  <a:srgbClr val="7E7E7E"/>
                </a:solidFill>
                <a:latin typeface="Arial MT"/>
                <a:cs typeface="Arial MT"/>
              </a:rPr>
              <a:t>to </a:t>
            </a:r>
            <a:r>
              <a:rPr sz="1200" dirty="0">
                <a:solidFill>
                  <a:srgbClr val="7E7E7E"/>
                </a:solidFill>
                <a:latin typeface="Arial MT"/>
                <a:cs typeface="Arial MT"/>
              </a:rPr>
              <a:t>represent</a:t>
            </a:r>
            <a:r>
              <a:rPr sz="1200" spc="-45" dirty="0">
                <a:solidFill>
                  <a:srgbClr val="7E7E7E"/>
                </a:solidFill>
                <a:latin typeface="Arial MT"/>
                <a:cs typeface="Arial MT"/>
              </a:rPr>
              <a:t> </a:t>
            </a:r>
            <a:r>
              <a:rPr sz="1200" dirty="0">
                <a:solidFill>
                  <a:srgbClr val="7E7E7E"/>
                </a:solidFill>
                <a:latin typeface="Arial MT"/>
                <a:cs typeface="Arial MT"/>
              </a:rPr>
              <a:t>most</a:t>
            </a:r>
            <a:r>
              <a:rPr sz="1200" spc="-30" dirty="0">
                <a:solidFill>
                  <a:srgbClr val="7E7E7E"/>
                </a:solidFill>
                <a:latin typeface="Arial MT"/>
                <a:cs typeface="Arial MT"/>
              </a:rPr>
              <a:t> </a:t>
            </a:r>
            <a:r>
              <a:rPr sz="1200" dirty="0">
                <a:solidFill>
                  <a:srgbClr val="7E7E7E"/>
                </a:solidFill>
                <a:latin typeface="Arial MT"/>
                <a:cs typeface="Arial MT"/>
              </a:rPr>
              <a:t>curvilinear</a:t>
            </a:r>
            <a:r>
              <a:rPr sz="1200" spc="-45" dirty="0">
                <a:solidFill>
                  <a:srgbClr val="7E7E7E"/>
                </a:solidFill>
                <a:latin typeface="Arial MT"/>
                <a:cs typeface="Arial MT"/>
              </a:rPr>
              <a:t> </a:t>
            </a:r>
            <a:r>
              <a:rPr sz="1200" spc="-10" dirty="0">
                <a:solidFill>
                  <a:srgbClr val="7E7E7E"/>
                </a:solidFill>
                <a:latin typeface="Arial MT"/>
                <a:cs typeface="Arial MT"/>
              </a:rPr>
              <a:t>relationships.</a:t>
            </a:r>
            <a:endParaRPr sz="1200">
              <a:latin typeface="Arial MT"/>
              <a:cs typeface="Arial MT"/>
            </a:endParaRPr>
          </a:p>
          <a:p>
            <a:pPr marL="407670" marR="194945" indent="-344805">
              <a:lnSpc>
                <a:spcPct val="100000"/>
              </a:lnSpc>
              <a:spcBef>
                <a:spcPts val="720"/>
              </a:spcBef>
              <a:buClr>
                <a:srgbClr val="517C9F"/>
              </a:buClr>
              <a:buSzPct val="150000"/>
              <a:buChar char="•"/>
              <a:tabLst>
                <a:tab pos="407670" algn="l"/>
              </a:tabLst>
            </a:pPr>
            <a:r>
              <a:rPr sz="1200" dirty="0">
                <a:solidFill>
                  <a:srgbClr val="7E7E7E"/>
                </a:solidFill>
                <a:latin typeface="Arial MT"/>
                <a:cs typeface="Arial MT"/>
              </a:rPr>
              <a:t>Assessing</a:t>
            </a:r>
            <a:r>
              <a:rPr sz="1200" spc="-25" dirty="0">
                <a:solidFill>
                  <a:srgbClr val="7E7E7E"/>
                </a:solidFill>
                <a:latin typeface="Arial MT"/>
                <a:cs typeface="Arial MT"/>
              </a:rPr>
              <a:t> </a:t>
            </a:r>
            <a:r>
              <a:rPr sz="1200" dirty="0">
                <a:solidFill>
                  <a:srgbClr val="7E7E7E"/>
                </a:solidFill>
                <a:latin typeface="Arial MT"/>
                <a:cs typeface="Arial MT"/>
              </a:rPr>
              <a:t>the</a:t>
            </a:r>
            <a:r>
              <a:rPr sz="1200" spc="-25" dirty="0">
                <a:solidFill>
                  <a:srgbClr val="7E7E7E"/>
                </a:solidFill>
                <a:latin typeface="Arial MT"/>
                <a:cs typeface="Arial MT"/>
              </a:rPr>
              <a:t> </a:t>
            </a:r>
            <a:r>
              <a:rPr sz="1200" dirty="0">
                <a:solidFill>
                  <a:srgbClr val="7E7E7E"/>
                </a:solidFill>
                <a:latin typeface="Arial MT"/>
                <a:cs typeface="Arial MT"/>
              </a:rPr>
              <a:t>significance</a:t>
            </a:r>
            <a:r>
              <a:rPr sz="1200" spc="-35" dirty="0">
                <a:solidFill>
                  <a:srgbClr val="7E7E7E"/>
                </a:solidFill>
                <a:latin typeface="Arial MT"/>
                <a:cs typeface="Arial MT"/>
              </a:rPr>
              <a:t> </a:t>
            </a:r>
            <a:r>
              <a:rPr sz="1200" dirty="0">
                <a:solidFill>
                  <a:srgbClr val="7E7E7E"/>
                </a:solidFill>
                <a:latin typeface="Arial MT"/>
                <a:cs typeface="Arial MT"/>
              </a:rPr>
              <a:t>of</a:t>
            </a:r>
            <a:r>
              <a:rPr sz="1200" spc="-15" dirty="0">
                <a:solidFill>
                  <a:srgbClr val="7E7E7E"/>
                </a:solidFill>
                <a:latin typeface="Arial MT"/>
                <a:cs typeface="Arial MT"/>
              </a:rPr>
              <a:t> </a:t>
            </a:r>
            <a:r>
              <a:rPr sz="1200" dirty="0">
                <a:solidFill>
                  <a:srgbClr val="7E7E7E"/>
                </a:solidFill>
                <a:latin typeface="Arial MT"/>
                <a:cs typeface="Arial MT"/>
              </a:rPr>
              <a:t>a</a:t>
            </a:r>
            <a:r>
              <a:rPr sz="1200" spc="-25" dirty="0">
                <a:solidFill>
                  <a:srgbClr val="7E7E7E"/>
                </a:solidFill>
                <a:latin typeface="Arial MT"/>
                <a:cs typeface="Arial MT"/>
              </a:rPr>
              <a:t> </a:t>
            </a:r>
            <a:r>
              <a:rPr sz="1200" dirty="0">
                <a:solidFill>
                  <a:srgbClr val="7E7E7E"/>
                </a:solidFill>
                <a:latin typeface="Arial MT"/>
                <a:cs typeface="Arial MT"/>
              </a:rPr>
              <a:t>polynomial</a:t>
            </a:r>
            <a:r>
              <a:rPr sz="1200" spc="-30" dirty="0">
                <a:solidFill>
                  <a:srgbClr val="7E7E7E"/>
                </a:solidFill>
                <a:latin typeface="Arial MT"/>
                <a:cs typeface="Arial MT"/>
              </a:rPr>
              <a:t> </a:t>
            </a:r>
            <a:r>
              <a:rPr sz="1200" dirty="0">
                <a:solidFill>
                  <a:srgbClr val="7E7E7E"/>
                </a:solidFill>
                <a:latin typeface="Arial MT"/>
                <a:cs typeface="Arial MT"/>
              </a:rPr>
              <a:t>or</a:t>
            </a:r>
            <a:r>
              <a:rPr sz="1200" spc="-30" dirty="0">
                <a:solidFill>
                  <a:srgbClr val="7E7E7E"/>
                </a:solidFill>
                <a:latin typeface="Arial MT"/>
                <a:cs typeface="Arial MT"/>
              </a:rPr>
              <a:t> </a:t>
            </a:r>
            <a:r>
              <a:rPr sz="1200" dirty="0">
                <a:solidFill>
                  <a:srgbClr val="7E7E7E"/>
                </a:solidFill>
                <a:latin typeface="Arial MT"/>
                <a:cs typeface="Arial MT"/>
              </a:rPr>
              <a:t>interaction</a:t>
            </a:r>
            <a:r>
              <a:rPr sz="1200" spc="-40" dirty="0">
                <a:solidFill>
                  <a:srgbClr val="7E7E7E"/>
                </a:solidFill>
                <a:latin typeface="Arial MT"/>
                <a:cs typeface="Arial MT"/>
              </a:rPr>
              <a:t> </a:t>
            </a:r>
            <a:r>
              <a:rPr sz="1200" dirty="0">
                <a:solidFill>
                  <a:srgbClr val="7E7E7E"/>
                </a:solidFill>
                <a:latin typeface="Arial MT"/>
                <a:cs typeface="Arial MT"/>
              </a:rPr>
              <a:t>term</a:t>
            </a:r>
            <a:r>
              <a:rPr sz="1200" spc="-20" dirty="0">
                <a:solidFill>
                  <a:srgbClr val="7E7E7E"/>
                </a:solidFill>
                <a:latin typeface="Arial MT"/>
                <a:cs typeface="Arial MT"/>
              </a:rPr>
              <a:t> </a:t>
            </a:r>
            <a:r>
              <a:rPr sz="1200" dirty="0">
                <a:solidFill>
                  <a:srgbClr val="7E7E7E"/>
                </a:solidFill>
                <a:latin typeface="Arial MT"/>
                <a:cs typeface="Arial MT"/>
              </a:rPr>
              <a:t>is</a:t>
            </a:r>
            <a:r>
              <a:rPr sz="1200" spc="-20" dirty="0">
                <a:solidFill>
                  <a:srgbClr val="7E7E7E"/>
                </a:solidFill>
                <a:latin typeface="Arial MT"/>
                <a:cs typeface="Arial MT"/>
              </a:rPr>
              <a:t> </a:t>
            </a:r>
            <a:r>
              <a:rPr sz="1200" dirty="0">
                <a:solidFill>
                  <a:srgbClr val="7E7E7E"/>
                </a:solidFill>
                <a:latin typeface="Arial MT"/>
                <a:cs typeface="Arial MT"/>
              </a:rPr>
              <a:t>accomplished</a:t>
            </a:r>
            <a:r>
              <a:rPr sz="1200" spc="-40" dirty="0">
                <a:solidFill>
                  <a:srgbClr val="7E7E7E"/>
                </a:solidFill>
                <a:latin typeface="Arial MT"/>
                <a:cs typeface="Arial MT"/>
              </a:rPr>
              <a:t> </a:t>
            </a:r>
            <a:r>
              <a:rPr sz="1200" spc="-25" dirty="0">
                <a:solidFill>
                  <a:srgbClr val="7E7E7E"/>
                </a:solidFill>
                <a:latin typeface="Arial MT"/>
                <a:cs typeface="Arial MT"/>
              </a:rPr>
              <a:t>by </a:t>
            </a:r>
            <a:r>
              <a:rPr sz="1200" dirty="0">
                <a:solidFill>
                  <a:srgbClr val="7E7E7E"/>
                </a:solidFill>
                <a:latin typeface="Arial MT"/>
                <a:cs typeface="Arial MT"/>
              </a:rPr>
              <a:t>evaluating</a:t>
            </a:r>
            <a:r>
              <a:rPr sz="1200" spc="-30" dirty="0">
                <a:solidFill>
                  <a:srgbClr val="7E7E7E"/>
                </a:solidFill>
                <a:latin typeface="Arial MT"/>
                <a:cs typeface="Arial MT"/>
              </a:rPr>
              <a:t> </a:t>
            </a:r>
            <a:r>
              <a:rPr sz="1200" dirty="0">
                <a:solidFill>
                  <a:srgbClr val="7E7E7E"/>
                </a:solidFill>
                <a:latin typeface="Arial MT"/>
                <a:cs typeface="Arial MT"/>
              </a:rPr>
              <a:t>incremental</a:t>
            </a:r>
            <a:r>
              <a:rPr sz="1200" spc="-45" dirty="0">
                <a:solidFill>
                  <a:srgbClr val="7E7E7E"/>
                </a:solidFill>
                <a:latin typeface="Arial MT"/>
                <a:cs typeface="Arial MT"/>
              </a:rPr>
              <a:t> </a:t>
            </a:r>
            <a:r>
              <a:rPr sz="1200" dirty="0">
                <a:solidFill>
                  <a:srgbClr val="7E7E7E"/>
                </a:solidFill>
                <a:latin typeface="Arial MT"/>
                <a:cs typeface="Arial MT"/>
              </a:rPr>
              <a:t>R</a:t>
            </a:r>
            <a:r>
              <a:rPr sz="1200" baseline="24305" dirty="0">
                <a:solidFill>
                  <a:srgbClr val="7E7E7E"/>
                </a:solidFill>
                <a:latin typeface="Arial MT"/>
                <a:cs typeface="Arial MT"/>
              </a:rPr>
              <a:t>2</a:t>
            </a:r>
            <a:r>
              <a:rPr sz="1200" dirty="0">
                <a:solidFill>
                  <a:srgbClr val="7E7E7E"/>
                </a:solidFill>
                <a:latin typeface="Arial MT"/>
                <a:cs typeface="Arial MT"/>
              </a:rPr>
              <a:t>,</a:t>
            </a:r>
            <a:r>
              <a:rPr sz="1200" spc="-15" dirty="0">
                <a:solidFill>
                  <a:srgbClr val="7E7E7E"/>
                </a:solidFill>
                <a:latin typeface="Arial MT"/>
                <a:cs typeface="Arial MT"/>
              </a:rPr>
              <a:t> </a:t>
            </a:r>
            <a:r>
              <a:rPr sz="1200" dirty="0">
                <a:solidFill>
                  <a:srgbClr val="7E7E7E"/>
                </a:solidFill>
                <a:latin typeface="Arial MT"/>
                <a:cs typeface="Arial MT"/>
              </a:rPr>
              <a:t>not</a:t>
            </a:r>
            <a:r>
              <a:rPr sz="1200" spc="-20" dirty="0">
                <a:solidFill>
                  <a:srgbClr val="7E7E7E"/>
                </a:solidFill>
                <a:latin typeface="Arial MT"/>
                <a:cs typeface="Arial MT"/>
              </a:rPr>
              <a:t> </a:t>
            </a:r>
            <a:r>
              <a:rPr sz="1200" dirty="0">
                <a:solidFill>
                  <a:srgbClr val="7E7E7E"/>
                </a:solidFill>
                <a:latin typeface="Arial MT"/>
                <a:cs typeface="Arial MT"/>
              </a:rPr>
              <a:t>the</a:t>
            </a:r>
            <a:r>
              <a:rPr sz="1200" spc="-25" dirty="0">
                <a:solidFill>
                  <a:srgbClr val="7E7E7E"/>
                </a:solidFill>
                <a:latin typeface="Arial MT"/>
                <a:cs typeface="Arial MT"/>
              </a:rPr>
              <a:t> </a:t>
            </a:r>
            <a:r>
              <a:rPr sz="1200" dirty="0">
                <a:solidFill>
                  <a:srgbClr val="7E7E7E"/>
                </a:solidFill>
                <a:latin typeface="Arial MT"/>
                <a:cs typeface="Arial MT"/>
              </a:rPr>
              <a:t>significance</a:t>
            </a:r>
            <a:r>
              <a:rPr sz="1200" spc="-30" dirty="0">
                <a:solidFill>
                  <a:srgbClr val="7E7E7E"/>
                </a:solidFill>
                <a:latin typeface="Arial MT"/>
                <a:cs typeface="Arial MT"/>
              </a:rPr>
              <a:t> </a:t>
            </a:r>
            <a:r>
              <a:rPr sz="1200" dirty="0">
                <a:solidFill>
                  <a:srgbClr val="7E7E7E"/>
                </a:solidFill>
                <a:latin typeface="Arial MT"/>
                <a:cs typeface="Arial MT"/>
              </a:rPr>
              <a:t>of</a:t>
            </a:r>
            <a:r>
              <a:rPr sz="1200" spc="-35" dirty="0">
                <a:solidFill>
                  <a:srgbClr val="7E7E7E"/>
                </a:solidFill>
                <a:latin typeface="Arial MT"/>
                <a:cs typeface="Arial MT"/>
              </a:rPr>
              <a:t> </a:t>
            </a:r>
            <a:r>
              <a:rPr sz="1200" dirty="0">
                <a:solidFill>
                  <a:srgbClr val="7E7E7E"/>
                </a:solidFill>
                <a:latin typeface="Arial MT"/>
                <a:cs typeface="Arial MT"/>
              </a:rPr>
              <a:t>individual</a:t>
            </a:r>
            <a:r>
              <a:rPr sz="1200" spc="-45" dirty="0">
                <a:solidFill>
                  <a:srgbClr val="7E7E7E"/>
                </a:solidFill>
                <a:latin typeface="Arial MT"/>
                <a:cs typeface="Arial MT"/>
              </a:rPr>
              <a:t> </a:t>
            </a:r>
            <a:r>
              <a:rPr sz="1200" dirty="0">
                <a:solidFill>
                  <a:srgbClr val="7E7E7E"/>
                </a:solidFill>
                <a:latin typeface="Arial MT"/>
                <a:cs typeface="Arial MT"/>
              </a:rPr>
              <a:t>coefficients,</a:t>
            </a:r>
            <a:r>
              <a:rPr sz="1200" spc="-30" dirty="0">
                <a:solidFill>
                  <a:srgbClr val="7E7E7E"/>
                </a:solidFill>
                <a:latin typeface="Arial MT"/>
                <a:cs typeface="Arial MT"/>
              </a:rPr>
              <a:t> </a:t>
            </a:r>
            <a:r>
              <a:rPr sz="1200" dirty="0">
                <a:solidFill>
                  <a:srgbClr val="7E7E7E"/>
                </a:solidFill>
                <a:latin typeface="Arial MT"/>
                <a:cs typeface="Arial MT"/>
              </a:rPr>
              <a:t>due</a:t>
            </a:r>
            <a:r>
              <a:rPr sz="1200" spc="-30" dirty="0">
                <a:solidFill>
                  <a:srgbClr val="7E7E7E"/>
                </a:solidFill>
                <a:latin typeface="Arial MT"/>
                <a:cs typeface="Arial MT"/>
              </a:rPr>
              <a:t> </a:t>
            </a:r>
            <a:r>
              <a:rPr sz="1200" dirty="0">
                <a:solidFill>
                  <a:srgbClr val="7E7E7E"/>
                </a:solidFill>
                <a:latin typeface="Arial MT"/>
                <a:cs typeface="Arial MT"/>
              </a:rPr>
              <a:t>to</a:t>
            </a:r>
            <a:r>
              <a:rPr sz="1200" spc="-25" dirty="0">
                <a:solidFill>
                  <a:srgbClr val="7E7E7E"/>
                </a:solidFill>
                <a:latin typeface="Arial MT"/>
                <a:cs typeface="Arial MT"/>
              </a:rPr>
              <a:t> </a:t>
            </a:r>
            <a:r>
              <a:rPr sz="1200" spc="-20" dirty="0">
                <a:solidFill>
                  <a:srgbClr val="7E7E7E"/>
                </a:solidFill>
                <a:latin typeface="Arial MT"/>
                <a:cs typeface="Arial MT"/>
              </a:rPr>
              <a:t>high </a:t>
            </a:r>
            <a:r>
              <a:rPr sz="1200" spc="-10" dirty="0">
                <a:solidFill>
                  <a:srgbClr val="7E7E7E"/>
                </a:solidFill>
                <a:latin typeface="Arial MT"/>
                <a:cs typeface="Arial MT"/>
              </a:rPr>
              <a:t>multicollinearity.</a:t>
            </a:r>
            <a:endParaRPr sz="1200">
              <a:latin typeface="Arial MT"/>
              <a:cs typeface="Arial MT"/>
            </a:endParaRPr>
          </a:p>
        </p:txBody>
      </p:sp>
      <p:sp>
        <p:nvSpPr>
          <p:cNvPr id="17" name="object 17"/>
          <p:cNvSpPr/>
          <p:nvPr/>
        </p:nvSpPr>
        <p:spPr>
          <a:xfrm>
            <a:off x="416051" y="4248911"/>
            <a:ext cx="1719580" cy="1732914"/>
          </a:xfrm>
          <a:custGeom>
            <a:avLst/>
            <a:gdLst/>
            <a:ahLst/>
            <a:cxnLst/>
            <a:rect l="l" t="t" r="r" b="b"/>
            <a:pathLst>
              <a:path w="1719580" h="1732914">
                <a:moveTo>
                  <a:pt x="859536" y="0"/>
                </a:moveTo>
                <a:lnTo>
                  <a:pt x="812375" y="1281"/>
                </a:lnTo>
                <a:lnTo>
                  <a:pt x="765879" y="5083"/>
                </a:lnTo>
                <a:lnTo>
                  <a:pt x="720113" y="11339"/>
                </a:lnTo>
                <a:lnTo>
                  <a:pt x="675143" y="19983"/>
                </a:lnTo>
                <a:lnTo>
                  <a:pt x="631035" y="30948"/>
                </a:lnTo>
                <a:lnTo>
                  <a:pt x="587854" y="44169"/>
                </a:lnTo>
                <a:lnTo>
                  <a:pt x="545665" y="59579"/>
                </a:lnTo>
                <a:lnTo>
                  <a:pt x="504534" y="77113"/>
                </a:lnTo>
                <a:lnTo>
                  <a:pt x="464527" y="96705"/>
                </a:lnTo>
                <a:lnTo>
                  <a:pt x="425709" y="118287"/>
                </a:lnTo>
                <a:lnTo>
                  <a:pt x="388146" y="141795"/>
                </a:lnTo>
                <a:lnTo>
                  <a:pt x="351903" y="167163"/>
                </a:lnTo>
                <a:lnTo>
                  <a:pt x="317045" y="194323"/>
                </a:lnTo>
                <a:lnTo>
                  <a:pt x="283639" y="223211"/>
                </a:lnTo>
                <a:lnTo>
                  <a:pt x="251750" y="253760"/>
                </a:lnTo>
                <a:lnTo>
                  <a:pt x="221443" y="285904"/>
                </a:lnTo>
                <a:lnTo>
                  <a:pt x="192784" y="319576"/>
                </a:lnTo>
                <a:lnTo>
                  <a:pt x="165839" y="354712"/>
                </a:lnTo>
                <a:lnTo>
                  <a:pt x="140672" y="391244"/>
                </a:lnTo>
                <a:lnTo>
                  <a:pt x="117350" y="429107"/>
                </a:lnTo>
                <a:lnTo>
                  <a:pt x="95938" y="468235"/>
                </a:lnTo>
                <a:lnTo>
                  <a:pt x="76502" y="508561"/>
                </a:lnTo>
                <a:lnTo>
                  <a:pt x="59107" y="550020"/>
                </a:lnTo>
                <a:lnTo>
                  <a:pt x="43819" y="592545"/>
                </a:lnTo>
                <a:lnTo>
                  <a:pt x="30703" y="636071"/>
                </a:lnTo>
                <a:lnTo>
                  <a:pt x="19824" y="680531"/>
                </a:lnTo>
                <a:lnTo>
                  <a:pt x="11249" y="725859"/>
                </a:lnTo>
                <a:lnTo>
                  <a:pt x="5043" y="771990"/>
                </a:lnTo>
                <a:lnTo>
                  <a:pt x="1271" y="818857"/>
                </a:lnTo>
                <a:lnTo>
                  <a:pt x="0" y="866394"/>
                </a:lnTo>
                <a:lnTo>
                  <a:pt x="1271" y="913930"/>
                </a:lnTo>
                <a:lnTo>
                  <a:pt x="5043" y="960797"/>
                </a:lnTo>
                <a:lnTo>
                  <a:pt x="11249" y="1006928"/>
                </a:lnTo>
                <a:lnTo>
                  <a:pt x="19824" y="1052256"/>
                </a:lnTo>
                <a:lnTo>
                  <a:pt x="30703" y="1096716"/>
                </a:lnTo>
                <a:lnTo>
                  <a:pt x="43819" y="1140242"/>
                </a:lnTo>
                <a:lnTo>
                  <a:pt x="59107" y="1182767"/>
                </a:lnTo>
                <a:lnTo>
                  <a:pt x="76502" y="1224226"/>
                </a:lnTo>
                <a:lnTo>
                  <a:pt x="95938" y="1264552"/>
                </a:lnTo>
                <a:lnTo>
                  <a:pt x="117350" y="1303680"/>
                </a:lnTo>
                <a:lnTo>
                  <a:pt x="140672" y="1341543"/>
                </a:lnTo>
                <a:lnTo>
                  <a:pt x="165839" y="1378075"/>
                </a:lnTo>
                <a:lnTo>
                  <a:pt x="192784" y="1413211"/>
                </a:lnTo>
                <a:lnTo>
                  <a:pt x="221443" y="1446883"/>
                </a:lnTo>
                <a:lnTo>
                  <a:pt x="251750" y="1479027"/>
                </a:lnTo>
                <a:lnTo>
                  <a:pt x="283639" y="1509576"/>
                </a:lnTo>
                <a:lnTo>
                  <a:pt x="317045" y="1538464"/>
                </a:lnTo>
                <a:lnTo>
                  <a:pt x="351903" y="1565624"/>
                </a:lnTo>
                <a:lnTo>
                  <a:pt x="388146" y="1590992"/>
                </a:lnTo>
                <a:lnTo>
                  <a:pt x="425709" y="1614500"/>
                </a:lnTo>
                <a:lnTo>
                  <a:pt x="464527" y="1636082"/>
                </a:lnTo>
                <a:lnTo>
                  <a:pt x="504534" y="1655674"/>
                </a:lnTo>
                <a:lnTo>
                  <a:pt x="545665" y="1673208"/>
                </a:lnTo>
                <a:lnTo>
                  <a:pt x="587854" y="1688618"/>
                </a:lnTo>
                <a:lnTo>
                  <a:pt x="631035" y="1701839"/>
                </a:lnTo>
                <a:lnTo>
                  <a:pt x="675143" y="1712804"/>
                </a:lnTo>
                <a:lnTo>
                  <a:pt x="720113" y="1721448"/>
                </a:lnTo>
                <a:lnTo>
                  <a:pt x="765879" y="1727704"/>
                </a:lnTo>
                <a:lnTo>
                  <a:pt x="812375" y="1731506"/>
                </a:lnTo>
                <a:lnTo>
                  <a:pt x="859536" y="1732788"/>
                </a:lnTo>
                <a:lnTo>
                  <a:pt x="906696" y="1731506"/>
                </a:lnTo>
                <a:lnTo>
                  <a:pt x="953192" y="1727704"/>
                </a:lnTo>
                <a:lnTo>
                  <a:pt x="998958" y="1721448"/>
                </a:lnTo>
                <a:lnTo>
                  <a:pt x="1043928" y="1712804"/>
                </a:lnTo>
                <a:lnTo>
                  <a:pt x="1088036" y="1701839"/>
                </a:lnTo>
                <a:lnTo>
                  <a:pt x="1131217" y="1688618"/>
                </a:lnTo>
                <a:lnTo>
                  <a:pt x="1173406" y="1673208"/>
                </a:lnTo>
                <a:lnTo>
                  <a:pt x="1214537" y="1655674"/>
                </a:lnTo>
                <a:lnTo>
                  <a:pt x="1254544" y="1636082"/>
                </a:lnTo>
                <a:lnTo>
                  <a:pt x="1293362" y="1614500"/>
                </a:lnTo>
                <a:lnTo>
                  <a:pt x="1330925" y="1590992"/>
                </a:lnTo>
                <a:lnTo>
                  <a:pt x="1367168" y="1565624"/>
                </a:lnTo>
                <a:lnTo>
                  <a:pt x="1402026" y="1538464"/>
                </a:lnTo>
                <a:lnTo>
                  <a:pt x="1435432" y="1509576"/>
                </a:lnTo>
                <a:lnTo>
                  <a:pt x="1467321" y="1479027"/>
                </a:lnTo>
                <a:lnTo>
                  <a:pt x="1497628" y="1446883"/>
                </a:lnTo>
                <a:lnTo>
                  <a:pt x="1526287" y="1413211"/>
                </a:lnTo>
                <a:lnTo>
                  <a:pt x="1553232" y="1378075"/>
                </a:lnTo>
                <a:lnTo>
                  <a:pt x="1578399" y="1341543"/>
                </a:lnTo>
                <a:lnTo>
                  <a:pt x="1601721" y="1303680"/>
                </a:lnTo>
                <a:lnTo>
                  <a:pt x="1623133" y="1264552"/>
                </a:lnTo>
                <a:lnTo>
                  <a:pt x="1642569" y="1224226"/>
                </a:lnTo>
                <a:lnTo>
                  <a:pt x="1659964" y="1182767"/>
                </a:lnTo>
                <a:lnTo>
                  <a:pt x="1675252" y="1140242"/>
                </a:lnTo>
                <a:lnTo>
                  <a:pt x="1688368" y="1096716"/>
                </a:lnTo>
                <a:lnTo>
                  <a:pt x="1699247" y="1052256"/>
                </a:lnTo>
                <a:lnTo>
                  <a:pt x="1707822" y="1006928"/>
                </a:lnTo>
                <a:lnTo>
                  <a:pt x="1714028" y="960797"/>
                </a:lnTo>
                <a:lnTo>
                  <a:pt x="1717800" y="913930"/>
                </a:lnTo>
                <a:lnTo>
                  <a:pt x="1719072" y="866394"/>
                </a:lnTo>
                <a:lnTo>
                  <a:pt x="1717800" y="818857"/>
                </a:lnTo>
                <a:lnTo>
                  <a:pt x="1714028" y="771990"/>
                </a:lnTo>
                <a:lnTo>
                  <a:pt x="1707822" y="725859"/>
                </a:lnTo>
                <a:lnTo>
                  <a:pt x="1699247" y="680531"/>
                </a:lnTo>
                <a:lnTo>
                  <a:pt x="1688368" y="636071"/>
                </a:lnTo>
                <a:lnTo>
                  <a:pt x="1675252" y="592545"/>
                </a:lnTo>
                <a:lnTo>
                  <a:pt x="1659964" y="550020"/>
                </a:lnTo>
                <a:lnTo>
                  <a:pt x="1642569" y="508561"/>
                </a:lnTo>
                <a:lnTo>
                  <a:pt x="1623133" y="468235"/>
                </a:lnTo>
                <a:lnTo>
                  <a:pt x="1601721" y="429107"/>
                </a:lnTo>
                <a:lnTo>
                  <a:pt x="1578399" y="391244"/>
                </a:lnTo>
                <a:lnTo>
                  <a:pt x="1553232" y="354712"/>
                </a:lnTo>
                <a:lnTo>
                  <a:pt x="1526287" y="319576"/>
                </a:lnTo>
                <a:lnTo>
                  <a:pt x="1497628" y="285904"/>
                </a:lnTo>
                <a:lnTo>
                  <a:pt x="1467321" y="253760"/>
                </a:lnTo>
                <a:lnTo>
                  <a:pt x="1435432" y="223211"/>
                </a:lnTo>
                <a:lnTo>
                  <a:pt x="1402026" y="194323"/>
                </a:lnTo>
                <a:lnTo>
                  <a:pt x="1367168" y="167163"/>
                </a:lnTo>
                <a:lnTo>
                  <a:pt x="1330925" y="141795"/>
                </a:lnTo>
                <a:lnTo>
                  <a:pt x="1293362" y="118287"/>
                </a:lnTo>
                <a:lnTo>
                  <a:pt x="1254544" y="96705"/>
                </a:lnTo>
                <a:lnTo>
                  <a:pt x="1214537" y="77113"/>
                </a:lnTo>
                <a:lnTo>
                  <a:pt x="1173406" y="59579"/>
                </a:lnTo>
                <a:lnTo>
                  <a:pt x="1131217" y="44169"/>
                </a:lnTo>
                <a:lnTo>
                  <a:pt x="1088036" y="30948"/>
                </a:lnTo>
                <a:lnTo>
                  <a:pt x="1043928" y="19983"/>
                </a:lnTo>
                <a:lnTo>
                  <a:pt x="998958" y="11339"/>
                </a:lnTo>
                <a:lnTo>
                  <a:pt x="953192" y="5083"/>
                </a:lnTo>
                <a:lnTo>
                  <a:pt x="906696" y="1281"/>
                </a:lnTo>
                <a:lnTo>
                  <a:pt x="859536" y="0"/>
                </a:lnTo>
                <a:close/>
              </a:path>
            </a:pathLst>
          </a:custGeom>
          <a:solidFill>
            <a:srgbClr val="517C9F"/>
          </a:solidFill>
        </p:spPr>
        <p:txBody>
          <a:bodyPr wrap="square" lIns="0" tIns="0" rIns="0" bIns="0" rtlCol="0"/>
          <a:lstStyle/>
          <a:p>
            <a:endParaRPr/>
          </a:p>
        </p:txBody>
      </p:sp>
      <p:sp>
        <p:nvSpPr>
          <p:cNvPr id="18" name="object 18"/>
          <p:cNvSpPr txBox="1"/>
          <p:nvPr/>
        </p:nvSpPr>
        <p:spPr>
          <a:xfrm>
            <a:off x="817270" y="4730670"/>
            <a:ext cx="915669" cy="757555"/>
          </a:xfrm>
          <a:prstGeom prst="rect">
            <a:avLst/>
          </a:prstGeom>
        </p:spPr>
        <p:txBody>
          <a:bodyPr vert="horz" wrap="square" lIns="0" tIns="12700" rIns="0" bIns="0" rtlCol="0">
            <a:spAutoFit/>
          </a:bodyPr>
          <a:lstStyle/>
          <a:p>
            <a:pPr marL="12065" marR="5080" algn="ctr">
              <a:lnSpc>
                <a:spcPct val="100000"/>
              </a:lnSpc>
              <a:spcBef>
                <a:spcPts val="100"/>
              </a:spcBef>
            </a:pPr>
            <a:r>
              <a:rPr sz="1600" spc="-10" dirty="0">
                <a:solidFill>
                  <a:srgbClr val="FFFFFF"/>
                </a:solidFill>
                <a:latin typeface="Arial MT"/>
                <a:cs typeface="Arial MT"/>
              </a:rPr>
              <a:t>Creating Additional Variables</a:t>
            </a:r>
            <a:endParaRPr sz="1600">
              <a:latin typeface="Arial MT"/>
              <a:cs typeface="Arial MT"/>
            </a:endParaRPr>
          </a:p>
        </p:txBody>
      </p:sp>
      <p:sp>
        <p:nvSpPr>
          <p:cNvPr id="19" name="object 19"/>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20" name="object 20"/>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21" name="object 21"/>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23</a:t>
            </a:fld>
            <a:endParaRPr spc="-25" dirty="0"/>
          </a:p>
        </p:txBody>
      </p:sp>
    </p:spTree>
    <p:extLst>
      <p:ext uri="{BB962C8B-B14F-4D97-AF65-F5344CB8AC3E}">
        <p14:creationId xmlns:p14="http://schemas.microsoft.com/office/powerpoint/2010/main" val="3483955909"/>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2227707" y="332613"/>
            <a:ext cx="760095" cy="0"/>
          </a:xfrm>
          <a:custGeom>
            <a:avLst/>
            <a:gdLst/>
            <a:ahLst/>
            <a:cxnLst/>
            <a:rect l="l" t="t" r="r" b="b"/>
            <a:pathLst>
              <a:path w="760094">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Design</a:t>
            </a:r>
            <a:r>
              <a:rPr spc="-60" dirty="0"/>
              <a:t> </a:t>
            </a:r>
            <a:r>
              <a:rPr dirty="0"/>
              <a:t>of</a:t>
            </a:r>
            <a:r>
              <a:rPr spc="-75" dirty="0"/>
              <a:t> </a:t>
            </a:r>
            <a:r>
              <a:rPr dirty="0"/>
              <a:t>Multiple</a:t>
            </a:r>
            <a:r>
              <a:rPr spc="-55" dirty="0"/>
              <a:t> </a:t>
            </a:r>
            <a:r>
              <a:rPr dirty="0"/>
              <a:t>Regression</a:t>
            </a:r>
            <a:r>
              <a:rPr spc="-55" dirty="0"/>
              <a:t> </a:t>
            </a:r>
            <a:r>
              <a:rPr dirty="0"/>
              <a:t>Analysis</a:t>
            </a:r>
            <a:r>
              <a:rPr spc="-60" dirty="0"/>
              <a:t> </a:t>
            </a:r>
            <a:r>
              <a:rPr dirty="0"/>
              <a:t>–</a:t>
            </a:r>
            <a:r>
              <a:rPr spc="-70" dirty="0"/>
              <a:t> </a:t>
            </a:r>
            <a:r>
              <a:rPr dirty="0"/>
              <a:t>Power</a:t>
            </a:r>
            <a:r>
              <a:rPr spc="-55" dirty="0"/>
              <a:t> </a:t>
            </a:r>
            <a:r>
              <a:rPr spc="-10" dirty="0"/>
              <a:t>Levels</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aphicFrame>
        <p:nvGraphicFramePr>
          <p:cNvPr id="11" name="object 11"/>
          <p:cNvGraphicFramePr>
            <a:graphicFrameLocks noGrp="1"/>
          </p:cNvGraphicFramePr>
          <p:nvPr/>
        </p:nvGraphicFramePr>
        <p:xfrm>
          <a:off x="1105071" y="1920450"/>
          <a:ext cx="6602092" cy="3592830"/>
        </p:xfrm>
        <a:graphic>
          <a:graphicData uri="http://schemas.openxmlformats.org/drawingml/2006/table">
            <a:tbl>
              <a:tblPr firstRow="1" bandRow="1">
                <a:tableStyleId>{2D5ABB26-0587-4C30-8999-92F81FD0307C}</a:tableStyleId>
              </a:tblPr>
              <a:tblGrid>
                <a:gridCol w="826769">
                  <a:extLst>
                    <a:ext uri="{9D8B030D-6E8A-4147-A177-3AD203B41FA5}">
                      <a16:colId xmlns:a16="http://schemas.microsoft.com/office/drawing/2014/main" val="20000"/>
                    </a:ext>
                  </a:extLst>
                </a:gridCol>
                <a:gridCol w="640715">
                  <a:extLst>
                    <a:ext uri="{9D8B030D-6E8A-4147-A177-3AD203B41FA5}">
                      <a16:colId xmlns:a16="http://schemas.microsoft.com/office/drawing/2014/main" val="20001"/>
                    </a:ext>
                  </a:extLst>
                </a:gridCol>
                <a:gridCol w="733425">
                  <a:extLst>
                    <a:ext uri="{9D8B030D-6E8A-4147-A177-3AD203B41FA5}">
                      <a16:colId xmlns:a16="http://schemas.microsoft.com/office/drawing/2014/main" val="20002"/>
                    </a:ext>
                  </a:extLst>
                </a:gridCol>
                <a:gridCol w="988060">
                  <a:extLst>
                    <a:ext uri="{9D8B030D-6E8A-4147-A177-3AD203B41FA5}">
                      <a16:colId xmlns:a16="http://schemas.microsoft.com/office/drawing/2014/main" val="20003"/>
                    </a:ext>
                  </a:extLst>
                </a:gridCol>
                <a:gridCol w="489585">
                  <a:extLst>
                    <a:ext uri="{9D8B030D-6E8A-4147-A177-3AD203B41FA5}">
                      <a16:colId xmlns:a16="http://schemas.microsoft.com/office/drawing/2014/main" val="20004"/>
                    </a:ext>
                  </a:extLst>
                </a:gridCol>
                <a:gridCol w="723264">
                  <a:extLst>
                    <a:ext uri="{9D8B030D-6E8A-4147-A177-3AD203B41FA5}">
                      <a16:colId xmlns:a16="http://schemas.microsoft.com/office/drawing/2014/main" val="20005"/>
                    </a:ext>
                  </a:extLst>
                </a:gridCol>
                <a:gridCol w="733425">
                  <a:extLst>
                    <a:ext uri="{9D8B030D-6E8A-4147-A177-3AD203B41FA5}">
                      <a16:colId xmlns:a16="http://schemas.microsoft.com/office/drawing/2014/main" val="20006"/>
                    </a:ext>
                  </a:extLst>
                </a:gridCol>
                <a:gridCol w="723264">
                  <a:extLst>
                    <a:ext uri="{9D8B030D-6E8A-4147-A177-3AD203B41FA5}">
                      <a16:colId xmlns:a16="http://schemas.microsoft.com/office/drawing/2014/main" val="20007"/>
                    </a:ext>
                  </a:extLst>
                </a:gridCol>
                <a:gridCol w="743585">
                  <a:extLst>
                    <a:ext uri="{9D8B030D-6E8A-4147-A177-3AD203B41FA5}">
                      <a16:colId xmlns:a16="http://schemas.microsoft.com/office/drawing/2014/main" val="20008"/>
                    </a:ext>
                  </a:extLst>
                </a:gridCol>
              </a:tblGrid>
              <a:tr h="457200">
                <a:tc gridSpan="9">
                  <a:txBody>
                    <a:bodyPr/>
                    <a:lstStyle/>
                    <a:p>
                      <a:pPr marL="607695" marR="291465" indent="-516890">
                        <a:lnSpc>
                          <a:spcPct val="100000"/>
                        </a:lnSpc>
                        <a:spcBef>
                          <a:spcPts val="325"/>
                        </a:spcBef>
                      </a:pPr>
                      <a:r>
                        <a:rPr sz="1200" b="1" spc="-20" dirty="0">
                          <a:solidFill>
                            <a:srgbClr val="FFFFFF"/>
                          </a:solidFill>
                          <a:latin typeface="Arial"/>
                          <a:cs typeface="Arial"/>
                        </a:rPr>
                        <a:t>Table </a:t>
                      </a:r>
                      <a:r>
                        <a:rPr sz="1200" b="1" dirty="0">
                          <a:solidFill>
                            <a:srgbClr val="FFFFFF"/>
                          </a:solidFill>
                          <a:latin typeface="Arial"/>
                          <a:cs typeface="Arial"/>
                        </a:rPr>
                        <a:t>1.</a:t>
                      </a:r>
                      <a:r>
                        <a:rPr sz="1200" b="1" spc="-25" dirty="0">
                          <a:solidFill>
                            <a:srgbClr val="FFFFFF"/>
                          </a:solidFill>
                          <a:latin typeface="Arial"/>
                          <a:cs typeface="Arial"/>
                        </a:rPr>
                        <a:t> </a:t>
                      </a:r>
                      <a:r>
                        <a:rPr sz="1200" b="1" dirty="0">
                          <a:solidFill>
                            <a:srgbClr val="FFFFFF"/>
                          </a:solidFill>
                          <a:latin typeface="Arial"/>
                          <a:cs typeface="Arial"/>
                        </a:rPr>
                        <a:t>Minimum</a:t>
                      </a:r>
                      <a:r>
                        <a:rPr sz="1200" b="1" spc="-20" dirty="0">
                          <a:solidFill>
                            <a:srgbClr val="FFFFFF"/>
                          </a:solidFill>
                          <a:latin typeface="Arial"/>
                          <a:cs typeface="Arial"/>
                        </a:rPr>
                        <a:t> </a:t>
                      </a:r>
                      <a:r>
                        <a:rPr sz="1200" b="1" dirty="0">
                          <a:solidFill>
                            <a:srgbClr val="FFFFFF"/>
                          </a:solidFill>
                          <a:latin typeface="Arial"/>
                          <a:cs typeface="Arial"/>
                        </a:rPr>
                        <a:t>R</a:t>
                      </a:r>
                      <a:r>
                        <a:rPr sz="1200" b="1" baseline="24305" dirty="0">
                          <a:solidFill>
                            <a:srgbClr val="FFFFFF"/>
                          </a:solidFill>
                          <a:latin typeface="Arial"/>
                          <a:cs typeface="Arial"/>
                        </a:rPr>
                        <a:t>2</a:t>
                      </a:r>
                      <a:r>
                        <a:rPr sz="1200" b="1" spc="150" baseline="24305" dirty="0">
                          <a:solidFill>
                            <a:srgbClr val="FFFFFF"/>
                          </a:solidFill>
                          <a:latin typeface="Arial"/>
                          <a:cs typeface="Arial"/>
                        </a:rPr>
                        <a:t> </a:t>
                      </a:r>
                      <a:r>
                        <a:rPr sz="1200" b="1" dirty="0">
                          <a:solidFill>
                            <a:srgbClr val="FFFFFF"/>
                          </a:solidFill>
                          <a:latin typeface="Arial"/>
                          <a:cs typeface="Arial"/>
                        </a:rPr>
                        <a:t>that</a:t>
                      </a:r>
                      <a:r>
                        <a:rPr sz="1200" b="1" spc="-20" dirty="0">
                          <a:solidFill>
                            <a:srgbClr val="FFFFFF"/>
                          </a:solidFill>
                          <a:latin typeface="Arial"/>
                          <a:cs typeface="Arial"/>
                        </a:rPr>
                        <a:t> </a:t>
                      </a:r>
                      <a:r>
                        <a:rPr sz="1200" b="1" dirty="0">
                          <a:solidFill>
                            <a:srgbClr val="FFFFFF"/>
                          </a:solidFill>
                          <a:latin typeface="Arial"/>
                          <a:cs typeface="Arial"/>
                        </a:rPr>
                        <a:t>can</a:t>
                      </a:r>
                      <a:r>
                        <a:rPr sz="1200" b="1" spc="-25" dirty="0">
                          <a:solidFill>
                            <a:srgbClr val="FFFFFF"/>
                          </a:solidFill>
                          <a:latin typeface="Arial"/>
                          <a:cs typeface="Arial"/>
                        </a:rPr>
                        <a:t> </a:t>
                      </a:r>
                      <a:r>
                        <a:rPr sz="1200" b="1" dirty="0">
                          <a:solidFill>
                            <a:srgbClr val="FFFFFF"/>
                          </a:solidFill>
                          <a:latin typeface="Arial"/>
                          <a:cs typeface="Arial"/>
                        </a:rPr>
                        <a:t>be</a:t>
                      </a:r>
                      <a:r>
                        <a:rPr sz="1200" b="1" spc="-25" dirty="0">
                          <a:solidFill>
                            <a:srgbClr val="FFFFFF"/>
                          </a:solidFill>
                          <a:latin typeface="Arial"/>
                          <a:cs typeface="Arial"/>
                        </a:rPr>
                        <a:t> </a:t>
                      </a:r>
                      <a:r>
                        <a:rPr sz="1200" b="1" dirty="0">
                          <a:solidFill>
                            <a:srgbClr val="FFFFFF"/>
                          </a:solidFill>
                          <a:latin typeface="Arial"/>
                          <a:cs typeface="Arial"/>
                        </a:rPr>
                        <a:t>found statistically</a:t>
                      </a:r>
                      <a:r>
                        <a:rPr sz="1200" b="1" spc="-35" dirty="0">
                          <a:solidFill>
                            <a:srgbClr val="FFFFFF"/>
                          </a:solidFill>
                          <a:latin typeface="Arial"/>
                          <a:cs typeface="Arial"/>
                        </a:rPr>
                        <a:t> </a:t>
                      </a:r>
                      <a:r>
                        <a:rPr sz="1200" b="1" dirty="0">
                          <a:solidFill>
                            <a:srgbClr val="FFFFFF"/>
                          </a:solidFill>
                          <a:latin typeface="Arial"/>
                          <a:cs typeface="Arial"/>
                        </a:rPr>
                        <a:t>significant</a:t>
                      </a:r>
                      <a:r>
                        <a:rPr sz="1200" b="1" spc="-15" dirty="0">
                          <a:solidFill>
                            <a:srgbClr val="FFFFFF"/>
                          </a:solidFill>
                          <a:latin typeface="Arial"/>
                          <a:cs typeface="Arial"/>
                        </a:rPr>
                        <a:t> </a:t>
                      </a:r>
                      <a:r>
                        <a:rPr sz="1200" b="1" dirty="0">
                          <a:solidFill>
                            <a:srgbClr val="FFFFFF"/>
                          </a:solidFill>
                          <a:latin typeface="Arial"/>
                          <a:cs typeface="Arial"/>
                        </a:rPr>
                        <a:t>with</a:t>
                      </a:r>
                      <a:r>
                        <a:rPr sz="1200" b="1" spc="-30" dirty="0">
                          <a:solidFill>
                            <a:srgbClr val="FFFFFF"/>
                          </a:solidFill>
                          <a:latin typeface="Arial"/>
                          <a:cs typeface="Arial"/>
                        </a:rPr>
                        <a:t> </a:t>
                      </a:r>
                      <a:r>
                        <a:rPr sz="1200" b="1" dirty="0">
                          <a:solidFill>
                            <a:srgbClr val="FFFFFF"/>
                          </a:solidFill>
                          <a:latin typeface="Arial"/>
                          <a:cs typeface="Arial"/>
                        </a:rPr>
                        <a:t>a</a:t>
                      </a:r>
                      <a:r>
                        <a:rPr sz="1200" b="1" spc="-20" dirty="0">
                          <a:solidFill>
                            <a:srgbClr val="FFFFFF"/>
                          </a:solidFill>
                          <a:latin typeface="Arial"/>
                          <a:cs typeface="Arial"/>
                        </a:rPr>
                        <a:t> </a:t>
                      </a:r>
                      <a:r>
                        <a:rPr sz="1200" b="1" dirty="0">
                          <a:solidFill>
                            <a:srgbClr val="FFFFFF"/>
                          </a:solidFill>
                          <a:latin typeface="Arial"/>
                          <a:cs typeface="Arial"/>
                        </a:rPr>
                        <a:t>power</a:t>
                      </a:r>
                      <a:r>
                        <a:rPr sz="1200" b="1" spc="-30" dirty="0">
                          <a:solidFill>
                            <a:srgbClr val="FFFFFF"/>
                          </a:solidFill>
                          <a:latin typeface="Arial"/>
                          <a:cs typeface="Arial"/>
                        </a:rPr>
                        <a:t> </a:t>
                      </a:r>
                      <a:r>
                        <a:rPr sz="1200" b="1" dirty="0">
                          <a:solidFill>
                            <a:srgbClr val="FFFFFF"/>
                          </a:solidFill>
                          <a:latin typeface="Arial"/>
                          <a:cs typeface="Arial"/>
                        </a:rPr>
                        <a:t>of</a:t>
                      </a:r>
                      <a:r>
                        <a:rPr sz="1200" b="1" spc="-15" dirty="0">
                          <a:solidFill>
                            <a:srgbClr val="FFFFFF"/>
                          </a:solidFill>
                          <a:latin typeface="Arial"/>
                          <a:cs typeface="Arial"/>
                        </a:rPr>
                        <a:t> </a:t>
                      </a:r>
                      <a:r>
                        <a:rPr sz="1200" b="1" dirty="0">
                          <a:solidFill>
                            <a:srgbClr val="FFFFFF"/>
                          </a:solidFill>
                          <a:latin typeface="Arial"/>
                          <a:cs typeface="Arial"/>
                        </a:rPr>
                        <a:t>0.80</a:t>
                      </a:r>
                      <a:r>
                        <a:rPr sz="1200" b="1" spc="-35" dirty="0">
                          <a:solidFill>
                            <a:srgbClr val="FFFFFF"/>
                          </a:solidFill>
                          <a:latin typeface="Arial"/>
                          <a:cs typeface="Arial"/>
                        </a:rPr>
                        <a:t> </a:t>
                      </a:r>
                      <a:r>
                        <a:rPr sz="1200" b="1" spc="-25" dirty="0">
                          <a:solidFill>
                            <a:srgbClr val="FFFFFF"/>
                          </a:solidFill>
                          <a:latin typeface="Arial"/>
                          <a:cs typeface="Arial"/>
                        </a:rPr>
                        <a:t>for </a:t>
                      </a:r>
                      <a:r>
                        <a:rPr sz="1200" b="1" dirty="0">
                          <a:solidFill>
                            <a:srgbClr val="FFFFFF"/>
                          </a:solidFill>
                          <a:latin typeface="Arial"/>
                          <a:cs typeface="Arial"/>
                        </a:rPr>
                        <a:t>varying</a:t>
                      </a:r>
                      <a:r>
                        <a:rPr sz="1200" b="1" spc="-25" dirty="0">
                          <a:solidFill>
                            <a:srgbClr val="FFFFFF"/>
                          </a:solidFill>
                          <a:latin typeface="Arial"/>
                          <a:cs typeface="Arial"/>
                        </a:rPr>
                        <a:t> </a:t>
                      </a:r>
                      <a:r>
                        <a:rPr sz="1200" b="1" dirty="0">
                          <a:solidFill>
                            <a:srgbClr val="FFFFFF"/>
                          </a:solidFill>
                          <a:latin typeface="Arial"/>
                          <a:cs typeface="Arial"/>
                        </a:rPr>
                        <a:t>numbers</a:t>
                      </a:r>
                      <a:r>
                        <a:rPr sz="1200" b="1" spc="-30" dirty="0">
                          <a:solidFill>
                            <a:srgbClr val="FFFFFF"/>
                          </a:solidFill>
                          <a:latin typeface="Arial"/>
                          <a:cs typeface="Arial"/>
                        </a:rPr>
                        <a:t> </a:t>
                      </a:r>
                      <a:r>
                        <a:rPr sz="1200" b="1" dirty="0">
                          <a:solidFill>
                            <a:srgbClr val="FFFFFF"/>
                          </a:solidFill>
                          <a:latin typeface="Arial"/>
                          <a:cs typeface="Arial"/>
                        </a:rPr>
                        <a:t>of</a:t>
                      </a:r>
                      <a:r>
                        <a:rPr sz="1200" b="1" spc="-25" dirty="0">
                          <a:solidFill>
                            <a:srgbClr val="FFFFFF"/>
                          </a:solidFill>
                          <a:latin typeface="Arial"/>
                          <a:cs typeface="Arial"/>
                        </a:rPr>
                        <a:t> </a:t>
                      </a:r>
                      <a:r>
                        <a:rPr sz="1200" b="1" spc="-10" dirty="0">
                          <a:solidFill>
                            <a:srgbClr val="FFFFFF"/>
                          </a:solidFill>
                          <a:latin typeface="Arial"/>
                          <a:cs typeface="Arial"/>
                        </a:rPr>
                        <a:t>independent</a:t>
                      </a:r>
                      <a:r>
                        <a:rPr sz="1200" b="1" spc="-15" dirty="0">
                          <a:solidFill>
                            <a:srgbClr val="FFFFFF"/>
                          </a:solidFill>
                          <a:latin typeface="Arial"/>
                          <a:cs typeface="Arial"/>
                        </a:rPr>
                        <a:t> </a:t>
                      </a:r>
                      <a:r>
                        <a:rPr sz="1200" b="1" dirty="0">
                          <a:solidFill>
                            <a:srgbClr val="FFFFFF"/>
                          </a:solidFill>
                          <a:latin typeface="Arial"/>
                          <a:cs typeface="Arial"/>
                        </a:rPr>
                        <a:t>variables</a:t>
                      </a:r>
                      <a:r>
                        <a:rPr sz="1200" b="1" spc="-45" dirty="0">
                          <a:solidFill>
                            <a:srgbClr val="FFFFFF"/>
                          </a:solidFill>
                          <a:latin typeface="Arial"/>
                          <a:cs typeface="Arial"/>
                        </a:rPr>
                        <a:t> </a:t>
                      </a:r>
                      <a:r>
                        <a:rPr sz="1200" b="1" dirty="0">
                          <a:solidFill>
                            <a:srgbClr val="FFFFFF"/>
                          </a:solidFill>
                          <a:latin typeface="Arial"/>
                          <a:cs typeface="Arial"/>
                        </a:rPr>
                        <a:t>and</a:t>
                      </a:r>
                      <a:r>
                        <a:rPr sz="1200" b="1" spc="-20" dirty="0">
                          <a:solidFill>
                            <a:srgbClr val="FFFFFF"/>
                          </a:solidFill>
                          <a:latin typeface="Arial"/>
                          <a:cs typeface="Arial"/>
                        </a:rPr>
                        <a:t> </a:t>
                      </a:r>
                      <a:r>
                        <a:rPr sz="1200" b="1" dirty="0">
                          <a:solidFill>
                            <a:srgbClr val="FFFFFF"/>
                          </a:solidFill>
                          <a:latin typeface="Arial"/>
                          <a:cs typeface="Arial"/>
                        </a:rPr>
                        <a:t>simple</a:t>
                      </a:r>
                      <a:r>
                        <a:rPr sz="1200" b="1" spc="-35" dirty="0">
                          <a:solidFill>
                            <a:srgbClr val="FFFFFF"/>
                          </a:solidFill>
                          <a:latin typeface="Arial"/>
                          <a:cs typeface="Arial"/>
                        </a:rPr>
                        <a:t> </a:t>
                      </a:r>
                      <a:r>
                        <a:rPr sz="1200" b="1" spc="-10" dirty="0">
                          <a:solidFill>
                            <a:srgbClr val="FFFFFF"/>
                          </a:solidFill>
                          <a:latin typeface="Arial"/>
                          <a:cs typeface="Arial"/>
                        </a:rPr>
                        <a:t>sizes.</a:t>
                      </a:r>
                      <a:endParaRPr sz="1200">
                        <a:latin typeface="Arial"/>
                        <a:cs typeface="Arial"/>
                      </a:endParaRPr>
                    </a:p>
                  </a:txBody>
                  <a:tcPr marL="0" marR="0" marT="41275" marB="0">
                    <a:lnL w="12700">
                      <a:solidFill>
                        <a:srgbClr val="2B1E5C"/>
                      </a:solidFill>
                      <a:prstDash val="solid"/>
                    </a:lnL>
                    <a:lnR w="12700">
                      <a:solidFill>
                        <a:srgbClr val="2B1E5C"/>
                      </a:solidFill>
                      <a:prstDash val="solid"/>
                    </a:lnR>
                    <a:lnT w="12700">
                      <a:solidFill>
                        <a:srgbClr val="2B1E5C"/>
                      </a:solidFill>
                      <a:prstDash val="solid"/>
                    </a:lnT>
                    <a:lnB w="12700">
                      <a:solidFill>
                        <a:srgbClr val="2B1E5C"/>
                      </a:solidFill>
                      <a:prstDash val="solid"/>
                    </a:lnB>
                    <a:solidFill>
                      <a:srgbClr val="245896"/>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57200">
                <a:tc>
                  <a:txBody>
                    <a:bodyPr/>
                    <a:lstStyle/>
                    <a:p>
                      <a:pPr>
                        <a:lnSpc>
                          <a:spcPct val="100000"/>
                        </a:lnSpc>
                      </a:pPr>
                      <a:endParaRPr sz="1200">
                        <a:latin typeface="Times New Roman"/>
                        <a:cs typeface="Times New Roman"/>
                      </a:endParaRPr>
                    </a:p>
                  </a:txBody>
                  <a:tcPr marL="0" marR="0" marT="0" marB="0">
                    <a:lnL w="12700">
                      <a:solidFill>
                        <a:srgbClr val="2B1E5C"/>
                      </a:solidFill>
                      <a:prstDash val="solid"/>
                    </a:lnL>
                    <a:lnT w="12700">
                      <a:solidFill>
                        <a:srgbClr val="2B1E5C"/>
                      </a:solidFill>
                      <a:prstDash val="solid"/>
                    </a:lnT>
                    <a:lnB w="12700">
                      <a:solidFill>
                        <a:srgbClr val="2B1E5C"/>
                      </a:solidFill>
                      <a:prstDash val="solid"/>
                    </a:lnB>
                    <a:solidFill>
                      <a:srgbClr val="93B1C7"/>
                    </a:solidFill>
                  </a:tcPr>
                </a:tc>
                <a:tc gridSpan="3">
                  <a:txBody>
                    <a:bodyPr/>
                    <a:lstStyle/>
                    <a:p>
                      <a:pPr marL="391795" indent="61594">
                        <a:lnSpc>
                          <a:spcPts val="1430"/>
                        </a:lnSpc>
                        <a:spcBef>
                          <a:spcPts val="385"/>
                        </a:spcBef>
                      </a:pPr>
                      <a:r>
                        <a:rPr sz="1200" i="1" dirty="0">
                          <a:latin typeface="Arial"/>
                          <a:cs typeface="Arial"/>
                        </a:rPr>
                        <a:t>Significance</a:t>
                      </a:r>
                      <a:r>
                        <a:rPr sz="1200" i="1" spc="-55" dirty="0">
                          <a:latin typeface="Arial"/>
                          <a:cs typeface="Arial"/>
                        </a:rPr>
                        <a:t> </a:t>
                      </a:r>
                      <a:r>
                        <a:rPr sz="1200" i="1" dirty="0">
                          <a:latin typeface="Arial"/>
                          <a:cs typeface="Arial"/>
                        </a:rPr>
                        <a:t>level</a:t>
                      </a:r>
                      <a:r>
                        <a:rPr sz="1200" i="1" spc="-40" dirty="0">
                          <a:latin typeface="Arial"/>
                          <a:cs typeface="Arial"/>
                        </a:rPr>
                        <a:t> </a:t>
                      </a:r>
                      <a:r>
                        <a:rPr sz="1200" i="1" dirty="0">
                          <a:latin typeface="Arial"/>
                          <a:cs typeface="Arial"/>
                        </a:rPr>
                        <a:t>(</a:t>
                      </a:r>
                      <a:r>
                        <a:rPr sz="1250" dirty="0">
                          <a:latin typeface="Symbol"/>
                          <a:cs typeface="Symbol"/>
                        </a:rPr>
                        <a:t></a:t>
                      </a:r>
                      <a:r>
                        <a:rPr sz="1200" i="1" dirty="0">
                          <a:latin typeface="Arial"/>
                          <a:cs typeface="Arial"/>
                        </a:rPr>
                        <a:t>)</a:t>
                      </a:r>
                      <a:r>
                        <a:rPr sz="1200" i="1" spc="-30" dirty="0">
                          <a:latin typeface="Arial"/>
                          <a:cs typeface="Arial"/>
                        </a:rPr>
                        <a:t> </a:t>
                      </a:r>
                      <a:r>
                        <a:rPr sz="1200" i="1" spc="-10" dirty="0">
                          <a:latin typeface="Arial"/>
                          <a:cs typeface="Arial"/>
                        </a:rPr>
                        <a:t>=0.01 </a:t>
                      </a:r>
                      <a:r>
                        <a:rPr sz="1200" i="1" dirty="0">
                          <a:latin typeface="Arial"/>
                          <a:cs typeface="Arial"/>
                        </a:rPr>
                        <a:t>No.</a:t>
                      </a:r>
                      <a:r>
                        <a:rPr sz="1200" i="1" spc="-25" dirty="0">
                          <a:latin typeface="Arial"/>
                          <a:cs typeface="Arial"/>
                        </a:rPr>
                        <a:t> </a:t>
                      </a:r>
                      <a:r>
                        <a:rPr sz="1200" i="1" dirty="0">
                          <a:latin typeface="Arial"/>
                          <a:cs typeface="Arial"/>
                        </a:rPr>
                        <a:t>of</a:t>
                      </a:r>
                      <a:r>
                        <a:rPr sz="1200" i="1" spc="-20" dirty="0">
                          <a:latin typeface="Arial"/>
                          <a:cs typeface="Arial"/>
                        </a:rPr>
                        <a:t> </a:t>
                      </a:r>
                      <a:r>
                        <a:rPr sz="1200" i="1" dirty="0">
                          <a:latin typeface="Arial"/>
                          <a:cs typeface="Arial"/>
                        </a:rPr>
                        <a:t>Independent</a:t>
                      </a:r>
                      <a:r>
                        <a:rPr sz="1200" i="1" spc="-40" dirty="0">
                          <a:latin typeface="Arial"/>
                          <a:cs typeface="Arial"/>
                        </a:rPr>
                        <a:t> </a:t>
                      </a:r>
                      <a:r>
                        <a:rPr sz="1200" i="1" spc="-10" dirty="0">
                          <a:latin typeface="Arial"/>
                          <a:cs typeface="Arial"/>
                        </a:rPr>
                        <a:t>Variables</a:t>
                      </a:r>
                      <a:endParaRPr sz="1200">
                        <a:latin typeface="Arial"/>
                        <a:cs typeface="Arial"/>
                      </a:endParaRPr>
                    </a:p>
                  </a:txBody>
                  <a:tcPr marL="0" marR="0" marT="48895" marB="0">
                    <a:lnT w="12700">
                      <a:solidFill>
                        <a:srgbClr val="2B1E5C"/>
                      </a:solidFill>
                      <a:prstDash val="solid"/>
                    </a:lnT>
                    <a:lnB w="12700">
                      <a:solidFill>
                        <a:srgbClr val="2B1E5C"/>
                      </a:solidFill>
                      <a:prstDash val="solid"/>
                    </a:lnB>
                    <a:solidFill>
                      <a:srgbClr val="93B1C7"/>
                    </a:solidFill>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200">
                        <a:latin typeface="Times New Roman"/>
                        <a:cs typeface="Times New Roman"/>
                      </a:endParaRPr>
                    </a:p>
                  </a:txBody>
                  <a:tcPr marL="0" marR="0" marT="0" marB="0">
                    <a:lnT w="12700">
                      <a:solidFill>
                        <a:srgbClr val="2B1E5C"/>
                      </a:solidFill>
                      <a:prstDash val="solid"/>
                    </a:lnT>
                    <a:lnB w="12700">
                      <a:solidFill>
                        <a:srgbClr val="2B1E5C"/>
                      </a:solidFill>
                      <a:prstDash val="solid"/>
                    </a:lnB>
                    <a:solidFill>
                      <a:srgbClr val="93B1C7"/>
                    </a:solidFill>
                  </a:tcPr>
                </a:tc>
                <a:tc gridSpan="4">
                  <a:txBody>
                    <a:bodyPr/>
                    <a:lstStyle/>
                    <a:p>
                      <a:pPr marL="474345" marR="478155" indent="61594">
                        <a:lnSpc>
                          <a:spcPts val="1430"/>
                        </a:lnSpc>
                        <a:spcBef>
                          <a:spcPts val="385"/>
                        </a:spcBef>
                      </a:pPr>
                      <a:r>
                        <a:rPr sz="1200" i="1" dirty="0">
                          <a:latin typeface="Arial"/>
                          <a:cs typeface="Arial"/>
                        </a:rPr>
                        <a:t>Significance</a:t>
                      </a:r>
                      <a:r>
                        <a:rPr sz="1200" i="1" spc="-55" dirty="0">
                          <a:latin typeface="Arial"/>
                          <a:cs typeface="Arial"/>
                        </a:rPr>
                        <a:t> </a:t>
                      </a:r>
                      <a:r>
                        <a:rPr sz="1200" i="1" dirty="0">
                          <a:latin typeface="Arial"/>
                          <a:cs typeface="Arial"/>
                        </a:rPr>
                        <a:t>level</a:t>
                      </a:r>
                      <a:r>
                        <a:rPr sz="1200" i="1" spc="-40" dirty="0">
                          <a:latin typeface="Arial"/>
                          <a:cs typeface="Arial"/>
                        </a:rPr>
                        <a:t> </a:t>
                      </a:r>
                      <a:r>
                        <a:rPr sz="1200" i="1" dirty="0">
                          <a:latin typeface="Arial"/>
                          <a:cs typeface="Arial"/>
                        </a:rPr>
                        <a:t>(</a:t>
                      </a:r>
                      <a:r>
                        <a:rPr sz="1250" dirty="0">
                          <a:latin typeface="Symbol"/>
                          <a:cs typeface="Symbol"/>
                        </a:rPr>
                        <a:t></a:t>
                      </a:r>
                      <a:r>
                        <a:rPr sz="1200" i="1" dirty="0">
                          <a:latin typeface="Arial"/>
                          <a:cs typeface="Arial"/>
                        </a:rPr>
                        <a:t>)</a:t>
                      </a:r>
                      <a:r>
                        <a:rPr sz="1200" i="1" spc="-30" dirty="0">
                          <a:latin typeface="Arial"/>
                          <a:cs typeface="Arial"/>
                        </a:rPr>
                        <a:t> </a:t>
                      </a:r>
                      <a:r>
                        <a:rPr sz="1200" i="1" spc="-10" dirty="0">
                          <a:latin typeface="Arial"/>
                          <a:cs typeface="Arial"/>
                        </a:rPr>
                        <a:t>=0.05 </a:t>
                      </a:r>
                      <a:r>
                        <a:rPr sz="1200" i="1" dirty="0">
                          <a:latin typeface="Arial"/>
                          <a:cs typeface="Arial"/>
                        </a:rPr>
                        <a:t>No.</a:t>
                      </a:r>
                      <a:r>
                        <a:rPr sz="1200" i="1" spc="-25" dirty="0">
                          <a:latin typeface="Arial"/>
                          <a:cs typeface="Arial"/>
                        </a:rPr>
                        <a:t> </a:t>
                      </a:r>
                      <a:r>
                        <a:rPr sz="1200" i="1" dirty="0">
                          <a:latin typeface="Arial"/>
                          <a:cs typeface="Arial"/>
                        </a:rPr>
                        <a:t>of</a:t>
                      </a:r>
                      <a:r>
                        <a:rPr sz="1200" i="1" spc="-20" dirty="0">
                          <a:latin typeface="Arial"/>
                          <a:cs typeface="Arial"/>
                        </a:rPr>
                        <a:t> </a:t>
                      </a:r>
                      <a:r>
                        <a:rPr sz="1200" i="1" dirty="0">
                          <a:latin typeface="Arial"/>
                          <a:cs typeface="Arial"/>
                        </a:rPr>
                        <a:t>Independent</a:t>
                      </a:r>
                      <a:r>
                        <a:rPr sz="1200" i="1" spc="-40" dirty="0">
                          <a:latin typeface="Arial"/>
                          <a:cs typeface="Arial"/>
                        </a:rPr>
                        <a:t> </a:t>
                      </a:r>
                      <a:r>
                        <a:rPr sz="1200" i="1" spc="-10" dirty="0">
                          <a:latin typeface="Arial"/>
                          <a:cs typeface="Arial"/>
                        </a:rPr>
                        <a:t>Variables</a:t>
                      </a:r>
                      <a:endParaRPr sz="1200">
                        <a:latin typeface="Arial"/>
                        <a:cs typeface="Arial"/>
                      </a:endParaRPr>
                    </a:p>
                  </a:txBody>
                  <a:tcPr marL="0" marR="0" marT="48895" marB="0">
                    <a:lnR w="12700">
                      <a:solidFill>
                        <a:srgbClr val="2B1E5C"/>
                      </a:solidFill>
                      <a:prstDash val="solid"/>
                    </a:lnR>
                    <a:lnT w="12700">
                      <a:solidFill>
                        <a:srgbClr val="2B1E5C"/>
                      </a:solidFill>
                      <a:prstDash val="solid"/>
                    </a:lnT>
                    <a:lnB w="12700">
                      <a:solidFill>
                        <a:srgbClr val="2B1E5C"/>
                      </a:solidFill>
                      <a:prstDash val="solid"/>
                    </a:lnB>
                    <a:solidFill>
                      <a:srgbClr val="93B1C7"/>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457200">
                <a:tc>
                  <a:txBody>
                    <a:bodyPr/>
                    <a:lstStyle/>
                    <a:p>
                      <a:pPr marL="213995" marR="180975" indent="-118110">
                        <a:lnSpc>
                          <a:spcPct val="100000"/>
                        </a:lnSpc>
                        <a:spcBef>
                          <a:spcPts val="325"/>
                        </a:spcBef>
                      </a:pPr>
                      <a:r>
                        <a:rPr sz="1200" b="1" spc="-10" dirty="0">
                          <a:latin typeface="Arial"/>
                          <a:cs typeface="Arial"/>
                        </a:rPr>
                        <a:t>Sample </a:t>
                      </a:r>
                      <a:r>
                        <a:rPr sz="1200" b="1" spc="-20" dirty="0">
                          <a:latin typeface="Arial"/>
                          <a:cs typeface="Arial"/>
                        </a:rPr>
                        <a:t>Size</a:t>
                      </a:r>
                      <a:endParaRPr sz="1200">
                        <a:latin typeface="Arial"/>
                        <a:cs typeface="Arial"/>
                      </a:endParaRPr>
                    </a:p>
                  </a:txBody>
                  <a:tcPr marL="0" marR="0" marT="41275" marB="0">
                    <a:lnL w="12700">
                      <a:solidFill>
                        <a:srgbClr val="2B1E5C"/>
                      </a:solidFill>
                      <a:prstDash val="solid"/>
                    </a:lnL>
                    <a:lnT w="12700">
                      <a:solidFill>
                        <a:srgbClr val="2B1E5C"/>
                      </a:solidFill>
                      <a:prstDash val="solid"/>
                    </a:lnT>
                    <a:lnB w="12700">
                      <a:solidFill>
                        <a:srgbClr val="2B1E5C"/>
                      </a:solidFill>
                      <a:prstDash val="solid"/>
                    </a:lnB>
                  </a:tcPr>
                </a:tc>
                <a:tc>
                  <a:txBody>
                    <a:bodyPr/>
                    <a:lstStyle/>
                    <a:p>
                      <a:pPr marR="85090" algn="ctr">
                        <a:lnSpc>
                          <a:spcPct val="100000"/>
                        </a:lnSpc>
                        <a:spcBef>
                          <a:spcPts val="325"/>
                        </a:spcBef>
                      </a:pPr>
                      <a:r>
                        <a:rPr sz="1200" b="1" spc="-50" dirty="0">
                          <a:latin typeface="Arial"/>
                          <a:cs typeface="Arial"/>
                        </a:rPr>
                        <a:t>2</a:t>
                      </a:r>
                      <a:endParaRPr sz="1200">
                        <a:latin typeface="Arial"/>
                        <a:cs typeface="Arial"/>
                      </a:endParaRPr>
                    </a:p>
                  </a:txBody>
                  <a:tcPr marL="0" marR="0" marT="41275" marB="0">
                    <a:lnT w="12700">
                      <a:solidFill>
                        <a:srgbClr val="2B1E5C"/>
                      </a:solidFill>
                      <a:prstDash val="solid"/>
                    </a:lnT>
                    <a:lnB w="12700">
                      <a:solidFill>
                        <a:srgbClr val="2B1E5C"/>
                      </a:solidFill>
                      <a:prstDash val="solid"/>
                    </a:lnB>
                  </a:tcPr>
                </a:tc>
                <a:tc>
                  <a:txBody>
                    <a:bodyPr/>
                    <a:lstStyle/>
                    <a:p>
                      <a:pPr algn="ctr">
                        <a:lnSpc>
                          <a:spcPct val="100000"/>
                        </a:lnSpc>
                        <a:spcBef>
                          <a:spcPts val="325"/>
                        </a:spcBef>
                      </a:pPr>
                      <a:r>
                        <a:rPr sz="1200" b="1" spc="-50" dirty="0">
                          <a:latin typeface="Arial"/>
                          <a:cs typeface="Arial"/>
                        </a:rPr>
                        <a:t>5</a:t>
                      </a:r>
                      <a:endParaRPr sz="1200">
                        <a:latin typeface="Arial"/>
                        <a:cs typeface="Arial"/>
                      </a:endParaRPr>
                    </a:p>
                  </a:txBody>
                  <a:tcPr marL="0" marR="0" marT="41275" marB="0">
                    <a:lnT w="12700">
                      <a:solidFill>
                        <a:srgbClr val="2B1E5C"/>
                      </a:solidFill>
                      <a:prstDash val="solid"/>
                    </a:lnT>
                    <a:lnB w="12700">
                      <a:solidFill>
                        <a:srgbClr val="2B1E5C"/>
                      </a:solidFill>
                      <a:prstDash val="solid"/>
                    </a:lnB>
                  </a:tcPr>
                </a:tc>
                <a:tc>
                  <a:txBody>
                    <a:bodyPr/>
                    <a:lstStyle/>
                    <a:p>
                      <a:pPr marL="281305">
                        <a:lnSpc>
                          <a:spcPct val="100000"/>
                        </a:lnSpc>
                        <a:spcBef>
                          <a:spcPts val="325"/>
                        </a:spcBef>
                      </a:pPr>
                      <a:r>
                        <a:rPr sz="1200" b="1" spc="-25" dirty="0">
                          <a:latin typeface="Arial"/>
                          <a:cs typeface="Arial"/>
                        </a:rPr>
                        <a:t>10</a:t>
                      </a:r>
                      <a:endParaRPr sz="1200">
                        <a:latin typeface="Arial"/>
                        <a:cs typeface="Arial"/>
                      </a:endParaRPr>
                    </a:p>
                  </a:txBody>
                  <a:tcPr marL="0" marR="0" marT="41275" marB="0">
                    <a:lnT w="12700">
                      <a:solidFill>
                        <a:srgbClr val="2B1E5C"/>
                      </a:solidFill>
                      <a:prstDash val="solid"/>
                    </a:lnT>
                    <a:lnB w="12700">
                      <a:solidFill>
                        <a:srgbClr val="2B1E5C"/>
                      </a:solidFill>
                      <a:prstDash val="solid"/>
                    </a:lnB>
                  </a:tcPr>
                </a:tc>
                <a:tc>
                  <a:txBody>
                    <a:bodyPr/>
                    <a:lstStyle/>
                    <a:p>
                      <a:pPr marL="27305">
                        <a:lnSpc>
                          <a:spcPct val="100000"/>
                        </a:lnSpc>
                        <a:spcBef>
                          <a:spcPts val="325"/>
                        </a:spcBef>
                      </a:pPr>
                      <a:r>
                        <a:rPr sz="1200" b="1" spc="-25" dirty="0">
                          <a:latin typeface="Arial"/>
                          <a:cs typeface="Arial"/>
                        </a:rPr>
                        <a:t>20</a:t>
                      </a:r>
                      <a:endParaRPr sz="1200">
                        <a:latin typeface="Arial"/>
                        <a:cs typeface="Arial"/>
                      </a:endParaRPr>
                    </a:p>
                  </a:txBody>
                  <a:tcPr marL="0" marR="0" marT="41275" marB="0">
                    <a:lnT w="12700">
                      <a:solidFill>
                        <a:srgbClr val="2B1E5C"/>
                      </a:solidFill>
                      <a:prstDash val="solid"/>
                    </a:lnT>
                    <a:lnB w="12700">
                      <a:solidFill>
                        <a:srgbClr val="2B1E5C"/>
                      </a:solidFill>
                      <a:prstDash val="solid"/>
                    </a:lnB>
                  </a:tcPr>
                </a:tc>
                <a:tc>
                  <a:txBody>
                    <a:bodyPr/>
                    <a:lstStyle/>
                    <a:p>
                      <a:pPr marR="2540" algn="ctr">
                        <a:lnSpc>
                          <a:spcPct val="100000"/>
                        </a:lnSpc>
                        <a:spcBef>
                          <a:spcPts val="325"/>
                        </a:spcBef>
                      </a:pPr>
                      <a:r>
                        <a:rPr sz="1200" b="1" spc="-50" dirty="0">
                          <a:latin typeface="Arial"/>
                          <a:cs typeface="Arial"/>
                        </a:rPr>
                        <a:t>2</a:t>
                      </a:r>
                      <a:endParaRPr sz="1200">
                        <a:latin typeface="Arial"/>
                        <a:cs typeface="Arial"/>
                      </a:endParaRPr>
                    </a:p>
                  </a:txBody>
                  <a:tcPr marL="0" marR="0" marT="41275" marB="0">
                    <a:lnT w="12700">
                      <a:solidFill>
                        <a:srgbClr val="2B1E5C"/>
                      </a:solidFill>
                      <a:prstDash val="solid"/>
                    </a:lnT>
                    <a:lnB w="12700">
                      <a:solidFill>
                        <a:srgbClr val="2B1E5C"/>
                      </a:solidFill>
                      <a:prstDash val="solid"/>
                    </a:lnB>
                  </a:tcPr>
                </a:tc>
                <a:tc>
                  <a:txBody>
                    <a:bodyPr/>
                    <a:lstStyle/>
                    <a:p>
                      <a:pPr algn="ctr">
                        <a:lnSpc>
                          <a:spcPct val="100000"/>
                        </a:lnSpc>
                        <a:spcBef>
                          <a:spcPts val="325"/>
                        </a:spcBef>
                      </a:pPr>
                      <a:r>
                        <a:rPr sz="1200" b="1" spc="-50" dirty="0">
                          <a:latin typeface="Arial"/>
                          <a:cs typeface="Arial"/>
                        </a:rPr>
                        <a:t>5</a:t>
                      </a:r>
                      <a:endParaRPr sz="1200">
                        <a:latin typeface="Arial"/>
                        <a:cs typeface="Arial"/>
                      </a:endParaRPr>
                    </a:p>
                  </a:txBody>
                  <a:tcPr marL="0" marR="0" marT="41275" marB="0">
                    <a:lnT w="12700">
                      <a:solidFill>
                        <a:srgbClr val="2B1E5C"/>
                      </a:solidFill>
                      <a:prstDash val="solid"/>
                    </a:lnT>
                    <a:lnB w="12700">
                      <a:solidFill>
                        <a:srgbClr val="2B1E5C"/>
                      </a:solidFill>
                      <a:prstDash val="solid"/>
                    </a:lnB>
                  </a:tcPr>
                </a:tc>
                <a:tc>
                  <a:txBody>
                    <a:bodyPr/>
                    <a:lstStyle/>
                    <a:p>
                      <a:pPr marL="8890" algn="ctr">
                        <a:lnSpc>
                          <a:spcPct val="100000"/>
                        </a:lnSpc>
                        <a:spcBef>
                          <a:spcPts val="325"/>
                        </a:spcBef>
                      </a:pPr>
                      <a:r>
                        <a:rPr sz="1200" b="1" spc="-25" dirty="0">
                          <a:latin typeface="Arial"/>
                          <a:cs typeface="Arial"/>
                        </a:rPr>
                        <a:t>10</a:t>
                      </a:r>
                      <a:endParaRPr sz="1200">
                        <a:latin typeface="Arial"/>
                        <a:cs typeface="Arial"/>
                      </a:endParaRPr>
                    </a:p>
                  </a:txBody>
                  <a:tcPr marL="0" marR="0" marT="41275" marB="0">
                    <a:lnT w="12700">
                      <a:solidFill>
                        <a:srgbClr val="2B1E5C"/>
                      </a:solidFill>
                      <a:prstDash val="solid"/>
                    </a:lnT>
                    <a:lnB w="12700">
                      <a:solidFill>
                        <a:srgbClr val="2B1E5C"/>
                      </a:solidFill>
                      <a:prstDash val="solid"/>
                    </a:lnB>
                  </a:tcPr>
                </a:tc>
                <a:tc>
                  <a:txBody>
                    <a:bodyPr/>
                    <a:lstStyle/>
                    <a:p>
                      <a:pPr marL="9525" algn="ctr">
                        <a:lnSpc>
                          <a:spcPct val="100000"/>
                        </a:lnSpc>
                        <a:spcBef>
                          <a:spcPts val="325"/>
                        </a:spcBef>
                      </a:pPr>
                      <a:r>
                        <a:rPr sz="1200" b="1" spc="-25" dirty="0">
                          <a:latin typeface="Arial"/>
                          <a:cs typeface="Arial"/>
                        </a:rPr>
                        <a:t>20</a:t>
                      </a:r>
                      <a:endParaRPr sz="1200">
                        <a:latin typeface="Arial"/>
                        <a:cs typeface="Arial"/>
                      </a:endParaRPr>
                    </a:p>
                  </a:txBody>
                  <a:tcPr marL="0" marR="0" marT="41275" marB="0">
                    <a:lnR w="12700">
                      <a:solidFill>
                        <a:srgbClr val="2B1E5C"/>
                      </a:solidFill>
                      <a:prstDash val="solid"/>
                    </a:lnR>
                    <a:lnT w="12700">
                      <a:solidFill>
                        <a:srgbClr val="2B1E5C"/>
                      </a:solidFill>
                      <a:prstDash val="solid"/>
                    </a:lnT>
                    <a:lnB w="12700">
                      <a:solidFill>
                        <a:srgbClr val="2B1E5C"/>
                      </a:solidFill>
                      <a:prstDash val="solid"/>
                    </a:lnB>
                  </a:tcPr>
                </a:tc>
                <a:extLst>
                  <a:ext uri="{0D108BD9-81ED-4DB2-BD59-A6C34878D82A}">
                    <a16:rowId xmlns:a16="http://schemas.microsoft.com/office/drawing/2014/main" val="10002"/>
                  </a:ext>
                </a:extLst>
              </a:tr>
              <a:tr h="370205">
                <a:tc>
                  <a:txBody>
                    <a:bodyPr/>
                    <a:lstStyle/>
                    <a:p>
                      <a:pPr marR="85725" algn="ctr">
                        <a:lnSpc>
                          <a:spcPct val="100000"/>
                        </a:lnSpc>
                        <a:spcBef>
                          <a:spcPts val="325"/>
                        </a:spcBef>
                      </a:pPr>
                      <a:r>
                        <a:rPr sz="1200" spc="-25" dirty="0">
                          <a:latin typeface="Arial MT"/>
                          <a:cs typeface="Arial MT"/>
                        </a:rPr>
                        <a:t>20</a:t>
                      </a:r>
                      <a:endParaRPr sz="1200">
                        <a:latin typeface="Arial MT"/>
                        <a:cs typeface="Arial MT"/>
                      </a:endParaRPr>
                    </a:p>
                  </a:txBody>
                  <a:tcPr marL="0" marR="0" marT="41275" marB="0">
                    <a:lnL w="12700">
                      <a:solidFill>
                        <a:srgbClr val="2B1E5C"/>
                      </a:solidFill>
                      <a:prstDash val="solid"/>
                    </a:lnL>
                    <a:lnT w="12700">
                      <a:solidFill>
                        <a:srgbClr val="2B1E5C"/>
                      </a:solidFill>
                      <a:prstDash val="solid"/>
                    </a:lnT>
                    <a:lnB w="12700">
                      <a:solidFill>
                        <a:srgbClr val="2B1E5C"/>
                      </a:solidFill>
                      <a:prstDash val="solid"/>
                    </a:lnB>
                    <a:solidFill>
                      <a:srgbClr val="93B1C7"/>
                    </a:solidFill>
                  </a:tcPr>
                </a:tc>
                <a:tc>
                  <a:txBody>
                    <a:bodyPr/>
                    <a:lstStyle/>
                    <a:p>
                      <a:pPr marR="85725" algn="ctr">
                        <a:lnSpc>
                          <a:spcPct val="100000"/>
                        </a:lnSpc>
                        <a:spcBef>
                          <a:spcPts val="325"/>
                        </a:spcBef>
                      </a:pPr>
                      <a:r>
                        <a:rPr sz="1200" spc="-25" dirty="0">
                          <a:latin typeface="Arial MT"/>
                          <a:cs typeface="Arial MT"/>
                        </a:rPr>
                        <a:t>45</a:t>
                      </a:r>
                      <a:endParaRPr sz="1200">
                        <a:latin typeface="Arial MT"/>
                        <a:cs typeface="Arial MT"/>
                      </a:endParaRPr>
                    </a:p>
                  </a:txBody>
                  <a:tcPr marL="0" marR="0" marT="41275" marB="0">
                    <a:lnT w="12700">
                      <a:solidFill>
                        <a:srgbClr val="2B1E5C"/>
                      </a:solidFill>
                      <a:prstDash val="solid"/>
                    </a:lnT>
                    <a:lnB w="12700">
                      <a:solidFill>
                        <a:srgbClr val="2B1E5C"/>
                      </a:solidFill>
                      <a:prstDash val="solid"/>
                    </a:lnB>
                    <a:solidFill>
                      <a:srgbClr val="93B1C7"/>
                    </a:solidFill>
                  </a:tcPr>
                </a:tc>
                <a:tc>
                  <a:txBody>
                    <a:bodyPr/>
                    <a:lstStyle/>
                    <a:p>
                      <a:pPr algn="ctr">
                        <a:lnSpc>
                          <a:spcPct val="100000"/>
                        </a:lnSpc>
                        <a:spcBef>
                          <a:spcPts val="325"/>
                        </a:spcBef>
                      </a:pPr>
                      <a:r>
                        <a:rPr sz="1200" spc="-25" dirty="0">
                          <a:latin typeface="Arial MT"/>
                          <a:cs typeface="Arial MT"/>
                        </a:rPr>
                        <a:t>56</a:t>
                      </a:r>
                      <a:endParaRPr sz="1200">
                        <a:latin typeface="Arial MT"/>
                        <a:cs typeface="Arial MT"/>
                      </a:endParaRPr>
                    </a:p>
                  </a:txBody>
                  <a:tcPr marL="0" marR="0" marT="41275" marB="0">
                    <a:lnT w="12700">
                      <a:solidFill>
                        <a:srgbClr val="2B1E5C"/>
                      </a:solidFill>
                      <a:prstDash val="solid"/>
                    </a:lnT>
                    <a:lnB w="12700">
                      <a:solidFill>
                        <a:srgbClr val="2B1E5C"/>
                      </a:solidFill>
                      <a:prstDash val="solid"/>
                    </a:lnB>
                    <a:solidFill>
                      <a:srgbClr val="93B1C7"/>
                    </a:solidFill>
                  </a:tcPr>
                </a:tc>
                <a:tc>
                  <a:txBody>
                    <a:bodyPr/>
                    <a:lstStyle/>
                    <a:p>
                      <a:pPr marL="281940">
                        <a:lnSpc>
                          <a:spcPct val="100000"/>
                        </a:lnSpc>
                        <a:spcBef>
                          <a:spcPts val="325"/>
                        </a:spcBef>
                      </a:pPr>
                      <a:r>
                        <a:rPr sz="1200" spc="-25" dirty="0">
                          <a:latin typeface="Arial MT"/>
                          <a:cs typeface="Arial MT"/>
                        </a:rPr>
                        <a:t>71</a:t>
                      </a:r>
                      <a:endParaRPr sz="1200">
                        <a:latin typeface="Arial MT"/>
                        <a:cs typeface="Arial MT"/>
                      </a:endParaRPr>
                    </a:p>
                  </a:txBody>
                  <a:tcPr marL="0" marR="0" marT="41275" marB="0">
                    <a:lnT w="12700">
                      <a:solidFill>
                        <a:srgbClr val="2B1E5C"/>
                      </a:solidFill>
                      <a:prstDash val="solid"/>
                    </a:lnT>
                    <a:lnB w="12700">
                      <a:solidFill>
                        <a:srgbClr val="2B1E5C"/>
                      </a:solidFill>
                      <a:prstDash val="solid"/>
                    </a:lnB>
                    <a:solidFill>
                      <a:srgbClr val="93B1C7"/>
                    </a:solidFill>
                  </a:tcPr>
                </a:tc>
                <a:tc>
                  <a:txBody>
                    <a:bodyPr/>
                    <a:lstStyle/>
                    <a:p>
                      <a:pPr marL="6985">
                        <a:lnSpc>
                          <a:spcPct val="100000"/>
                        </a:lnSpc>
                        <a:spcBef>
                          <a:spcPts val="325"/>
                        </a:spcBef>
                      </a:pPr>
                      <a:r>
                        <a:rPr sz="1200" spc="-25" dirty="0">
                          <a:latin typeface="Arial MT"/>
                          <a:cs typeface="Arial MT"/>
                        </a:rPr>
                        <a:t>NA</a:t>
                      </a:r>
                      <a:endParaRPr sz="1200">
                        <a:latin typeface="Arial MT"/>
                        <a:cs typeface="Arial MT"/>
                      </a:endParaRPr>
                    </a:p>
                  </a:txBody>
                  <a:tcPr marL="0" marR="0" marT="41275" marB="0">
                    <a:lnT w="12700">
                      <a:solidFill>
                        <a:srgbClr val="2B1E5C"/>
                      </a:solidFill>
                      <a:prstDash val="solid"/>
                    </a:lnT>
                    <a:lnB w="12700">
                      <a:solidFill>
                        <a:srgbClr val="2B1E5C"/>
                      </a:solidFill>
                      <a:prstDash val="solid"/>
                    </a:lnB>
                    <a:solidFill>
                      <a:srgbClr val="93B1C7"/>
                    </a:solidFill>
                  </a:tcPr>
                </a:tc>
                <a:tc>
                  <a:txBody>
                    <a:bodyPr/>
                    <a:lstStyle/>
                    <a:p>
                      <a:pPr marR="3175" algn="ctr">
                        <a:lnSpc>
                          <a:spcPct val="100000"/>
                        </a:lnSpc>
                        <a:spcBef>
                          <a:spcPts val="325"/>
                        </a:spcBef>
                      </a:pPr>
                      <a:r>
                        <a:rPr sz="1200" spc="-25" dirty="0">
                          <a:latin typeface="Arial MT"/>
                          <a:cs typeface="Arial MT"/>
                        </a:rPr>
                        <a:t>39</a:t>
                      </a:r>
                      <a:endParaRPr sz="1200">
                        <a:latin typeface="Arial MT"/>
                        <a:cs typeface="Arial MT"/>
                      </a:endParaRPr>
                    </a:p>
                  </a:txBody>
                  <a:tcPr marL="0" marR="0" marT="41275" marB="0">
                    <a:lnT w="12700">
                      <a:solidFill>
                        <a:srgbClr val="2B1E5C"/>
                      </a:solidFill>
                      <a:prstDash val="solid"/>
                    </a:lnT>
                    <a:lnB w="12700">
                      <a:solidFill>
                        <a:srgbClr val="2B1E5C"/>
                      </a:solidFill>
                      <a:prstDash val="solid"/>
                    </a:lnB>
                    <a:solidFill>
                      <a:srgbClr val="93B1C7"/>
                    </a:solidFill>
                  </a:tcPr>
                </a:tc>
                <a:tc>
                  <a:txBody>
                    <a:bodyPr/>
                    <a:lstStyle/>
                    <a:p>
                      <a:pPr algn="ctr">
                        <a:lnSpc>
                          <a:spcPct val="100000"/>
                        </a:lnSpc>
                        <a:spcBef>
                          <a:spcPts val="325"/>
                        </a:spcBef>
                      </a:pPr>
                      <a:r>
                        <a:rPr sz="1200" spc="-25" dirty="0">
                          <a:latin typeface="Arial MT"/>
                          <a:cs typeface="Arial MT"/>
                        </a:rPr>
                        <a:t>48</a:t>
                      </a:r>
                      <a:endParaRPr sz="1200">
                        <a:latin typeface="Arial MT"/>
                        <a:cs typeface="Arial MT"/>
                      </a:endParaRPr>
                    </a:p>
                  </a:txBody>
                  <a:tcPr marL="0" marR="0" marT="41275" marB="0">
                    <a:lnT w="12700">
                      <a:solidFill>
                        <a:srgbClr val="2B1E5C"/>
                      </a:solidFill>
                      <a:prstDash val="solid"/>
                    </a:lnT>
                    <a:lnB w="12700">
                      <a:solidFill>
                        <a:srgbClr val="2B1E5C"/>
                      </a:solidFill>
                      <a:prstDash val="solid"/>
                    </a:lnB>
                    <a:solidFill>
                      <a:srgbClr val="93B1C7"/>
                    </a:solidFill>
                  </a:tcPr>
                </a:tc>
                <a:tc>
                  <a:txBody>
                    <a:bodyPr/>
                    <a:lstStyle/>
                    <a:p>
                      <a:pPr marL="9525" algn="ctr">
                        <a:lnSpc>
                          <a:spcPct val="100000"/>
                        </a:lnSpc>
                        <a:spcBef>
                          <a:spcPts val="325"/>
                        </a:spcBef>
                      </a:pPr>
                      <a:r>
                        <a:rPr sz="1200" spc="-25" dirty="0">
                          <a:latin typeface="Arial MT"/>
                          <a:cs typeface="Arial MT"/>
                        </a:rPr>
                        <a:t>64</a:t>
                      </a:r>
                      <a:endParaRPr sz="1200">
                        <a:latin typeface="Arial MT"/>
                        <a:cs typeface="Arial MT"/>
                      </a:endParaRPr>
                    </a:p>
                  </a:txBody>
                  <a:tcPr marL="0" marR="0" marT="41275" marB="0">
                    <a:lnT w="12700">
                      <a:solidFill>
                        <a:srgbClr val="2B1E5C"/>
                      </a:solidFill>
                      <a:prstDash val="solid"/>
                    </a:lnT>
                    <a:lnB w="12700">
                      <a:solidFill>
                        <a:srgbClr val="2B1E5C"/>
                      </a:solidFill>
                      <a:prstDash val="solid"/>
                    </a:lnB>
                    <a:solidFill>
                      <a:srgbClr val="93B1C7"/>
                    </a:solidFill>
                  </a:tcPr>
                </a:tc>
                <a:tc>
                  <a:txBody>
                    <a:bodyPr/>
                    <a:lstStyle/>
                    <a:p>
                      <a:pPr marL="10795" algn="ctr">
                        <a:lnSpc>
                          <a:spcPct val="100000"/>
                        </a:lnSpc>
                        <a:spcBef>
                          <a:spcPts val="325"/>
                        </a:spcBef>
                      </a:pPr>
                      <a:r>
                        <a:rPr sz="1200" spc="-25" dirty="0">
                          <a:latin typeface="Arial MT"/>
                          <a:cs typeface="Arial MT"/>
                        </a:rPr>
                        <a:t>NA</a:t>
                      </a:r>
                      <a:endParaRPr sz="1200">
                        <a:latin typeface="Arial MT"/>
                        <a:cs typeface="Arial MT"/>
                      </a:endParaRPr>
                    </a:p>
                  </a:txBody>
                  <a:tcPr marL="0" marR="0" marT="41275" marB="0">
                    <a:lnR w="12700">
                      <a:solidFill>
                        <a:srgbClr val="2B1E5C"/>
                      </a:solidFill>
                      <a:prstDash val="solid"/>
                    </a:lnR>
                    <a:lnT w="12700">
                      <a:solidFill>
                        <a:srgbClr val="2B1E5C"/>
                      </a:solidFill>
                      <a:prstDash val="solid"/>
                    </a:lnT>
                    <a:lnB w="12700">
                      <a:solidFill>
                        <a:srgbClr val="2B1E5C"/>
                      </a:solidFill>
                      <a:prstDash val="solid"/>
                    </a:lnB>
                    <a:solidFill>
                      <a:srgbClr val="93B1C7"/>
                    </a:solidFill>
                  </a:tcPr>
                </a:tc>
                <a:extLst>
                  <a:ext uri="{0D108BD9-81ED-4DB2-BD59-A6C34878D82A}">
                    <a16:rowId xmlns:a16="http://schemas.microsoft.com/office/drawing/2014/main" val="10003"/>
                  </a:ext>
                </a:extLst>
              </a:tr>
              <a:tr h="370205">
                <a:tc>
                  <a:txBody>
                    <a:bodyPr/>
                    <a:lstStyle/>
                    <a:p>
                      <a:pPr marR="85090" algn="ctr">
                        <a:lnSpc>
                          <a:spcPct val="100000"/>
                        </a:lnSpc>
                        <a:spcBef>
                          <a:spcPts val="320"/>
                        </a:spcBef>
                      </a:pPr>
                      <a:r>
                        <a:rPr sz="1200" spc="-25" dirty="0">
                          <a:latin typeface="Arial MT"/>
                          <a:cs typeface="Arial MT"/>
                        </a:rPr>
                        <a:t>50</a:t>
                      </a:r>
                      <a:endParaRPr sz="1200">
                        <a:latin typeface="Arial MT"/>
                        <a:cs typeface="Arial MT"/>
                      </a:endParaRPr>
                    </a:p>
                  </a:txBody>
                  <a:tcPr marL="0" marR="0" marT="40640" marB="0">
                    <a:lnL w="12700">
                      <a:solidFill>
                        <a:srgbClr val="2B1E5C"/>
                      </a:solidFill>
                      <a:prstDash val="solid"/>
                    </a:lnL>
                    <a:lnT w="12700">
                      <a:solidFill>
                        <a:srgbClr val="2B1E5C"/>
                      </a:solidFill>
                      <a:prstDash val="solid"/>
                    </a:lnT>
                    <a:lnB w="12700">
                      <a:solidFill>
                        <a:srgbClr val="2B1E5C"/>
                      </a:solidFill>
                      <a:prstDash val="solid"/>
                    </a:lnB>
                  </a:tcPr>
                </a:tc>
                <a:tc>
                  <a:txBody>
                    <a:bodyPr/>
                    <a:lstStyle/>
                    <a:p>
                      <a:pPr marR="85090" algn="ctr">
                        <a:lnSpc>
                          <a:spcPct val="100000"/>
                        </a:lnSpc>
                        <a:spcBef>
                          <a:spcPts val="320"/>
                        </a:spcBef>
                      </a:pPr>
                      <a:r>
                        <a:rPr sz="1200" spc="-25" dirty="0">
                          <a:latin typeface="Arial MT"/>
                          <a:cs typeface="Arial MT"/>
                        </a:rPr>
                        <a:t>23</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algn="ctr">
                        <a:lnSpc>
                          <a:spcPct val="100000"/>
                        </a:lnSpc>
                        <a:spcBef>
                          <a:spcPts val="320"/>
                        </a:spcBef>
                      </a:pPr>
                      <a:r>
                        <a:rPr sz="1200" spc="-25" dirty="0">
                          <a:latin typeface="Arial MT"/>
                          <a:cs typeface="Arial MT"/>
                        </a:rPr>
                        <a:t>29</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L="281940">
                        <a:lnSpc>
                          <a:spcPct val="100000"/>
                        </a:lnSpc>
                        <a:spcBef>
                          <a:spcPts val="320"/>
                        </a:spcBef>
                      </a:pPr>
                      <a:r>
                        <a:rPr sz="1200" spc="-25" dirty="0">
                          <a:latin typeface="Arial MT"/>
                          <a:cs typeface="Arial MT"/>
                        </a:rPr>
                        <a:t>36</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L="27940">
                        <a:lnSpc>
                          <a:spcPct val="100000"/>
                        </a:lnSpc>
                        <a:spcBef>
                          <a:spcPts val="320"/>
                        </a:spcBef>
                      </a:pPr>
                      <a:r>
                        <a:rPr sz="1200" spc="-25" dirty="0">
                          <a:latin typeface="Arial MT"/>
                          <a:cs typeface="Arial MT"/>
                        </a:rPr>
                        <a:t>49</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R="2540" algn="ctr">
                        <a:lnSpc>
                          <a:spcPct val="100000"/>
                        </a:lnSpc>
                        <a:spcBef>
                          <a:spcPts val="320"/>
                        </a:spcBef>
                      </a:pPr>
                      <a:r>
                        <a:rPr sz="1200" spc="-25" dirty="0">
                          <a:latin typeface="Arial MT"/>
                          <a:cs typeface="Arial MT"/>
                        </a:rPr>
                        <a:t>19</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algn="ctr">
                        <a:lnSpc>
                          <a:spcPct val="100000"/>
                        </a:lnSpc>
                        <a:spcBef>
                          <a:spcPts val="320"/>
                        </a:spcBef>
                      </a:pPr>
                      <a:r>
                        <a:rPr sz="1200" spc="-25" dirty="0">
                          <a:latin typeface="Arial MT"/>
                          <a:cs typeface="Arial MT"/>
                        </a:rPr>
                        <a:t>23</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L="10160" algn="ctr">
                        <a:lnSpc>
                          <a:spcPct val="100000"/>
                        </a:lnSpc>
                        <a:spcBef>
                          <a:spcPts val="320"/>
                        </a:spcBef>
                      </a:pPr>
                      <a:r>
                        <a:rPr sz="1200" spc="-25" dirty="0">
                          <a:latin typeface="Arial MT"/>
                          <a:cs typeface="Arial MT"/>
                        </a:rPr>
                        <a:t>29</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L="10795" algn="ctr">
                        <a:lnSpc>
                          <a:spcPct val="100000"/>
                        </a:lnSpc>
                        <a:spcBef>
                          <a:spcPts val="320"/>
                        </a:spcBef>
                      </a:pPr>
                      <a:r>
                        <a:rPr sz="1200" spc="-25" dirty="0">
                          <a:latin typeface="Arial MT"/>
                          <a:cs typeface="Arial MT"/>
                        </a:rPr>
                        <a:t>42</a:t>
                      </a:r>
                      <a:endParaRPr sz="1200">
                        <a:latin typeface="Arial MT"/>
                        <a:cs typeface="Arial MT"/>
                      </a:endParaRPr>
                    </a:p>
                  </a:txBody>
                  <a:tcPr marL="0" marR="0" marT="40640" marB="0">
                    <a:lnR w="12700">
                      <a:solidFill>
                        <a:srgbClr val="2B1E5C"/>
                      </a:solidFill>
                      <a:prstDash val="solid"/>
                    </a:lnR>
                    <a:lnT w="12700">
                      <a:solidFill>
                        <a:srgbClr val="2B1E5C"/>
                      </a:solidFill>
                      <a:prstDash val="solid"/>
                    </a:lnT>
                    <a:lnB w="12700">
                      <a:solidFill>
                        <a:srgbClr val="2B1E5C"/>
                      </a:solidFill>
                      <a:prstDash val="solid"/>
                    </a:lnB>
                  </a:tcPr>
                </a:tc>
                <a:extLst>
                  <a:ext uri="{0D108BD9-81ED-4DB2-BD59-A6C34878D82A}">
                    <a16:rowId xmlns:a16="http://schemas.microsoft.com/office/drawing/2014/main" val="10004"/>
                  </a:ext>
                </a:extLst>
              </a:tr>
              <a:tr h="370205">
                <a:tc>
                  <a:txBody>
                    <a:bodyPr/>
                    <a:lstStyle/>
                    <a:p>
                      <a:pPr marR="83820" algn="ctr">
                        <a:lnSpc>
                          <a:spcPct val="100000"/>
                        </a:lnSpc>
                        <a:spcBef>
                          <a:spcPts val="320"/>
                        </a:spcBef>
                      </a:pPr>
                      <a:r>
                        <a:rPr sz="1200" spc="-25" dirty="0">
                          <a:latin typeface="Arial MT"/>
                          <a:cs typeface="Arial MT"/>
                        </a:rPr>
                        <a:t>100</a:t>
                      </a:r>
                      <a:endParaRPr sz="1200">
                        <a:latin typeface="Arial MT"/>
                        <a:cs typeface="Arial MT"/>
                      </a:endParaRPr>
                    </a:p>
                  </a:txBody>
                  <a:tcPr marL="0" marR="0" marT="40640" marB="0">
                    <a:lnL w="12700">
                      <a:solidFill>
                        <a:srgbClr val="2B1E5C"/>
                      </a:solidFill>
                      <a:prstDash val="solid"/>
                    </a:lnL>
                    <a:lnT w="12700">
                      <a:solidFill>
                        <a:srgbClr val="2B1E5C"/>
                      </a:solidFill>
                      <a:prstDash val="solid"/>
                    </a:lnT>
                    <a:lnB w="12700">
                      <a:solidFill>
                        <a:srgbClr val="2B1E5C"/>
                      </a:solidFill>
                      <a:prstDash val="solid"/>
                    </a:lnB>
                    <a:solidFill>
                      <a:srgbClr val="93B1C7"/>
                    </a:solidFill>
                  </a:tcPr>
                </a:tc>
                <a:tc>
                  <a:txBody>
                    <a:bodyPr/>
                    <a:lstStyle/>
                    <a:p>
                      <a:pPr marR="84455" algn="ctr">
                        <a:lnSpc>
                          <a:spcPct val="100000"/>
                        </a:lnSpc>
                        <a:spcBef>
                          <a:spcPts val="320"/>
                        </a:spcBef>
                      </a:pPr>
                      <a:r>
                        <a:rPr sz="1200" spc="-25" dirty="0">
                          <a:latin typeface="Arial MT"/>
                          <a:cs typeface="Arial MT"/>
                        </a:rPr>
                        <a:t>13</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solidFill>
                      <a:srgbClr val="93B1C7"/>
                    </a:solidFill>
                  </a:tcPr>
                </a:tc>
                <a:tc>
                  <a:txBody>
                    <a:bodyPr/>
                    <a:lstStyle/>
                    <a:p>
                      <a:pPr algn="ctr">
                        <a:lnSpc>
                          <a:spcPct val="100000"/>
                        </a:lnSpc>
                        <a:spcBef>
                          <a:spcPts val="320"/>
                        </a:spcBef>
                      </a:pPr>
                      <a:r>
                        <a:rPr sz="1200" spc="-25" dirty="0">
                          <a:latin typeface="Arial MT"/>
                          <a:cs typeface="Arial MT"/>
                        </a:rPr>
                        <a:t>16</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solidFill>
                      <a:srgbClr val="93B1C7"/>
                    </a:solidFill>
                  </a:tcPr>
                </a:tc>
                <a:tc>
                  <a:txBody>
                    <a:bodyPr/>
                    <a:lstStyle/>
                    <a:p>
                      <a:pPr marL="282575">
                        <a:lnSpc>
                          <a:spcPct val="100000"/>
                        </a:lnSpc>
                        <a:spcBef>
                          <a:spcPts val="320"/>
                        </a:spcBef>
                      </a:pPr>
                      <a:r>
                        <a:rPr sz="1200" spc="-25" dirty="0">
                          <a:latin typeface="Arial MT"/>
                          <a:cs typeface="Arial MT"/>
                        </a:rPr>
                        <a:t>20</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solidFill>
                      <a:srgbClr val="93B1C7"/>
                    </a:solidFill>
                  </a:tcPr>
                </a:tc>
                <a:tc>
                  <a:txBody>
                    <a:bodyPr/>
                    <a:lstStyle/>
                    <a:p>
                      <a:pPr marL="27940">
                        <a:lnSpc>
                          <a:spcPct val="100000"/>
                        </a:lnSpc>
                        <a:spcBef>
                          <a:spcPts val="320"/>
                        </a:spcBef>
                      </a:pPr>
                      <a:r>
                        <a:rPr sz="1200" spc="-25" dirty="0">
                          <a:latin typeface="Arial MT"/>
                          <a:cs typeface="Arial MT"/>
                        </a:rPr>
                        <a:t>26</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solidFill>
                      <a:srgbClr val="93B1C7"/>
                    </a:solidFill>
                  </a:tcPr>
                </a:tc>
                <a:tc>
                  <a:txBody>
                    <a:bodyPr/>
                    <a:lstStyle/>
                    <a:p>
                      <a:pPr marR="1905" algn="ctr">
                        <a:lnSpc>
                          <a:spcPct val="100000"/>
                        </a:lnSpc>
                        <a:spcBef>
                          <a:spcPts val="320"/>
                        </a:spcBef>
                      </a:pPr>
                      <a:r>
                        <a:rPr sz="1200" spc="-25" dirty="0">
                          <a:latin typeface="Arial MT"/>
                          <a:cs typeface="Arial MT"/>
                        </a:rPr>
                        <a:t>10</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solidFill>
                      <a:srgbClr val="93B1C7"/>
                    </a:solidFill>
                  </a:tcPr>
                </a:tc>
                <a:tc>
                  <a:txBody>
                    <a:bodyPr/>
                    <a:lstStyle/>
                    <a:p>
                      <a:pPr algn="ctr">
                        <a:lnSpc>
                          <a:spcPct val="100000"/>
                        </a:lnSpc>
                        <a:spcBef>
                          <a:spcPts val="320"/>
                        </a:spcBef>
                      </a:pPr>
                      <a:r>
                        <a:rPr sz="1200" spc="-25" dirty="0">
                          <a:latin typeface="Arial MT"/>
                          <a:cs typeface="Arial MT"/>
                        </a:rPr>
                        <a:t>12</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solidFill>
                      <a:srgbClr val="93B1C7"/>
                    </a:solidFill>
                  </a:tcPr>
                </a:tc>
                <a:tc>
                  <a:txBody>
                    <a:bodyPr/>
                    <a:lstStyle/>
                    <a:p>
                      <a:pPr marL="10795" algn="ctr">
                        <a:lnSpc>
                          <a:spcPct val="100000"/>
                        </a:lnSpc>
                        <a:spcBef>
                          <a:spcPts val="320"/>
                        </a:spcBef>
                      </a:pPr>
                      <a:r>
                        <a:rPr sz="1200" spc="-25" dirty="0">
                          <a:latin typeface="Arial MT"/>
                          <a:cs typeface="Arial MT"/>
                        </a:rPr>
                        <a:t>15</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solidFill>
                      <a:srgbClr val="93B1C7"/>
                    </a:solidFill>
                  </a:tcPr>
                </a:tc>
                <a:tc>
                  <a:txBody>
                    <a:bodyPr/>
                    <a:lstStyle/>
                    <a:p>
                      <a:pPr marL="10795" algn="ctr">
                        <a:lnSpc>
                          <a:spcPct val="100000"/>
                        </a:lnSpc>
                        <a:spcBef>
                          <a:spcPts val="320"/>
                        </a:spcBef>
                      </a:pPr>
                      <a:r>
                        <a:rPr sz="1200" spc="-25" dirty="0">
                          <a:latin typeface="Arial MT"/>
                          <a:cs typeface="Arial MT"/>
                        </a:rPr>
                        <a:t>21</a:t>
                      </a:r>
                      <a:endParaRPr sz="1200">
                        <a:latin typeface="Arial MT"/>
                        <a:cs typeface="Arial MT"/>
                      </a:endParaRPr>
                    </a:p>
                  </a:txBody>
                  <a:tcPr marL="0" marR="0" marT="40640" marB="0">
                    <a:lnR w="12700">
                      <a:solidFill>
                        <a:srgbClr val="2B1E5C"/>
                      </a:solidFill>
                      <a:prstDash val="solid"/>
                    </a:lnR>
                    <a:lnT w="12700">
                      <a:solidFill>
                        <a:srgbClr val="2B1E5C"/>
                      </a:solidFill>
                      <a:prstDash val="solid"/>
                    </a:lnT>
                    <a:lnB w="12700">
                      <a:solidFill>
                        <a:srgbClr val="2B1E5C"/>
                      </a:solidFill>
                      <a:prstDash val="solid"/>
                    </a:lnB>
                    <a:solidFill>
                      <a:srgbClr val="93B1C7"/>
                    </a:solidFill>
                  </a:tcPr>
                </a:tc>
                <a:extLst>
                  <a:ext uri="{0D108BD9-81ED-4DB2-BD59-A6C34878D82A}">
                    <a16:rowId xmlns:a16="http://schemas.microsoft.com/office/drawing/2014/main" val="10005"/>
                  </a:ext>
                </a:extLst>
              </a:tr>
              <a:tr h="370205">
                <a:tc>
                  <a:txBody>
                    <a:bodyPr/>
                    <a:lstStyle/>
                    <a:p>
                      <a:pPr marR="83185" algn="ctr">
                        <a:lnSpc>
                          <a:spcPct val="100000"/>
                        </a:lnSpc>
                        <a:spcBef>
                          <a:spcPts val="320"/>
                        </a:spcBef>
                      </a:pPr>
                      <a:r>
                        <a:rPr sz="1200" spc="-25" dirty="0">
                          <a:latin typeface="Arial MT"/>
                          <a:cs typeface="Arial MT"/>
                        </a:rPr>
                        <a:t>250</a:t>
                      </a:r>
                      <a:endParaRPr sz="1200">
                        <a:latin typeface="Arial MT"/>
                        <a:cs typeface="Arial MT"/>
                      </a:endParaRPr>
                    </a:p>
                  </a:txBody>
                  <a:tcPr marL="0" marR="0" marT="40640" marB="0">
                    <a:lnL w="12700">
                      <a:solidFill>
                        <a:srgbClr val="2B1E5C"/>
                      </a:solidFill>
                      <a:prstDash val="solid"/>
                    </a:lnL>
                    <a:lnT w="12700">
                      <a:solidFill>
                        <a:srgbClr val="2B1E5C"/>
                      </a:solidFill>
                      <a:prstDash val="solid"/>
                    </a:lnT>
                    <a:lnB w="12700">
                      <a:solidFill>
                        <a:srgbClr val="2B1E5C"/>
                      </a:solidFill>
                      <a:prstDash val="solid"/>
                    </a:lnB>
                  </a:tcPr>
                </a:tc>
                <a:tc>
                  <a:txBody>
                    <a:bodyPr/>
                    <a:lstStyle/>
                    <a:p>
                      <a:pPr marR="83185" algn="ctr">
                        <a:lnSpc>
                          <a:spcPct val="100000"/>
                        </a:lnSpc>
                        <a:spcBef>
                          <a:spcPts val="320"/>
                        </a:spcBef>
                      </a:pPr>
                      <a:r>
                        <a:rPr sz="1200" spc="-50" dirty="0">
                          <a:latin typeface="Arial MT"/>
                          <a:cs typeface="Arial MT"/>
                        </a:rPr>
                        <a:t>5</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L="1270" algn="ctr">
                        <a:lnSpc>
                          <a:spcPct val="100000"/>
                        </a:lnSpc>
                        <a:spcBef>
                          <a:spcPts val="320"/>
                        </a:spcBef>
                      </a:pPr>
                      <a:r>
                        <a:rPr sz="1200" spc="-50" dirty="0">
                          <a:latin typeface="Arial MT"/>
                          <a:cs typeface="Arial MT"/>
                        </a:rPr>
                        <a:t>7</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L="325120">
                        <a:lnSpc>
                          <a:spcPct val="100000"/>
                        </a:lnSpc>
                        <a:spcBef>
                          <a:spcPts val="320"/>
                        </a:spcBef>
                      </a:pPr>
                      <a:r>
                        <a:rPr sz="1200" spc="-50" dirty="0">
                          <a:latin typeface="Arial MT"/>
                          <a:cs typeface="Arial MT"/>
                        </a:rPr>
                        <a:t>8</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L="34290">
                        <a:lnSpc>
                          <a:spcPct val="100000"/>
                        </a:lnSpc>
                        <a:spcBef>
                          <a:spcPts val="320"/>
                        </a:spcBef>
                      </a:pPr>
                      <a:r>
                        <a:rPr sz="1200" spc="-25" dirty="0">
                          <a:latin typeface="Arial MT"/>
                          <a:cs typeface="Arial MT"/>
                        </a:rPr>
                        <a:t>11</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R="635" algn="ctr">
                        <a:lnSpc>
                          <a:spcPct val="100000"/>
                        </a:lnSpc>
                        <a:spcBef>
                          <a:spcPts val="320"/>
                        </a:spcBef>
                      </a:pPr>
                      <a:r>
                        <a:rPr sz="1200" spc="-50" dirty="0">
                          <a:latin typeface="Arial MT"/>
                          <a:cs typeface="Arial MT"/>
                        </a:rPr>
                        <a:t>4</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L="1270" algn="ctr">
                        <a:lnSpc>
                          <a:spcPct val="100000"/>
                        </a:lnSpc>
                        <a:spcBef>
                          <a:spcPts val="320"/>
                        </a:spcBef>
                      </a:pPr>
                      <a:r>
                        <a:rPr sz="1200" spc="-50" dirty="0">
                          <a:latin typeface="Arial MT"/>
                          <a:cs typeface="Arial MT"/>
                        </a:rPr>
                        <a:t>5</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L="12065" algn="ctr">
                        <a:lnSpc>
                          <a:spcPct val="100000"/>
                        </a:lnSpc>
                        <a:spcBef>
                          <a:spcPts val="320"/>
                        </a:spcBef>
                      </a:pPr>
                      <a:r>
                        <a:rPr sz="1200" spc="-50" dirty="0">
                          <a:latin typeface="Arial MT"/>
                          <a:cs typeface="Arial MT"/>
                        </a:rPr>
                        <a:t>6</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L="12065" algn="ctr">
                        <a:lnSpc>
                          <a:spcPct val="100000"/>
                        </a:lnSpc>
                        <a:spcBef>
                          <a:spcPts val="320"/>
                        </a:spcBef>
                      </a:pPr>
                      <a:r>
                        <a:rPr sz="1200" spc="-50" dirty="0">
                          <a:latin typeface="Arial MT"/>
                          <a:cs typeface="Arial MT"/>
                        </a:rPr>
                        <a:t>8</a:t>
                      </a:r>
                      <a:endParaRPr sz="1200">
                        <a:latin typeface="Arial MT"/>
                        <a:cs typeface="Arial MT"/>
                      </a:endParaRPr>
                    </a:p>
                  </a:txBody>
                  <a:tcPr marL="0" marR="0" marT="40640" marB="0">
                    <a:lnR w="12700">
                      <a:solidFill>
                        <a:srgbClr val="2B1E5C"/>
                      </a:solidFill>
                      <a:prstDash val="solid"/>
                    </a:lnR>
                    <a:lnT w="12700">
                      <a:solidFill>
                        <a:srgbClr val="2B1E5C"/>
                      </a:solidFill>
                      <a:prstDash val="solid"/>
                    </a:lnT>
                    <a:lnB w="12700">
                      <a:solidFill>
                        <a:srgbClr val="2B1E5C"/>
                      </a:solidFill>
                      <a:prstDash val="solid"/>
                    </a:lnB>
                  </a:tcPr>
                </a:tc>
                <a:extLst>
                  <a:ext uri="{0D108BD9-81ED-4DB2-BD59-A6C34878D82A}">
                    <a16:rowId xmlns:a16="http://schemas.microsoft.com/office/drawing/2014/main" val="10006"/>
                  </a:ext>
                </a:extLst>
              </a:tr>
              <a:tr h="370205">
                <a:tc>
                  <a:txBody>
                    <a:bodyPr/>
                    <a:lstStyle/>
                    <a:p>
                      <a:pPr marR="82550" algn="ctr">
                        <a:lnSpc>
                          <a:spcPct val="100000"/>
                        </a:lnSpc>
                        <a:spcBef>
                          <a:spcPts val="320"/>
                        </a:spcBef>
                      </a:pPr>
                      <a:r>
                        <a:rPr sz="1200" spc="-25" dirty="0">
                          <a:latin typeface="Arial MT"/>
                          <a:cs typeface="Arial MT"/>
                        </a:rPr>
                        <a:t>500</a:t>
                      </a:r>
                      <a:endParaRPr sz="1200">
                        <a:latin typeface="Arial MT"/>
                        <a:cs typeface="Arial MT"/>
                      </a:endParaRPr>
                    </a:p>
                  </a:txBody>
                  <a:tcPr marL="0" marR="0" marT="40640" marB="0">
                    <a:lnL w="12700">
                      <a:solidFill>
                        <a:srgbClr val="2B1E5C"/>
                      </a:solidFill>
                      <a:prstDash val="solid"/>
                    </a:lnL>
                    <a:lnT w="12700">
                      <a:solidFill>
                        <a:srgbClr val="2B1E5C"/>
                      </a:solidFill>
                      <a:prstDash val="solid"/>
                    </a:lnT>
                    <a:lnB w="12700">
                      <a:solidFill>
                        <a:srgbClr val="2B1E5C"/>
                      </a:solidFill>
                      <a:prstDash val="solid"/>
                    </a:lnB>
                    <a:solidFill>
                      <a:srgbClr val="93B1C7"/>
                    </a:solidFill>
                  </a:tcPr>
                </a:tc>
                <a:tc>
                  <a:txBody>
                    <a:bodyPr/>
                    <a:lstStyle/>
                    <a:p>
                      <a:pPr marR="82550" algn="ctr">
                        <a:lnSpc>
                          <a:spcPct val="100000"/>
                        </a:lnSpc>
                        <a:spcBef>
                          <a:spcPts val="320"/>
                        </a:spcBef>
                      </a:pPr>
                      <a:r>
                        <a:rPr sz="1200" spc="-50" dirty="0">
                          <a:latin typeface="Arial MT"/>
                          <a:cs typeface="Arial MT"/>
                        </a:rPr>
                        <a:t>3</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solidFill>
                      <a:srgbClr val="93B1C7"/>
                    </a:solidFill>
                  </a:tcPr>
                </a:tc>
                <a:tc>
                  <a:txBody>
                    <a:bodyPr/>
                    <a:lstStyle/>
                    <a:p>
                      <a:pPr marL="1905" algn="ctr">
                        <a:lnSpc>
                          <a:spcPct val="100000"/>
                        </a:lnSpc>
                        <a:spcBef>
                          <a:spcPts val="320"/>
                        </a:spcBef>
                      </a:pPr>
                      <a:r>
                        <a:rPr sz="1200" spc="-50" dirty="0">
                          <a:latin typeface="Arial MT"/>
                          <a:cs typeface="Arial MT"/>
                        </a:rPr>
                        <a:t>3</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solidFill>
                      <a:srgbClr val="93B1C7"/>
                    </a:solidFill>
                  </a:tcPr>
                </a:tc>
                <a:tc>
                  <a:txBody>
                    <a:bodyPr/>
                    <a:lstStyle/>
                    <a:p>
                      <a:pPr marL="325755">
                        <a:lnSpc>
                          <a:spcPct val="100000"/>
                        </a:lnSpc>
                        <a:spcBef>
                          <a:spcPts val="320"/>
                        </a:spcBef>
                      </a:pPr>
                      <a:r>
                        <a:rPr sz="1200" spc="-50" dirty="0">
                          <a:latin typeface="Arial MT"/>
                          <a:cs typeface="Arial MT"/>
                        </a:rPr>
                        <a:t>4</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solidFill>
                      <a:srgbClr val="93B1C7"/>
                    </a:solidFill>
                  </a:tcPr>
                </a:tc>
                <a:tc>
                  <a:txBody>
                    <a:bodyPr/>
                    <a:lstStyle/>
                    <a:p>
                      <a:pPr marL="71120">
                        <a:lnSpc>
                          <a:spcPct val="100000"/>
                        </a:lnSpc>
                        <a:spcBef>
                          <a:spcPts val="320"/>
                        </a:spcBef>
                      </a:pPr>
                      <a:r>
                        <a:rPr sz="1200" spc="-50" dirty="0">
                          <a:latin typeface="Arial MT"/>
                          <a:cs typeface="Arial MT"/>
                        </a:rPr>
                        <a:t>6</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solidFill>
                      <a:srgbClr val="93B1C7"/>
                    </a:solidFill>
                  </a:tcPr>
                </a:tc>
                <a:tc>
                  <a:txBody>
                    <a:bodyPr/>
                    <a:lstStyle/>
                    <a:p>
                      <a:pPr algn="ctr">
                        <a:lnSpc>
                          <a:spcPct val="100000"/>
                        </a:lnSpc>
                        <a:spcBef>
                          <a:spcPts val="320"/>
                        </a:spcBef>
                      </a:pPr>
                      <a:r>
                        <a:rPr sz="1200" spc="-50" dirty="0">
                          <a:latin typeface="Arial MT"/>
                          <a:cs typeface="Arial MT"/>
                        </a:rPr>
                        <a:t>3</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solidFill>
                      <a:srgbClr val="93B1C7"/>
                    </a:solidFill>
                  </a:tcPr>
                </a:tc>
                <a:tc>
                  <a:txBody>
                    <a:bodyPr/>
                    <a:lstStyle/>
                    <a:p>
                      <a:pPr marL="1905" algn="ctr">
                        <a:lnSpc>
                          <a:spcPct val="100000"/>
                        </a:lnSpc>
                        <a:spcBef>
                          <a:spcPts val="320"/>
                        </a:spcBef>
                      </a:pPr>
                      <a:r>
                        <a:rPr sz="1200" spc="-50" dirty="0">
                          <a:latin typeface="Arial MT"/>
                          <a:cs typeface="Arial MT"/>
                        </a:rPr>
                        <a:t>4</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solidFill>
                      <a:srgbClr val="93B1C7"/>
                    </a:solidFill>
                  </a:tcPr>
                </a:tc>
                <a:tc>
                  <a:txBody>
                    <a:bodyPr/>
                    <a:lstStyle/>
                    <a:p>
                      <a:pPr marL="12700" algn="ctr">
                        <a:lnSpc>
                          <a:spcPct val="100000"/>
                        </a:lnSpc>
                        <a:spcBef>
                          <a:spcPts val="320"/>
                        </a:spcBef>
                      </a:pPr>
                      <a:r>
                        <a:rPr sz="1200" spc="-50" dirty="0">
                          <a:latin typeface="Arial MT"/>
                          <a:cs typeface="Arial MT"/>
                        </a:rPr>
                        <a:t>5</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solidFill>
                      <a:srgbClr val="93B1C7"/>
                    </a:solidFill>
                  </a:tcPr>
                </a:tc>
                <a:tc>
                  <a:txBody>
                    <a:bodyPr/>
                    <a:lstStyle/>
                    <a:p>
                      <a:pPr marL="12700" algn="ctr">
                        <a:lnSpc>
                          <a:spcPct val="100000"/>
                        </a:lnSpc>
                        <a:spcBef>
                          <a:spcPts val="320"/>
                        </a:spcBef>
                      </a:pPr>
                      <a:r>
                        <a:rPr sz="1200" spc="-50" dirty="0">
                          <a:latin typeface="Arial MT"/>
                          <a:cs typeface="Arial MT"/>
                        </a:rPr>
                        <a:t>9</a:t>
                      </a:r>
                      <a:endParaRPr sz="1200">
                        <a:latin typeface="Arial MT"/>
                        <a:cs typeface="Arial MT"/>
                      </a:endParaRPr>
                    </a:p>
                  </a:txBody>
                  <a:tcPr marL="0" marR="0" marT="40640" marB="0">
                    <a:lnR w="12700">
                      <a:solidFill>
                        <a:srgbClr val="2B1E5C"/>
                      </a:solidFill>
                      <a:prstDash val="solid"/>
                    </a:lnR>
                    <a:lnT w="12700">
                      <a:solidFill>
                        <a:srgbClr val="2B1E5C"/>
                      </a:solidFill>
                      <a:prstDash val="solid"/>
                    </a:lnT>
                    <a:lnB w="12700">
                      <a:solidFill>
                        <a:srgbClr val="2B1E5C"/>
                      </a:solidFill>
                      <a:prstDash val="solid"/>
                    </a:lnB>
                    <a:solidFill>
                      <a:srgbClr val="93B1C7"/>
                    </a:solidFill>
                  </a:tcPr>
                </a:tc>
                <a:extLst>
                  <a:ext uri="{0D108BD9-81ED-4DB2-BD59-A6C34878D82A}">
                    <a16:rowId xmlns:a16="http://schemas.microsoft.com/office/drawing/2014/main" val="10007"/>
                  </a:ext>
                </a:extLst>
              </a:tr>
              <a:tr h="370205">
                <a:tc>
                  <a:txBody>
                    <a:bodyPr/>
                    <a:lstStyle/>
                    <a:p>
                      <a:pPr marR="83185" algn="ctr">
                        <a:lnSpc>
                          <a:spcPct val="100000"/>
                        </a:lnSpc>
                        <a:spcBef>
                          <a:spcPts val="320"/>
                        </a:spcBef>
                      </a:pPr>
                      <a:r>
                        <a:rPr sz="1200" spc="-20" dirty="0">
                          <a:latin typeface="Arial MT"/>
                          <a:cs typeface="Arial MT"/>
                        </a:rPr>
                        <a:t>1,000</a:t>
                      </a:r>
                      <a:endParaRPr sz="1200">
                        <a:latin typeface="Arial MT"/>
                        <a:cs typeface="Arial MT"/>
                      </a:endParaRPr>
                    </a:p>
                  </a:txBody>
                  <a:tcPr marL="0" marR="0" marT="40640" marB="0">
                    <a:lnL w="12700">
                      <a:solidFill>
                        <a:srgbClr val="2B1E5C"/>
                      </a:solidFill>
                      <a:prstDash val="solid"/>
                    </a:lnL>
                    <a:lnT w="12700">
                      <a:solidFill>
                        <a:srgbClr val="2B1E5C"/>
                      </a:solidFill>
                      <a:prstDash val="solid"/>
                    </a:lnT>
                    <a:lnB w="12700">
                      <a:solidFill>
                        <a:srgbClr val="2B1E5C"/>
                      </a:solidFill>
                      <a:prstDash val="solid"/>
                    </a:lnB>
                  </a:tcPr>
                </a:tc>
                <a:tc>
                  <a:txBody>
                    <a:bodyPr/>
                    <a:lstStyle/>
                    <a:p>
                      <a:pPr marR="81915" algn="ctr">
                        <a:lnSpc>
                          <a:spcPct val="100000"/>
                        </a:lnSpc>
                        <a:spcBef>
                          <a:spcPts val="320"/>
                        </a:spcBef>
                      </a:pPr>
                      <a:r>
                        <a:rPr sz="1200" spc="-50" dirty="0">
                          <a:latin typeface="Arial MT"/>
                          <a:cs typeface="Arial MT"/>
                        </a:rPr>
                        <a:t>1</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L="2540" algn="ctr">
                        <a:lnSpc>
                          <a:spcPct val="100000"/>
                        </a:lnSpc>
                        <a:spcBef>
                          <a:spcPts val="320"/>
                        </a:spcBef>
                      </a:pPr>
                      <a:r>
                        <a:rPr sz="1200" spc="-50" dirty="0">
                          <a:latin typeface="Arial MT"/>
                          <a:cs typeface="Arial MT"/>
                        </a:rPr>
                        <a:t>2</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L="325755">
                        <a:lnSpc>
                          <a:spcPct val="100000"/>
                        </a:lnSpc>
                        <a:spcBef>
                          <a:spcPts val="320"/>
                        </a:spcBef>
                      </a:pPr>
                      <a:r>
                        <a:rPr sz="1200" spc="-50" dirty="0">
                          <a:latin typeface="Arial MT"/>
                          <a:cs typeface="Arial MT"/>
                        </a:rPr>
                        <a:t>2</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L="71120">
                        <a:lnSpc>
                          <a:spcPct val="100000"/>
                        </a:lnSpc>
                        <a:spcBef>
                          <a:spcPts val="320"/>
                        </a:spcBef>
                      </a:pPr>
                      <a:r>
                        <a:rPr sz="1200" spc="-50" dirty="0">
                          <a:latin typeface="Arial MT"/>
                          <a:cs typeface="Arial MT"/>
                        </a:rPr>
                        <a:t>3</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algn="ctr">
                        <a:lnSpc>
                          <a:spcPct val="100000"/>
                        </a:lnSpc>
                        <a:spcBef>
                          <a:spcPts val="320"/>
                        </a:spcBef>
                      </a:pPr>
                      <a:r>
                        <a:rPr sz="1200" spc="-50" dirty="0">
                          <a:latin typeface="Arial MT"/>
                          <a:cs typeface="Arial MT"/>
                        </a:rPr>
                        <a:t>1</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L="2540" algn="ctr">
                        <a:lnSpc>
                          <a:spcPct val="100000"/>
                        </a:lnSpc>
                        <a:spcBef>
                          <a:spcPts val="320"/>
                        </a:spcBef>
                      </a:pPr>
                      <a:r>
                        <a:rPr sz="1200" spc="-50" dirty="0">
                          <a:latin typeface="Arial MT"/>
                          <a:cs typeface="Arial MT"/>
                        </a:rPr>
                        <a:t>1</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L="13335" algn="ctr">
                        <a:lnSpc>
                          <a:spcPct val="100000"/>
                        </a:lnSpc>
                        <a:spcBef>
                          <a:spcPts val="320"/>
                        </a:spcBef>
                      </a:pPr>
                      <a:r>
                        <a:rPr sz="1200" spc="-50" dirty="0">
                          <a:latin typeface="Arial MT"/>
                          <a:cs typeface="Arial MT"/>
                        </a:rPr>
                        <a:t>2</a:t>
                      </a:r>
                      <a:endParaRPr sz="1200">
                        <a:latin typeface="Arial MT"/>
                        <a:cs typeface="Arial MT"/>
                      </a:endParaRPr>
                    </a:p>
                  </a:txBody>
                  <a:tcPr marL="0" marR="0" marT="40640" marB="0">
                    <a:lnT w="12700">
                      <a:solidFill>
                        <a:srgbClr val="2B1E5C"/>
                      </a:solidFill>
                      <a:prstDash val="solid"/>
                    </a:lnT>
                    <a:lnB w="12700">
                      <a:solidFill>
                        <a:srgbClr val="2B1E5C"/>
                      </a:solidFill>
                      <a:prstDash val="solid"/>
                    </a:lnB>
                  </a:tcPr>
                </a:tc>
                <a:tc>
                  <a:txBody>
                    <a:bodyPr/>
                    <a:lstStyle/>
                    <a:p>
                      <a:pPr marL="13335" algn="ctr">
                        <a:lnSpc>
                          <a:spcPct val="100000"/>
                        </a:lnSpc>
                        <a:spcBef>
                          <a:spcPts val="320"/>
                        </a:spcBef>
                      </a:pPr>
                      <a:r>
                        <a:rPr sz="1200" spc="-50" dirty="0">
                          <a:latin typeface="Arial MT"/>
                          <a:cs typeface="Arial MT"/>
                        </a:rPr>
                        <a:t>2</a:t>
                      </a:r>
                      <a:endParaRPr sz="1200">
                        <a:latin typeface="Arial MT"/>
                        <a:cs typeface="Arial MT"/>
                      </a:endParaRPr>
                    </a:p>
                  </a:txBody>
                  <a:tcPr marL="0" marR="0" marT="40640" marB="0">
                    <a:lnR w="12700">
                      <a:solidFill>
                        <a:srgbClr val="2B1E5C"/>
                      </a:solidFill>
                      <a:prstDash val="solid"/>
                    </a:lnR>
                    <a:lnT w="12700">
                      <a:solidFill>
                        <a:srgbClr val="2B1E5C"/>
                      </a:solidFill>
                      <a:prstDash val="solid"/>
                    </a:lnT>
                    <a:lnB w="12700">
                      <a:solidFill>
                        <a:srgbClr val="2B1E5C"/>
                      </a:solidFill>
                      <a:prstDash val="solid"/>
                    </a:lnB>
                  </a:tcPr>
                </a:tc>
                <a:extLst>
                  <a:ext uri="{0D108BD9-81ED-4DB2-BD59-A6C34878D82A}">
                    <a16:rowId xmlns:a16="http://schemas.microsoft.com/office/drawing/2014/main" val="10008"/>
                  </a:ext>
                </a:extLst>
              </a:tr>
            </a:tbl>
          </a:graphicData>
        </a:graphic>
      </p:graphicFrame>
      <p:grpSp>
        <p:nvGrpSpPr>
          <p:cNvPr id="12" name="object 12"/>
          <p:cNvGrpSpPr/>
          <p:nvPr/>
        </p:nvGrpSpPr>
        <p:grpSpPr>
          <a:xfrm>
            <a:off x="418337" y="5775959"/>
            <a:ext cx="8162925" cy="596900"/>
            <a:chOff x="418337" y="5775959"/>
            <a:chExt cx="8162925" cy="596900"/>
          </a:xfrm>
        </p:grpSpPr>
        <p:pic>
          <p:nvPicPr>
            <p:cNvPr id="13" name="object 13"/>
            <p:cNvPicPr/>
            <p:nvPr/>
          </p:nvPicPr>
          <p:blipFill>
            <a:blip r:embed="rId3" cstate="print"/>
            <a:stretch>
              <a:fillRect/>
            </a:stretch>
          </p:blipFill>
          <p:spPr>
            <a:xfrm>
              <a:off x="418337" y="5775959"/>
              <a:ext cx="8162543" cy="569201"/>
            </a:xfrm>
            <a:prstGeom prst="rect">
              <a:avLst/>
            </a:prstGeom>
          </p:spPr>
        </p:pic>
        <p:pic>
          <p:nvPicPr>
            <p:cNvPr id="14" name="object 14"/>
            <p:cNvPicPr/>
            <p:nvPr/>
          </p:nvPicPr>
          <p:blipFill>
            <a:blip r:embed="rId4" cstate="print"/>
            <a:stretch>
              <a:fillRect/>
            </a:stretch>
          </p:blipFill>
          <p:spPr>
            <a:xfrm>
              <a:off x="430529" y="5787389"/>
              <a:ext cx="7996428" cy="585215"/>
            </a:xfrm>
            <a:prstGeom prst="rect">
              <a:avLst/>
            </a:prstGeom>
          </p:spPr>
        </p:pic>
      </p:grpSp>
      <p:sp>
        <p:nvSpPr>
          <p:cNvPr id="15" name="object 15"/>
          <p:cNvSpPr txBox="1"/>
          <p:nvPr/>
        </p:nvSpPr>
        <p:spPr>
          <a:xfrm>
            <a:off x="472058" y="5809869"/>
            <a:ext cx="8055609" cy="462280"/>
          </a:xfrm>
          <a:prstGeom prst="rect">
            <a:avLst/>
          </a:prstGeom>
          <a:ln w="25400">
            <a:solidFill>
              <a:srgbClr val="5D92BA"/>
            </a:solidFill>
          </a:ln>
        </p:spPr>
        <p:txBody>
          <a:bodyPr vert="horz" wrap="square" lIns="0" tIns="40640" rIns="0" bIns="0" rtlCol="0">
            <a:spAutoFit/>
          </a:bodyPr>
          <a:lstStyle/>
          <a:p>
            <a:pPr marL="90805" marR="265430">
              <a:lnSpc>
                <a:spcPct val="100000"/>
              </a:lnSpc>
              <a:spcBef>
                <a:spcPts val="320"/>
              </a:spcBef>
            </a:pPr>
            <a:r>
              <a:rPr sz="1200" dirty="0">
                <a:solidFill>
                  <a:srgbClr val="7E7E7E"/>
                </a:solidFill>
                <a:latin typeface="Arial MT"/>
                <a:cs typeface="Arial MT"/>
              </a:rPr>
              <a:t>e.g.</a:t>
            </a:r>
            <a:r>
              <a:rPr sz="1200" spc="-15" dirty="0">
                <a:solidFill>
                  <a:srgbClr val="7E7E7E"/>
                </a:solidFill>
                <a:latin typeface="Arial MT"/>
                <a:cs typeface="Arial MT"/>
              </a:rPr>
              <a:t> </a:t>
            </a:r>
            <a:r>
              <a:rPr sz="1200" dirty="0">
                <a:solidFill>
                  <a:srgbClr val="7E7E7E"/>
                </a:solidFill>
                <a:latin typeface="Arial MT"/>
                <a:cs typeface="Arial MT"/>
              </a:rPr>
              <a:t>if</a:t>
            </a:r>
            <a:r>
              <a:rPr sz="1200" spc="-15" dirty="0">
                <a:solidFill>
                  <a:srgbClr val="7E7E7E"/>
                </a:solidFill>
                <a:latin typeface="Arial MT"/>
                <a:cs typeface="Arial MT"/>
              </a:rPr>
              <a:t> </a:t>
            </a:r>
            <a:r>
              <a:rPr sz="1200" dirty="0">
                <a:solidFill>
                  <a:srgbClr val="7E7E7E"/>
                </a:solidFill>
                <a:latin typeface="Arial MT"/>
                <a:cs typeface="Arial MT"/>
              </a:rPr>
              <a:t>the</a:t>
            </a:r>
            <a:r>
              <a:rPr sz="1200" spc="-25" dirty="0">
                <a:solidFill>
                  <a:srgbClr val="7E7E7E"/>
                </a:solidFill>
                <a:latin typeface="Arial MT"/>
                <a:cs typeface="Arial MT"/>
              </a:rPr>
              <a:t> </a:t>
            </a:r>
            <a:r>
              <a:rPr sz="1200" dirty="0">
                <a:solidFill>
                  <a:srgbClr val="7E7E7E"/>
                </a:solidFill>
                <a:latin typeface="Arial MT"/>
                <a:cs typeface="Arial MT"/>
              </a:rPr>
              <a:t>researcher</a:t>
            </a:r>
            <a:r>
              <a:rPr sz="1200" spc="-25" dirty="0">
                <a:solidFill>
                  <a:srgbClr val="7E7E7E"/>
                </a:solidFill>
                <a:latin typeface="Arial MT"/>
                <a:cs typeface="Arial MT"/>
              </a:rPr>
              <a:t> </a:t>
            </a:r>
            <a:r>
              <a:rPr sz="1200" dirty="0">
                <a:solidFill>
                  <a:srgbClr val="7E7E7E"/>
                </a:solidFill>
                <a:latin typeface="Arial MT"/>
                <a:cs typeface="Arial MT"/>
              </a:rPr>
              <a:t>employs</a:t>
            </a:r>
            <a:r>
              <a:rPr sz="1200" spc="-40" dirty="0">
                <a:solidFill>
                  <a:srgbClr val="7E7E7E"/>
                </a:solidFill>
                <a:latin typeface="Arial MT"/>
                <a:cs typeface="Arial MT"/>
              </a:rPr>
              <a:t> </a:t>
            </a:r>
            <a:r>
              <a:rPr sz="1200" dirty="0">
                <a:solidFill>
                  <a:srgbClr val="7E7E7E"/>
                </a:solidFill>
                <a:latin typeface="Arial MT"/>
                <a:cs typeface="Arial MT"/>
              </a:rPr>
              <a:t>5</a:t>
            </a:r>
            <a:r>
              <a:rPr sz="1200" spc="-15" dirty="0">
                <a:solidFill>
                  <a:srgbClr val="7E7E7E"/>
                </a:solidFill>
                <a:latin typeface="Arial MT"/>
                <a:cs typeface="Arial MT"/>
              </a:rPr>
              <a:t> </a:t>
            </a:r>
            <a:r>
              <a:rPr sz="1200" dirty="0">
                <a:solidFill>
                  <a:srgbClr val="7E7E7E"/>
                </a:solidFill>
                <a:latin typeface="Arial MT"/>
                <a:cs typeface="Arial MT"/>
              </a:rPr>
              <a:t>independent</a:t>
            </a:r>
            <a:r>
              <a:rPr sz="1200" spc="-35" dirty="0">
                <a:solidFill>
                  <a:srgbClr val="7E7E7E"/>
                </a:solidFill>
                <a:latin typeface="Arial MT"/>
                <a:cs typeface="Arial MT"/>
              </a:rPr>
              <a:t> </a:t>
            </a:r>
            <a:r>
              <a:rPr sz="1200" dirty="0">
                <a:solidFill>
                  <a:srgbClr val="7E7E7E"/>
                </a:solidFill>
                <a:latin typeface="Arial MT"/>
                <a:cs typeface="Arial MT"/>
              </a:rPr>
              <a:t>variables,</a:t>
            </a:r>
            <a:r>
              <a:rPr sz="1200" spc="-35" dirty="0">
                <a:solidFill>
                  <a:srgbClr val="7E7E7E"/>
                </a:solidFill>
                <a:latin typeface="Arial MT"/>
                <a:cs typeface="Arial MT"/>
              </a:rPr>
              <a:t> </a:t>
            </a:r>
            <a:r>
              <a:rPr sz="1200" dirty="0">
                <a:solidFill>
                  <a:srgbClr val="7E7E7E"/>
                </a:solidFill>
                <a:latin typeface="Arial MT"/>
                <a:cs typeface="Arial MT"/>
              </a:rPr>
              <a:t>specifies</a:t>
            </a:r>
            <a:r>
              <a:rPr sz="1200" spc="-25" dirty="0">
                <a:solidFill>
                  <a:srgbClr val="7E7E7E"/>
                </a:solidFill>
                <a:latin typeface="Arial MT"/>
                <a:cs typeface="Arial MT"/>
              </a:rPr>
              <a:t> </a:t>
            </a:r>
            <a:r>
              <a:rPr sz="1200" dirty="0">
                <a:solidFill>
                  <a:srgbClr val="7E7E7E"/>
                </a:solidFill>
                <a:latin typeface="Arial MT"/>
                <a:cs typeface="Arial MT"/>
              </a:rPr>
              <a:t>a</a:t>
            </a:r>
            <a:r>
              <a:rPr sz="1200" spc="-25" dirty="0">
                <a:solidFill>
                  <a:srgbClr val="7E7E7E"/>
                </a:solidFill>
                <a:latin typeface="Arial MT"/>
                <a:cs typeface="Arial MT"/>
              </a:rPr>
              <a:t> </a:t>
            </a:r>
            <a:r>
              <a:rPr sz="1200" dirty="0">
                <a:solidFill>
                  <a:srgbClr val="7E7E7E"/>
                </a:solidFill>
                <a:latin typeface="Arial MT"/>
                <a:cs typeface="Arial MT"/>
              </a:rPr>
              <a:t>0.05</a:t>
            </a:r>
            <a:r>
              <a:rPr sz="1200" spc="-20" dirty="0">
                <a:solidFill>
                  <a:srgbClr val="7E7E7E"/>
                </a:solidFill>
                <a:latin typeface="Arial MT"/>
                <a:cs typeface="Arial MT"/>
              </a:rPr>
              <a:t> </a:t>
            </a:r>
            <a:r>
              <a:rPr sz="1200" dirty="0">
                <a:solidFill>
                  <a:srgbClr val="7E7E7E"/>
                </a:solidFill>
                <a:latin typeface="Arial MT"/>
                <a:cs typeface="Arial MT"/>
              </a:rPr>
              <a:t>significance</a:t>
            </a:r>
            <a:r>
              <a:rPr sz="1200" spc="-40" dirty="0">
                <a:solidFill>
                  <a:srgbClr val="7E7E7E"/>
                </a:solidFill>
                <a:latin typeface="Arial MT"/>
                <a:cs typeface="Arial MT"/>
              </a:rPr>
              <a:t> </a:t>
            </a:r>
            <a:r>
              <a:rPr sz="1200" dirty="0">
                <a:solidFill>
                  <a:srgbClr val="7E7E7E"/>
                </a:solidFill>
                <a:latin typeface="Arial MT"/>
                <a:cs typeface="Arial MT"/>
              </a:rPr>
              <a:t>level</a:t>
            </a:r>
            <a:r>
              <a:rPr sz="1200" spc="-30" dirty="0">
                <a:solidFill>
                  <a:srgbClr val="7E7E7E"/>
                </a:solidFill>
                <a:latin typeface="Arial MT"/>
                <a:cs typeface="Arial MT"/>
              </a:rPr>
              <a:t> </a:t>
            </a:r>
            <a:r>
              <a:rPr sz="1200" dirty="0">
                <a:solidFill>
                  <a:srgbClr val="7E7E7E"/>
                </a:solidFill>
                <a:latin typeface="Arial MT"/>
                <a:cs typeface="Arial MT"/>
              </a:rPr>
              <a:t>and</a:t>
            </a:r>
            <a:r>
              <a:rPr sz="1200" spc="-30" dirty="0">
                <a:solidFill>
                  <a:srgbClr val="7E7E7E"/>
                </a:solidFill>
                <a:latin typeface="Arial MT"/>
                <a:cs typeface="Arial MT"/>
              </a:rPr>
              <a:t> </a:t>
            </a:r>
            <a:r>
              <a:rPr sz="1200" dirty="0">
                <a:solidFill>
                  <a:srgbClr val="7E7E7E"/>
                </a:solidFill>
                <a:latin typeface="Arial MT"/>
                <a:cs typeface="Arial MT"/>
              </a:rPr>
              <a:t>is</a:t>
            </a:r>
            <a:r>
              <a:rPr sz="1200" spc="-20" dirty="0">
                <a:solidFill>
                  <a:srgbClr val="7E7E7E"/>
                </a:solidFill>
                <a:latin typeface="Arial MT"/>
                <a:cs typeface="Arial MT"/>
              </a:rPr>
              <a:t> </a:t>
            </a:r>
            <a:r>
              <a:rPr sz="1200" dirty="0">
                <a:solidFill>
                  <a:srgbClr val="7E7E7E"/>
                </a:solidFill>
                <a:latin typeface="Arial MT"/>
                <a:cs typeface="Arial MT"/>
              </a:rPr>
              <a:t>satisfied</a:t>
            </a:r>
            <a:r>
              <a:rPr sz="1200" spc="-25" dirty="0">
                <a:solidFill>
                  <a:srgbClr val="7E7E7E"/>
                </a:solidFill>
                <a:latin typeface="Arial MT"/>
                <a:cs typeface="Arial MT"/>
              </a:rPr>
              <a:t> </a:t>
            </a:r>
            <a:r>
              <a:rPr sz="1200" spc="-20" dirty="0">
                <a:solidFill>
                  <a:srgbClr val="7E7E7E"/>
                </a:solidFill>
                <a:latin typeface="Arial MT"/>
                <a:cs typeface="Arial MT"/>
              </a:rPr>
              <a:t>with </a:t>
            </a:r>
            <a:r>
              <a:rPr sz="1200" dirty="0">
                <a:solidFill>
                  <a:srgbClr val="7E7E7E"/>
                </a:solidFill>
                <a:latin typeface="Arial MT"/>
                <a:cs typeface="Arial MT"/>
              </a:rPr>
              <a:t>detecting</a:t>
            </a:r>
            <a:r>
              <a:rPr sz="1200" spc="-30" dirty="0">
                <a:solidFill>
                  <a:srgbClr val="7E7E7E"/>
                </a:solidFill>
                <a:latin typeface="Arial MT"/>
                <a:cs typeface="Arial MT"/>
              </a:rPr>
              <a:t> </a:t>
            </a:r>
            <a:r>
              <a:rPr sz="1200" dirty="0">
                <a:solidFill>
                  <a:srgbClr val="7E7E7E"/>
                </a:solidFill>
                <a:latin typeface="Arial MT"/>
                <a:cs typeface="Arial MT"/>
              </a:rPr>
              <a:t>R</a:t>
            </a:r>
            <a:r>
              <a:rPr sz="1200" baseline="24305" dirty="0">
                <a:solidFill>
                  <a:srgbClr val="7E7E7E"/>
                </a:solidFill>
                <a:latin typeface="Arial MT"/>
                <a:cs typeface="Arial MT"/>
              </a:rPr>
              <a:t>2</a:t>
            </a:r>
            <a:r>
              <a:rPr sz="1200" spc="157" baseline="24305" dirty="0">
                <a:solidFill>
                  <a:srgbClr val="7E7E7E"/>
                </a:solidFill>
                <a:latin typeface="Arial MT"/>
                <a:cs typeface="Arial MT"/>
              </a:rPr>
              <a:t> </a:t>
            </a:r>
            <a:r>
              <a:rPr sz="1200" dirty="0">
                <a:solidFill>
                  <a:srgbClr val="7E7E7E"/>
                </a:solidFill>
                <a:latin typeface="Arial MT"/>
                <a:cs typeface="Arial MT"/>
              </a:rPr>
              <a:t>80%</a:t>
            </a:r>
            <a:r>
              <a:rPr sz="1200" spc="-25" dirty="0">
                <a:solidFill>
                  <a:srgbClr val="7E7E7E"/>
                </a:solidFill>
                <a:latin typeface="Arial MT"/>
                <a:cs typeface="Arial MT"/>
              </a:rPr>
              <a:t> </a:t>
            </a:r>
            <a:r>
              <a:rPr sz="1200" dirty="0">
                <a:solidFill>
                  <a:srgbClr val="7E7E7E"/>
                </a:solidFill>
                <a:latin typeface="Arial MT"/>
                <a:cs typeface="Arial MT"/>
              </a:rPr>
              <a:t>of</a:t>
            </a:r>
            <a:r>
              <a:rPr sz="1200" spc="-10" dirty="0">
                <a:solidFill>
                  <a:srgbClr val="7E7E7E"/>
                </a:solidFill>
                <a:latin typeface="Arial MT"/>
                <a:cs typeface="Arial MT"/>
              </a:rPr>
              <a:t> </a:t>
            </a:r>
            <a:r>
              <a:rPr sz="1200" dirty="0">
                <a:solidFill>
                  <a:srgbClr val="7E7E7E"/>
                </a:solidFill>
                <a:latin typeface="Arial MT"/>
                <a:cs typeface="Arial MT"/>
              </a:rPr>
              <a:t>the</a:t>
            </a:r>
            <a:r>
              <a:rPr sz="1200" spc="-20" dirty="0">
                <a:solidFill>
                  <a:srgbClr val="7E7E7E"/>
                </a:solidFill>
                <a:latin typeface="Arial MT"/>
                <a:cs typeface="Arial MT"/>
              </a:rPr>
              <a:t> </a:t>
            </a:r>
            <a:r>
              <a:rPr sz="1200" dirty="0">
                <a:solidFill>
                  <a:srgbClr val="7E7E7E"/>
                </a:solidFill>
                <a:latin typeface="Arial MT"/>
                <a:cs typeface="Arial MT"/>
              </a:rPr>
              <a:t>time</a:t>
            </a:r>
            <a:r>
              <a:rPr sz="1200" spc="-20" dirty="0">
                <a:solidFill>
                  <a:srgbClr val="7E7E7E"/>
                </a:solidFill>
                <a:latin typeface="Arial MT"/>
                <a:cs typeface="Arial MT"/>
              </a:rPr>
              <a:t> </a:t>
            </a:r>
            <a:r>
              <a:rPr sz="1200" dirty="0">
                <a:solidFill>
                  <a:srgbClr val="7E7E7E"/>
                </a:solidFill>
                <a:latin typeface="Arial MT"/>
                <a:cs typeface="Arial MT"/>
              </a:rPr>
              <a:t>it</a:t>
            </a:r>
            <a:r>
              <a:rPr sz="1200" spc="-5" dirty="0">
                <a:solidFill>
                  <a:srgbClr val="7E7E7E"/>
                </a:solidFill>
                <a:latin typeface="Arial MT"/>
                <a:cs typeface="Arial MT"/>
              </a:rPr>
              <a:t> </a:t>
            </a:r>
            <a:r>
              <a:rPr sz="1200" dirty="0">
                <a:solidFill>
                  <a:srgbClr val="7E7E7E"/>
                </a:solidFill>
                <a:latin typeface="Arial MT"/>
                <a:cs typeface="Arial MT"/>
              </a:rPr>
              <a:t>occurs,</a:t>
            </a:r>
            <a:r>
              <a:rPr sz="1200" spc="-20" dirty="0">
                <a:solidFill>
                  <a:srgbClr val="7E7E7E"/>
                </a:solidFill>
                <a:latin typeface="Arial MT"/>
                <a:cs typeface="Arial MT"/>
              </a:rPr>
              <a:t> </a:t>
            </a:r>
            <a:r>
              <a:rPr sz="1200" dirty="0">
                <a:solidFill>
                  <a:srgbClr val="7E7E7E"/>
                </a:solidFill>
                <a:latin typeface="Arial MT"/>
                <a:cs typeface="Arial MT"/>
              </a:rPr>
              <a:t>a</a:t>
            </a:r>
            <a:r>
              <a:rPr sz="1200" spc="-20" dirty="0">
                <a:solidFill>
                  <a:srgbClr val="7E7E7E"/>
                </a:solidFill>
                <a:latin typeface="Arial MT"/>
                <a:cs typeface="Arial MT"/>
              </a:rPr>
              <a:t> </a:t>
            </a:r>
            <a:r>
              <a:rPr sz="1200" dirty="0">
                <a:solidFill>
                  <a:srgbClr val="7E7E7E"/>
                </a:solidFill>
                <a:latin typeface="Arial MT"/>
                <a:cs typeface="Arial MT"/>
              </a:rPr>
              <a:t>sample</a:t>
            </a:r>
            <a:r>
              <a:rPr sz="1200" spc="-25" dirty="0">
                <a:solidFill>
                  <a:srgbClr val="7E7E7E"/>
                </a:solidFill>
                <a:latin typeface="Arial MT"/>
                <a:cs typeface="Arial MT"/>
              </a:rPr>
              <a:t> </a:t>
            </a:r>
            <a:r>
              <a:rPr sz="1200" dirty="0">
                <a:solidFill>
                  <a:srgbClr val="7E7E7E"/>
                </a:solidFill>
                <a:latin typeface="Arial MT"/>
                <a:cs typeface="Arial MT"/>
              </a:rPr>
              <a:t>of</a:t>
            </a:r>
            <a:r>
              <a:rPr sz="1200" spc="-10" dirty="0">
                <a:solidFill>
                  <a:srgbClr val="7E7E7E"/>
                </a:solidFill>
                <a:latin typeface="Arial MT"/>
                <a:cs typeface="Arial MT"/>
              </a:rPr>
              <a:t> </a:t>
            </a:r>
            <a:r>
              <a:rPr sz="1200" dirty="0">
                <a:solidFill>
                  <a:srgbClr val="7E7E7E"/>
                </a:solidFill>
                <a:latin typeface="Arial MT"/>
                <a:cs typeface="Arial MT"/>
              </a:rPr>
              <a:t>50</a:t>
            </a:r>
            <a:r>
              <a:rPr sz="1200" spc="-20" dirty="0">
                <a:solidFill>
                  <a:srgbClr val="7E7E7E"/>
                </a:solidFill>
                <a:latin typeface="Arial MT"/>
                <a:cs typeface="Arial MT"/>
              </a:rPr>
              <a:t> </a:t>
            </a:r>
            <a:r>
              <a:rPr sz="1200" dirty="0">
                <a:solidFill>
                  <a:srgbClr val="7E7E7E"/>
                </a:solidFill>
                <a:latin typeface="Arial MT"/>
                <a:cs typeface="Arial MT"/>
              </a:rPr>
              <a:t>respondents</a:t>
            </a:r>
            <a:r>
              <a:rPr sz="1200" spc="-35" dirty="0">
                <a:solidFill>
                  <a:srgbClr val="7E7E7E"/>
                </a:solidFill>
                <a:latin typeface="Arial MT"/>
                <a:cs typeface="Arial MT"/>
              </a:rPr>
              <a:t> </a:t>
            </a:r>
            <a:r>
              <a:rPr sz="1200" dirty="0">
                <a:solidFill>
                  <a:srgbClr val="7E7E7E"/>
                </a:solidFill>
                <a:latin typeface="Arial MT"/>
                <a:cs typeface="Arial MT"/>
              </a:rPr>
              <a:t>will</a:t>
            </a:r>
            <a:r>
              <a:rPr sz="1200" spc="-15" dirty="0">
                <a:solidFill>
                  <a:srgbClr val="7E7E7E"/>
                </a:solidFill>
                <a:latin typeface="Arial MT"/>
                <a:cs typeface="Arial MT"/>
              </a:rPr>
              <a:t> </a:t>
            </a:r>
            <a:r>
              <a:rPr sz="1200" dirty="0">
                <a:solidFill>
                  <a:srgbClr val="7E7E7E"/>
                </a:solidFill>
                <a:latin typeface="Arial MT"/>
                <a:cs typeface="Arial MT"/>
              </a:rPr>
              <a:t>detect</a:t>
            </a:r>
            <a:r>
              <a:rPr sz="1200" spc="-20" dirty="0">
                <a:solidFill>
                  <a:srgbClr val="7E7E7E"/>
                </a:solidFill>
                <a:latin typeface="Arial MT"/>
                <a:cs typeface="Arial MT"/>
              </a:rPr>
              <a:t> </a:t>
            </a:r>
            <a:r>
              <a:rPr sz="1200" dirty="0">
                <a:solidFill>
                  <a:srgbClr val="7E7E7E"/>
                </a:solidFill>
                <a:latin typeface="Arial MT"/>
                <a:cs typeface="Arial MT"/>
              </a:rPr>
              <a:t>R</a:t>
            </a:r>
            <a:r>
              <a:rPr sz="1200" baseline="24305" dirty="0">
                <a:solidFill>
                  <a:srgbClr val="7E7E7E"/>
                </a:solidFill>
                <a:latin typeface="Arial MT"/>
                <a:cs typeface="Arial MT"/>
              </a:rPr>
              <a:t>2</a:t>
            </a:r>
            <a:r>
              <a:rPr sz="1200" spc="157" baseline="24305" dirty="0">
                <a:solidFill>
                  <a:srgbClr val="7E7E7E"/>
                </a:solidFill>
                <a:latin typeface="Arial MT"/>
                <a:cs typeface="Arial MT"/>
              </a:rPr>
              <a:t> </a:t>
            </a:r>
            <a:r>
              <a:rPr sz="1200" dirty="0">
                <a:solidFill>
                  <a:srgbClr val="7E7E7E"/>
                </a:solidFill>
                <a:latin typeface="Arial MT"/>
                <a:cs typeface="Arial MT"/>
              </a:rPr>
              <a:t>values</a:t>
            </a:r>
            <a:r>
              <a:rPr sz="1200" spc="-25" dirty="0">
                <a:solidFill>
                  <a:srgbClr val="7E7E7E"/>
                </a:solidFill>
                <a:latin typeface="Arial MT"/>
                <a:cs typeface="Arial MT"/>
              </a:rPr>
              <a:t> </a:t>
            </a:r>
            <a:r>
              <a:rPr sz="1200" dirty="0">
                <a:solidFill>
                  <a:srgbClr val="7E7E7E"/>
                </a:solidFill>
                <a:latin typeface="Arial MT"/>
                <a:cs typeface="Arial MT"/>
              </a:rPr>
              <a:t>of</a:t>
            </a:r>
            <a:r>
              <a:rPr sz="1200" spc="-10" dirty="0">
                <a:solidFill>
                  <a:srgbClr val="7E7E7E"/>
                </a:solidFill>
                <a:latin typeface="Arial MT"/>
                <a:cs typeface="Arial MT"/>
              </a:rPr>
              <a:t> </a:t>
            </a:r>
            <a:r>
              <a:rPr sz="1200" dirty="0">
                <a:solidFill>
                  <a:srgbClr val="7E7E7E"/>
                </a:solidFill>
                <a:latin typeface="Arial MT"/>
                <a:cs typeface="Arial MT"/>
              </a:rPr>
              <a:t>23</a:t>
            </a:r>
            <a:r>
              <a:rPr sz="1200" spc="-20" dirty="0">
                <a:solidFill>
                  <a:srgbClr val="7E7E7E"/>
                </a:solidFill>
                <a:latin typeface="Arial MT"/>
                <a:cs typeface="Arial MT"/>
              </a:rPr>
              <a:t> </a:t>
            </a:r>
            <a:r>
              <a:rPr sz="1200" dirty="0">
                <a:solidFill>
                  <a:srgbClr val="7E7E7E"/>
                </a:solidFill>
                <a:latin typeface="Arial MT"/>
                <a:cs typeface="Arial MT"/>
              </a:rPr>
              <a:t>percent</a:t>
            </a:r>
            <a:r>
              <a:rPr sz="1200" spc="-20" dirty="0">
                <a:solidFill>
                  <a:srgbClr val="7E7E7E"/>
                </a:solidFill>
                <a:latin typeface="Arial MT"/>
                <a:cs typeface="Arial MT"/>
              </a:rPr>
              <a:t> </a:t>
            </a:r>
            <a:r>
              <a:rPr sz="1200" dirty="0">
                <a:solidFill>
                  <a:srgbClr val="7E7E7E"/>
                </a:solidFill>
                <a:latin typeface="Arial MT"/>
                <a:cs typeface="Arial MT"/>
              </a:rPr>
              <a:t>and</a:t>
            </a:r>
            <a:r>
              <a:rPr sz="1200" spc="-30" dirty="0">
                <a:solidFill>
                  <a:srgbClr val="7E7E7E"/>
                </a:solidFill>
                <a:latin typeface="Arial MT"/>
                <a:cs typeface="Arial MT"/>
              </a:rPr>
              <a:t> </a:t>
            </a:r>
            <a:r>
              <a:rPr sz="1200" spc="-10" dirty="0">
                <a:solidFill>
                  <a:srgbClr val="7E7E7E"/>
                </a:solidFill>
                <a:latin typeface="Arial MT"/>
                <a:cs typeface="Arial MT"/>
              </a:rPr>
              <a:t>greater.</a:t>
            </a:r>
            <a:endParaRPr sz="1200">
              <a:latin typeface="Arial MT"/>
              <a:cs typeface="Arial MT"/>
            </a:endParaRPr>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8" name="object 18"/>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24</a:t>
            </a:fld>
            <a:endParaRPr spc="-25" dirty="0"/>
          </a:p>
        </p:txBody>
      </p:sp>
      <p:sp>
        <p:nvSpPr>
          <p:cNvPr id="16" name="object 16"/>
          <p:cNvSpPr txBox="1"/>
          <p:nvPr/>
        </p:nvSpPr>
        <p:spPr>
          <a:xfrm>
            <a:off x="1331753" y="5546610"/>
            <a:ext cx="2953385" cy="208279"/>
          </a:xfrm>
          <a:prstGeom prst="rect">
            <a:avLst/>
          </a:prstGeom>
        </p:spPr>
        <p:txBody>
          <a:bodyPr vert="horz" wrap="square" lIns="0" tIns="12700" rIns="0" bIns="0" rtlCol="0">
            <a:spAutoFit/>
          </a:bodyPr>
          <a:lstStyle/>
          <a:p>
            <a:pPr marL="12700">
              <a:lnSpc>
                <a:spcPct val="100000"/>
              </a:lnSpc>
              <a:spcBef>
                <a:spcPts val="100"/>
              </a:spcBef>
            </a:pPr>
            <a:r>
              <a:rPr sz="1200" i="1" dirty="0">
                <a:latin typeface="Calibri"/>
                <a:cs typeface="Calibri"/>
              </a:rPr>
              <a:t>Note:</a:t>
            </a:r>
            <a:r>
              <a:rPr sz="1200" i="1" spc="-25" dirty="0">
                <a:latin typeface="Calibri"/>
                <a:cs typeface="Calibri"/>
              </a:rPr>
              <a:t> </a:t>
            </a:r>
            <a:r>
              <a:rPr sz="1200" i="1" spc="-10" dirty="0">
                <a:latin typeface="Calibri"/>
                <a:cs typeface="Calibri"/>
              </a:rPr>
              <a:t>Values</a:t>
            </a:r>
            <a:r>
              <a:rPr sz="1200" i="1" spc="-30" dirty="0">
                <a:latin typeface="Calibri"/>
                <a:cs typeface="Calibri"/>
              </a:rPr>
              <a:t> </a:t>
            </a:r>
            <a:r>
              <a:rPr sz="1200" i="1" dirty="0">
                <a:latin typeface="Calibri"/>
                <a:cs typeface="Calibri"/>
              </a:rPr>
              <a:t>represent</a:t>
            </a:r>
            <a:r>
              <a:rPr sz="1200" i="1" spc="-35" dirty="0">
                <a:latin typeface="Calibri"/>
                <a:cs typeface="Calibri"/>
              </a:rPr>
              <a:t> </a:t>
            </a:r>
            <a:r>
              <a:rPr sz="1200" i="1" dirty="0">
                <a:latin typeface="Calibri"/>
                <a:cs typeface="Calibri"/>
              </a:rPr>
              <a:t>%</a:t>
            </a:r>
            <a:r>
              <a:rPr sz="1200" i="1" spc="-10" dirty="0">
                <a:latin typeface="Calibri"/>
                <a:cs typeface="Calibri"/>
              </a:rPr>
              <a:t> </a:t>
            </a:r>
            <a:r>
              <a:rPr sz="1200" i="1" dirty="0">
                <a:latin typeface="Calibri"/>
                <a:cs typeface="Calibri"/>
              </a:rPr>
              <a:t>of</a:t>
            </a:r>
            <a:r>
              <a:rPr sz="1200" i="1" spc="-30" dirty="0">
                <a:latin typeface="Calibri"/>
                <a:cs typeface="Calibri"/>
              </a:rPr>
              <a:t> </a:t>
            </a:r>
            <a:r>
              <a:rPr sz="1200" i="1" dirty="0">
                <a:latin typeface="Calibri"/>
                <a:cs typeface="Calibri"/>
              </a:rPr>
              <a:t>variance</a:t>
            </a:r>
            <a:r>
              <a:rPr sz="1200" i="1" spc="-35" dirty="0">
                <a:latin typeface="Calibri"/>
                <a:cs typeface="Calibri"/>
              </a:rPr>
              <a:t> </a:t>
            </a:r>
            <a:r>
              <a:rPr sz="1200" i="1" spc="-10" dirty="0">
                <a:latin typeface="Calibri"/>
                <a:cs typeface="Calibri"/>
              </a:rPr>
              <a:t>explained.</a:t>
            </a:r>
            <a:endParaRPr sz="1200">
              <a:latin typeface="Calibri"/>
              <a:cs typeface="Calibri"/>
            </a:endParaRPr>
          </a:p>
        </p:txBody>
      </p:sp>
    </p:spTree>
    <p:extLst>
      <p:ext uri="{BB962C8B-B14F-4D97-AF65-F5344CB8AC3E}">
        <p14:creationId xmlns:p14="http://schemas.microsoft.com/office/powerpoint/2010/main" val="3922147094"/>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324" y="1887166"/>
            <a:ext cx="7606030" cy="3308350"/>
          </a:xfrm>
          <a:prstGeom prst="rect">
            <a:avLst/>
          </a:prstGeom>
        </p:spPr>
        <p:txBody>
          <a:bodyPr vert="horz" wrap="square" lIns="0" tIns="36830" rIns="0" bIns="0" rtlCol="0">
            <a:spAutoFit/>
          </a:bodyPr>
          <a:lstStyle/>
          <a:p>
            <a:pPr marL="283210" indent="-270510">
              <a:lnSpc>
                <a:spcPct val="100000"/>
              </a:lnSpc>
              <a:spcBef>
                <a:spcPts val="290"/>
              </a:spcBef>
              <a:buClr>
                <a:srgbClr val="245896"/>
              </a:buClr>
              <a:buFont typeface="Arial MT"/>
              <a:buChar char="•"/>
              <a:tabLst>
                <a:tab pos="283210" algn="l"/>
              </a:tabLst>
            </a:pPr>
            <a:r>
              <a:rPr sz="1600" dirty="0">
                <a:solidFill>
                  <a:srgbClr val="7E7E7E"/>
                </a:solidFill>
                <a:latin typeface="Arial MT"/>
                <a:cs typeface="Arial MT"/>
              </a:rPr>
              <a:t>When</a:t>
            </a:r>
            <a:r>
              <a:rPr sz="1600" spc="-3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ratio</a:t>
            </a:r>
            <a:r>
              <a:rPr sz="1600" spc="-25"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observations</a:t>
            </a:r>
            <a:r>
              <a:rPr sz="1600" spc="-20" dirty="0">
                <a:solidFill>
                  <a:srgbClr val="7E7E7E"/>
                </a:solidFill>
                <a:latin typeface="Arial MT"/>
                <a:cs typeface="Arial MT"/>
              </a:rPr>
              <a:t> </a:t>
            </a:r>
            <a:r>
              <a:rPr sz="1600" dirty="0">
                <a:solidFill>
                  <a:srgbClr val="7E7E7E"/>
                </a:solidFill>
                <a:latin typeface="Arial MT"/>
                <a:cs typeface="Arial MT"/>
              </a:rPr>
              <a:t>to</a:t>
            </a:r>
            <a:r>
              <a:rPr sz="1600" spc="-25" dirty="0">
                <a:solidFill>
                  <a:srgbClr val="7E7E7E"/>
                </a:solidFill>
                <a:latin typeface="Arial MT"/>
                <a:cs typeface="Arial MT"/>
              </a:rPr>
              <a:t> </a:t>
            </a:r>
            <a:r>
              <a:rPr sz="1600" dirty="0">
                <a:solidFill>
                  <a:srgbClr val="7E7E7E"/>
                </a:solidFill>
                <a:latin typeface="Arial MT"/>
                <a:cs typeface="Arial MT"/>
              </a:rPr>
              <a:t>variables</a:t>
            </a:r>
            <a:r>
              <a:rPr sz="1600" spc="-35" dirty="0">
                <a:solidFill>
                  <a:srgbClr val="7E7E7E"/>
                </a:solidFill>
                <a:latin typeface="Arial MT"/>
                <a:cs typeface="Arial MT"/>
              </a:rPr>
              <a:t> </a:t>
            </a:r>
            <a:r>
              <a:rPr sz="1600" dirty="0">
                <a:solidFill>
                  <a:srgbClr val="6F2F9F"/>
                </a:solidFill>
                <a:latin typeface="Arial MT"/>
                <a:cs typeface="Arial MT"/>
              </a:rPr>
              <a:t>falls</a:t>
            </a:r>
            <a:r>
              <a:rPr sz="1600" spc="-25" dirty="0">
                <a:solidFill>
                  <a:srgbClr val="6F2F9F"/>
                </a:solidFill>
                <a:latin typeface="Arial MT"/>
                <a:cs typeface="Arial MT"/>
              </a:rPr>
              <a:t> </a:t>
            </a:r>
            <a:r>
              <a:rPr sz="1600" dirty="0">
                <a:solidFill>
                  <a:srgbClr val="6F2F9F"/>
                </a:solidFill>
                <a:latin typeface="Arial MT"/>
                <a:cs typeface="Arial MT"/>
              </a:rPr>
              <a:t>below</a:t>
            </a:r>
            <a:r>
              <a:rPr sz="1600" spc="-35" dirty="0">
                <a:solidFill>
                  <a:srgbClr val="6F2F9F"/>
                </a:solidFill>
                <a:latin typeface="Arial MT"/>
                <a:cs typeface="Arial MT"/>
              </a:rPr>
              <a:t> </a:t>
            </a:r>
            <a:r>
              <a:rPr sz="1600" dirty="0">
                <a:solidFill>
                  <a:srgbClr val="6F2F9F"/>
                </a:solidFill>
                <a:latin typeface="Arial MT"/>
                <a:cs typeface="Arial MT"/>
              </a:rPr>
              <a:t>5:1</a:t>
            </a:r>
            <a:r>
              <a:rPr sz="1600" spc="-15" dirty="0">
                <a:solidFill>
                  <a:srgbClr val="6F2F9F"/>
                </a:solidFill>
                <a:latin typeface="Arial MT"/>
                <a:cs typeface="Arial MT"/>
              </a:rPr>
              <a:t> </a:t>
            </a:r>
            <a:r>
              <a:rPr sz="1600" dirty="0">
                <a:solidFill>
                  <a:srgbClr val="7E7E7E"/>
                </a:solidFill>
                <a:latin typeface="Arial MT"/>
                <a:cs typeface="Arial MT"/>
              </a:rPr>
              <a:t>→</a:t>
            </a:r>
            <a:r>
              <a:rPr sz="1600" spc="-30" dirty="0">
                <a:solidFill>
                  <a:srgbClr val="7E7E7E"/>
                </a:solidFill>
                <a:latin typeface="Arial MT"/>
                <a:cs typeface="Arial MT"/>
              </a:rPr>
              <a:t> </a:t>
            </a:r>
            <a:r>
              <a:rPr sz="1600" dirty="0">
                <a:solidFill>
                  <a:srgbClr val="7E7E7E"/>
                </a:solidFill>
                <a:latin typeface="Arial MT"/>
                <a:cs typeface="Arial MT"/>
              </a:rPr>
              <a:t>overfitting</a:t>
            </a:r>
            <a:r>
              <a:rPr sz="1600" spc="-15" dirty="0">
                <a:solidFill>
                  <a:srgbClr val="7E7E7E"/>
                </a:solidFill>
                <a:latin typeface="Arial MT"/>
                <a:cs typeface="Arial MT"/>
              </a:rPr>
              <a:t> </a:t>
            </a:r>
            <a:r>
              <a:rPr sz="1600" dirty="0">
                <a:solidFill>
                  <a:srgbClr val="7E7E7E"/>
                </a:solidFill>
                <a:latin typeface="Arial MT"/>
                <a:cs typeface="Arial MT"/>
              </a:rPr>
              <a:t>→</a:t>
            </a:r>
            <a:r>
              <a:rPr sz="1600" spc="-30" dirty="0">
                <a:solidFill>
                  <a:srgbClr val="7E7E7E"/>
                </a:solidFill>
                <a:latin typeface="Arial MT"/>
                <a:cs typeface="Arial MT"/>
              </a:rPr>
              <a:t> </a:t>
            </a:r>
            <a:r>
              <a:rPr sz="1600" spc="-10" dirty="0">
                <a:solidFill>
                  <a:srgbClr val="7E7E7E"/>
                </a:solidFill>
                <a:latin typeface="Arial MT"/>
                <a:cs typeface="Arial MT"/>
              </a:rPr>
              <a:t>results</a:t>
            </a:r>
            <a:endParaRPr sz="1600">
              <a:latin typeface="Arial MT"/>
              <a:cs typeface="Arial MT"/>
            </a:endParaRPr>
          </a:p>
          <a:p>
            <a:pPr marL="283210">
              <a:lnSpc>
                <a:spcPct val="100000"/>
              </a:lnSpc>
              <a:spcBef>
                <a:spcPts val="190"/>
              </a:spcBef>
            </a:pPr>
            <a:r>
              <a:rPr sz="1600" dirty="0">
                <a:solidFill>
                  <a:srgbClr val="7E7E7E"/>
                </a:solidFill>
                <a:latin typeface="Arial MT"/>
                <a:cs typeface="Arial MT"/>
              </a:rPr>
              <a:t>too</a:t>
            </a:r>
            <a:r>
              <a:rPr sz="1600" spc="-15" dirty="0">
                <a:solidFill>
                  <a:srgbClr val="7E7E7E"/>
                </a:solidFill>
                <a:latin typeface="Arial MT"/>
                <a:cs typeface="Arial MT"/>
              </a:rPr>
              <a:t> </a:t>
            </a:r>
            <a:r>
              <a:rPr sz="1600" dirty="0">
                <a:solidFill>
                  <a:srgbClr val="7E7E7E"/>
                </a:solidFill>
                <a:latin typeface="Arial MT"/>
                <a:cs typeface="Arial MT"/>
              </a:rPr>
              <a:t>specific</a:t>
            </a:r>
            <a:r>
              <a:rPr sz="1600" spc="-25" dirty="0">
                <a:solidFill>
                  <a:srgbClr val="7E7E7E"/>
                </a:solidFill>
                <a:latin typeface="Arial MT"/>
                <a:cs typeface="Arial MT"/>
              </a:rPr>
              <a:t> </a:t>
            </a:r>
            <a:r>
              <a:rPr sz="1600" dirty="0">
                <a:solidFill>
                  <a:srgbClr val="7E7E7E"/>
                </a:solidFill>
                <a:latin typeface="Arial MT"/>
                <a:cs typeface="Arial MT"/>
              </a:rPr>
              <a:t>to</a:t>
            </a:r>
            <a:r>
              <a:rPr sz="1600" spc="-10" dirty="0">
                <a:solidFill>
                  <a:srgbClr val="7E7E7E"/>
                </a:solidFill>
                <a:latin typeface="Arial MT"/>
                <a:cs typeface="Arial MT"/>
              </a:rPr>
              <a:t> </a:t>
            </a:r>
            <a:r>
              <a:rPr sz="1600" dirty="0">
                <a:solidFill>
                  <a:srgbClr val="7E7E7E"/>
                </a:solidFill>
                <a:latin typeface="Arial MT"/>
                <a:cs typeface="Arial MT"/>
              </a:rPr>
              <a:t>the</a:t>
            </a:r>
            <a:r>
              <a:rPr sz="1600" spc="-10" dirty="0">
                <a:solidFill>
                  <a:srgbClr val="7E7E7E"/>
                </a:solidFill>
                <a:latin typeface="Arial MT"/>
                <a:cs typeface="Arial MT"/>
              </a:rPr>
              <a:t> </a:t>
            </a:r>
            <a:r>
              <a:rPr sz="1600" dirty="0">
                <a:solidFill>
                  <a:srgbClr val="7E7E7E"/>
                </a:solidFill>
                <a:latin typeface="Arial MT"/>
                <a:cs typeface="Arial MT"/>
              </a:rPr>
              <a:t>sample</a:t>
            </a:r>
            <a:r>
              <a:rPr sz="1600" spc="-20" dirty="0">
                <a:solidFill>
                  <a:srgbClr val="7E7E7E"/>
                </a:solidFill>
                <a:latin typeface="Arial MT"/>
                <a:cs typeface="Arial MT"/>
              </a:rPr>
              <a:t> </a:t>
            </a:r>
            <a:r>
              <a:rPr sz="1600" dirty="0">
                <a:solidFill>
                  <a:srgbClr val="7E7E7E"/>
                </a:solidFill>
                <a:latin typeface="Arial MT"/>
                <a:cs typeface="Arial MT"/>
              </a:rPr>
              <a:t>→</a:t>
            </a:r>
            <a:r>
              <a:rPr sz="1600" spc="-10" dirty="0">
                <a:solidFill>
                  <a:srgbClr val="7E7E7E"/>
                </a:solidFill>
                <a:latin typeface="Arial MT"/>
                <a:cs typeface="Arial MT"/>
              </a:rPr>
              <a:t> </a:t>
            </a:r>
            <a:r>
              <a:rPr sz="1600" dirty="0">
                <a:solidFill>
                  <a:srgbClr val="7E7E7E"/>
                </a:solidFill>
                <a:latin typeface="Arial MT"/>
                <a:cs typeface="Arial MT"/>
              </a:rPr>
              <a:t>lack</a:t>
            </a:r>
            <a:r>
              <a:rPr sz="1600" spc="-20" dirty="0">
                <a:solidFill>
                  <a:srgbClr val="7E7E7E"/>
                </a:solidFill>
                <a:latin typeface="Arial MT"/>
                <a:cs typeface="Arial MT"/>
              </a:rPr>
              <a:t> </a:t>
            </a:r>
            <a:r>
              <a:rPr sz="1600" dirty="0">
                <a:solidFill>
                  <a:srgbClr val="7E7E7E"/>
                </a:solidFill>
                <a:latin typeface="Arial MT"/>
                <a:cs typeface="Arial MT"/>
              </a:rPr>
              <a:t>of</a:t>
            </a:r>
            <a:r>
              <a:rPr sz="1600" spc="-5" dirty="0">
                <a:solidFill>
                  <a:srgbClr val="7E7E7E"/>
                </a:solidFill>
                <a:latin typeface="Arial MT"/>
                <a:cs typeface="Arial MT"/>
              </a:rPr>
              <a:t> </a:t>
            </a:r>
            <a:r>
              <a:rPr sz="1600" spc="-10" dirty="0">
                <a:solidFill>
                  <a:srgbClr val="7E7E7E"/>
                </a:solidFill>
                <a:latin typeface="Arial MT"/>
                <a:cs typeface="Arial MT"/>
              </a:rPr>
              <a:t>generalizability.</a:t>
            </a:r>
            <a:endParaRPr sz="1600">
              <a:latin typeface="Arial MT"/>
              <a:cs typeface="Arial MT"/>
            </a:endParaRPr>
          </a:p>
          <a:p>
            <a:pPr marL="283210" indent="-270510">
              <a:lnSpc>
                <a:spcPct val="100000"/>
              </a:lnSpc>
              <a:spcBef>
                <a:spcPts val="790"/>
              </a:spcBef>
              <a:buClr>
                <a:srgbClr val="245896"/>
              </a:buClr>
              <a:buChar char="•"/>
              <a:tabLst>
                <a:tab pos="283210" algn="l"/>
              </a:tabLst>
            </a:pPr>
            <a:r>
              <a:rPr sz="1600" dirty="0">
                <a:solidFill>
                  <a:srgbClr val="7E7E7E"/>
                </a:solidFill>
                <a:latin typeface="Arial MT"/>
                <a:cs typeface="Arial MT"/>
              </a:rPr>
              <a:t>To</a:t>
            </a:r>
            <a:r>
              <a:rPr sz="1600" spc="-30" dirty="0">
                <a:solidFill>
                  <a:srgbClr val="7E7E7E"/>
                </a:solidFill>
                <a:latin typeface="Arial MT"/>
                <a:cs typeface="Arial MT"/>
              </a:rPr>
              <a:t> </a:t>
            </a:r>
            <a:r>
              <a:rPr sz="1600" dirty="0">
                <a:solidFill>
                  <a:srgbClr val="7E7E7E"/>
                </a:solidFill>
                <a:latin typeface="Arial MT"/>
                <a:cs typeface="Arial MT"/>
              </a:rPr>
              <a:t>understand</a:t>
            </a:r>
            <a:r>
              <a:rPr sz="1600" spc="-20"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dirty="0">
                <a:solidFill>
                  <a:srgbClr val="7E7E7E"/>
                </a:solidFill>
                <a:latin typeface="Arial MT"/>
                <a:cs typeface="Arial MT"/>
              </a:rPr>
              <a:t>concept</a:t>
            </a:r>
            <a:r>
              <a:rPr sz="1600" spc="-30"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2000" b="1" dirty="0">
                <a:solidFill>
                  <a:srgbClr val="6F2F9F"/>
                </a:solidFill>
                <a:latin typeface="Arial"/>
                <a:cs typeface="Arial"/>
              </a:rPr>
              <a:t>O</a:t>
            </a:r>
            <a:r>
              <a:rPr sz="1600" dirty="0">
                <a:solidFill>
                  <a:srgbClr val="7E7E7E"/>
                </a:solidFill>
                <a:latin typeface="Arial MT"/>
                <a:cs typeface="Arial MT"/>
              </a:rPr>
              <a:t>verfitting,</a:t>
            </a:r>
            <a:r>
              <a:rPr sz="1600" spc="-10" dirty="0">
                <a:solidFill>
                  <a:srgbClr val="7E7E7E"/>
                </a:solidFill>
                <a:latin typeface="Arial MT"/>
                <a:cs typeface="Arial MT"/>
              </a:rPr>
              <a:t> </a:t>
            </a:r>
            <a:r>
              <a:rPr sz="1600" dirty="0">
                <a:solidFill>
                  <a:srgbClr val="7E7E7E"/>
                </a:solidFill>
                <a:latin typeface="Arial MT"/>
                <a:cs typeface="Arial MT"/>
              </a:rPr>
              <a:t>we</a:t>
            </a:r>
            <a:r>
              <a:rPr sz="1600" spc="-30" dirty="0">
                <a:solidFill>
                  <a:srgbClr val="7E7E7E"/>
                </a:solidFill>
                <a:latin typeface="Arial MT"/>
                <a:cs typeface="Arial MT"/>
              </a:rPr>
              <a:t> </a:t>
            </a:r>
            <a:r>
              <a:rPr sz="1600" dirty="0">
                <a:solidFill>
                  <a:srgbClr val="7E7E7E"/>
                </a:solidFill>
                <a:latin typeface="Arial MT"/>
                <a:cs typeface="Arial MT"/>
              </a:rPr>
              <a:t>need</a:t>
            </a:r>
            <a:r>
              <a:rPr sz="1600" spc="-25" dirty="0">
                <a:solidFill>
                  <a:srgbClr val="7E7E7E"/>
                </a:solidFill>
                <a:latin typeface="Arial MT"/>
                <a:cs typeface="Arial MT"/>
              </a:rPr>
              <a:t> </a:t>
            </a:r>
            <a:r>
              <a:rPr sz="1600" dirty="0">
                <a:solidFill>
                  <a:srgbClr val="7E7E7E"/>
                </a:solidFill>
                <a:latin typeface="Arial MT"/>
                <a:cs typeface="Arial MT"/>
              </a:rPr>
              <a:t>to</a:t>
            </a:r>
            <a:r>
              <a:rPr sz="1600" spc="-20" dirty="0">
                <a:solidFill>
                  <a:srgbClr val="7E7E7E"/>
                </a:solidFill>
                <a:latin typeface="Arial MT"/>
                <a:cs typeface="Arial MT"/>
              </a:rPr>
              <a:t> </a:t>
            </a:r>
            <a:r>
              <a:rPr sz="1600" dirty="0">
                <a:solidFill>
                  <a:srgbClr val="7E7E7E"/>
                </a:solidFill>
                <a:latin typeface="Arial MT"/>
                <a:cs typeface="Arial MT"/>
              </a:rPr>
              <a:t>address</a:t>
            </a:r>
            <a:r>
              <a:rPr sz="1600" spc="-2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concept</a:t>
            </a:r>
            <a:r>
              <a:rPr sz="1600" spc="-20" dirty="0">
                <a:solidFill>
                  <a:srgbClr val="7E7E7E"/>
                </a:solidFill>
                <a:latin typeface="Arial MT"/>
                <a:cs typeface="Arial MT"/>
              </a:rPr>
              <a:t> </a:t>
            </a:r>
            <a:r>
              <a:rPr sz="1600" spc="-25" dirty="0">
                <a:solidFill>
                  <a:srgbClr val="7E7E7E"/>
                </a:solidFill>
                <a:latin typeface="Arial MT"/>
                <a:cs typeface="Arial MT"/>
              </a:rPr>
              <a:t>of</a:t>
            </a:r>
            <a:endParaRPr sz="1600">
              <a:latin typeface="Arial MT"/>
              <a:cs typeface="Arial MT"/>
            </a:endParaRPr>
          </a:p>
          <a:p>
            <a:pPr marL="283210">
              <a:lnSpc>
                <a:spcPct val="100000"/>
              </a:lnSpc>
              <a:spcBef>
                <a:spcPts val="245"/>
              </a:spcBef>
            </a:pPr>
            <a:r>
              <a:rPr sz="1600" b="1" dirty="0">
                <a:solidFill>
                  <a:srgbClr val="6F2F9F"/>
                </a:solidFill>
                <a:latin typeface="Arial"/>
                <a:cs typeface="Arial"/>
              </a:rPr>
              <a:t>degrees</a:t>
            </a:r>
            <a:r>
              <a:rPr sz="1600" b="1" spc="-30" dirty="0">
                <a:solidFill>
                  <a:srgbClr val="6F2F9F"/>
                </a:solidFill>
                <a:latin typeface="Arial"/>
                <a:cs typeface="Arial"/>
              </a:rPr>
              <a:t> </a:t>
            </a:r>
            <a:r>
              <a:rPr sz="1600" b="1" dirty="0">
                <a:solidFill>
                  <a:srgbClr val="6F2F9F"/>
                </a:solidFill>
                <a:latin typeface="Arial"/>
                <a:cs typeface="Arial"/>
              </a:rPr>
              <a:t>of</a:t>
            </a:r>
            <a:r>
              <a:rPr sz="1600" b="1" spc="-15" dirty="0">
                <a:solidFill>
                  <a:srgbClr val="6F2F9F"/>
                </a:solidFill>
                <a:latin typeface="Arial"/>
                <a:cs typeface="Arial"/>
              </a:rPr>
              <a:t> </a:t>
            </a:r>
            <a:r>
              <a:rPr sz="1600" b="1" spc="-10" dirty="0">
                <a:solidFill>
                  <a:srgbClr val="6F2F9F"/>
                </a:solidFill>
                <a:latin typeface="Arial"/>
                <a:cs typeface="Arial"/>
              </a:rPr>
              <a:t>freedom</a:t>
            </a:r>
            <a:r>
              <a:rPr sz="1600" spc="-10" dirty="0">
                <a:solidFill>
                  <a:srgbClr val="7E7E7E"/>
                </a:solidFill>
                <a:latin typeface="Arial MT"/>
                <a:cs typeface="Arial MT"/>
              </a:rPr>
              <a:t>:</a:t>
            </a:r>
            <a:endParaRPr sz="1600">
              <a:latin typeface="Arial MT"/>
              <a:cs typeface="Arial MT"/>
            </a:endParaRPr>
          </a:p>
          <a:p>
            <a:pPr marL="12700" marR="407670" indent="480059">
              <a:lnSpc>
                <a:spcPct val="141300"/>
              </a:lnSpc>
            </a:pPr>
            <a:r>
              <a:rPr sz="1600" dirty="0">
                <a:solidFill>
                  <a:srgbClr val="7E7E7E"/>
                </a:solidFill>
                <a:latin typeface="Arial MT"/>
                <a:cs typeface="Arial MT"/>
              </a:rPr>
              <a:t>Degrees</a:t>
            </a:r>
            <a:r>
              <a:rPr sz="1600" spc="-3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freedom</a:t>
            </a:r>
            <a:r>
              <a:rPr sz="1600" spc="-10" dirty="0">
                <a:solidFill>
                  <a:srgbClr val="7E7E7E"/>
                </a:solidFill>
                <a:latin typeface="Arial MT"/>
                <a:cs typeface="Arial MT"/>
              </a:rPr>
              <a:t> </a:t>
            </a:r>
            <a:r>
              <a:rPr sz="1600" dirty="0">
                <a:solidFill>
                  <a:srgbClr val="7E7E7E"/>
                </a:solidFill>
                <a:latin typeface="Arial MT"/>
                <a:cs typeface="Arial MT"/>
              </a:rPr>
              <a:t>(</a:t>
            </a:r>
            <a:r>
              <a:rPr sz="1600" i="1" dirty="0">
                <a:solidFill>
                  <a:srgbClr val="7E7E7E"/>
                </a:solidFill>
                <a:latin typeface="Arial"/>
                <a:cs typeface="Arial"/>
              </a:rPr>
              <a:t>df</a:t>
            </a:r>
            <a:r>
              <a:rPr sz="1600" dirty="0">
                <a:solidFill>
                  <a:srgbClr val="7E7E7E"/>
                </a:solidFill>
                <a:latin typeface="Arial MT"/>
                <a:cs typeface="Arial MT"/>
              </a:rPr>
              <a:t>)</a:t>
            </a:r>
            <a:r>
              <a:rPr sz="1600" spc="-10" dirty="0">
                <a:solidFill>
                  <a:srgbClr val="7E7E7E"/>
                </a:solidFill>
                <a:latin typeface="Arial MT"/>
                <a:cs typeface="Arial MT"/>
              </a:rPr>
              <a:t> </a:t>
            </a:r>
            <a:r>
              <a:rPr sz="1600" dirty="0">
                <a:solidFill>
                  <a:srgbClr val="7E7E7E"/>
                </a:solidFill>
                <a:latin typeface="Arial MT"/>
                <a:cs typeface="Arial MT"/>
              </a:rPr>
              <a:t>=</a:t>
            </a:r>
            <a:r>
              <a:rPr sz="1600" spc="-15" dirty="0">
                <a:solidFill>
                  <a:srgbClr val="7E7E7E"/>
                </a:solidFill>
                <a:latin typeface="Arial MT"/>
                <a:cs typeface="Arial MT"/>
              </a:rPr>
              <a:t> </a:t>
            </a:r>
            <a:r>
              <a:rPr sz="1600" dirty="0">
                <a:solidFill>
                  <a:srgbClr val="7E7E7E"/>
                </a:solidFill>
                <a:latin typeface="Arial MT"/>
                <a:cs typeface="Arial MT"/>
              </a:rPr>
              <a:t>Sample</a:t>
            </a:r>
            <a:r>
              <a:rPr sz="1600" spc="-25" dirty="0">
                <a:solidFill>
                  <a:srgbClr val="7E7E7E"/>
                </a:solidFill>
                <a:latin typeface="Arial MT"/>
                <a:cs typeface="Arial MT"/>
              </a:rPr>
              <a:t> </a:t>
            </a:r>
            <a:r>
              <a:rPr sz="1600" dirty="0">
                <a:solidFill>
                  <a:srgbClr val="7E7E7E"/>
                </a:solidFill>
                <a:latin typeface="Arial MT"/>
                <a:cs typeface="Arial MT"/>
              </a:rPr>
              <a:t>size</a:t>
            </a:r>
            <a:r>
              <a:rPr sz="1600" spc="-35" dirty="0">
                <a:solidFill>
                  <a:srgbClr val="7E7E7E"/>
                </a:solidFill>
                <a:latin typeface="Arial MT"/>
                <a:cs typeface="Arial MT"/>
              </a:rPr>
              <a:t> </a:t>
            </a:r>
            <a:r>
              <a:rPr sz="1600" dirty="0">
                <a:solidFill>
                  <a:srgbClr val="7E7E7E"/>
                </a:solidFill>
                <a:latin typeface="Arial MT"/>
                <a:cs typeface="Arial MT"/>
              </a:rPr>
              <a:t>–</a:t>
            </a:r>
            <a:r>
              <a:rPr sz="1600" spc="-20" dirty="0">
                <a:solidFill>
                  <a:srgbClr val="7E7E7E"/>
                </a:solidFill>
                <a:latin typeface="Arial MT"/>
                <a:cs typeface="Arial MT"/>
              </a:rPr>
              <a:t> </a:t>
            </a:r>
            <a:r>
              <a:rPr sz="1600" dirty="0">
                <a:solidFill>
                  <a:srgbClr val="7E7E7E"/>
                </a:solidFill>
                <a:latin typeface="Arial MT"/>
                <a:cs typeface="Arial MT"/>
              </a:rPr>
              <a:t>Number</a:t>
            </a:r>
            <a:r>
              <a:rPr sz="1600" spc="-20"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estimated</a:t>
            </a:r>
            <a:r>
              <a:rPr sz="1600" spc="-15" dirty="0">
                <a:solidFill>
                  <a:srgbClr val="7E7E7E"/>
                </a:solidFill>
                <a:latin typeface="Arial MT"/>
                <a:cs typeface="Arial MT"/>
              </a:rPr>
              <a:t> </a:t>
            </a:r>
            <a:r>
              <a:rPr sz="1600" spc="-10" dirty="0">
                <a:solidFill>
                  <a:srgbClr val="7E7E7E"/>
                </a:solidFill>
                <a:latin typeface="Arial MT"/>
                <a:cs typeface="Arial MT"/>
              </a:rPr>
              <a:t>parameters </a:t>
            </a:r>
            <a:r>
              <a:rPr sz="1600" dirty="0">
                <a:solidFill>
                  <a:srgbClr val="7E7E7E"/>
                </a:solidFill>
                <a:latin typeface="Arial MT"/>
                <a:cs typeface="Arial MT"/>
              </a:rPr>
              <a:t>For</a:t>
            </a:r>
            <a:r>
              <a:rPr sz="1600" spc="-45" dirty="0">
                <a:solidFill>
                  <a:srgbClr val="7E7E7E"/>
                </a:solidFill>
                <a:latin typeface="Arial MT"/>
                <a:cs typeface="Arial MT"/>
              </a:rPr>
              <a:t> </a:t>
            </a:r>
            <a:r>
              <a:rPr sz="1600" dirty="0">
                <a:solidFill>
                  <a:srgbClr val="7E7E7E"/>
                </a:solidFill>
                <a:latin typeface="Arial MT"/>
                <a:cs typeface="Arial MT"/>
              </a:rPr>
              <a:t>multivariate</a:t>
            </a:r>
            <a:r>
              <a:rPr sz="1600" spc="-45" dirty="0">
                <a:solidFill>
                  <a:srgbClr val="7E7E7E"/>
                </a:solidFill>
                <a:latin typeface="Arial MT"/>
                <a:cs typeface="Arial MT"/>
              </a:rPr>
              <a:t> </a:t>
            </a:r>
            <a:r>
              <a:rPr sz="1600" spc="-10" dirty="0">
                <a:solidFill>
                  <a:srgbClr val="7E7E7E"/>
                </a:solidFill>
                <a:latin typeface="Arial MT"/>
                <a:cs typeface="Arial MT"/>
              </a:rPr>
              <a:t>regression:</a:t>
            </a:r>
            <a:endParaRPr sz="1600">
              <a:latin typeface="Arial MT"/>
              <a:cs typeface="Arial MT"/>
            </a:endParaRPr>
          </a:p>
          <a:p>
            <a:pPr marR="1036955" algn="r">
              <a:lnSpc>
                <a:spcPct val="100000"/>
              </a:lnSpc>
              <a:spcBef>
                <a:spcPts val="790"/>
              </a:spcBef>
            </a:pPr>
            <a:r>
              <a:rPr sz="1600" i="1" dirty="0">
                <a:solidFill>
                  <a:srgbClr val="7E7E7E"/>
                </a:solidFill>
                <a:latin typeface="Arial"/>
                <a:cs typeface="Arial"/>
              </a:rPr>
              <a:t>df</a:t>
            </a:r>
            <a:r>
              <a:rPr sz="1600" i="1" spc="-15" dirty="0">
                <a:solidFill>
                  <a:srgbClr val="7E7E7E"/>
                </a:solidFill>
                <a:latin typeface="Arial"/>
                <a:cs typeface="Arial"/>
              </a:rPr>
              <a:t> </a:t>
            </a:r>
            <a:r>
              <a:rPr sz="1600" dirty="0">
                <a:solidFill>
                  <a:srgbClr val="7E7E7E"/>
                </a:solidFill>
                <a:latin typeface="Arial MT"/>
                <a:cs typeface="Arial MT"/>
              </a:rPr>
              <a:t>=</a:t>
            </a:r>
            <a:r>
              <a:rPr sz="1600" spc="-15" dirty="0">
                <a:solidFill>
                  <a:srgbClr val="7E7E7E"/>
                </a:solidFill>
                <a:latin typeface="Arial MT"/>
                <a:cs typeface="Arial MT"/>
              </a:rPr>
              <a:t> </a:t>
            </a:r>
            <a:r>
              <a:rPr sz="1600" dirty="0">
                <a:solidFill>
                  <a:srgbClr val="7E7E7E"/>
                </a:solidFill>
                <a:latin typeface="Arial MT"/>
                <a:cs typeface="Arial MT"/>
              </a:rPr>
              <a:t>N</a:t>
            </a:r>
            <a:r>
              <a:rPr sz="1600" spc="-20" dirty="0">
                <a:solidFill>
                  <a:srgbClr val="7E7E7E"/>
                </a:solidFill>
                <a:latin typeface="Arial MT"/>
                <a:cs typeface="Arial MT"/>
              </a:rPr>
              <a:t> </a:t>
            </a:r>
            <a:r>
              <a:rPr sz="1600" dirty="0">
                <a:solidFill>
                  <a:srgbClr val="7E7E7E"/>
                </a:solidFill>
                <a:latin typeface="Arial MT"/>
                <a:cs typeface="Arial MT"/>
              </a:rPr>
              <a:t>–</a:t>
            </a:r>
            <a:r>
              <a:rPr sz="1600" spc="-20" dirty="0">
                <a:solidFill>
                  <a:srgbClr val="7E7E7E"/>
                </a:solidFill>
                <a:latin typeface="Arial MT"/>
                <a:cs typeface="Arial MT"/>
              </a:rPr>
              <a:t> </a:t>
            </a:r>
            <a:r>
              <a:rPr sz="1600" dirty="0">
                <a:solidFill>
                  <a:srgbClr val="7E7E7E"/>
                </a:solidFill>
                <a:latin typeface="Arial MT"/>
                <a:cs typeface="Arial MT"/>
              </a:rPr>
              <a:t>(Number</a:t>
            </a:r>
            <a:r>
              <a:rPr sz="1600" spc="-20"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independent</a:t>
            </a:r>
            <a:r>
              <a:rPr sz="1600" spc="-20" dirty="0">
                <a:solidFill>
                  <a:srgbClr val="7E7E7E"/>
                </a:solidFill>
                <a:latin typeface="Arial MT"/>
                <a:cs typeface="Arial MT"/>
              </a:rPr>
              <a:t> </a:t>
            </a:r>
            <a:r>
              <a:rPr sz="1600" dirty="0">
                <a:solidFill>
                  <a:srgbClr val="7E7E7E"/>
                </a:solidFill>
                <a:latin typeface="Arial MT"/>
                <a:cs typeface="Arial MT"/>
              </a:rPr>
              <a:t>parameters</a:t>
            </a:r>
            <a:r>
              <a:rPr sz="1600" spc="-5" dirty="0">
                <a:solidFill>
                  <a:srgbClr val="7E7E7E"/>
                </a:solidFill>
                <a:latin typeface="Arial MT"/>
                <a:cs typeface="Arial MT"/>
              </a:rPr>
              <a:t> </a:t>
            </a:r>
            <a:r>
              <a:rPr sz="1600" dirty="0">
                <a:solidFill>
                  <a:srgbClr val="7E7E7E"/>
                </a:solidFill>
                <a:latin typeface="Arial MT"/>
                <a:cs typeface="Arial MT"/>
              </a:rPr>
              <a:t>+</a:t>
            </a:r>
            <a:r>
              <a:rPr sz="1600" spc="-15" dirty="0">
                <a:solidFill>
                  <a:srgbClr val="7E7E7E"/>
                </a:solidFill>
                <a:latin typeface="Arial MT"/>
                <a:cs typeface="Arial MT"/>
              </a:rPr>
              <a:t> </a:t>
            </a:r>
            <a:r>
              <a:rPr sz="1600" dirty="0">
                <a:solidFill>
                  <a:srgbClr val="7E7E7E"/>
                </a:solidFill>
                <a:latin typeface="Arial MT"/>
                <a:cs typeface="Arial MT"/>
              </a:rPr>
              <a:t>1</a:t>
            </a:r>
            <a:r>
              <a:rPr sz="1600" spc="-20" dirty="0">
                <a:solidFill>
                  <a:srgbClr val="7E7E7E"/>
                </a:solidFill>
                <a:latin typeface="Arial MT"/>
                <a:cs typeface="Arial MT"/>
              </a:rPr>
              <a:t> </a:t>
            </a:r>
            <a:r>
              <a:rPr sz="1600" spc="-10" dirty="0">
                <a:solidFill>
                  <a:srgbClr val="7E7E7E"/>
                </a:solidFill>
                <a:latin typeface="Arial MT"/>
                <a:cs typeface="Arial MT"/>
              </a:rPr>
              <a:t>(intercept))</a:t>
            </a:r>
            <a:endParaRPr sz="1600">
              <a:latin typeface="Arial MT"/>
              <a:cs typeface="Arial MT"/>
            </a:endParaRPr>
          </a:p>
          <a:p>
            <a:pPr marL="285115" marR="982344" indent="-285115" algn="r">
              <a:lnSpc>
                <a:spcPct val="100000"/>
              </a:lnSpc>
              <a:spcBef>
                <a:spcPts val="790"/>
              </a:spcBef>
              <a:buClr>
                <a:srgbClr val="245896"/>
              </a:buClr>
              <a:buChar char="•"/>
              <a:tabLst>
                <a:tab pos="285115" algn="l"/>
              </a:tabLst>
            </a:pPr>
            <a:r>
              <a:rPr sz="1600" dirty="0">
                <a:solidFill>
                  <a:srgbClr val="7E7E7E"/>
                </a:solidFill>
                <a:latin typeface="Arial MT"/>
                <a:cs typeface="Arial MT"/>
              </a:rPr>
              <a:t>The</a:t>
            </a:r>
            <a:r>
              <a:rPr sz="1600" spc="-35" dirty="0">
                <a:solidFill>
                  <a:srgbClr val="7E7E7E"/>
                </a:solidFill>
                <a:latin typeface="Arial MT"/>
                <a:cs typeface="Arial MT"/>
              </a:rPr>
              <a:t> </a:t>
            </a:r>
            <a:r>
              <a:rPr sz="1600" dirty="0">
                <a:solidFill>
                  <a:srgbClr val="7E7E7E"/>
                </a:solidFill>
                <a:latin typeface="Arial MT"/>
                <a:cs typeface="Arial MT"/>
              </a:rPr>
              <a:t>larger</a:t>
            </a:r>
            <a:r>
              <a:rPr sz="1600" spc="-15"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degrees</a:t>
            </a:r>
            <a:r>
              <a:rPr sz="1600" spc="-2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freedom,</a:t>
            </a:r>
            <a:r>
              <a:rPr sz="1600" spc="-1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more</a:t>
            </a:r>
            <a:r>
              <a:rPr sz="1600" spc="-25" dirty="0">
                <a:solidFill>
                  <a:srgbClr val="7E7E7E"/>
                </a:solidFill>
                <a:latin typeface="Arial MT"/>
                <a:cs typeface="Arial MT"/>
              </a:rPr>
              <a:t> </a:t>
            </a:r>
            <a:r>
              <a:rPr sz="1600" dirty="0">
                <a:solidFill>
                  <a:srgbClr val="7E7E7E"/>
                </a:solidFill>
                <a:latin typeface="Arial MT"/>
                <a:cs typeface="Arial MT"/>
              </a:rPr>
              <a:t>generalizable</a:t>
            </a:r>
            <a:r>
              <a:rPr sz="1600" spc="-4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spc="-10" dirty="0">
                <a:solidFill>
                  <a:srgbClr val="7E7E7E"/>
                </a:solidFill>
                <a:latin typeface="Arial MT"/>
                <a:cs typeface="Arial MT"/>
              </a:rPr>
              <a:t>results:</a:t>
            </a:r>
            <a:endParaRPr sz="1600">
              <a:latin typeface="Arial MT"/>
              <a:cs typeface="Arial MT"/>
            </a:endParaRPr>
          </a:p>
          <a:p>
            <a:pPr marL="755650" lvl="1" indent="-285750">
              <a:lnSpc>
                <a:spcPct val="100000"/>
              </a:lnSpc>
              <a:spcBef>
                <a:spcPts val="795"/>
              </a:spcBef>
              <a:buClr>
                <a:srgbClr val="245896"/>
              </a:buClr>
              <a:buChar char="•"/>
              <a:tabLst>
                <a:tab pos="755650" algn="l"/>
              </a:tabLst>
            </a:pPr>
            <a:r>
              <a:rPr sz="1600" dirty="0">
                <a:solidFill>
                  <a:srgbClr val="7E7E7E"/>
                </a:solidFill>
                <a:latin typeface="Arial MT"/>
                <a:cs typeface="Arial MT"/>
              </a:rPr>
              <a:t>Reduce</a:t>
            </a:r>
            <a:r>
              <a:rPr sz="1600" spc="-3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number</a:t>
            </a:r>
            <a:r>
              <a:rPr sz="1600" spc="-15"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independent</a:t>
            </a:r>
            <a:r>
              <a:rPr sz="1600" spc="-30" dirty="0">
                <a:solidFill>
                  <a:srgbClr val="7E7E7E"/>
                </a:solidFill>
                <a:latin typeface="Arial MT"/>
                <a:cs typeface="Arial MT"/>
              </a:rPr>
              <a:t> </a:t>
            </a:r>
            <a:r>
              <a:rPr sz="1600" spc="-10" dirty="0">
                <a:solidFill>
                  <a:srgbClr val="7E7E7E"/>
                </a:solidFill>
                <a:latin typeface="Arial MT"/>
                <a:cs typeface="Arial MT"/>
              </a:rPr>
              <a:t>variables.</a:t>
            </a:r>
            <a:endParaRPr sz="1600">
              <a:latin typeface="Arial MT"/>
              <a:cs typeface="Arial MT"/>
            </a:endParaRPr>
          </a:p>
          <a:p>
            <a:pPr marL="755650" lvl="1" indent="-285750">
              <a:lnSpc>
                <a:spcPct val="100000"/>
              </a:lnSpc>
              <a:spcBef>
                <a:spcPts val="790"/>
              </a:spcBef>
              <a:buClr>
                <a:srgbClr val="245896"/>
              </a:buClr>
              <a:buChar char="•"/>
              <a:tabLst>
                <a:tab pos="755650" algn="l"/>
              </a:tabLst>
            </a:pPr>
            <a:r>
              <a:rPr sz="1600" dirty="0">
                <a:solidFill>
                  <a:srgbClr val="7E7E7E"/>
                </a:solidFill>
                <a:latin typeface="Arial MT"/>
                <a:cs typeface="Arial MT"/>
              </a:rPr>
              <a:t>Increase</a:t>
            </a:r>
            <a:r>
              <a:rPr sz="1600" spc="-2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sample</a:t>
            </a:r>
            <a:r>
              <a:rPr sz="1600" spc="-30" dirty="0">
                <a:solidFill>
                  <a:srgbClr val="7E7E7E"/>
                </a:solidFill>
                <a:latin typeface="Arial MT"/>
                <a:cs typeface="Arial MT"/>
              </a:rPr>
              <a:t> </a:t>
            </a:r>
            <a:r>
              <a:rPr sz="1600" spc="-20" dirty="0">
                <a:solidFill>
                  <a:srgbClr val="7E7E7E"/>
                </a:solidFill>
                <a:latin typeface="Arial MT"/>
                <a:cs typeface="Arial MT"/>
              </a:rPr>
              <a:t>size.</a:t>
            </a:r>
            <a:endParaRPr sz="1600">
              <a:latin typeface="Arial MT"/>
              <a:cs typeface="Arial MT"/>
            </a:endParaRPr>
          </a:p>
        </p:txBody>
      </p:sp>
      <p:graphicFrame>
        <p:nvGraphicFramePr>
          <p:cNvPr id="3" name="object 3"/>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4" name="object 4"/>
          <p:cNvSpPr/>
          <p:nvPr/>
        </p:nvSpPr>
        <p:spPr>
          <a:xfrm>
            <a:off x="2213229" y="344804"/>
            <a:ext cx="760095" cy="0"/>
          </a:xfrm>
          <a:custGeom>
            <a:avLst/>
            <a:gdLst/>
            <a:ahLst/>
            <a:cxnLst/>
            <a:rect l="l" t="t" r="r" b="b"/>
            <a:pathLst>
              <a:path w="760094">
                <a:moveTo>
                  <a:pt x="0" y="0"/>
                </a:moveTo>
                <a:lnTo>
                  <a:pt x="760018" y="0"/>
                </a:lnTo>
              </a:path>
            </a:pathLst>
          </a:custGeom>
          <a:ln w="57150">
            <a:solidFill>
              <a:srgbClr val="2B1E5C"/>
            </a:solidFill>
          </a:ln>
        </p:spPr>
        <p:txBody>
          <a:bodyPr wrap="square" lIns="0" tIns="0" rIns="0" bIns="0" rtlCol="0"/>
          <a:lstStyle/>
          <a:p>
            <a:endParaRPr/>
          </a:p>
        </p:txBody>
      </p:sp>
      <p:sp>
        <p:nvSpPr>
          <p:cNvPr id="5" name="object 5"/>
          <p:cNvSpPr txBox="1">
            <a:spLocks noGrp="1"/>
          </p:cNvSpPr>
          <p:nvPr>
            <p:ph type="title"/>
          </p:nvPr>
        </p:nvSpPr>
        <p:spPr>
          <a:xfrm>
            <a:off x="672505" y="1249097"/>
            <a:ext cx="6363335" cy="330200"/>
          </a:xfrm>
          <a:prstGeom prst="rect">
            <a:avLst/>
          </a:prstGeom>
        </p:spPr>
        <p:txBody>
          <a:bodyPr vert="horz" wrap="square" lIns="0" tIns="12065" rIns="0" bIns="0" rtlCol="0">
            <a:spAutoFit/>
          </a:bodyPr>
          <a:lstStyle/>
          <a:p>
            <a:pPr marL="12700">
              <a:lnSpc>
                <a:spcPct val="100000"/>
              </a:lnSpc>
              <a:spcBef>
                <a:spcPts val="95"/>
              </a:spcBef>
              <a:tabLst>
                <a:tab pos="944244" algn="l"/>
              </a:tabLst>
            </a:pPr>
            <a:r>
              <a:rPr spc="-10" dirty="0"/>
              <a:t>Design</a:t>
            </a:r>
            <a:r>
              <a:rPr dirty="0"/>
              <a:t>	of</a:t>
            </a:r>
            <a:r>
              <a:rPr spc="-90" dirty="0"/>
              <a:t> </a:t>
            </a:r>
            <a:r>
              <a:rPr dirty="0"/>
              <a:t>Multiple</a:t>
            </a:r>
            <a:r>
              <a:rPr spc="-70" dirty="0"/>
              <a:t> </a:t>
            </a:r>
            <a:r>
              <a:rPr dirty="0"/>
              <a:t>Regression</a:t>
            </a:r>
            <a:r>
              <a:rPr spc="-65" dirty="0"/>
              <a:t> </a:t>
            </a:r>
            <a:r>
              <a:rPr dirty="0"/>
              <a:t>Analysis:</a:t>
            </a:r>
            <a:r>
              <a:rPr spc="-75" dirty="0"/>
              <a:t> </a:t>
            </a:r>
            <a:r>
              <a:rPr spc="-10" dirty="0"/>
              <a:t>Generalizability</a:t>
            </a:r>
          </a:p>
        </p:txBody>
      </p:sp>
      <p:grpSp>
        <p:nvGrpSpPr>
          <p:cNvPr id="6" name="object 6"/>
          <p:cNvGrpSpPr/>
          <p:nvPr/>
        </p:nvGrpSpPr>
        <p:grpSpPr>
          <a:xfrm>
            <a:off x="552450" y="1178052"/>
            <a:ext cx="7707630" cy="107950"/>
            <a:chOff x="552450" y="1178052"/>
            <a:chExt cx="7707630" cy="107950"/>
          </a:xfrm>
        </p:grpSpPr>
        <p:pic>
          <p:nvPicPr>
            <p:cNvPr id="7" name="object 7"/>
            <p:cNvPicPr/>
            <p:nvPr/>
          </p:nvPicPr>
          <p:blipFill>
            <a:blip r:embed="rId2" cstate="print"/>
            <a:stretch>
              <a:fillRect/>
            </a:stretch>
          </p:blipFill>
          <p:spPr>
            <a:xfrm>
              <a:off x="552450" y="1178052"/>
              <a:ext cx="7707629" cy="107441"/>
            </a:xfrm>
            <a:prstGeom prst="rect">
              <a:avLst/>
            </a:prstGeom>
          </p:spPr>
        </p:pic>
        <p:sp>
          <p:nvSpPr>
            <p:cNvPr id="8" name="object 8"/>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9" name="object 9"/>
          <p:cNvGrpSpPr/>
          <p:nvPr/>
        </p:nvGrpSpPr>
        <p:grpSpPr>
          <a:xfrm>
            <a:off x="552450" y="1674876"/>
            <a:ext cx="7707630" cy="107950"/>
            <a:chOff x="552450" y="1674876"/>
            <a:chExt cx="7707630" cy="107950"/>
          </a:xfrm>
        </p:grpSpPr>
        <p:pic>
          <p:nvPicPr>
            <p:cNvPr id="10" name="object 10"/>
            <p:cNvPicPr/>
            <p:nvPr/>
          </p:nvPicPr>
          <p:blipFill>
            <a:blip r:embed="rId2" cstate="print"/>
            <a:stretch>
              <a:fillRect/>
            </a:stretch>
          </p:blipFill>
          <p:spPr>
            <a:xfrm>
              <a:off x="552450" y="1674876"/>
              <a:ext cx="7707629" cy="107441"/>
            </a:xfrm>
            <a:prstGeom prst="rect">
              <a:avLst/>
            </a:prstGeom>
          </p:spPr>
        </p:pic>
        <p:sp>
          <p:nvSpPr>
            <p:cNvPr id="11" name="object 11"/>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12" name="object 12"/>
          <p:cNvGrpSpPr/>
          <p:nvPr/>
        </p:nvGrpSpPr>
        <p:grpSpPr>
          <a:xfrm>
            <a:off x="423672" y="5270753"/>
            <a:ext cx="8297545" cy="1313815"/>
            <a:chOff x="423672" y="5270753"/>
            <a:chExt cx="8297545" cy="1313815"/>
          </a:xfrm>
        </p:grpSpPr>
        <p:pic>
          <p:nvPicPr>
            <p:cNvPr id="13" name="object 13"/>
            <p:cNvPicPr/>
            <p:nvPr/>
          </p:nvPicPr>
          <p:blipFill>
            <a:blip r:embed="rId3" cstate="print"/>
            <a:stretch>
              <a:fillRect/>
            </a:stretch>
          </p:blipFill>
          <p:spPr>
            <a:xfrm>
              <a:off x="423672" y="5270753"/>
              <a:ext cx="8297405" cy="1277111"/>
            </a:xfrm>
            <a:prstGeom prst="rect">
              <a:avLst/>
            </a:prstGeom>
          </p:spPr>
        </p:pic>
        <p:pic>
          <p:nvPicPr>
            <p:cNvPr id="14" name="object 14"/>
            <p:cNvPicPr/>
            <p:nvPr/>
          </p:nvPicPr>
          <p:blipFill>
            <a:blip r:embed="rId4" cstate="print"/>
            <a:stretch>
              <a:fillRect/>
            </a:stretch>
          </p:blipFill>
          <p:spPr>
            <a:xfrm>
              <a:off x="428244" y="5275325"/>
              <a:ext cx="8196833" cy="1309115"/>
            </a:xfrm>
            <a:prstGeom prst="rect">
              <a:avLst/>
            </a:prstGeom>
          </p:spPr>
        </p:pic>
      </p:grpSp>
      <p:sp>
        <p:nvSpPr>
          <p:cNvPr id="15" name="object 15"/>
          <p:cNvSpPr txBox="1"/>
          <p:nvPr/>
        </p:nvSpPr>
        <p:spPr>
          <a:xfrm>
            <a:off x="477393" y="5304663"/>
            <a:ext cx="8190230" cy="1169670"/>
          </a:xfrm>
          <a:prstGeom prst="rect">
            <a:avLst/>
          </a:prstGeom>
          <a:ln w="25400">
            <a:solidFill>
              <a:srgbClr val="5D92BA"/>
            </a:solidFill>
          </a:ln>
        </p:spPr>
        <p:txBody>
          <a:bodyPr vert="horz" wrap="square" lIns="0" tIns="40005" rIns="0" bIns="0" rtlCol="0">
            <a:spAutoFit/>
          </a:bodyPr>
          <a:lstStyle/>
          <a:p>
            <a:pPr marL="374650" marR="354965" indent="-284480" algn="just">
              <a:lnSpc>
                <a:spcPct val="100000"/>
              </a:lnSpc>
              <a:spcBef>
                <a:spcPts val="315"/>
              </a:spcBef>
              <a:buChar char="•"/>
              <a:tabLst>
                <a:tab pos="375920" algn="l"/>
              </a:tabLst>
            </a:pPr>
            <a:r>
              <a:rPr sz="1400" dirty="0">
                <a:solidFill>
                  <a:srgbClr val="7E7E7E"/>
                </a:solidFill>
                <a:latin typeface="Arial MT"/>
                <a:cs typeface="Arial MT"/>
              </a:rPr>
              <a:t>In</a:t>
            </a:r>
            <a:r>
              <a:rPr sz="1400" spc="-25" dirty="0">
                <a:solidFill>
                  <a:srgbClr val="7E7E7E"/>
                </a:solidFill>
                <a:latin typeface="Arial MT"/>
                <a:cs typeface="Arial MT"/>
              </a:rPr>
              <a:t> </a:t>
            </a:r>
            <a:r>
              <a:rPr sz="1400" dirty="0">
                <a:solidFill>
                  <a:srgbClr val="7E7E7E"/>
                </a:solidFill>
                <a:latin typeface="Arial MT"/>
                <a:cs typeface="Arial MT"/>
              </a:rPr>
              <a:t>a</a:t>
            </a:r>
            <a:r>
              <a:rPr sz="1400" spc="-15" dirty="0">
                <a:solidFill>
                  <a:srgbClr val="7E7E7E"/>
                </a:solidFill>
                <a:latin typeface="Arial MT"/>
                <a:cs typeface="Arial MT"/>
              </a:rPr>
              <a:t> </a:t>
            </a:r>
            <a:r>
              <a:rPr sz="1400" dirty="0">
                <a:solidFill>
                  <a:srgbClr val="7E7E7E"/>
                </a:solidFill>
                <a:latin typeface="Arial MT"/>
                <a:cs typeface="Arial MT"/>
              </a:rPr>
              <a:t>simplistic</a:t>
            </a:r>
            <a:r>
              <a:rPr sz="1400" spc="-20" dirty="0">
                <a:solidFill>
                  <a:srgbClr val="7E7E7E"/>
                </a:solidFill>
                <a:latin typeface="Arial MT"/>
                <a:cs typeface="Arial MT"/>
              </a:rPr>
              <a:t> </a:t>
            </a:r>
            <a:r>
              <a:rPr sz="1400" dirty="0">
                <a:solidFill>
                  <a:srgbClr val="7E7E7E"/>
                </a:solidFill>
                <a:latin typeface="Arial MT"/>
                <a:cs typeface="Arial MT"/>
              </a:rPr>
              <a:t>view,</a:t>
            </a:r>
            <a:r>
              <a:rPr sz="1400" spc="-20" dirty="0">
                <a:solidFill>
                  <a:srgbClr val="7E7E7E"/>
                </a:solidFill>
                <a:latin typeface="Arial MT"/>
                <a:cs typeface="Arial MT"/>
              </a:rPr>
              <a:t> </a:t>
            </a:r>
            <a:r>
              <a:rPr sz="1400" dirty="0">
                <a:solidFill>
                  <a:srgbClr val="7E7E7E"/>
                </a:solidFill>
                <a:latin typeface="Arial MT"/>
                <a:cs typeface="Arial MT"/>
              </a:rPr>
              <a:t>the</a:t>
            </a:r>
            <a:r>
              <a:rPr sz="1400" spc="-20" dirty="0">
                <a:solidFill>
                  <a:srgbClr val="7E7E7E"/>
                </a:solidFill>
                <a:latin typeface="Arial MT"/>
                <a:cs typeface="Arial MT"/>
              </a:rPr>
              <a:t> </a:t>
            </a:r>
            <a:r>
              <a:rPr sz="1400" dirty="0">
                <a:solidFill>
                  <a:srgbClr val="7E7E7E"/>
                </a:solidFill>
                <a:latin typeface="Arial MT"/>
                <a:cs typeface="Arial MT"/>
              </a:rPr>
              <a:t>researcher</a:t>
            </a:r>
            <a:r>
              <a:rPr sz="1400" spc="-35" dirty="0">
                <a:solidFill>
                  <a:srgbClr val="7E7E7E"/>
                </a:solidFill>
                <a:latin typeface="Arial MT"/>
                <a:cs typeface="Arial MT"/>
              </a:rPr>
              <a:t> </a:t>
            </a:r>
            <a:r>
              <a:rPr sz="1400" dirty="0">
                <a:solidFill>
                  <a:srgbClr val="7E7E7E"/>
                </a:solidFill>
                <a:latin typeface="Arial MT"/>
                <a:cs typeface="Arial MT"/>
              </a:rPr>
              <a:t>could</a:t>
            </a:r>
            <a:r>
              <a:rPr sz="1400" spc="-25" dirty="0">
                <a:solidFill>
                  <a:srgbClr val="7E7E7E"/>
                </a:solidFill>
                <a:latin typeface="Arial MT"/>
                <a:cs typeface="Arial MT"/>
              </a:rPr>
              <a:t> </a:t>
            </a:r>
            <a:r>
              <a:rPr sz="1400" dirty="0">
                <a:solidFill>
                  <a:srgbClr val="7E7E7E"/>
                </a:solidFill>
                <a:latin typeface="Arial MT"/>
                <a:cs typeface="Arial MT"/>
              </a:rPr>
              <a:t>dedicate</a:t>
            </a:r>
            <a:r>
              <a:rPr sz="1400" spc="-45" dirty="0">
                <a:solidFill>
                  <a:srgbClr val="7E7E7E"/>
                </a:solidFill>
                <a:latin typeface="Arial MT"/>
                <a:cs typeface="Arial MT"/>
              </a:rPr>
              <a:t> </a:t>
            </a:r>
            <a:r>
              <a:rPr sz="1400" dirty="0">
                <a:solidFill>
                  <a:srgbClr val="7E7E7E"/>
                </a:solidFill>
                <a:latin typeface="Arial MT"/>
                <a:cs typeface="Arial MT"/>
              </a:rPr>
              <a:t>a</a:t>
            </a:r>
            <a:r>
              <a:rPr sz="1400" spc="-15" dirty="0">
                <a:solidFill>
                  <a:srgbClr val="7E7E7E"/>
                </a:solidFill>
                <a:latin typeface="Arial MT"/>
                <a:cs typeface="Arial MT"/>
              </a:rPr>
              <a:t> </a:t>
            </a:r>
            <a:r>
              <a:rPr sz="1400" dirty="0">
                <a:solidFill>
                  <a:srgbClr val="7E7E7E"/>
                </a:solidFill>
                <a:latin typeface="Arial MT"/>
                <a:cs typeface="Arial MT"/>
              </a:rPr>
              <a:t>single</a:t>
            </a:r>
            <a:r>
              <a:rPr sz="1400" spc="-25" dirty="0">
                <a:solidFill>
                  <a:srgbClr val="7E7E7E"/>
                </a:solidFill>
                <a:latin typeface="Arial MT"/>
                <a:cs typeface="Arial MT"/>
              </a:rPr>
              <a:t> </a:t>
            </a:r>
            <a:r>
              <a:rPr sz="1400" dirty="0">
                <a:solidFill>
                  <a:srgbClr val="7E7E7E"/>
                </a:solidFill>
                <a:latin typeface="Arial MT"/>
                <a:cs typeface="Arial MT"/>
              </a:rPr>
              <a:t>variable</a:t>
            </a:r>
            <a:r>
              <a:rPr sz="1400" spc="-35" dirty="0">
                <a:solidFill>
                  <a:srgbClr val="7E7E7E"/>
                </a:solidFill>
                <a:latin typeface="Arial MT"/>
                <a:cs typeface="Arial MT"/>
              </a:rPr>
              <a:t> </a:t>
            </a:r>
            <a:r>
              <a:rPr sz="1400" dirty="0">
                <a:solidFill>
                  <a:srgbClr val="7E7E7E"/>
                </a:solidFill>
                <a:latin typeface="Arial MT"/>
                <a:cs typeface="Arial MT"/>
              </a:rPr>
              <a:t>to</a:t>
            </a:r>
            <a:r>
              <a:rPr sz="1400" spc="-15" dirty="0">
                <a:solidFill>
                  <a:srgbClr val="7E7E7E"/>
                </a:solidFill>
                <a:latin typeface="Arial MT"/>
                <a:cs typeface="Arial MT"/>
              </a:rPr>
              <a:t> </a:t>
            </a:r>
            <a:r>
              <a:rPr sz="1400" dirty="0">
                <a:solidFill>
                  <a:srgbClr val="7E7E7E"/>
                </a:solidFill>
                <a:latin typeface="Arial MT"/>
                <a:cs typeface="Arial MT"/>
              </a:rPr>
              <a:t>perfectly</a:t>
            </a:r>
            <a:r>
              <a:rPr sz="1400" spc="-35" dirty="0">
                <a:solidFill>
                  <a:srgbClr val="7E7E7E"/>
                </a:solidFill>
                <a:latin typeface="Arial MT"/>
                <a:cs typeface="Arial MT"/>
              </a:rPr>
              <a:t> </a:t>
            </a:r>
            <a:r>
              <a:rPr sz="1400" dirty="0">
                <a:solidFill>
                  <a:srgbClr val="7E7E7E"/>
                </a:solidFill>
                <a:latin typeface="Arial MT"/>
                <a:cs typeface="Arial MT"/>
              </a:rPr>
              <a:t>predict</a:t>
            </a:r>
            <a:r>
              <a:rPr sz="1400" spc="-40" dirty="0">
                <a:solidFill>
                  <a:srgbClr val="7E7E7E"/>
                </a:solidFill>
                <a:latin typeface="Arial MT"/>
                <a:cs typeface="Arial MT"/>
              </a:rPr>
              <a:t> </a:t>
            </a:r>
            <a:r>
              <a:rPr sz="1400" dirty="0">
                <a:solidFill>
                  <a:srgbClr val="7E7E7E"/>
                </a:solidFill>
                <a:latin typeface="Arial MT"/>
                <a:cs typeface="Arial MT"/>
              </a:rPr>
              <a:t>only</a:t>
            </a:r>
            <a:r>
              <a:rPr sz="1400" spc="-20" dirty="0">
                <a:solidFill>
                  <a:srgbClr val="7E7E7E"/>
                </a:solidFill>
                <a:latin typeface="Arial MT"/>
                <a:cs typeface="Arial MT"/>
              </a:rPr>
              <a:t> </a:t>
            </a:r>
            <a:r>
              <a:rPr sz="1400" spc="-25" dirty="0">
                <a:solidFill>
                  <a:srgbClr val="7E7E7E"/>
                </a:solidFill>
                <a:latin typeface="Arial MT"/>
                <a:cs typeface="Arial MT"/>
              </a:rPr>
              <a:t>one 	</a:t>
            </a:r>
            <a:r>
              <a:rPr sz="1400" dirty="0">
                <a:solidFill>
                  <a:srgbClr val="7E7E7E"/>
                </a:solidFill>
                <a:latin typeface="Arial MT"/>
                <a:cs typeface="Arial MT"/>
              </a:rPr>
              <a:t>observation,</a:t>
            </a:r>
            <a:r>
              <a:rPr sz="1400" spc="-35" dirty="0">
                <a:solidFill>
                  <a:srgbClr val="7E7E7E"/>
                </a:solidFill>
                <a:latin typeface="Arial MT"/>
                <a:cs typeface="Arial MT"/>
              </a:rPr>
              <a:t> </a:t>
            </a:r>
            <a:r>
              <a:rPr sz="1400" dirty="0">
                <a:solidFill>
                  <a:srgbClr val="7E7E7E"/>
                </a:solidFill>
                <a:latin typeface="Arial MT"/>
                <a:cs typeface="Arial MT"/>
              </a:rPr>
              <a:t>a</a:t>
            </a:r>
            <a:r>
              <a:rPr sz="1400" spc="-10" dirty="0">
                <a:solidFill>
                  <a:srgbClr val="7E7E7E"/>
                </a:solidFill>
                <a:latin typeface="Arial MT"/>
                <a:cs typeface="Arial MT"/>
              </a:rPr>
              <a:t> </a:t>
            </a:r>
            <a:r>
              <a:rPr sz="1400" dirty="0">
                <a:solidFill>
                  <a:srgbClr val="7E7E7E"/>
                </a:solidFill>
                <a:latin typeface="Arial MT"/>
                <a:cs typeface="Arial MT"/>
              </a:rPr>
              <a:t>second</a:t>
            </a:r>
            <a:r>
              <a:rPr sz="1400" spc="-30" dirty="0">
                <a:solidFill>
                  <a:srgbClr val="7E7E7E"/>
                </a:solidFill>
                <a:latin typeface="Arial MT"/>
                <a:cs typeface="Arial MT"/>
              </a:rPr>
              <a:t> </a:t>
            </a:r>
            <a:r>
              <a:rPr sz="1400" dirty="0">
                <a:solidFill>
                  <a:srgbClr val="7E7E7E"/>
                </a:solidFill>
                <a:latin typeface="Arial MT"/>
                <a:cs typeface="Arial MT"/>
              </a:rPr>
              <a:t>variable</a:t>
            </a:r>
            <a:r>
              <a:rPr sz="1400" spc="-30" dirty="0">
                <a:solidFill>
                  <a:srgbClr val="7E7E7E"/>
                </a:solidFill>
                <a:latin typeface="Arial MT"/>
                <a:cs typeface="Arial MT"/>
              </a:rPr>
              <a:t> </a:t>
            </a:r>
            <a:r>
              <a:rPr sz="1400" dirty="0">
                <a:solidFill>
                  <a:srgbClr val="7E7E7E"/>
                </a:solidFill>
                <a:latin typeface="Arial MT"/>
                <a:cs typeface="Arial MT"/>
              </a:rPr>
              <a:t>to</a:t>
            </a:r>
            <a:r>
              <a:rPr sz="1400" spc="-20" dirty="0">
                <a:solidFill>
                  <a:srgbClr val="7E7E7E"/>
                </a:solidFill>
                <a:latin typeface="Arial MT"/>
                <a:cs typeface="Arial MT"/>
              </a:rPr>
              <a:t> </a:t>
            </a:r>
            <a:r>
              <a:rPr sz="1400" dirty="0">
                <a:solidFill>
                  <a:srgbClr val="7E7E7E"/>
                </a:solidFill>
                <a:latin typeface="Arial MT"/>
                <a:cs typeface="Arial MT"/>
              </a:rPr>
              <a:t>another</a:t>
            </a:r>
            <a:r>
              <a:rPr sz="1400" spc="-35" dirty="0">
                <a:solidFill>
                  <a:srgbClr val="7E7E7E"/>
                </a:solidFill>
                <a:latin typeface="Arial MT"/>
                <a:cs typeface="Arial MT"/>
              </a:rPr>
              <a:t> </a:t>
            </a:r>
            <a:r>
              <a:rPr sz="1400" dirty="0">
                <a:solidFill>
                  <a:srgbClr val="7E7E7E"/>
                </a:solidFill>
                <a:latin typeface="Arial MT"/>
                <a:cs typeface="Arial MT"/>
              </a:rPr>
              <a:t>observation</a:t>
            </a:r>
            <a:r>
              <a:rPr sz="1400" spc="-30" dirty="0">
                <a:solidFill>
                  <a:srgbClr val="7E7E7E"/>
                </a:solidFill>
                <a:latin typeface="Arial MT"/>
                <a:cs typeface="Arial MT"/>
              </a:rPr>
              <a:t> </a:t>
            </a:r>
            <a:r>
              <a:rPr sz="1400" dirty="0">
                <a:solidFill>
                  <a:srgbClr val="7E7E7E"/>
                </a:solidFill>
                <a:latin typeface="Arial MT"/>
                <a:cs typeface="Arial MT"/>
              </a:rPr>
              <a:t>and</a:t>
            </a:r>
            <a:r>
              <a:rPr sz="1400" spc="-20" dirty="0">
                <a:solidFill>
                  <a:srgbClr val="7E7E7E"/>
                </a:solidFill>
                <a:latin typeface="Arial MT"/>
                <a:cs typeface="Arial MT"/>
              </a:rPr>
              <a:t> </a:t>
            </a:r>
            <a:r>
              <a:rPr sz="1400" dirty="0">
                <a:solidFill>
                  <a:srgbClr val="7E7E7E"/>
                </a:solidFill>
                <a:latin typeface="Arial MT"/>
                <a:cs typeface="Arial MT"/>
              </a:rPr>
              <a:t>so</a:t>
            </a:r>
            <a:r>
              <a:rPr sz="1400" spc="-15" dirty="0">
                <a:solidFill>
                  <a:srgbClr val="7E7E7E"/>
                </a:solidFill>
                <a:latin typeface="Arial MT"/>
                <a:cs typeface="Arial MT"/>
              </a:rPr>
              <a:t> </a:t>
            </a:r>
            <a:r>
              <a:rPr sz="1400" spc="-25" dirty="0">
                <a:solidFill>
                  <a:srgbClr val="7E7E7E"/>
                </a:solidFill>
                <a:latin typeface="Arial MT"/>
                <a:cs typeface="Arial MT"/>
              </a:rPr>
              <a:t>on.</a:t>
            </a:r>
            <a:endParaRPr sz="1400">
              <a:latin typeface="Arial MT"/>
              <a:cs typeface="Arial MT"/>
            </a:endParaRPr>
          </a:p>
          <a:p>
            <a:pPr marL="374650" marR="229870" indent="-284480" algn="just">
              <a:lnSpc>
                <a:spcPct val="100000"/>
              </a:lnSpc>
              <a:spcBef>
                <a:spcPts val="5"/>
              </a:spcBef>
              <a:buChar char="•"/>
              <a:tabLst>
                <a:tab pos="375920" algn="l"/>
              </a:tabLst>
            </a:pPr>
            <a:r>
              <a:rPr sz="1400" dirty="0">
                <a:solidFill>
                  <a:srgbClr val="7E7E7E"/>
                </a:solidFill>
                <a:latin typeface="Arial MT"/>
                <a:cs typeface="Arial MT"/>
              </a:rPr>
              <a:t>If</a:t>
            </a:r>
            <a:r>
              <a:rPr sz="1400" spc="-10" dirty="0">
                <a:solidFill>
                  <a:srgbClr val="7E7E7E"/>
                </a:solidFill>
                <a:latin typeface="Arial MT"/>
                <a:cs typeface="Arial MT"/>
              </a:rPr>
              <a:t> </a:t>
            </a:r>
            <a:r>
              <a:rPr sz="1400" dirty="0">
                <a:solidFill>
                  <a:srgbClr val="7E7E7E"/>
                </a:solidFill>
                <a:latin typeface="Arial MT"/>
                <a:cs typeface="Arial MT"/>
              </a:rPr>
              <a:t>the</a:t>
            </a:r>
            <a:r>
              <a:rPr sz="1400" spc="-20" dirty="0">
                <a:solidFill>
                  <a:srgbClr val="7E7E7E"/>
                </a:solidFill>
                <a:latin typeface="Arial MT"/>
                <a:cs typeface="Arial MT"/>
              </a:rPr>
              <a:t> </a:t>
            </a:r>
            <a:r>
              <a:rPr sz="1400" dirty="0">
                <a:solidFill>
                  <a:srgbClr val="7E7E7E"/>
                </a:solidFill>
                <a:latin typeface="Arial MT"/>
                <a:cs typeface="Arial MT"/>
              </a:rPr>
              <a:t>sample</a:t>
            </a:r>
            <a:r>
              <a:rPr sz="1400" spc="-20" dirty="0">
                <a:solidFill>
                  <a:srgbClr val="7E7E7E"/>
                </a:solidFill>
                <a:latin typeface="Arial MT"/>
                <a:cs typeface="Arial MT"/>
              </a:rPr>
              <a:t> </a:t>
            </a:r>
            <a:r>
              <a:rPr sz="1400" dirty="0">
                <a:solidFill>
                  <a:srgbClr val="7E7E7E"/>
                </a:solidFill>
                <a:latin typeface="Arial MT"/>
                <a:cs typeface="Arial MT"/>
              </a:rPr>
              <a:t>size</a:t>
            </a:r>
            <a:r>
              <a:rPr sz="1400" spc="-15" dirty="0">
                <a:solidFill>
                  <a:srgbClr val="7E7E7E"/>
                </a:solidFill>
                <a:latin typeface="Arial MT"/>
                <a:cs typeface="Arial MT"/>
              </a:rPr>
              <a:t> </a:t>
            </a:r>
            <a:r>
              <a:rPr sz="1400" dirty="0">
                <a:solidFill>
                  <a:srgbClr val="7E7E7E"/>
                </a:solidFill>
                <a:latin typeface="Arial MT"/>
                <a:cs typeface="Arial MT"/>
              </a:rPr>
              <a:t>is</a:t>
            </a:r>
            <a:r>
              <a:rPr sz="1400" spc="-10" dirty="0">
                <a:solidFill>
                  <a:srgbClr val="7E7E7E"/>
                </a:solidFill>
                <a:latin typeface="Arial MT"/>
                <a:cs typeface="Arial MT"/>
              </a:rPr>
              <a:t> </a:t>
            </a:r>
            <a:r>
              <a:rPr sz="1400" dirty="0">
                <a:solidFill>
                  <a:srgbClr val="7E7E7E"/>
                </a:solidFill>
                <a:latin typeface="Arial MT"/>
                <a:cs typeface="Arial MT"/>
              </a:rPr>
              <a:t>relatively</a:t>
            </a:r>
            <a:r>
              <a:rPr sz="1400" spc="-20" dirty="0">
                <a:solidFill>
                  <a:srgbClr val="7E7E7E"/>
                </a:solidFill>
                <a:latin typeface="Arial MT"/>
                <a:cs typeface="Arial MT"/>
              </a:rPr>
              <a:t> </a:t>
            </a:r>
            <a:r>
              <a:rPr sz="1400" dirty="0">
                <a:solidFill>
                  <a:srgbClr val="7E7E7E"/>
                </a:solidFill>
                <a:latin typeface="Arial MT"/>
                <a:cs typeface="Arial MT"/>
              </a:rPr>
              <a:t>small</a:t>
            </a:r>
            <a:r>
              <a:rPr sz="1400" spc="-15" dirty="0">
                <a:solidFill>
                  <a:srgbClr val="7E7E7E"/>
                </a:solidFill>
                <a:latin typeface="Arial MT"/>
                <a:cs typeface="Arial MT"/>
              </a:rPr>
              <a:t> </a:t>
            </a:r>
            <a:r>
              <a:rPr sz="1400" dirty="0">
                <a:solidFill>
                  <a:srgbClr val="7E7E7E"/>
                </a:solidFill>
                <a:latin typeface="Arial MT"/>
                <a:cs typeface="Arial MT"/>
              </a:rPr>
              <a:t>and</a:t>
            </a:r>
            <a:r>
              <a:rPr sz="1400" spc="-20" dirty="0">
                <a:solidFill>
                  <a:srgbClr val="7E7E7E"/>
                </a:solidFill>
                <a:latin typeface="Arial MT"/>
                <a:cs typeface="Arial MT"/>
              </a:rPr>
              <a:t> </a:t>
            </a:r>
            <a:r>
              <a:rPr sz="1400" dirty="0">
                <a:solidFill>
                  <a:srgbClr val="7E7E7E"/>
                </a:solidFill>
                <a:latin typeface="Arial MT"/>
                <a:cs typeface="Arial MT"/>
              </a:rPr>
              <a:t>the</a:t>
            </a:r>
            <a:r>
              <a:rPr sz="1400" spc="-15" dirty="0">
                <a:solidFill>
                  <a:srgbClr val="7E7E7E"/>
                </a:solidFill>
                <a:latin typeface="Arial MT"/>
                <a:cs typeface="Arial MT"/>
              </a:rPr>
              <a:t> </a:t>
            </a:r>
            <a:r>
              <a:rPr sz="1400" dirty="0">
                <a:solidFill>
                  <a:srgbClr val="7E7E7E"/>
                </a:solidFill>
                <a:latin typeface="Arial MT"/>
                <a:cs typeface="Arial MT"/>
              </a:rPr>
              <a:t>number</a:t>
            </a:r>
            <a:r>
              <a:rPr sz="1400" spc="-25" dirty="0">
                <a:solidFill>
                  <a:srgbClr val="7E7E7E"/>
                </a:solidFill>
                <a:latin typeface="Arial MT"/>
                <a:cs typeface="Arial MT"/>
              </a:rPr>
              <a:t> </a:t>
            </a:r>
            <a:r>
              <a:rPr sz="1400" dirty="0">
                <a:solidFill>
                  <a:srgbClr val="7E7E7E"/>
                </a:solidFill>
                <a:latin typeface="Arial MT"/>
                <a:cs typeface="Arial MT"/>
              </a:rPr>
              <a:t>of</a:t>
            </a:r>
            <a:r>
              <a:rPr sz="1400" spc="-15" dirty="0">
                <a:solidFill>
                  <a:srgbClr val="7E7E7E"/>
                </a:solidFill>
                <a:latin typeface="Arial MT"/>
                <a:cs typeface="Arial MT"/>
              </a:rPr>
              <a:t> </a:t>
            </a:r>
            <a:r>
              <a:rPr sz="1400" dirty="0">
                <a:solidFill>
                  <a:srgbClr val="7E7E7E"/>
                </a:solidFill>
                <a:latin typeface="Arial MT"/>
                <a:cs typeface="Arial MT"/>
              </a:rPr>
              <a:t>variables</a:t>
            </a:r>
            <a:r>
              <a:rPr sz="1400" spc="-25" dirty="0">
                <a:solidFill>
                  <a:srgbClr val="7E7E7E"/>
                </a:solidFill>
                <a:latin typeface="Arial MT"/>
                <a:cs typeface="Arial MT"/>
              </a:rPr>
              <a:t> </a:t>
            </a:r>
            <a:r>
              <a:rPr sz="1400" dirty="0">
                <a:solidFill>
                  <a:srgbClr val="7E7E7E"/>
                </a:solidFill>
                <a:latin typeface="Arial MT"/>
                <a:cs typeface="Arial MT"/>
              </a:rPr>
              <a:t>is</a:t>
            </a:r>
            <a:r>
              <a:rPr sz="1400" spc="-10" dirty="0">
                <a:solidFill>
                  <a:srgbClr val="7E7E7E"/>
                </a:solidFill>
                <a:latin typeface="Arial MT"/>
                <a:cs typeface="Arial MT"/>
              </a:rPr>
              <a:t> </a:t>
            </a:r>
            <a:r>
              <a:rPr sz="1400" dirty="0">
                <a:solidFill>
                  <a:srgbClr val="7E7E7E"/>
                </a:solidFill>
                <a:latin typeface="Arial MT"/>
                <a:cs typeface="Arial MT"/>
              </a:rPr>
              <a:t>high</a:t>
            </a:r>
            <a:r>
              <a:rPr sz="1400" spc="-20" dirty="0">
                <a:solidFill>
                  <a:srgbClr val="7E7E7E"/>
                </a:solidFill>
                <a:latin typeface="Arial MT"/>
                <a:cs typeface="Arial MT"/>
              </a:rPr>
              <a:t> </a:t>
            </a:r>
            <a:r>
              <a:rPr sz="1400" dirty="0">
                <a:solidFill>
                  <a:srgbClr val="7E7E7E"/>
                </a:solidFill>
                <a:latin typeface="Arial MT"/>
                <a:cs typeface="Arial MT"/>
              </a:rPr>
              <a:t>(e.g</a:t>
            </a:r>
            <a:r>
              <a:rPr sz="1400" spc="-25" dirty="0">
                <a:solidFill>
                  <a:srgbClr val="7E7E7E"/>
                </a:solidFill>
                <a:latin typeface="Arial MT"/>
                <a:cs typeface="Arial MT"/>
              </a:rPr>
              <a:t> </a:t>
            </a:r>
            <a:r>
              <a:rPr sz="1400" dirty="0">
                <a:solidFill>
                  <a:srgbClr val="7E7E7E"/>
                </a:solidFill>
                <a:latin typeface="Arial MT"/>
                <a:cs typeface="Arial MT"/>
              </a:rPr>
              <a:t>equal</a:t>
            </a:r>
            <a:r>
              <a:rPr sz="1400" spc="-30" dirty="0">
                <a:solidFill>
                  <a:srgbClr val="7E7E7E"/>
                </a:solidFill>
                <a:latin typeface="Arial MT"/>
                <a:cs typeface="Arial MT"/>
              </a:rPr>
              <a:t> </a:t>
            </a:r>
            <a:r>
              <a:rPr sz="1400" dirty="0">
                <a:solidFill>
                  <a:srgbClr val="7E7E7E"/>
                </a:solidFill>
                <a:latin typeface="Arial MT"/>
                <a:cs typeface="Arial MT"/>
              </a:rPr>
              <a:t>to</a:t>
            </a:r>
            <a:r>
              <a:rPr sz="1400" spc="-10" dirty="0">
                <a:solidFill>
                  <a:srgbClr val="7E7E7E"/>
                </a:solidFill>
                <a:latin typeface="Arial MT"/>
                <a:cs typeface="Arial MT"/>
              </a:rPr>
              <a:t> </a:t>
            </a:r>
            <a:r>
              <a:rPr sz="1400" dirty="0">
                <a:solidFill>
                  <a:srgbClr val="7E7E7E"/>
                </a:solidFill>
                <a:latin typeface="Arial MT"/>
                <a:cs typeface="Arial MT"/>
              </a:rPr>
              <a:t>the</a:t>
            </a:r>
            <a:r>
              <a:rPr sz="1400" spc="-15" dirty="0">
                <a:solidFill>
                  <a:srgbClr val="7E7E7E"/>
                </a:solidFill>
                <a:latin typeface="Arial MT"/>
                <a:cs typeface="Arial MT"/>
              </a:rPr>
              <a:t> </a:t>
            </a:r>
            <a:r>
              <a:rPr sz="1400" spc="-10" dirty="0">
                <a:solidFill>
                  <a:srgbClr val="7E7E7E"/>
                </a:solidFill>
                <a:latin typeface="Arial MT"/>
                <a:cs typeface="Arial MT"/>
              </a:rPr>
              <a:t>number 	</a:t>
            </a:r>
            <a:r>
              <a:rPr sz="1400" dirty="0">
                <a:solidFill>
                  <a:srgbClr val="7E7E7E"/>
                </a:solidFill>
                <a:latin typeface="Arial MT"/>
                <a:cs typeface="Arial MT"/>
              </a:rPr>
              <a:t>of</a:t>
            </a:r>
            <a:r>
              <a:rPr sz="1400" spc="-20" dirty="0">
                <a:solidFill>
                  <a:srgbClr val="7E7E7E"/>
                </a:solidFill>
                <a:latin typeface="Arial MT"/>
                <a:cs typeface="Arial MT"/>
              </a:rPr>
              <a:t> </a:t>
            </a:r>
            <a:r>
              <a:rPr sz="1400" dirty="0">
                <a:solidFill>
                  <a:srgbClr val="7E7E7E"/>
                </a:solidFill>
                <a:latin typeface="Arial MT"/>
                <a:cs typeface="Arial MT"/>
              </a:rPr>
              <a:t>observations);</a:t>
            </a:r>
            <a:r>
              <a:rPr sz="1400" spc="-30" dirty="0">
                <a:solidFill>
                  <a:srgbClr val="7E7E7E"/>
                </a:solidFill>
                <a:latin typeface="Arial MT"/>
                <a:cs typeface="Arial MT"/>
              </a:rPr>
              <a:t> </a:t>
            </a:r>
            <a:r>
              <a:rPr sz="1400" dirty="0">
                <a:solidFill>
                  <a:srgbClr val="7E7E7E"/>
                </a:solidFill>
                <a:latin typeface="Arial MT"/>
                <a:cs typeface="Arial MT"/>
              </a:rPr>
              <a:t>the</a:t>
            </a:r>
            <a:r>
              <a:rPr sz="1400" spc="-15" dirty="0">
                <a:solidFill>
                  <a:srgbClr val="7E7E7E"/>
                </a:solidFill>
                <a:latin typeface="Arial MT"/>
                <a:cs typeface="Arial MT"/>
              </a:rPr>
              <a:t> </a:t>
            </a:r>
            <a:r>
              <a:rPr sz="1400" dirty="0">
                <a:solidFill>
                  <a:srgbClr val="7E7E7E"/>
                </a:solidFill>
                <a:latin typeface="Arial MT"/>
                <a:cs typeface="Arial MT"/>
              </a:rPr>
              <a:t>predictive</a:t>
            </a:r>
            <a:r>
              <a:rPr sz="1400" spc="-40" dirty="0">
                <a:solidFill>
                  <a:srgbClr val="7E7E7E"/>
                </a:solidFill>
                <a:latin typeface="Arial MT"/>
                <a:cs typeface="Arial MT"/>
              </a:rPr>
              <a:t> </a:t>
            </a:r>
            <a:r>
              <a:rPr sz="1400" dirty="0">
                <a:solidFill>
                  <a:srgbClr val="7E7E7E"/>
                </a:solidFill>
                <a:latin typeface="Arial MT"/>
                <a:cs typeface="Arial MT"/>
              </a:rPr>
              <a:t>accuracy</a:t>
            </a:r>
            <a:r>
              <a:rPr sz="1400" spc="-30" dirty="0">
                <a:solidFill>
                  <a:srgbClr val="7E7E7E"/>
                </a:solidFill>
                <a:latin typeface="Arial MT"/>
                <a:cs typeface="Arial MT"/>
              </a:rPr>
              <a:t> </a:t>
            </a:r>
            <a:r>
              <a:rPr sz="1400" dirty="0">
                <a:solidFill>
                  <a:srgbClr val="7E7E7E"/>
                </a:solidFill>
                <a:latin typeface="Arial MT"/>
                <a:cs typeface="Arial MT"/>
              </a:rPr>
              <a:t>could</a:t>
            </a:r>
            <a:r>
              <a:rPr sz="1400" spc="-20" dirty="0">
                <a:solidFill>
                  <a:srgbClr val="7E7E7E"/>
                </a:solidFill>
                <a:latin typeface="Arial MT"/>
                <a:cs typeface="Arial MT"/>
              </a:rPr>
              <a:t> </a:t>
            </a:r>
            <a:r>
              <a:rPr sz="1400" dirty="0">
                <a:solidFill>
                  <a:srgbClr val="7E7E7E"/>
                </a:solidFill>
                <a:latin typeface="Arial MT"/>
                <a:cs typeface="Arial MT"/>
              </a:rPr>
              <a:t>be</a:t>
            </a:r>
            <a:r>
              <a:rPr sz="1400" spc="-15" dirty="0">
                <a:solidFill>
                  <a:srgbClr val="7E7E7E"/>
                </a:solidFill>
                <a:latin typeface="Arial MT"/>
                <a:cs typeface="Arial MT"/>
              </a:rPr>
              <a:t> </a:t>
            </a:r>
            <a:r>
              <a:rPr sz="1400" dirty="0">
                <a:solidFill>
                  <a:srgbClr val="7E7E7E"/>
                </a:solidFill>
                <a:latin typeface="Arial MT"/>
                <a:cs typeface="Arial MT"/>
              </a:rPr>
              <a:t>quite</a:t>
            </a:r>
            <a:r>
              <a:rPr sz="1400" spc="-25" dirty="0">
                <a:solidFill>
                  <a:srgbClr val="7E7E7E"/>
                </a:solidFill>
                <a:latin typeface="Arial MT"/>
                <a:cs typeface="Arial MT"/>
              </a:rPr>
              <a:t> </a:t>
            </a:r>
            <a:r>
              <a:rPr sz="1400" dirty="0">
                <a:solidFill>
                  <a:srgbClr val="7E7E7E"/>
                </a:solidFill>
                <a:latin typeface="Arial MT"/>
                <a:cs typeface="Arial MT"/>
              </a:rPr>
              <a:t>high</a:t>
            </a:r>
            <a:r>
              <a:rPr sz="1400" spc="-20" dirty="0">
                <a:solidFill>
                  <a:srgbClr val="7E7E7E"/>
                </a:solidFill>
                <a:latin typeface="Arial MT"/>
                <a:cs typeface="Arial MT"/>
              </a:rPr>
              <a:t> </a:t>
            </a:r>
            <a:r>
              <a:rPr sz="1400" dirty="0">
                <a:solidFill>
                  <a:srgbClr val="7E7E7E"/>
                </a:solidFill>
                <a:latin typeface="Arial MT"/>
                <a:cs typeface="Arial MT"/>
              </a:rPr>
              <a:t>but</a:t>
            </a:r>
            <a:r>
              <a:rPr sz="1400" spc="-25" dirty="0">
                <a:solidFill>
                  <a:srgbClr val="7E7E7E"/>
                </a:solidFill>
                <a:latin typeface="Arial MT"/>
                <a:cs typeface="Arial MT"/>
              </a:rPr>
              <a:t> </a:t>
            </a:r>
            <a:r>
              <a:rPr sz="1400" dirty="0">
                <a:solidFill>
                  <a:srgbClr val="7E7E7E"/>
                </a:solidFill>
                <a:latin typeface="Arial MT"/>
                <a:cs typeface="Arial MT"/>
              </a:rPr>
              <a:t>the</a:t>
            </a:r>
            <a:r>
              <a:rPr sz="1400" spc="-20" dirty="0">
                <a:solidFill>
                  <a:srgbClr val="7E7E7E"/>
                </a:solidFill>
                <a:latin typeface="Arial MT"/>
                <a:cs typeface="Arial MT"/>
              </a:rPr>
              <a:t> </a:t>
            </a:r>
            <a:r>
              <a:rPr sz="1400" i="1" dirty="0">
                <a:solidFill>
                  <a:srgbClr val="7E7E7E"/>
                </a:solidFill>
                <a:latin typeface="Arial"/>
                <a:cs typeface="Arial"/>
              </a:rPr>
              <a:t>df</a:t>
            </a:r>
            <a:r>
              <a:rPr sz="1400" i="1" spc="-20" dirty="0">
                <a:solidFill>
                  <a:srgbClr val="7E7E7E"/>
                </a:solidFill>
                <a:latin typeface="Arial"/>
                <a:cs typeface="Arial"/>
              </a:rPr>
              <a:t> </a:t>
            </a:r>
            <a:r>
              <a:rPr sz="1400" dirty="0">
                <a:solidFill>
                  <a:srgbClr val="7E7E7E"/>
                </a:solidFill>
                <a:latin typeface="Arial MT"/>
                <a:cs typeface="Arial MT"/>
              </a:rPr>
              <a:t>equals</a:t>
            </a:r>
            <a:r>
              <a:rPr sz="1400" spc="-30" dirty="0">
                <a:solidFill>
                  <a:srgbClr val="7E7E7E"/>
                </a:solidFill>
                <a:latin typeface="Arial MT"/>
                <a:cs typeface="Arial MT"/>
              </a:rPr>
              <a:t> </a:t>
            </a:r>
            <a:r>
              <a:rPr sz="1400" dirty="0">
                <a:solidFill>
                  <a:srgbClr val="7E7E7E"/>
                </a:solidFill>
                <a:latin typeface="Arial MT"/>
                <a:cs typeface="Arial MT"/>
              </a:rPr>
              <a:t>zero</a:t>
            </a:r>
            <a:r>
              <a:rPr sz="1400" spc="-20" dirty="0">
                <a:solidFill>
                  <a:srgbClr val="7E7E7E"/>
                </a:solidFill>
                <a:latin typeface="Arial MT"/>
                <a:cs typeface="Arial MT"/>
              </a:rPr>
              <a:t> </a:t>
            </a:r>
            <a:r>
              <a:rPr sz="1400" dirty="0">
                <a:solidFill>
                  <a:srgbClr val="7E7E7E"/>
                </a:solidFill>
                <a:latin typeface="Arial MT"/>
                <a:cs typeface="Arial MT"/>
              </a:rPr>
              <a:t>→</a:t>
            </a:r>
            <a:r>
              <a:rPr sz="1400" spc="-10" dirty="0">
                <a:solidFill>
                  <a:srgbClr val="7E7E7E"/>
                </a:solidFill>
                <a:latin typeface="Arial MT"/>
                <a:cs typeface="Arial MT"/>
              </a:rPr>
              <a:t> </a:t>
            </a:r>
            <a:r>
              <a:rPr sz="1400" dirty="0">
                <a:solidFill>
                  <a:srgbClr val="7E7E7E"/>
                </a:solidFill>
                <a:latin typeface="Arial MT"/>
                <a:cs typeface="Arial MT"/>
              </a:rPr>
              <a:t>reduce</a:t>
            </a:r>
            <a:r>
              <a:rPr sz="1400" spc="-30" dirty="0">
                <a:solidFill>
                  <a:srgbClr val="7E7E7E"/>
                </a:solidFill>
                <a:latin typeface="Arial MT"/>
                <a:cs typeface="Arial MT"/>
              </a:rPr>
              <a:t> </a:t>
            </a:r>
            <a:r>
              <a:rPr sz="1400" spc="-25" dirty="0">
                <a:solidFill>
                  <a:srgbClr val="7E7E7E"/>
                </a:solidFill>
                <a:latin typeface="Arial MT"/>
                <a:cs typeface="Arial MT"/>
              </a:rPr>
              <a:t>the 	</a:t>
            </a:r>
            <a:r>
              <a:rPr sz="1400" dirty="0">
                <a:solidFill>
                  <a:srgbClr val="7E7E7E"/>
                </a:solidFill>
                <a:latin typeface="Arial MT"/>
                <a:cs typeface="Arial MT"/>
              </a:rPr>
              <a:t>number</a:t>
            </a:r>
            <a:r>
              <a:rPr sz="1400" spc="-40" dirty="0">
                <a:solidFill>
                  <a:srgbClr val="7E7E7E"/>
                </a:solidFill>
                <a:latin typeface="Arial MT"/>
                <a:cs typeface="Arial MT"/>
              </a:rPr>
              <a:t> </a:t>
            </a:r>
            <a:r>
              <a:rPr sz="1400" dirty="0">
                <a:solidFill>
                  <a:srgbClr val="7E7E7E"/>
                </a:solidFill>
                <a:latin typeface="Arial MT"/>
                <a:cs typeface="Arial MT"/>
              </a:rPr>
              <a:t>of</a:t>
            </a:r>
            <a:r>
              <a:rPr sz="1400" spc="-25" dirty="0">
                <a:solidFill>
                  <a:srgbClr val="7E7E7E"/>
                </a:solidFill>
                <a:latin typeface="Arial MT"/>
                <a:cs typeface="Arial MT"/>
              </a:rPr>
              <a:t> </a:t>
            </a:r>
            <a:r>
              <a:rPr sz="1400" dirty="0">
                <a:solidFill>
                  <a:srgbClr val="7E7E7E"/>
                </a:solidFill>
                <a:latin typeface="Arial MT"/>
                <a:cs typeface="Arial MT"/>
              </a:rPr>
              <a:t>variables,</a:t>
            </a:r>
            <a:r>
              <a:rPr sz="1400" spc="-40" dirty="0">
                <a:solidFill>
                  <a:srgbClr val="7E7E7E"/>
                </a:solidFill>
                <a:latin typeface="Arial MT"/>
                <a:cs typeface="Arial MT"/>
              </a:rPr>
              <a:t> </a:t>
            </a:r>
            <a:r>
              <a:rPr sz="1400" dirty="0">
                <a:solidFill>
                  <a:srgbClr val="7E7E7E"/>
                </a:solidFill>
                <a:latin typeface="Arial MT"/>
                <a:cs typeface="Arial MT"/>
              </a:rPr>
              <a:t>thus</a:t>
            </a:r>
            <a:r>
              <a:rPr sz="1400" spc="-30" dirty="0">
                <a:solidFill>
                  <a:srgbClr val="7E7E7E"/>
                </a:solidFill>
                <a:latin typeface="Arial MT"/>
                <a:cs typeface="Arial MT"/>
              </a:rPr>
              <a:t> </a:t>
            </a:r>
            <a:r>
              <a:rPr sz="1400" dirty="0">
                <a:solidFill>
                  <a:srgbClr val="7E7E7E"/>
                </a:solidFill>
                <a:latin typeface="Arial MT"/>
                <a:cs typeface="Arial MT"/>
              </a:rPr>
              <a:t>lowering</a:t>
            </a:r>
            <a:r>
              <a:rPr sz="1400" spc="-35" dirty="0">
                <a:solidFill>
                  <a:srgbClr val="7E7E7E"/>
                </a:solidFill>
                <a:latin typeface="Arial MT"/>
                <a:cs typeface="Arial MT"/>
              </a:rPr>
              <a:t> </a:t>
            </a:r>
            <a:r>
              <a:rPr sz="1400" dirty="0">
                <a:solidFill>
                  <a:srgbClr val="7E7E7E"/>
                </a:solidFill>
                <a:latin typeface="Arial MT"/>
                <a:cs typeface="Arial MT"/>
              </a:rPr>
              <a:t>the</a:t>
            </a:r>
            <a:r>
              <a:rPr sz="1400" spc="-25" dirty="0">
                <a:solidFill>
                  <a:srgbClr val="7E7E7E"/>
                </a:solidFill>
                <a:latin typeface="Arial MT"/>
                <a:cs typeface="Arial MT"/>
              </a:rPr>
              <a:t> </a:t>
            </a:r>
            <a:r>
              <a:rPr sz="1400" dirty="0">
                <a:solidFill>
                  <a:srgbClr val="7E7E7E"/>
                </a:solidFill>
                <a:latin typeface="Arial MT"/>
                <a:cs typeface="Arial MT"/>
              </a:rPr>
              <a:t>predictive</a:t>
            </a:r>
            <a:r>
              <a:rPr sz="1400" spc="-35" dirty="0">
                <a:solidFill>
                  <a:srgbClr val="7E7E7E"/>
                </a:solidFill>
                <a:latin typeface="Arial MT"/>
                <a:cs typeface="Arial MT"/>
              </a:rPr>
              <a:t> </a:t>
            </a:r>
            <a:r>
              <a:rPr sz="1400" dirty="0">
                <a:solidFill>
                  <a:srgbClr val="7E7E7E"/>
                </a:solidFill>
                <a:latin typeface="Arial MT"/>
                <a:cs typeface="Arial MT"/>
              </a:rPr>
              <a:t>accuracy</a:t>
            </a:r>
            <a:r>
              <a:rPr sz="1400" spc="-35" dirty="0">
                <a:solidFill>
                  <a:srgbClr val="7E7E7E"/>
                </a:solidFill>
                <a:latin typeface="Arial MT"/>
                <a:cs typeface="Arial MT"/>
              </a:rPr>
              <a:t> </a:t>
            </a:r>
            <a:r>
              <a:rPr sz="1400" dirty="0">
                <a:solidFill>
                  <a:srgbClr val="7E7E7E"/>
                </a:solidFill>
                <a:latin typeface="Arial MT"/>
                <a:cs typeface="Arial MT"/>
              </a:rPr>
              <a:t>but</a:t>
            </a:r>
            <a:r>
              <a:rPr sz="1400" spc="-20" dirty="0">
                <a:solidFill>
                  <a:srgbClr val="7E7E7E"/>
                </a:solidFill>
                <a:latin typeface="Arial MT"/>
                <a:cs typeface="Arial MT"/>
              </a:rPr>
              <a:t> </a:t>
            </a:r>
            <a:r>
              <a:rPr sz="1400" dirty="0">
                <a:solidFill>
                  <a:srgbClr val="7E7E7E"/>
                </a:solidFill>
                <a:latin typeface="Arial MT"/>
                <a:cs typeface="Arial MT"/>
              </a:rPr>
              <a:t>increasing</a:t>
            </a:r>
            <a:r>
              <a:rPr sz="1400" spc="-40" dirty="0">
                <a:solidFill>
                  <a:srgbClr val="7E7E7E"/>
                </a:solidFill>
                <a:latin typeface="Arial MT"/>
                <a:cs typeface="Arial MT"/>
              </a:rPr>
              <a:t> </a:t>
            </a:r>
            <a:r>
              <a:rPr sz="1400" spc="-10" dirty="0">
                <a:solidFill>
                  <a:srgbClr val="7E7E7E"/>
                </a:solidFill>
                <a:latin typeface="Arial MT"/>
                <a:cs typeface="Arial MT"/>
              </a:rPr>
              <a:t>generalizability.</a:t>
            </a:r>
            <a:endParaRPr sz="1400">
              <a:latin typeface="Arial MT"/>
              <a:cs typeface="Arial MT"/>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7" name="object 17"/>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25</a:t>
            </a:fld>
            <a:endParaRPr spc="-25" dirty="0"/>
          </a:p>
        </p:txBody>
      </p:sp>
    </p:spTree>
    <p:extLst>
      <p:ext uri="{BB962C8B-B14F-4D97-AF65-F5344CB8AC3E}">
        <p14:creationId xmlns:p14="http://schemas.microsoft.com/office/powerpoint/2010/main" val="1375325787"/>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3474339"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85" dirty="0"/>
              <a:t> </a:t>
            </a:r>
            <a:r>
              <a:rPr dirty="0"/>
              <a:t>Regression</a:t>
            </a:r>
            <a:r>
              <a:rPr spc="-80" dirty="0"/>
              <a:t> </a:t>
            </a:r>
            <a:r>
              <a:rPr dirty="0"/>
              <a:t>Analysis:</a:t>
            </a:r>
            <a:r>
              <a:rPr spc="-85" dirty="0"/>
              <a:t> </a:t>
            </a:r>
            <a:r>
              <a:rPr spc="-10" dirty="0"/>
              <a:t>Assumptions</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a:spLocks noGrp="1"/>
          </p:cNvSpPr>
          <p:nvPr>
            <p:ph type="body" idx="1"/>
          </p:nvPr>
        </p:nvSpPr>
        <p:spPr>
          <a:prstGeom prst="rect">
            <a:avLst/>
          </a:prstGeom>
        </p:spPr>
        <p:txBody>
          <a:bodyPr vert="horz" wrap="square" lIns="0" tIns="113030" rIns="0" bIns="0" rtlCol="0">
            <a:spAutoFit/>
          </a:bodyPr>
          <a:lstStyle/>
          <a:p>
            <a:pPr marL="282575" indent="-269875">
              <a:lnSpc>
                <a:spcPct val="100000"/>
              </a:lnSpc>
              <a:spcBef>
                <a:spcPts val="890"/>
              </a:spcBef>
              <a:buClr>
                <a:srgbClr val="245896"/>
              </a:buClr>
              <a:buFont typeface="Arial MT"/>
              <a:buChar char="•"/>
              <a:tabLst>
                <a:tab pos="282575" algn="l"/>
              </a:tabLst>
            </a:pPr>
            <a:r>
              <a:rPr b="1" dirty="0">
                <a:solidFill>
                  <a:srgbClr val="6F2F9F"/>
                </a:solidFill>
                <a:latin typeface="Arial"/>
                <a:cs typeface="Arial"/>
              </a:rPr>
              <a:t>Linearity</a:t>
            </a:r>
            <a:r>
              <a:rPr b="1" spc="-30" dirty="0">
                <a:solidFill>
                  <a:srgbClr val="6F2F9F"/>
                </a:solidFill>
                <a:latin typeface="Arial"/>
                <a:cs typeface="Arial"/>
              </a:rPr>
              <a:t> </a:t>
            </a:r>
            <a:r>
              <a:rPr dirty="0"/>
              <a:t>of</a:t>
            </a:r>
            <a:r>
              <a:rPr spc="-40" dirty="0"/>
              <a:t> </a:t>
            </a:r>
            <a:r>
              <a:rPr dirty="0"/>
              <a:t>the</a:t>
            </a:r>
            <a:r>
              <a:rPr spc="-35" dirty="0"/>
              <a:t> </a:t>
            </a:r>
            <a:r>
              <a:rPr dirty="0"/>
              <a:t>phenomenon</a:t>
            </a:r>
            <a:r>
              <a:rPr spc="-40" dirty="0"/>
              <a:t> </a:t>
            </a:r>
            <a:r>
              <a:rPr spc="-10" dirty="0"/>
              <a:t>measured.</a:t>
            </a:r>
          </a:p>
          <a:p>
            <a:pPr marL="282575" indent="-269875">
              <a:lnSpc>
                <a:spcPct val="100000"/>
              </a:lnSpc>
              <a:spcBef>
                <a:spcPts val="790"/>
              </a:spcBef>
              <a:buClr>
                <a:srgbClr val="245896"/>
              </a:buClr>
              <a:buFont typeface="Arial MT"/>
              <a:buChar char="•"/>
              <a:tabLst>
                <a:tab pos="282575" algn="l"/>
              </a:tabLst>
            </a:pPr>
            <a:r>
              <a:rPr b="1" dirty="0">
                <a:solidFill>
                  <a:srgbClr val="6F2F9F"/>
                </a:solidFill>
                <a:latin typeface="Arial"/>
                <a:cs typeface="Arial"/>
              </a:rPr>
              <a:t>Constant</a:t>
            </a:r>
            <a:r>
              <a:rPr b="1" spc="-45" dirty="0">
                <a:solidFill>
                  <a:srgbClr val="6F2F9F"/>
                </a:solidFill>
                <a:latin typeface="Arial"/>
                <a:cs typeface="Arial"/>
              </a:rPr>
              <a:t> </a:t>
            </a:r>
            <a:r>
              <a:rPr b="1" dirty="0">
                <a:solidFill>
                  <a:srgbClr val="6F2F9F"/>
                </a:solidFill>
                <a:latin typeface="Arial"/>
                <a:cs typeface="Arial"/>
              </a:rPr>
              <a:t>variance</a:t>
            </a:r>
            <a:r>
              <a:rPr b="1" spc="-25" dirty="0">
                <a:solidFill>
                  <a:srgbClr val="6F2F9F"/>
                </a:solidFill>
                <a:latin typeface="Arial"/>
                <a:cs typeface="Arial"/>
              </a:rPr>
              <a:t> </a:t>
            </a:r>
            <a:r>
              <a:rPr dirty="0"/>
              <a:t>of</a:t>
            </a:r>
            <a:r>
              <a:rPr spc="-25" dirty="0"/>
              <a:t> </a:t>
            </a:r>
            <a:r>
              <a:rPr dirty="0"/>
              <a:t>the</a:t>
            </a:r>
            <a:r>
              <a:rPr spc="-30" dirty="0"/>
              <a:t> </a:t>
            </a:r>
            <a:r>
              <a:rPr dirty="0"/>
              <a:t>error</a:t>
            </a:r>
            <a:r>
              <a:rPr spc="-15" dirty="0"/>
              <a:t> </a:t>
            </a:r>
            <a:r>
              <a:rPr spc="-10" dirty="0"/>
              <a:t>terms.</a:t>
            </a:r>
          </a:p>
          <a:p>
            <a:pPr marL="282575" indent="-269875">
              <a:lnSpc>
                <a:spcPct val="100000"/>
              </a:lnSpc>
              <a:spcBef>
                <a:spcPts val="795"/>
              </a:spcBef>
              <a:buClr>
                <a:srgbClr val="245896"/>
              </a:buClr>
              <a:buFont typeface="Arial MT"/>
              <a:buChar char="•"/>
              <a:tabLst>
                <a:tab pos="282575" algn="l"/>
              </a:tabLst>
            </a:pPr>
            <a:r>
              <a:rPr b="1" dirty="0">
                <a:solidFill>
                  <a:srgbClr val="6F2F9F"/>
                </a:solidFill>
                <a:latin typeface="Arial"/>
                <a:cs typeface="Arial"/>
              </a:rPr>
              <a:t>Independence</a:t>
            </a:r>
            <a:r>
              <a:rPr b="1" spc="-50" dirty="0">
                <a:solidFill>
                  <a:srgbClr val="6F2F9F"/>
                </a:solidFill>
                <a:latin typeface="Arial"/>
                <a:cs typeface="Arial"/>
              </a:rPr>
              <a:t> </a:t>
            </a:r>
            <a:r>
              <a:rPr dirty="0"/>
              <a:t>of</a:t>
            </a:r>
            <a:r>
              <a:rPr spc="-25" dirty="0"/>
              <a:t> </a:t>
            </a:r>
            <a:r>
              <a:rPr dirty="0"/>
              <a:t>the</a:t>
            </a:r>
            <a:r>
              <a:rPr spc="-35" dirty="0"/>
              <a:t> </a:t>
            </a:r>
            <a:r>
              <a:rPr dirty="0"/>
              <a:t>error</a:t>
            </a:r>
            <a:r>
              <a:rPr spc="-25" dirty="0"/>
              <a:t> </a:t>
            </a:r>
            <a:r>
              <a:rPr spc="-10" dirty="0"/>
              <a:t>terms.</a:t>
            </a:r>
          </a:p>
          <a:p>
            <a:pPr marL="282575" indent="-269875">
              <a:lnSpc>
                <a:spcPct val="100000"/>
              </a:lnSpc>
              <a:spcBef>
                <a:spcPts val="790"/>
              </a:spcBef>
              <a:buClr>
                <a:srgbClr val="245896"/>
              </a:buClr>
              <a:buFont typeface="Arial MT"/>
              <a:buChar char="•"/>
              <a:tabLst>
                <a:tab pos="282575" algn="l"/>
              </a:tabLst>
            </a:pPr>
            <a:r>
              <a:rPr b="1" dirty="0">
                <a:solidFill>
                  <a:srgbClr val="6F2F9F"/>
                </a:solidFill>
                <a:latin typeface="Arial"/>
                <a:cs typeface="Arial"/>
              </a:rPr>
              <a:t>Normality</a:t>
            </a:r>
            <a:r>
              <a:rPr b="1" spc="-30" dirty="0">
                <a:solidFill>
                  <a:srgbClr val="6F2F9F"/>
                </a:solidFill>
                <a:latin typeface="Arial"/>
                <a:cs typeface="Arial"/>
              </a:rPr>
              <a:t> </a:t>
            </a:r>
            <a:r>
              <a:rPr dirty="0"/>
              <a:t>of</a:t>
            </a:r>
            <a:r>
              <a:rPr spc="-25" dirty="0"/>
              <a:t> </a:t>
            </a:r>
            <a:r>
              <a:rPr dirty="0"/>
              <a:t>the</a:t>
            </a:r>
            <a:r>
              <a:rPr spc="-25" dirty="0"/>
              <a:t> </a:t>
            </a:r>
            <a:r>
              <a:rPr dirty="0"/>
              <a:t>error</a:t>
            </a:r>
            <a:r>
              <a:rPr spc="-20" dirty="0"/>
              <a:t> </a:t>
            </a:r>
            <a:r>
              <a:rPr dirty="0"/>
              <a:t>term</a:t>
            </a:r>
            <a:r>
              <a:rPr spc="-25" dirty="0"/>
              <a:t> </a:t>
            </a:r>
            <a:r>
              <a:rPr spc="-10" dirty="0"/>
              <a:t>distribution.</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5" name="object 15"/>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26</a:t>
            </a:fld>
            <a:endParaRPr spc="-25" dirty="0"/>
          </a:p>
        </p:txBody>
      </p:sp>
      <p:sp>
        <p:nvSpPr>
          <p:cNvPr id="12" name="object 12"/>
          <p:cNvSpPr txBox="1"/>
          <p:nvPr/>
        </p:nvSpPr>
        <p:spPr>
          <a:xfrm>
            <a:off x="762420" y="3693409"/>
            <a:ext cx="7297420" cy="2475865"/>
          </a:xfrm>
          <a:prstGeom prst="rect">
            <a:avLst/>
          </a:prstGeom>
        </p:spPr>
        <p:txBody>
          <a:bodyPr vert="horz" wrap="square" lIns="0" tIns="113030" rIns="0" bIns="0" rtlCol="0">
            <a:spAutoFit/>
          </a:bodyPr>
          <a:lstStyle/>
          <a:p>
            <a:pPr marL="65405" algn="ctr">
              <a:lnSpc>
                <a:spcPct val="100000"/>
              </a:lnSpc>
              <a:spcBef>
                <a:spcPts val="890"/>
              </a:spcBef>
            </a:pPr>
            <a:r>
              <a:rPr sz="1600" b="1" dirty="0">
                <a:solidFill>
                  <a:srgbClr val="245896"/>
                </a:solidFill>
                <a:latin typeface="Arial"/>
                <a:cs typeface="Arial"/>
              </a:rPr>
              <a:t>Assessing</a:t>
            </a:r>
            <a:r>
              <a:rPr sz="1600" b="1" spc="-70" dirty="0">
                <a:solidFill>
                  <a:srgbClr val="245896"/>
                </a:solidFill>
                <a:latin typeface="Arial"/>
                <a:cs typeface="Arial"/>
              </a:rPr>
              <a:t> </a:t>
            </a:r>
            <a:r>
              <a:rPr sz="1600" b="1" dirty="0">
                <a:solidFill>
                  <a:srgbClr val="245896"/>
                </a:solidFill>
                <a:latin typeface="Arial"/>
                <a:cs typeface="Arial"/>
              </a:rPr>
              <a:t>Statistical</a:t>
            </a:r>
            <a:r>
              <a:rPr sz="1600" b="1" spc="-40" dirty="0">
                <a:solidFill>
                  <a:srgbClr val="245896"/>
                </a:solidFill>
                <a:latin typeface="Arial"/>
                <a:cs typeface="Arial"/>
              </a:rPr>
              <a:t> </a:t>
            </a:r>
            <a:r>
              <a:rPr sz="1600" b="1" spc="-10" dirty="0">
                <a:solidFill>
                  <a:srgbClr val="245896"/>
                </a:solidFill>
                <a:latin typeface="Arial"/>
                <a:cs typeface="Arial"/>
              </a:rPr>
              <a:t>Assumptions</a:t>
            </a:r>
            <a:endParaRPr sz="1600">
              <a:latin typeface="Arial"/>
              <a:cs typeface="Arial"/>
            </a:endParaRPr>
          </a:p>
          <a:p>
            <a:pPr marL="283210" marR="883919" indent="-270510">
              <a:lnSpc>
                <a:spcPct val="110000"/>
              </a:lnSpc>
              <a:spcBef>
                <a:spcPts val="600"/>
              </a:spcBef>
              <a:buClr>
                <a:srgbClr val="245896"/>
              </a:buClr>
              <a:buChar char="•"/>
              <a:tabLst>
                <a:tab pos="283210" algn="l"/>
              </a:tabLst>
            </a:pPr>
            <a:r>
              <a:rPr sz="1600" dirty="0">
                <a:solidFill>
                  <a:srgbClr val="7E7E7E"/>
                </a:solidFill>
                <a:latin typeface="Arial MT"/>
                <a:cs typeface="Arial MT"/>
              </a:rPr>
              <a:t>Testing</a:t>
            </a:r>
            <a:r>
              <a:rPr sz="1600" spc="-30" dirty="0">
                <a:solidFill>
                  <a:srgbClr val="7E7E7E"/>
                </a:solidFill>
                <a:latin typeface="Arial MT"/>
                <a:cs typeface="Arial MT"/>
              </a:rPr>
              <a:t> </a:t>
            </a:r>
            <a:r>
              <a:rPr sz="1600" dirty="0">
                <a:solidFill>
                  <a:srgbClr val="7E7E7E"/>
                </a:solidFill>
                <a:latin typeface="Arial MT"/>
                <a:cs typeface="Arial MT"/>
              </a:rPr>
              <a:t>assumptions</a:t>
            </a:r>
            <a:r>
              <a:rPr sz="1600" spc="-25" dirty="0">
                <a:solidFill>
                  <a:srgbClr val="7E7E7E"/>
                </a:solidFill>
                <a:latin typeface="Arial MT"/>
                <a:cs typeface="Arial MT"/>
              </a:rPr>
              <a:t> </a:t>
            </a:r>
            <a:r>
              <a:rPr sz="1600" dirty="0">
                <a:solidFill>
                  <a:srgbClr val="7E7E7E"/>
                </a:solidFill>
                <a:latin typeface="Arial MT"/>
                <a:cs typeface="Arial MT"/>
              </a:rPr>
              <a:t>must</a:t>
            </a:r>
            <a:r>
              <a:rPr sz="1600" spc="-15" dirty="0">
                <a:solidFill>
                  <a:srgbClr val="7E7E7E"/>
                </a:solidFill>
                <a:latin typeface="Arial MT"/>
                <a:cs typeface="Arial MT"/>
              </a:rPr>
              <a:t> </a:t>
            </a:r>
            <a:r>
              <a:rPr sz="1600" dirty="0">
                <a:solidFill>
                  <a:srgbClr val="7E7E7E"/>
                </a:solidFill>
                <a:latin typeface="Arial MT"/>
                <a:cs typeface="Arial MT"/>
              </a:rPr>
              <a:t>be</a:t>
            </a:r>
            <a:r>
              <a:rPr sz="1600" spc="-25" dirty="0">
                <a:solidFill>
                  <a:srgbClr val="7E7E7E"/>
                </a:solidFill>
                <a:latin typeface="Arial MT"/>
                <a:cs typeface="Arial MT"/>
              </a:rPr>
              <a:t> </a:t>
            </a:r>
            <a:r>
              <a:rPr sz="1600" dirty="0">
                <a:solidFill>
                  <a:srgbClr val="7E7E7E"/>
                </a:solidFill>
                <a:latin typeface="Arial MT"/>
                <a:cs typeface="Arial MT"/>
              </a:rPr>
              <a:t>done</a:t>
            </a:r>
            <a:r>
              <a:rPr sz="1600" spc="-30" dirty="0">
                <a:solidFill>
                  <a:srgbClr val="7E7E7E"/>
                </a:solidFill>
                <a:latin typeface="Arial MT"/>
                <a:cs typeface="Arial MT"/>
              </a:rPr>
              <a:t> </a:t>
            </a:r>
            <a:r>
              <a:rPr sz="1600" dirty="0">
                <a:solidFill>
                  <a:srgbClr val="7E7E7E"/>
                </a:solidFill>
                <a:latin typeface="Arial MT"/>
                <a:cs typeface="Arial MT"/>
              </a:rPr>
              <a:t>not</a:t>
            </a:r>
            <a:r>
              <a:rPr sz="1600" spc="-15" dirty="0">
                <a:solidFill>
                  <a:srgbClr val="7E7E7E"/>
                </a:solidFill>
                <a:latin typeface="Arial MT"/>
                <a:cs typeface="Arial MT"/>
              </a:rPr>
              <a:t> </a:t>
            </a:r>
            <a:r>
              <a:rPr sz="1600" dirty="0">
                <a:solidFill>
                  <a:srgbClr val="7E7E7E"/>
                </a:solidFill>
                <a:latin typeface="Arial MT"/>
                <a:cs typeface="Arial MT"/>
              </a:rPr>
              <a:t>only</a:t>
            </a:r>
            <a:r>
              <a:rPr sz="1600" spc="-25" dirty="0">
                <a:solidFill>
                  <a:srgbClr val="7E7E7E"/>
                </a:solidFill>
                <a:latin typeface="Arial MT"/>
                <a:cs typeface="Arial MT"/>
              </a:rPr>
              <a:t> </a:t>
            </a:r>
            <a:r>
              <a:rPr sz="1600" dirty="0">
                <a:solidFill>
                  <a:srgbClr val="7E7E7E"/>
                </a:solidFill>
                <a:latin typeface="Arial MT"/>
                <a:cs typeface="Arial MT"/>
              </a:rPr>
              <a:t>for</a:t>
            </a:r>
            <a:r>
              <a:rPr sz="1600" spc="-15" dirty="0">
                <a:solidFill>
                  <a:srgbClr val="7E7E7E"/>
                </a:solidFill>
                <a:latin typeface="Arial MT"/>
                <a:cs typeface="Arial MT"/>
              </a:rPr>
              <a:t> </a:t>
            </a:r>
            <a:r>
              <a:rPr sz="1600" dirty="0">
                <a:solidFill>
                  <a:srgbClr val="7E7E7E"/>
                </a:solidFill>
                <a:latin typeface="Arial MT"/>
                <a:cs typeface="Arial MT"/>
              </a:rPr>
              <a:t>each</a:t>
            </a:r>
            <a:r>
              <a:rPr sz="1600" spc="-30" dirty="0">
                <a:solidFill>
                  <a:srgbClr val="7E7E7E"/>
                </a:solidFill>
                <a:latin typeface="Arial MT"/>
                <a:cs typeface="Arial MT"/>
              </a:rPr>
              <a:t> </a:t>
            </a:r>
            <a:r>
              <a:rPr sz="1600" dirty="0">
                <a:solidFill>
                  <a:srgbClr val="7E7E7E"/>
                </a:solidFill>
                <a:latin typeface="Arial MT"/>
                <a:cs typeface="Arial MT"/>
              </a:rPr>
              <a:t>dependent</a:t>
            </a:r>
            <a:r>
              <a:rPr sz="1600" spc="-15" dirty="0">
                <a:solidFill>
                  <a:srgbClr val="7E7E7E"/>
                </a:solidFill>
                <a:latin typeface="Arial MT"/>
                <a:cs typeface="Arial MT"/>
              </a:rPr>
              <a:t> </a:t>
            </a:r>
            <a:r>
              <a:rPr sz="1600" spc="-25" dirty="0">
                <a:solidFill>
                  <a:srgbClr val="7E7E7E"/>
                </a:solidFill>
                <a:latin typeface="Arial MT"/>
                <a:cs typeface="Arial MT"/>
              </a:rPr>
              <a:t>and </a:t>
            </a:r>
            <a:r>
              <a:rPr sz="1600" dirty="0">
                <a:solidFill>
                  <a:srgbClr val="7E7E7E"/>
                </a:solidFill>
                <a:latin typeface="Arial MT"/>
                <a:cs typeface="Arial MT"/>
              </a:rPr>
              <a:t>independent</a:t>
            </a:r>
            <a:r>
              <a:rPr sz="1600" spc="-35" dirty="0">
                <a:solidFill>
                  <a:srgbClr val="7E7E7E"/>
                </a:solidFill>
                <a:latin typeface="Arial MT"/>
                <a:cs typeface="Arial MT"/>
              </a:rPr>
              <a:t> </a:t>
            </a:r>
            <a:r>
              <a:rPr sz="1600" dirty="0">
                <a:solidFill>
                  <a:srgbClr val="7E7E7E"/>
                </a:solidFill>
                <a:latin typeface="Arial MT"/>
                <a:cs typeface="Arial MT"/>
              </a:rPr>
              <a:t>variable,</a:t>
            </a:r>
            <a:r>
              <a:rPr sz="1600" spc="-30" dirty="0">
                <a:solidFill>
                  <a:srgbClr val="7E7E7E"/>
                </a:solidFill>
                <a:latin typeface="Arial MT"/>
                <a:cs typeface="Arial MT"/>
              </a:rPr>
              <a:t> </a:t>
            </a:r>
            <a:r>
              <a:rPr sz="1600" dirty="0">
                <a:solidFill>
                  <a:srgbClr val="7E7E7E"/>
                </a:solidFill>
                <a:latin typeface="Arial MT"/>
                <a:cs typeface="Arial MT"/>
              </a:rPr>
              <a:t>but</a:t>
            </a:r>
            <a:r>
              <a:rPr sz="1600" spc="-25" dirty="0">
                <a:solidFill>
                  <a:srgbClr val="7E7E7E"/>
                </a:solidFill>
                <a:latin typeface="Arial MT"/>
                <a:cs typeface="Arial MT"/>
              </a:rPr>
              <a:t> </a:t>
            </a:r>
            <a:r>
              <a:rPr sz="1600" dirty="0">
                <a:solidFill>
                  <a:srgbClr val="7E7E7E"/>
                </a:solidFill>
                <a:latin typeface="Arial MT"/>
                <a:cs typeface="Arial MT"/>
              </a:rPr>
              <a:t>for</a:t>
            </a:r>
            <a:r>
              <a:rPr sz="1600" spc="-2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variate</a:t>
            </a:r>
            <a:r>
              <a:rPr sz="1600" spc="-30" dirty="0">
                <a:solidFill>
                  <a:srgbClr val="7E7E7E"/>
                </a:solidFill>
                <a:latin typeface="Arial MT"/>
                <a:cs typeface="Arial MT"/>
              </a:rPr>
              <a:t> </a:t>
            </a:r>
            <a:r>
              <a:rPr sz="1600" dirty="0">
                <a:solidFill>
                  <a:srgbClr val="7E7E7E"/>
                </a:solidFill>
                <a:latin typeface="Arial MT"/>
                <a:cs typeface="Arial MT"/>
              </a:rPr>
              <a:t>as</a:t>
            </a:r>
            <a:r>
              <a:rPr sz="1600" spc="-30" dirty="0">
                <a:solidFill>
                  <a:srgbClr val="7E7E7E"/>
                </a:solidFill>
                <a:latin typeface="Arial MT"/>
                <a:cs typeface="Arial MT"/>
              </a:rPr>
              <a:t> </a:t>
            </a:r>
            <a:r>
              <a:rPr sz="1600" spc="-10" dirty="0">
                <a:solidFill>
                  <a:srgbClr val="7E7E7E"/>
                </a:solidFill>
                <a:latin typeface="Arial MT"/>
                <a:cs typeface="Arial MT"/>
              </a:rPr>
              <a:t>well.</a:t>
            </a:r>
            <a:endParaRPr sz="1600">
              <a:latin typeface="Arial MT"/>
              <a:cs typeface="Arial MT"/>
            </a:endParaRPr>
          </a:p>
          <a:p>
            <a:pPr marL="283210" marR="5080" indent="-270510">
              <a:lnSpc>
                <a:spcPct val="110000"/>
              </a:lnSpc>
              <a:spcBef>
                <a:spcPts val="600"/>
              </a:spcBef>
              <a:buClr>
                <a:srgbClr val="245896"/>
              </a:buClr>
              <a:buChar char="•"/>
              <a:tabLst>
                <a:tab pos="283210" algn="l"/>
              </a:tabLst>
            </a:pPr>
            <a:r>
              <a:rPr sz="1600" dirty="0">
                <a:solidFill>
                  <a:srgbClr val="7E7E7E"/>
                </a:solidFill>
                <a:latin typeface="Arial MT"/>
                <a:cs typeface="Arial MT"/>
              </a:rPr>
              <a:t>Graphical</a:t>
            </a:r>
            <a:r>
              <a:rPr sz="1600" spc="-40" dirty="0">
                <a:solidFill>
                  <a:srgbClr val="7E7E7E"/>
                </a:solidFill>
                <a:latin typeface="Arial MT"/>
                <a:cs typeface="Arial MT"/>
              </a:rPr>
              <a:t> </a:t>
            </a:r>
            <a:r>
              <a:rPr sz="1600" dirty="0">
                <a:solidFill>
                  <a:srgbClr val="7E7E7E"/>
                </a:solidFill>
                <a:latin typeface="Arial MT"/>
                <a:cs typeface="Arial MT"/>
              </a:rPr>
              <a:t>analyses</a:t>
            </a:r>
            <a:r>
              <a:rPr sz="1600" spc="-40" dirty="0">
                <a:solidFill>
                  <a:srgbClr val="7E7E7E"/>
                </a:solidFill>
                <a:latin typeface="Arial MT"/>
                <a:cs typeface="Arial MT"/>
              </a:rPr>
              <a:t> </a:t>
            </a:r>
            <a:r>
              <a:rPr sz="1600" dirty="0">
                <a:solidFill>
                  <a:srgbClr val="7E7E7E"/>
                </a:solidFill>
                <a:latin typeface="Arial MT"/>
                <a:cs typeface="Arial MT"/>
              </a:rPr>
              <a:t>(i.e.,</a:t>
            </a:r>
            <a:r>
              <a:rPr sz="1600" spc="-20" dirty="0">
                <a:solidFill>
                  <a:srgbClr val="7E7E7E"/>
                </a:solidFill>
                <a:latin typeface="Arial MT"/>
                <a:cs typeface="Arial MT"/>
              </a:rPr>
              <a:t> </a:t>
            </a:r>
            <a:r>
              <a:rPr sz="1600" dirty="0">
                <a:solidFill>
                  <a:srgbClr val="7E7E7E"/>
                </a:solidFill>
                <a:latin typeface="Arial MT"/>
                <a:cs typeface="Arial MT"/>
              </a:rPr>
              <a:t>partial</a:t>
            </a:r>
            <a:r>
              <a:rPr sz="1600" spc="-30" dirty="0">
                <a:solidFill>
                  <a:srgbClr val="7E7E7E"/>
                </a:solidFill>
                <a:latin typeface="Arial MT"/>
                <a:cs typeface="Arial MT"/>
              </a:rPr>
              <a:t> </a:t>
            </a:r>
            <a:r>
              <a:rPr sz="1600" dirty="0">
                <a:solidFill>
                  <a:srgbClr val="7E7E7E"/>
                </a:solidFill>
                <a:latin typeface="Arial MT"/>
                <a:cs typeface="Arial MT"/>
              </a:rPr>
              <a:t>regression</a:t>
            </a:r>
            <a:r>
              <a:rPr sz="1600" spc="-40" dirty="0">
                <a:solidFill>
                  <a:srgbClr val="7E7E7E"/>
                </a:solidFill>
                <a:latin typeface="Arial MT"/>
                <a:cs typeface="Arial MT"/>
              </a:rPr>
              <a:t> </a:t>
            </a:r>
            <a:r>
              <a:rPr sz="1600" dirty="0">
                <a:solidFill>
                  <a:srgbClr val="7E7E7E"/>
                </a:solidFill>
                <a:latin typeface="Arial MT"/>
                <a:cs typeface="Arial MT"/>
              </a:rPr>
              <a:t>plots,</a:t>
            </a:r>
            <a:r>
              <a:rPr sz="1600" spc="-20" dirty="0">
                <a:solidFill>
                  <a:srgbClr val="7E7E7E"/>
                </a:solidFill>
                <a:latin typeface="Arial MT"/>
                <a:cs typeface="Arial MT"/>
              </a:rPr>
              <a:t> </a:t>
            </a:r>
            <a:r>
              <a:rPr sz="1600" dirty="0">
                <a:solidFill>
                  <a:srgbClr val="7E7E7E"/>
                </a:solidFill>
                <a:latin typeface="Arial MT"/>
                <a:cs typeface="Arial MT"/>
              </a:rPr>
              <a:t>residual</a:t>
            </a:r>
            <a:r>
              <a:rPr sz="1600" spc="-45" dirty="0">
                <a:solidFill>
                  <a:srgbClr val="7E7E7E"/>
                </a:solidFill>
                <a:latin typeface="Arial MT"/>
                <a:cs typeface="Arial MT"/>
              </a:rPr>
              <a:t> </a:t>
            </a:r>
            <a:r>
              <a:rPr sz="1600" dirty="0">
                <a:solidFill>
                  <a:srgbClr val="7E7E7E"/>
                </a:solidFill>
                <a:latin typeface="Arial MT"/>
                <a:cs typeface="Arial MT"/>
              </a:rPr>
              <a:t>plots</a:t>
            </a:r>
            <a:r>
              <a:rPr sz="1600" spc="-30" dirty="0">
                <a:solidFill>
                  <a:srgbClr val="7E7E7E"/>
                </a:solidFill>
                <a:latin typeface="Arial MT"/>
                <a:cs typeface="Arial MT"/>
              </a:rPr>
              <a:t> </a:t>
            </a:r>
            <a:r>
              <a:rPr sz="1600" dirty="0">
                <a:solidFill>
                  <a:srgbClr val="7E7E7E"/>
                </a:solidFill>
                <a:latin typeface="Arial MT"/>
                <a:cs typeface="Arial MT"/>
              </a:rPr>
              <a:t>and</a:t>
            </a:r>
            <a:r>
              <a:rPr sz="1600" spc="-35" dirty="0">
                <a:solidFill>
                  <a:srgbClr val="7E7E7E"/>
                </a:solidFill>
                <a:latin typeface="Arial MT"/>
                <a:cs typeface="Arial MT"/>
              </a:rPr>
              <a:t> </a:t>
            </a:r>
            <a:r>
              <a:rPr sz="1600" spc="-10" dirty="0">
                <a:solidFill>
                  <a:srgbClr val="7E7E7E"/>
                </a:solidFill>
                <a:latin typeface="Arial MT"/>
                <a:cs typeface="Arial MT"/>
              </a:rPr>
              <a:t>normal </a:t>
            </a:r>
            <a:r>
              <a:rPr sz="1600" dirty="0">
                <a:solidFill>
                  <a:srgbClr val="7E7E7E"/>
                </a:solidFill>
                <a:latin typeface="Arial MT"/>
                <a:cs typeface="Arial MT"/>
              </a:rPr>
              <a:t>probability</a:t>
            </a:r>
            <a:r>
              <a:rPr sz="1600" spc="-30" dirty="0">
                <a:solidFill>
                  <a:srgbClr val="7E7E7E"/>
                </a:solidFill>
                <a:latin typeface="Arial MT"/>
                <a:cs typeface="Arial MT"/>
              </a:rPr>
              <a:t> </a:t>
            </a:r>
            <a:r>
              <a:rPr sz="1600" dirty="0">
                <a:solidFill>
                  <a:srgbClr val="7E7E7E"/>
                </a:solidFill>
                <a:latin typeface="Arial MT"/>
                <a:cs typeface="Arial MT"/>
              </a:rPr>
              <a:t>plots)</a:t>
            </a:r>
            <a:r>
              <a:rPr sz="1600" spc="-25" dirty="0">
                <a:solidFill>
                  <a:srgbClr val="7E7E7E"/>
                </a:solidFill>
                <a:latin typeface="Arial MT"/>
                <a:cs typeface="Arial MT"/>
              </a:rPr>
              <a:t> </a:t>
            </a:r>
            <a:r>
              <a:rPr sz="1600" dirty="0">
                <a:solidFill>
                  <a:srgbClr val="7E7E7E"/>
                </a:solidFill>
                <a:latin typeface="Arial MT"/>
                <a:cs typeface="Arial MT"/>
              </a:rPr>
              <a:t>are</a:t>
            </a:r>
            <a:r>
              <a:rPr sz="1600" spc="-2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most</a:t>
            </a:r>
            <a:r>
              <a:rPr sz="1600" spc="-15" dirty="0">
                <a:solidFill>
                  <a:srgbClr val="7E7E7E"/>
                </a:solidFill>
                <a:latin typeface="Arial MT"/>
                <a:cs typeface="Arial MT"/>
              </a:rPr>
              <a:t> </a:t>
            </a:r>
            <a:r>
              <a:rPr sz="1600" dirty="0">
                <a:solidFill>
                  <a:srgbClr val="7E7E7E"/>
                </a:solidFill>
                <a:latin typeface="Arial MT"/>
                <a:cs typeface="Arial MT"/>
              </a:rPr>
              <a:t>widely</a:t>
            </a:r>
            <a:r>
              <a:rPr sz="1600" spc="-40" dirty="0">
                <a:solidFill>
                  <a:srgbClr val="7E7E7E"/>
                </a:solidFill>
                <a:latin typeface="Arial MT"/>
                <a:cs typeface="Arial MT"/>
              </a:rPr>
              <a:t> </a:t>
            </a:r>
            <a:r>
              <a:rPr sz="1600" dirty="0">
                <a:solidFill>
                  <a:srgbClr val="7E7E7E"/>
                </a:solidFill>
                <a:latin typeface="Arial MT"/>
                <a:cs typeface="Arial MT"/>
              </a:rPr>
              <a:t>used</a:t>
            </a:r>
            <a:r>
              <a:rPr sz="1600" spc="-30" dirty="0">
                <a:solidFill>
                  <a:srgbClr val="7E7E7E"/>
                </a:solidFill>
                <a:latin typeface="Arial MT"/>
                <a:cs typeface="Arial MT"/>
              </a:rPr>
              <a:t> </a:t>
            </a:r>
            <a:r>
              <a:rPr sz="1600" dirty="0">
                <a:solidFill>
                  <a:srgbClr val="7E7E7E"/>
                </a:solidFill>
                <a:latin typeface="Arial MT"/>
                <a:cs typeface="Arial MT"/>
              </a:rPr>
              <a:t>methods</a:t>
            </a:r>
            <a:r>
              <a:rPr sz="1600" spc="-20" dirty="0">
                <a:solidFill>
                  <a:srgbClr val="7E7E7E"/>
                </a:solidFill>
                <a:latin typeface="Arial MT"/>
                <a:cs typeface="Arial MT"/>
              </a:rPr>
              <a:t> </a:t>
            </a:r>
            <a:r>
              <a:rPr sz="1600" dirty="0">
                <a:solidFill>
                  <a:srgbClr val="7E7E7E"/>
                </a:solidFill>
                <a:latin typeface="Arial MT"/>
                <a:cs typeface="Arial MT"/>
              </a:rPr>
              <a:t>of</a:t>
            </a:r>
            <a:r>
              <a:rPr sz="1600" spc="-25" dirty="0">
                <a:solidFill>
                  <a:srgbClr val="7E7E7E"/>
                </a:solidFill>
                <a:latin typeface="Arial MT"/>
                <a:cs typeface="Arial MT"/>
              </a:rPr>
              <a:t> </a:t>
            </a:r>
            <a:r>
              <a:rPr sz="1600" dirty="0">
                <a:solidFill>
                  <a:srgbClr val="7E7E7E"/>
                </a:solidFill>
                <a:latin typeface="Arial MT"/>
                <a:cs typeface="Arial MT"/>
              </a:rPr>
              <a:t>assessing</a:t>
            </a:r>
            <a:r>
              <a:rPr sz="1600" spc="-50" dirty="0">
                <a:solidFill>
                  <a:srgbClr val="7E7E7E"/>
                </a:solidFill>
                <a:latin typeface="Arial MT"/>
                <a:cs typeface="Arial MT"/>
              </a:rPr>
              <a:t> </a:t>
            </a:r>
            <a:r>
              <a:rPr sz="1600" spc="-10" dirty="0">
                <a:solidFill>
                  <a:srgbClr val="7E7E7E"/>
                </a:solidFill>
                <a:latin typeface="Arial MT"/>
                <a:cs typeface="Arial MT"/>
              </a:rPr>
              <a:t>assumptions </a:t>
            </a:r>
            <a:r>
              <a:rPr sz="1600" dirty="0">
                <a:solidFill>
                  <a:srgbClr val="7E7E7E"/>
                </a:solidFill>
                <a:latin typeface="Arial MT"/>
                <a:cs typeface="Arial MT"/>
              </a:rPr>
              <a:t>for</a:t>
            </a:r>
            <a:r>
              <a:rPr sz="1600" spc="-1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spc="-10" dirty="0">
                <a:solidFill>
                  <a:srgbClr val="7E7E7E"/>
                </a:solidFill>
                <a:latin typeface="Arial MT"/>
                <a:cs typeface="Arial MT"/>
              </a:rPr>
              <a:t>variate.</a:t>
            </a:r>
            <a:endParaRPr sz="1600">
              <a:latin typeface="Arial MT"/>
              <a:cs typeface="Arial MT"/>
            </a:endParaRPr>
          </a:p>
          <a:p>
            <a:pPr marL="283210" marR="772160" indent="-270510">
              <a:lnSpc>
                <a:spcPct val="110000"/>
              </a:lnSpc>
              <a:spcBef>
                <a:spcPts val="600"/>
              </a:spcBef>
              <a:buClr>
                <a:srgbClr val="245896"/>
              </a:buClr>
              <a:buChar char="•"/>
              <a:tabLst>
                <a:tab pos="283210" algn="l"/>
              </a:tabLst>
            </a:pPr>
            <a:r>
              <a:rPr sz="1600" dirty="0">
                <a:solidFill>
                  <a:srgbClr val="7E7E7E"/>
                </a:solidFill>
                <a:latin typeface="Arial MT"/>
                <a:cs typeface="Arial MT"/>
              </a:rPr>
              <a:t>Remedies</a:t>
            </a:r>
            <a:r>
              <a:rPr sz="1600" spc="-35" dirty="0">
                <a:solidFill>
                  <a:srgbClr val="7E7E7E"/>
                </a:solidFill>
                <a:latin typeface="Arial MT"/>
                <a:cs typeface="Arial MT"/>
              </a:rPr>
              <a:t> </a:t>
            </a:r>
            <a:r>
              <a:rPr sz="1600" dirty="0">
                <a:solidFill>
                  <a:srgbClr val="7E7E7E"/>
                </a:solidFill>
                <a:latin typeface="Arial MT"/>
                <a:cs typeface="Arial MT"/>
              </a:rPr>
              <a:t>for</a:t>
            </a:r>
            <a:r>
              <a:rPr sz="1600" spc="-15" dirty="0">
                <a:solidFill>
                  <a:srgbClr val="7E7E7E"/>
                </a:solidFill>
                <a:latin typeface="Arial MT"/>
                <a:cs typeface="Arial MT"/>
              </a:rPr>
              <a:t> </a:t>
            </a:r>
            <a:r>
              <a:rPr sz="1600" dirty="0">
                <a:solidFill>
                  <a:srgbClr val="7E7E7E"/>
                </a:solidFill>
                <a:latin typeface="Arial MT"/>
                <a:cs typeface="Arial MT"/>
              </a:rPr>
              <a:t>problems</a:t>
            </a:r>
            <a:r>
              <a:rPr sz="1600" spc="-20" dirty="0">
                <a:solidFill>
                  <a:srgbClr val="7E7E7E"/>
                </a:solidFill>
                <a:latin typeface="Arial MT"/>
                <a:cs typeface="Arial MT"/>
              </a:rPr>
              <a:t> </a:t>
            </a:r>
            <a:r>
              <a:rPr sz="1600" dirty="0">
                <a:solidFill>
                  <a:srgbClr val="7E7E7E"/>
                </a:solidFill>
                <a:latin typeface="Arial MT"/>
                <a:cs typeface="Arial MT"/>
              </a:rPr>
              <a:t>found</a:t>
            </a:r>
            <a:r>
              <a:rPr sz="1600" spc="-25" dirty="0">
                <a:solidFill>
                  <a:srgbClr val="7E7E7E"/>
                </a:solidFill>
                <a:latin typeface="Arial MT"/>
                <a:cs typeface="Arial MT"/>
              </a:rPr>
              <a:t> </a:t>
            </a:r>
            <a:r>
              <a:rPr sz="1600" dirty="0">
                <a:solidFill>
                  <a:srgbClr val="7E7E7E"/>
                </a:solidFill>
                <a:latin typeface="Arial MT"/>
                <a:cs typeface="Arial MT"/>
              </a:rPr>
              <a:t>in</a:t>
            </a:r>
            <a:r>
              <a:rPr sz="1600" spc="-3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variate</a:t>
            </a:r>
            <a:r>
              <a:rPr sz="1600" spc="-25" dirty="0">
                <a:solidFill>
                  <a:srgbClr val="7E7E7E"/>
                </a:solidFill>
                <a:latin typeface="Arial MT"/>
                <a:cs typeface="Arial MT"/>
              </a:rPr>
              <a:t> </a:t>
            </a:r>
            <a:r>
              <a:rPr sz="1600" dirty="0">
                <a:solidFill>
                  <a:srgbClr val="7E7E7E"/>
                </a:solidFill>
                <a:latin typeface="Arial MT"/>
                <a:cs typeface="Arial MT"/>
              </a:rPr>
              <a:t>must</a:t>
            </a:r>
            <a:r>
              <a:rPr sz="1600" spc="-20" dirty="0">
                <a:solidFill>
                  <a:srgbClr val="7E7E7E"/>
                </a:solidFill>
                <a:latin typeface="Arial MT"/>
                <a:cs typeface="Arial MT"/>
              </a:rPr>
              <a:t> </a:t>
            </a:r>
            <a:r>
              <a:rPr sz="1600" dirty="0">
                <a:solidFill>
                  <a:srgbClr val="7E7E7E"/>
                </a:solidFill>
                <a:latin typeface="Arial MT"/>
                <a:cs typeface="Arial MT"/>
              </a:rPr>
              <a:t>be</a:t>
            </a:r>
            <a:r>
              <a:rPr sz="1600" spc="-25" dirty="0">
                <a:solidFill>
                  <a:srgbClr val="7E7E7E"/>
                </a:solidFill>
                <a:latin typeface="Arial MT"/>
                <a:cs typeface="Arial MT"/>
              </a:rPr>
              <a:t> </a:t>
            </a:r>
            <a:r>
              <a:rPr sz="1600" dirty="0">
                <a:solidFill>
                  <a:srgbClr val="7E7E7E"/>
                </a:solidFill>
                <a:latin typeface="Arial MT"/>
                <a:cs typeface="Arial MT"/>
              </a:rPr>
              <a:t>accomplished</a:t>
            </a:r>
            <a:r>
              <a:rPr sz="1600" spc="-45" dirty="0">
                <a:solidFill>
                  <a:srgbClr val="7E7E7E"/>
                </a:solidFill>
                <a:latin typeface="Arial MT"/>
                <a:cs typeface="Arial MT"/>
              </a:rPr>
              <a:t> </a:t>
            </a:r>
            <a:r>
              <a:rPr sz="1600" spc="-25" dirty="0">
                <a:solidFill>
                  <a:srgbClr val="7E7E7E"/>
                </a:solidFill>
                <a:latin typeface="Arial MT"/>
                <a:cs typeface="Arial MT"/>
              </a:rPr>
              <a:t>by </a:t>
            </a:r>
            <a:r>
              <a:rPr sz="1600" dirty="0">
                <a:solidFill>
                  <a:srgbClr val="7E7E7E"/>
                </a:solidFill>
                <a:latin typeface="Arial MT"/>
                <a:cs typeface="Arial MT"/>
              </a:rPr>
              <a:t>modifying</a:t>
            </a:r>
            <a:r>
              <a:rPr sz="1600" spc="-35" dirty="0">
                <a:solidFill>
                  <a:srgbClr val="7E7E7E"/>
                </a:solidFill>
                <a:latin typeface="Arial MT"/>
                <a:cs typeface="Arial MT"/>
              </a:rPr>
              <a:t> </a:t>
            </a:r>
            <a:r>
              <a:rPr sz="1600" dirty="0">
                <a:solidFill>
                  <a:srgbClr val="7E7E7E"/>
                </a:solidFill>
                <a:latin typeface="Arial MT"/>
                <a:cs typeface="Arial MT"/>
              </a:rPr>
              <a:t>one</a:t>
            </a:r>
            <a:r>
              <a:rPr sz="1600" spc="-35" dirty="0">
                <a:solidFill>
                  <a:srgbClr val="7E7E7E"/>
                </a:solidFill>
                <a:latin typeface="Arial MT"/>
                <a:cs typeface="Arial MT"/>
              </a:rPr>
              <a:t> </a:t>
            </a:r>
            <a:r>
              <a:rPr sz="1600" dirty="0">
                <a:solidFill>
                  <a:srgbClr val="7E7E7E"/>
                </a:solidFill>
                <a:latin typeface="Arial MT"/>
                <a:cs typeface="Arial MT"/>
              </a:rPr>
              <a:t>or</a:t>
            </a:r>
            <a:r>
              <a:rPr sz="1600" spc="-20" dirty="0">
                <a:solidFill>
                  <a:srgbClr val="7E7E7E"/>
                </a:solidFill>
                <a:latin typeface="Arial MT"/>
                <a:cs typeface="Arial MT"/>
              </a:rPr>
              <a:t> </a:t>
            </a:r>
            <a:r>
              <a:rPr sz="1600" dirty="0">
                <a:solidFill>
                  <a:srgbClr val="7E7E7E"/>
                </a:solidFill>
                <a:latin typeface="Arial MT"/>
                <a:cs typeface="Arial MT"/>
              </a:rPr>
              <a:t>more</a:t>
            </a:r>
            <a:r>
              <a:rPr sz="1600" spc="-25" dirty="0">
                <a:solidFill>
                  <a:srgbClr val="7E7E7E"/>
                </a:solidFill>
                <a:latin typeface="Arial MT"/>
                <a:cs typeface="Arial MT"/>
              </a:rPr>
              <a:t> </a:t>
            </a:r>
            <a:r>
              <a:rPr sz="1600" dirty="0">
                <a:solidFill>
                  <a:srgbClr val="7E7E7E"/>
                </a:solidFill>
                <a:latin typeface="Arial MT"/>
                <a:cs typeface="Arial MT"/>
              </a:rPr>
              <a:t>independent</a:t>
            </a:r>
            <a:r>
              <a:rPr sz="1600" spc="-30" dirty="0">
                <a:solidFill>
                  <a:srgbClr val="7E7E7E"/>
                </a:solidFill>
                <a:latin typeface="Arial MT"/>
                <a:cs typeface="Arial MT"/>
              </a:rPr>
              <a:t> </a:t>
            </a:r>
            <a:r>
              <a:rPr sz="1600" spc="-10" dirty="0">
                <a:solidFill>
                  <a:srgbClr val="7E7E7E"/>
                </a:solidFill>
                <a:latin typeface="Arial MT"/>
                <a:cs typeface="Arial MT"/>
              </a:rPr>
              <a:t>variables.</a:t>
            </a:r>
            <a:endParaRPr sz="1600">
              <a:latin typeface="Arial MT"/>
              <a:cs typeface="Arial MT"/>
            </a:endParaRPr>
          </a:p>
        </p:txBody>
      </p:sp>
      <p:sp>
        <p:nvSpPr>
          <p:cNvPr id="13" name="object 13"/>
          <p:cNvSpPr txBox="1"/>
          <p:nvPr/>
        </p:nvSpPr>
        <p:spPr>
          <a:xfrm>
            <a:off x="4762880" y="2607945"/>
            <a:ext cx="3706495" cy="342265"/>
          </a:xfrm>
          <a:prstGeom prst="rect">
            <a:avLst/>
          </a:prstGeom>
          <a:ln w="9525">
            <a:solidFill>
              <a:srgbClr val="C00000"/>
            </a:solidFill>
          </a:ln>
        </p:spPr>
        <p:txBody>
          <a:bodyPr vert="horz" wrap="square" lIns="0" tIns="43180" rIns="0" bIns="0" rtlCol="0">
            <a:spAutoFit/>
          </a:bodyPr>
          <a:lstStyle/>
          <a:p>
            <a:pPr marL="180975">
              <a:lnSpc>
                <a:spcPct val="100000"/>
              </a:lnSpc>
              <a:spcBef>
                <a:spcPts val="340"/>
              </a:spcBef>
            </a:pPr>
            <a:r>
              <a:rPr sz="1600" b="1" dirty="0">
                <a:solidFill>
                  <a:srgbClr val="C00000"/>
                </a:solidFill>
                <a:latin typeface="Arial"/>
                <a:cs typeface="Arial"/>
              </a:rPr>
              <a:t>After</a:t>
            </a:r>
            <a:r>
              <a:rPr sz="1600" b="1" spc="-45" dirty="0">
                <a:solidFill>
                  <a:srgbClr val="C00000"/>
                </a:solidFill>
                <a:latin typeface="Arial"/>
                <a:cs typeface="Arial"/>
              </a:rPr>
              <a:t> </a:t>
            </a:r>
            <a:r>
              <a:rPr sz="1600" b="1" dirty="0">
                <a:solidFill>
                  <a:srgbClr val="C00000"/>
                </a:solidFill>
                <a:latin typeface="Arial"/>
                <a:cs typeface="Arial"/>
              </a:rPr>
              <a:t>regression</a:t>
            </a:r>
            <a:r>
              <a:rPr sz="1600" b="1" spc="-50" dirty="0">
                <a:solidFill>
                  <a:srgbClr val="C00000"/>
                </a:solidFill>
                <a:latin typeface="Arial"/>
                <a:cs typeface="Arial"/>
              </a:rPr>
              <a:t> </a:t>
            </a:r>
            <a:r>
              <a:rPr sz="1600" b="1" dirty="0">
                <a:solidFill>
                  <a:srgbClr val="C00000"/>
                </a:solidFill>
                <a:latin typeface="Arial"/>
                <a:cs typeface="Arial"/>
              </a:rPr>
              <a:t>model</a:t>
            </a:r>
            <a:r>
              <a:rPr sz="1600" b="1" spc="-35" dirty="0">
                <a:solidFill>
                  <a:srgbClr val="C00000"/>
                </a:solidFill>
                <a:latin typeface="Arial"/>
                <a:cs typeface="Arial"/>
              </a:rPr>
              <a:t> </a:t>
            </a:r>
            <a:r>
              <a:rPr sz="1600" b="1" spc="-10" dirty="0">
                <a:solidFill>
                  <a:srgbClr val="C00000"/>
                </a:solidFill>
                <a:latin typeface="Arial"/>
                <a:cs typeface="Arial"/>
              </a:rPr>
              <a:t>estimation</a:t>
            </a:r>
            <a:endParaRPr sz="1600">
              <a:latin typeface="Arial"/>
              <a:cs typeface="Arial"/>
            </a:endParaRPr>
          </a:p>
        </p:txBody>
      </p:sp>
    </p:spTree>
    <p:extLst>
      <p:ext uri="{BB962C8B-B14F-4D97-AF65-F5344CB8AC3E}">
        <p14:creationId xmlns:p14="http://schemas.microsoft.com/office/powerpoint/2010/main" val="2071600735"/>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3474339"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90" dirty="0"/>
              <a:t> </a:t>
            </a:r>
            <a:r>
              <a:rPr dirty="0"/>
              <a:t>Regression</a:t>
            </a:r>
            <a:r>
              <a:rPr spc="-85" dirty="0"/>
              <a:t> </a:t>
            </a:r>
            <a:r>
              <a:rPr dirty="0"/>
              <a:t>Assumptions:</a:t>
            </a:r>
            <a:r>
              <a:rPr spc="-100" dirty="0"/>
              <a:t> </a:t>
            </a:r>
            <a:r>
              <a:rPr spc="-10" dirty="0"/>
              <a:t>Residuals</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673521" y="1935520"/>
            <a:ext cx="7552055" cy="3357245"/>
          </a:xfrm>
          <a:prstGeom prst="rect">
            <a:avLst/>
          </a:prstGeom>
        </p:spPr>
        <p:txBody>
          <a:bodyPr vert="horz" wrap="square" lIns="0" tIns="12700" rIns="0" bIns="0" rtlCol="0">
            <a:spAutoFit/>
          </a:bodyPr>
          <a:lstStyle/>
          <a:p>
            <a:pPr marL="387350" marR="106680" indent="-285750">
              <a:lnSpc>
                <a:spcPct val="110000"/>
              </a:lnSpc>
              <a:spcBef>
                <a:spcPts val="100"/>
              </a:spcBef>
              <a:buClr>
                <a:srgbClr val="245896"/>
              </a:buClr>
              <a:buChar char="•"/>
              <a:tabLst>
                <a:tab pos="387350" algn="l"/>
              </a:tabLst>
            </a:pPr>
            <a:r>
              <a:rPr sz="1600" dirty="0">
                <a:solidFill>
                  <a:srgbClr val="7E7E7E"/>
                </a:solidFill>
                <a:latin typeface="Arial MT"/>
                <a:cs typeface="Arial MT"/>
              </a:rPr>
              <a:t>Principal</a:t>
            </a:r>
            <a:r>
              <a:rPr sz="1600" spc="-50" dirty="0">
                <a:solidFill>
                  <a:srgbClr val="7E7E7E"/>
                </a:solidFill>
                <a:latin typeface="Arial MT"/>
                <a:cs typeface="Arial MT"/>
              </a:rPr>
              <a:t> </a:t>
            </a:r>
            <a:r>
              <a:rPr sz="1600" dirty="0">
                <a:solidFill>
                  <a:srgbClr val="7E7E7E"/>
                </a:solidFill>
                <a:latin typeface="Arial MT"/>
                <a:cs typeface="Arial MT"/>
              </a:rPr>
              <a:t>measure</a:t>
            </a:r>
            <a:r>
              <a:rPr sz="1600" spc="-35" dirty="0">
                <a:solidFill>
                  <a:srgbClr val="7E7E7E"/>
                </a:solidFill>
                <a:latin typeface="Arial MT"/>
                <a:cs typeface="Arial MT"/>
              </a:rPr>
              <a:t> </a:t>
            </a:r>
            <a:r>
              <a:rPr sz="1600" dirty="0">
                <a:solidFill>
                  <a:srgbClr val="7E7E7E"/>
                </a:solidFill>
                <a:latin typeface="Arial MT"/>
                <a:cs typeface="Arial MT"/>
              </a:rPr>
              <a:t>of</a:t>
            </a:r>
            <a:r>
              <a:rPr sz="1600" spc="-25"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prediction</a:t>
            </a:r>
            <a:r>
              <a:rPr sz="1600" spc="-40" dirty="0">
                <a:solidFill>
                  <a:srgbClr val="7E7E7E"/>
                </a:solidFill>
                <a:latin typeface="Arial MT"/>
                <a:cs typeface="Arial MT"/>
              </a:rPr>
              <a:t> </a:t>
            </a:r>
            <a:r>
              <a:rPr sz="1600" dirty="0">
                <a:solidFill>
                  <a:srgbClr val="7E7E7E"/>
                </a:solidFill>
                <a:latin typeface="Arial MT"/>
                <a:cs typeface="Arial MT"/>
              </a:rPr>
              <a:t>error</a:t>
            </a:r>
            <a:r>
              <a:rPr sz="1600" spc="-20" dirty="0">
                <a:solidFill>
                  <a:srgbClr val="7E7E7E"/>
                </a:solidFill>
                <a:latin typeface="Arial MT"/>
                <a:cs typeface="Arial MT"/>
              </a:rPr>
              <a:t> </a:t>
            </a:r>
            <a:r>
              <a:rPr sz="1600" dirty="0">
                <a:solidFill>
                  <a:srgbClr val="7E7E7E"/>
                </a:solidFill>
                <a:latin typeface="Arial MT"/>
                <a:cs typeface="Arial MT"/>
              </a:rPr>
              <a:t>of</a:t>
            </a:r>
            <a:r>
              <a:rPr sz="1600" spc="-2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variate:</a:t>
            </a:r>
            <a:r>
              <a:rPr sz="1600" spc="-25" dirty="0">
                <a:solidFill>
                  <a:srgbClr val="7E7E7E"/>
                </a:solidFill>
                <a:latin typeface="Arial MT"/>
                <a:cs typeface="Arial MT"/>
              </a:rPr>
              <a:t> </a:t>
            </a:r>
            <a:r>
              <a:rPr sz="1600" i="1" dirty="0">
                <a:solidFill>
                  <a:srgbClr val="245896"/>
                </a:solidFill>
                <a:latin typeface="Arial"/>
                <a:cs typeface="Arial"/>
              </a:rPr>
              <a:t>Difference</a:t>
            </a:r>
            <a:r>
              <a:rPr sz="1600" i="1" spc="-40" dirty="0">
                <a:solidFill>
                  <a:srgbClr val="245896"/>
                </a:solidFill>
                <a:latin typeface="Arial"/>
                <a:cs typeface="Arial"/>
              </a:rPr>
              <a:t> </a:t>
            </a:r>
            <a:r>
              <a:rPr sz="1600" i="1" dirty="0">
                <a:solidFill>
                  <a:srgbClr val="245896"/>
                </a:solidFill>
                <a:latin typeface="Arial"/>
                <a:cs typeface="Arial"/>
              </a:rPr>
              <a:t>between</a:t>
            </a:r>
            <a:r>
              <a:rPr sz="1600" i="1" spc="-40" dirty="0">
                <a:solidFill>
                  <a:srgbClr val="245896"/>
                </a:solidFill>
                <a:latin typeface="Arial"/>
                <a:cs typeface="Arial"/>
              </a:rPr>
              <a:t> </a:t>
            </a:r>
            <a:r>
              <a:rPr sz="1600" i="1" spc="-25" dirty="0">
                <a:solidFill>
                  <a:srgbClr val="245896"/>
                </a:solidFill>
                <a:latin typeface="Arial"/>
                <a:cs typeface="Arial"/>
              </a:rPr>
              <a:t>the </a:t>
            </a:r>
            <a:r>
              <a:rPr sz="1600" i="1" dirty="0">
                <a:solidFill>
                  <a:srgbClr val="245896"/>
                </a:solidFill>
                <a:latin typeface="Arial"/>
                <a:cs typeface="Arial"/>
              </a:rPr>
              <a:t>observed</a:t>
            </a:r>
            <a:r>
              <a:rPr sz="1600" i="1" spc="-35" dirty="0">
                <a:solidFill>
                  <a:srgbClr val="245896"/>
                </a:solidFill>
                <a:latin typeface="Arial"/>
                <a:cs typeface="Arial"/>
              </a:rPr>
              <a:t> </a:t>
            </a:r>
            <a:r>
              <a:rPr sz="1600" i="1" dirty="0">
                <a:solidFill>
                  <a:srgbClr val="245896"/>
                </a:solidFill>
                <a:latin typeface="Arial"/>
                <a:cs typeface="Arial"/>
              </a:rPr>
              <a:t>and</a:t>
            </a:r>
            <a:r>
              <a:rPr sz="1600" i="1" spc="-25" dirty="0">
                <a:solidFill>
                  <a:srgbClr val="245896"/>
                </a:solidFill>
                <a:latin typeface="Arial"/>
                <a:cs typeface="Arial"/>
              </a:rPr>
              <a:t> </a:t>
            </a:r>
            <a:r>
              <a:rPr sz="1600" i="1" dirty="0">
                <a:solidFill>
                  <a:srgbClr val="245896"/>
                </a:solidFill>
                <a:latin typeface="Arial"/>
                <a:cs typeface="Arial"/>
              </a:rPr>
              <a:t>predicted</a:t>
            </a:r>
            <a:r>
              <a:rPr sz="1600" i="1" spc="-35" dirty="0">
                <a:solidFill>
                  <a:srgbClr val="245896"/>
                </a:solidFill>
                <a:latin typeface="Arial"/>
                <a:cs typeface="Arial"/>
              </a:rPr>
              <a:t> </a:t>
            </a:r>
            <a:r>
              <a:rPr sz="1600" i="1" dirty="0">
                <a:solidFill>
                  <a:srgbClr val="245896"/>
                </a:solidFill>
                <a:latin typeface="Arial"/>
                <a:cs typeface="Arial"/>
              </a:rPr>
              <a:t>value</a:t>
            </a:r>
            <a:r>
              <a:rPr sz="1600" i="1" spc="-30" dirty="0">
                <a:solidFill>
                  <a:srgbClr val="245896"/>
                </a:solidFill>
                <a:latin typeface="Arial"/>
                <a:cs typeface="Arial"/>
              </a:rPr>
              <a:t> </a:t>
            </a:r>
            <a:r>
              <a:rPr sz="1600" i="1" dirty="0">
                <a:solidFill>
                  <a:srgbClr val="245896"/>
                </a:solidFill>
                <a:latin typeface="Arial"/>
                <a:cs typeface="Arial"/>
              </a:rPr>
              <a:t>of</a:t>
            </a:r>
            <a:r>
              <a:rPr sz="1600" i="1" spc="-20" dirty="0">
                <a:solidFill>
                  <a:srgbClr val="245896"/>
                </a:solidFill>
                <a:latin typeface="Arial"/>
                <a:cs typeface="Arial"/>
              </a:rPr>
              <a:t> </a:t>
            </a:r>
            <a:r>
              <a:rPr sz="1600" i="1" dirty="0">
                <a:solidFill>
                  <a:srgbClr val="245896"/>
                </a:solidFill>
                <a:latin typeface="Arial"/>
                <a:cs typeface="Arial"/>
              </a:rPr>
              <a:t>the</a:t>
            </a:r>
            <a:r>
              <a:rPr sz="1600" i="1" spc="-20" dirty="0">
                <a:solidFill>
                  <a:srgbClr val="245896"/>
                </a:solidFill>
                <a:latin typeface="Arial"/>
                <a:cs typeface="Arial"/>
              </a:rPr>
              <a:t> </a:t>
            </a:r>
            <a:r>
              <a:rPr sz="1600" i="1" dirty="0">
                <a:solidFill>
                  <a:srgbClr val="245896"/>
                </a:solidFill>
                <a:latin typeface="Arial"/>
                <a:cs typeface="Arial"/>
              </a:rPr>
              <a:t>dependent</a:t>
            </a:r>
            <a:r>
              <a:rPr sz="1600" i="1" spc="-25" dirty="0">
                <a:solidFill>
                  <a:srgbClr val="245896"/>
                </a:solidFill>
                <a:latin typeface="Arial"/>
                <a:cs typeface="Arial"/>
              </a:rPr>
              <a:t> </a:t>
            </a:r>
            <a:r>
              <a:rPr sz="1600" i="1" spc="-10" dirty="0">
                <a:solidFill>
                  <a:srgbClr val="245896"/>
                </a:solidFill>
                <a:latin typeface="Arial"/>
                <a:cs typeface="Arial"/>
              </a:rPr>
              <a:t>variable.</a:t>
            </a:r>
            <a:endParaRPr sz="1600">
              <a:latin typeface="Arial"/>
              <a:cs typeface="Arial"/>
            </a:endParaRPr>
          </a:p>
          <a:p>
            <a:pPr marL="372110" marR="361950" indent="-270510">
              <a:lnSpc>
                <a:spcPct val="110000"/>
              </a:lnSpc>
              <a:spcBef>
                <a:spcPts val="600"/>
              </a:spcBef>
              <a:buClr>
                <a:srgbClr val="245896"/>
              </a:buClr>
              <a:buChar char="•"/>
              <a:tabLst>
                <a:tab pos="372110" algn="l"/>
              </a:tabLst>
            </a:pPr>
            <a:r>
              <a:rPr sz="1600" dirty="0">
                <a:solidFill>
                  <a:srgbClr val="7E7E7E"/>
                </a:solidFill>
                <a:latin typeface="Arial MT"/>
                <a:cs typeface="Arial MT"/>
              </a:rPr>
              <a:t>To</a:t>
            </a:r>
            <a:r>
              <a:rPr sz="1600" spc="-35" dirty="0">
                <a:solidFill>
                  <a:srgbClr val="7E7E7E"/>
                </a:solidFill>
                <a:latin typeface="Arial MT"/>
                <a:cs typeface="Arial MT"/>
              </a:rPr>
              <a:t> </a:t>
            </a:r>
            <a:r>
              <a:rPr sz="1600" dirty="0">
                <a:solidFill>
                  <a:srgbClr val="7E7E7E"/>
                </a:solidFill>
                <a:latin typeface="Arial MT"/>
                <a:cs typeface="Arial MT"/>
              </a:rPr>
              <a:t>make</a:t>
            </a:r>
            <a:r>
              <a:rPr sz="1600" spc="-25" dirty="0">
                <a:solidFill>
                  <a:srgbClr val="7E7E7E"/>
                </a:solidFill>
                <a:latin typeface="Arial MT"/>
                <a:cs typeface="Arial MT"/>
              </a:rPr>
              <a:t> </a:t>
            </a:r>
            <a:r>
              <a:rPr sz="1600" dirty="0">
                <a:solidFill>
                  <a:srgbClr val="7E7E7E"/>
                </a:solidFill>
                <a:latin typeface="Arial MT"/>
                <a:cs typeface="Arial MT"/>
              </a:rPr>
              <a:t>residuals</a:t>
            </a:r>
            <a:r>
              <a:rPr sz="1600" spc="-40" dirty="0">
                <a:solidFill>
                  <a:srgbClr val="7E7E7E"/>
                </a:solidFill>
                <a:latin typeface="Arial MT"/>
                <a:cs typeface="Arial MT"/>
              </a:rPr>
              <a:t> </a:t>
            </a:r>
            <a:r>
              <a:rPr sz="1600" dirty="0">
                <a:solidFill>
                  <a:srgbClr val="7E7E7E"/>
                </a:solidFill>
                <a:latin typeface="Arial MT"/>
                <a:cs typeface="Arial MT"/>
              </a:rPr>
              <a:t>directly</a:t>
            </a:r>
            <a:r>
              <a:rPr sz="1600" spc="-30" dirty="0">
                <a:solidFill>
                  <a:srgbClr val="7E7E7E"/>
                </a:solidFill>
                <a:latin typeface="Arial MT"/>
                <a:cs typeface="Arial MT"/>
              </a:rPr>
              <a:t> </a:t>
            </a:r>
            <a:r>
              <a:rPr sz="1600" dirty="0">
                <a:solidFill>
                  <a:srgbClr val="7E7E7E"/>
                </a:solidFill>
                <a:latin typeface="Arial MT"/>
                <a:cs typeface="Arial MT"/>
              </a:rPr>
              <a:t>comparable</a:t>
            </a:r>
            <a:r>
              <a:rPr sz="1600" spc="-30" dirty="0">
                <a:solidFill>
                  <a:srgbClr val="7E7E7E"/>
                </a:solidFill>
                <a:latin typeface="Arial MT"/>
                <a:cs typeface="Arial MT"/>
              </a:rPr>
              <a:t> </a:t>
            </a:r>
            <a:r>
              <a:rPr sz="1600" dirty="0">
                <a:solidFill>
                  <a:srgbClr val="7E7E7E"/>
                </a:solidFill>
                <a:latin typeface="Arial MT"/>
                <a:cs typeface="Arial MT"/>
              </a:rPr>
              <a:t>→</a:t>
            </a:r>
            <a:r>
              <a:rPr sz="1600" spc="-35" dirty="0">
                <a:solidFill>
                  <a:srgbClr val="7E7E7E"/>
                </a:solidFill>
                <a:latin typeface="Arial MT"/>
                <a:cs typeface="Arial MT"/>
              </a:rPr>
              <a:t> </a:t>
            </a:r>
            <a:r>
              <a:rPr sz="1600" dirty="0">
                <a:solidFill>
                  <a:srgbClr val="7E7E7E"/>
                </a:solidFill>
                <a:latin typeface="Arial MT"/>
                <a:cs typeface="Arial MT"/>
              </a:rPr>
              <a:t>Standardization</a:t>
            </a:r>
            <a:r>
              <a:rPr sz="1600" spc="-35" dirty="0">
                <a:solidFill>
                  <a:srgbClr val="7E7E7E"/>
                </a:solidFill>
                <a:latin typeface="Arial MT"/>
                <a:cs typeface="Arial MT"/>
              </a:rPr>
              <a:t> </a:t>
            </a:r>
            <a:r>
              <a:rPr sz="1600" dirty="0">
                <a:solidFill>
                  <a:srgbClr val="7E7E7E"/>
                </a:solidFill>
                <a:latin typeface="Arial MT"/>
                <a:cs typeface="Arial MT"/>
              </a:rPr>
              <a:t>e.g.</a:t>
            </a:r>
            <a:r>
              <a:rPr sz="1600" spc="-5" dirty="0">
                <a:solidFill>
                  <a:srgbClr val="7E7E7E"/>
                </a:solidFill>
                <a:latin typeface="Arial MT"/>
                <a:cs typeface="Arial MT"/>
              </a:rPr>
              <a:t> </a:t>
            </a:r>
            <a:r>
              <a:rPr sz="1600" b="1" spc="-10" dirty="0">
                <a:solidFill>
                  <a:srgbClr val="6F2F9F"/>
                </a:solidFill>
                <a:latin typeface="Arial"/>
                <a:cs typeface="Arial"/>
              </a:rPr>
              <a:t>Studentized </a:t>
            </a:r>
            <a:r>
              <a:rPr sz="1600" b="1" dirty="0">
                <a:solidFill>
                  <a:srgbClr val="6F2F9F"/>
                </a:solidFill>
                <a:latin typeface="Arial"/>
                <a:cs typeface="Arial"/>
              </a:rPr>
              <a:t>residual</a:t>
            </a:r>
            <a:r>
              <a:rPr sz="1600" dirty="0">
                <a:solidFill>
                  <a:srgbClr val="7E7E7E"/>
                </a:solidFill>
                <a:latin typeface="Arial MT"/>
                <a:cs typeface="Arial MT"/>
              </a:rPr>
              <a:t>:</a:t>
            </a:r>
            <a:r>
              <a:rPr sz="1600" spc="-25" dirty="0">
                <a:solidFill>
                  <a:srgbClr val="7E7E7E"/>
                </a:solidFill>
                <a:latin typeface="Arial MT"/>
                <a:cs typeface="Arial MT"/>
              </a:rPr>
              <a:t> </a:t>
            </a:r>
            <a:r>
              <a:rPr sz="1600" dirty="0">
                <a:solidFill>
                  <a:srgbClr val="7E7E7E"/>
                </a:solidFill>
                <a:latin typeface="Arial MT"/>
                <a:cs typeface="Arial MT"/>
              </a:rPr>
              <a:t>most</a:t>
            </a:r>
            <a:r>
              <a:rPr sz="1600" spc="-25" dirty="0">
                <a:solidFill>
                  <a:srgbClr val="7E7E7E"/>
                </a:solidFill>
                <a:latin typeface="Arial MT"/>
                <a:cs typeface="Arial MT"/>
              </a:rPr>
              <a:t> </a:t>
            </a:r>
            <a:r>
              <a:rPr sz="1600" dirty="0">
                <a:solidFill>
                  <a:srgbClr val="7E7E7E"/>
                </a:solidFill>
                <a:latin typeface="Arial MT"/>
                <a:cs typeface="Arial MT"/>
              </a:rPr>
              <a:t>common;</a:t>
            </a:r>
            <a:r>
              <a:rPr sz="1600" spc="-20" dirty="0">
                <a:solidFill>
                  <a:srgbClr val="7E7E7E"/>
                </a:solidFill>
                <a:latin typeface="Arial MT"/>
                <a:cs typeface="Arial MT"/>
              </a:rPr>
              <a:t> </a:t>
            </a:r>
            <a:r>
              <a:rPr sz="1600" dirty="0">
                <a:solidFill>
                  <a:srgbClr val="7E7E7E"/>
                </a:solidFill>
                <a:latin typeface="Arial MT"/>
                <a:cs typeface="Arial MT"/>
              </a:rPr>
              <a:t>values</a:t>
            </a:r>
            <a:r>
              <a:rPr sz="1600" spc="-45" dirty="0">
                <a:solidFill>
                  <a:srgbClr val="7E7E7E"/>
                </a:solidFill>
                <a:latin typeface="Arial MT"/>
                <a:cs typeface="Arial MT"/>
              </a:rPr>
              <a:t> </a:t>
            </a:r>
            <a:r>
              <a:rPr sz="1600" dirty="0">
                <a:solidFill>
                  <a:srgbClr val="7E7E7E"/>
                </a:solidFill>
                <a:latin typeface="Arial MT"/>
                <a:cs typeface="Arial MT"/>
              </a:rPr>
              <a:t>correspond</a:t>
            </a:r>
            <a:r>
              <a:rPr sz="1600" spc="-40" dirty="0">
                <a:solidFill>
                  <a:srgbClr val="7E7E7E"/>
                </a:solidFill>
                <a:latin typeface="Arial MT"/>
                <a:cs typeface="Arial MT"/>
              </a:rPr>
              <a:t> </a:t>
            </a:r>
            <a:r>
              <a:rPr sz="1600" dirty="0">
                <a:solidFill>
                  <a:srgbClr val="7E7E7E"/>
                </a:solidFill>
                <a:latin typeface="Arial MT"/>
                <a:cs typeface="Arial MT"/>
              </a:rPr>
              <a:t>to</a:t>
            </a:r>
            <a:r>
              <a:rPr sz="1600" spc="-25" dirty="0">
                <a:solidFill>
                  <a:srgbClr val="7E7E7E"/>
                </a:solidFill>
                <a:latin typeface="Arial MT"/>
                <a:cs typeface="Arial MT"/>
              </a:rPr>
              <a:t> </a:t>
            </a:r>
            <a:r>
              <a:rPr sz="1600" i="1" dirty="0">
                <a:solidFill>
                  <a:srgbClr val="7E7E7E"/>
                </a:solidFill>
                <a:latin typeface="Arial"/>
                <a:cs typeface="Arial"/>
              </a:rPr>
              <a:t>t</a:t>
            </a:r>
            <a:r>
              <a:rPr sz="1600" i="1" spc="-25" dirty="0">
                <a:solidFill>
                  <a:srgbClr val="7E7E7E"/>
                </a:solidFill>
                <a:latin typeface="Arial"/>
                <a:cs typeface="Arial"/>
              </a:rPr>
              <a:t> </a:t>
            </a:r>
            <a:r>
              <a:rPr sz="1600" spc="-10" dirty="0">
                <a:solidFill>
                  <a:srgbClr val="7E7E7E"/>
                </a:solidFill>
                <a:latin typeface="Arial MT"/>
                <a:cs typeface="Arial MT"/>
              </a:rPr>
              <a:t>values.</a:t>
            </a:r>
            <a:endParaRPr sz="1600">
              <a:latin typeface="Arial MT"/>
              <a:cs typeface="Arial MT"/>
            </a:endParaRPr>
          </a:p>
          <a:p>
            <a:pPr marL="372110" marR="217170" indent="-270510">
              <a:lnSpc>
                <a:spcPct val="110000"/>
              </a:lnSpc>
              <a:spcBef>
                <a:spcPts val="600"/>
              </a:spcBef>
              <a:buClr>
                <a:srgbClr val="245896"/>
              </a:buClr>
              <a:buChar char="•"/>
              <a:tabLst>
                <a:tab pos="372110" algn="l"/>
              </a:tabLst>
            </a:pPr>
            <a:r>
              <a:rPr sz="1600" dirty="0">
                <a:solidFill>
                  <a:srgbClr val="7E7E7E"/>
                </a:solidFill>
                <a:latin typeface="Arial MT"/>
                <a:cs typeface="Arial MT"/>
              </a:rPr>
              <a:t>Plotting</a:t>
            </a:r>
            <a:r>
              <a:rPr sz="1600" spc="-30"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residuals</a:t>
            </a:r>
            <a:r>
              <a:rPr sz="1600" spc="-30" dirty="0">
                <a:solidFill>
                  <a:srgbClr val="7E7E7E"/>
                </a:solidFill>
                <a:latin typeface="Arial MT"/>
                <a:cs typeface="Arial MT"/>
              </a:rPr>
              <a:t> </a:t>
            </a:r>
            <a:r>
              <a:rPr sz="1600" dirty="0">
                <a:solidFill>
                  <a:srgbClr val="7E7E7E"/>
                </a:solidFill>
                <a:latin typeface="Arial MT"/>
                <a:cs typeface="Arial MT"/>
              </a:rPr>
              <a:t>versus</a:t>
            </a:r>
            <a:r>
              <a:rPr sz="1600" spc="-3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independent</a:t>
            </a:r>
            <a:r>
              <a:rPr sz="1600" spc="-30" dirty="0">
                <a:solidFill>
                  <a:srgbClr val="7E7E7E"/>
                </a:solidFill>
                <a:latin typeface="Arial MT"/>
                <a:cs typeface="Arial MT"/>
              </a:rPr>
              <a:t> </a:t>
            </a:r>
            <a:r>
              <a:rPr sz="1600" dirty="0">
                <a:solidFill>
                  <a:srgbClr val="7E7E7E"/>
                </a:solidFill>
                <a:latin typeface="Arial MT"/>
                <a:cs typeface="Arial MT"/>
              </a:rPr>
              <a:t>or</a:t>
            </a:r>
            <a:r>
              <a:rPr sz="1600" spc="-20" dirty="0">
                <a:solidFill>
                  <a:srgbClr val="7E7E7E"/>
                </a:solidFill>
                <a:latin typeface="Arial MT"/>
                <a:cs typeface="Arial MT"/>
              </a:rPr>
              <a:t> </a:t>
            </a:r>
            <a:r>
              <a:rPr sz="1600" dirty="0">
                <a:solidFill>
                  <a:srgbClr val="7E7E7E"/>
                </a:solidFill>
                <a:latin typeface="Arial MT"/>
                <a:cs typeface="Arial MT"/>
              </a:rPr>
              <a:t>predicted</a:t>
            </a:r>
            <a:r>
              <a:rPr sz="1600" spc="-30" dirty="0">
                <a:solidFill>
                  <a:srgbClr val="7E7E7E"/>
                </a:solidFill>
                <a:latin typeface="Arial MT"/>
                <a:cs typeface="Arial MT"/>
              </a:rPr>
              <a:t> </a:t>
            </a:r>
            <a:r>
              <a:rPr sz="1600" dirty="0">
                <a:solidFill>
                  <a:srgbClr val="7E7E7E"/>
                </a:solidFill>
                <a:latin typeface="Arial MT"/>
                <a:cs typeface="Arial MT"/>
              </a:rPr>
              <a:t>variables</a:t>
            </a:r>
            <a:r>
              <a:rPr sz="1600" spc="-35" dirty="0">
                <a:solidFill>
                  <a:srgbClr val="7E7E7E"/>
                </a:solidFill>
                <a:latin typeface="Arial MT"/>
                <a:cs typeface="Arial MT"/>
              </a:rPr>
              <a:t> </a:t>
            </a:r>
            <a:r>
              <a:rPr sz="1600" dirty="0">
                <a:solidFill>
                  <a:srgbClr val="7E7E7E"/>
                </a:solidFill>
                <a:latin typeface="Arial MT"/>
                <a:cs typeface="Arial MT"/>
              </a:rPr>
              <a:t>is</a:t>
            </a:r>
            <a:r>
              <a:rPr sz="1600" spc="-30" dirty="0">
                <a:solidFill>
                  <a:srgbClr val="7E7E7E"/>
                </a:solidFill>
                <a:latin typeface="Arial MT"/>
                <a:cs typeface="Arial MT"/>
              </a:rPr>
              <a:t> </a:t>
            </a:r>
            <a:r>
              <a:rPr sz="1600" dirty="0">
                <a:solidFill>
                  <a:srgbClr val="7E7E7E"/>
                </a:solidFill>
                <a:latin typeface="Arial MT"/>
                <a:cs typeface="Arial MT"/>
              </a:rPr>
              <a:t>a</a:t>
            </a:r>
            <a:r>
              <a:rPr sz="1600" spc="-30" dirty="0">
                <a:solidFill>
                  <a:srgbClr val="7E7E7E"/>
                </a:solidFill>
                <a:latin typeface="Arial MT"/>
                <a:cs typeface="Arial MT"/>
              </a:rPr>
              <a:t> </a:t>
            </a:r>
            <a:r>
              <a:rPr sz="1600" spc="-10" dirty="0">
                <a:solidFill>
                  <a:srgbClr val="7E7E7E"/>
                </a:solidFill>
                <a:latin typeface="Arial MT"/>
                <a:cs typeface="Arial MT"/>
              </a:rPr>
              <a:t>basic </a:t>
            </a:r>
            <a:r>
              <a:rPr sz="1600" dirty="0">
                <a:solidFill>
                  <a:srgbClr val="7E7E7E"/>
                </a:solidFill>
                <a:latin typeface="Arial MT"/>
                <a:cs typeface="Arial MT"/>
              </a:rPr>
              <a:t>method</a:t>
            </a:r>
            <a:r>
              <a:rPr sz="1600" spc="-30" dirty="0">
                <a:solidFill>
                  <a:srgbClr val="7E7E7E"/>
                </a:solidFill>
                <a:latin typeface="Arial MT"/>
                <a:cs typeface="Arial MT"/>
              </a:rPr>
              <a:t> </a:t>
            </a:r>
            <a:r>
              <a:rPr sz="1600" dirty="0">
                <a:solidFill>
                  <a:srgbClr val="7E7E7E"/>
                </a:solidFill>
                <a:latin typeface="Arial MT"/>
                <a:cs typeface="Arial MT"/>
              </a:rPr>
              <a:t>of</a:t>
            </a:r>
            <a:r>
              <a:rPr sz="1600" spc="-30" dirty="0">
                <a:solidFill>
                  <a:srgbClr val="7E7E7E"/>
                </a:solidFill>
                <a:latin typeface="Arial MT"/>
                <a:cs typeface="Arial MT"/>
              </a:rPr>
              <a:t> </a:t>
            </a:r>
            <a:r>
              <a:rPr sz="1600" dirty="0">
                <a:solidFill>
                  <a:srgbClr val="7E7E7E"/>
                </a:solidFill>
                <a:latin typeface="Arial MT"/>
                <a:cs typeface="Arial MT"/>
              </a:rPr>
              <a:t>identifying</a:t>
            </a:r>
            <a:r>
              <a:rPr sz="1600" spc="-50" dirty="0">
                <a:solidFill>
                  <a:srgbClr val="7E7E7E"/>
                </a:solidFill>
                <a:latin typeface="Arial MT"/>
                <a:cs typeface="Arial MT"/>
              </a:rPr>
              <a:t> </a:t>
            </a:r>
            <a:r>
              <a:rPr sz="1600" dirty="0">
                <a:solidFill>
                  <a:srgbClr val="7E7E7E"/>
                </a:solidFill>
                <a:latin typeface="Arial MT"/>
                <a:cs typeface="Arial MT"/>
              </a:rPr>
              <a:t>assumption</a:t>
            </a:r>
            <a:r>
              <a:rPr sz="1600" spc="-40" dirty="0">
                <a:solidFill>
                  <a:srgbClr val="7E7E7E"/>
                </a:solidFill>
                <a:latin typeface="Arial MT"/>
                <a:cs typeface="Arial MT"/>
              </a:rPr>
              <a:t> </a:t>
            </a:r>
            <a:r>
              <a:rPr sz="1600" dirty="0">
                <a:solidFill>
                  <a:srgbClr val="7E7E7E"/>
                </a:solidFill>
                <a:latin typeface="Arial MT"/>
                <a:cs typeface="Arial MT"/>
              </a:rPr>
              <a:t>violations</a:t>
            </a:r>
            <a:r>
              <a:rPr sz="1600" spc="-45" dirty="0">
                <a:solidFill>
                  <a:srgbClr val="7E7E7E"/>
                </a:solidFill>
                <a:latin typeface="Arial MT"/>
                <a:cs typeface="Arial MT"/>
              </a:rPr>
              <a:t> </a:t>
            </a:r>
            <a:r>
              <a:rPr sz="1600" dirty="0">
                <a:solidFill>
                  <a:srgbClr val="7E7E7E"/>
                </a:solidFill>
                <a:latin typeface="Arial MT"/>
                <a:cs typeface="Arial MT"/>
              </a:rPr>
              <a:t>for</a:t>
            </a:r>
            <a:r>
              <a:rPr sz="1600" spc="-25" dirty="0">
                <a:solidFill>
                  <a:srgbClr val="7E7E7E"/>
                </a:solidFill>
                <a:latin typeface="Arial MT"/>
                <a:cs typeface="Arial MT"/>
              </a:rPr>
              <a:t> </a:t>
            </a:r>
            <a:r>
              <a:rPr sz="1600" dirty="0">
                <a:solidFill>
                  <a:srgbClr val="7E7E7E"/>
                </a:solidFill>
                <a:latin typeface="Arial MT"/>
                <a:cs typeface="Arial MT"/>
              </a:rPr>
              <a:t>the</a:t>
            </a:r>
            <a:r>
              <a:rPr sz="1600" spc="-35" dirty="0">
                <a:solidFill>
                  <a:srgbClr val="7E7E7E"/>
                </a:solidFill>
                <a:latin typeface="Arial MT"/>
                <a:cs typeface="Arial MT"/>
              </a:rPr>
              <a:t> </a:t>
            </a:r>
            <a:r>
              <a:rPr sz="1600" dirty="0">
                <a:solidFill>
                  <a:srgbClr val="7E7E7E"/>
                </a:solidFill>
                <a:latin typeface="Arial MT"/>
                <a:cs typeface="Arial MT"/>
              </a:rPr>
              <a:t>overall</a:t>
            </a:r>
            <a:r>
              <a:rPr sz="1600" spc="-50" dirty="0">
                <a:solidFill>
                  <a:srgbClr val="7E7E7E"/>
                </a:solidFill>
                <a:latin typeface="Arial MT"/>
                <a:cs typeface="Arial MT"/>
              </a:rPr>
              <a:t> </a:t>
            </a:r>
            <a:r>
              <a:rPr sz="1600" spc="-10" dirty="0">
                <a:solidFill>
                  <a:srgbClr val="7E7E7E"/>
                </a:solidFill>
                <a:latin typeface="Arial MT"/>
                <a:cs typeface="Arial MT"/>
              </a:rPr>
              <a:t>relationship.</a:t>
            </a:r>
            <a:endParaRPr sz="1600">
              <a:latin typeface="Arial MT"/>
              <a:cs typeface="Arial MT"/>
            </a:endParaRPr>
          </a:p>
          <a:p>
            <a:pPr marL="372110" marR="906144" indent="-271145">
              <a:lnSpc>
                <a:spcPct val="110000"/>
              </a:lnSpc>
              <a:spcBef>
                <a:spcPts val="600"/>
              </a:spcBef>
              <a:buClr>
                <a:srgbClr val="245896"/>
              </a:buClr>
              <a:buChar char="•"/>
              <a:tabLst>
                <a:tab pos="372110" algn="l"/>
              </a:tabLst>
            </a:pPr>
            <a:r>
              <a:rPr sz="1600" dirty="0">
                <a:solidFill>
                  <a:srgbClr val="7E7E7E"/>
                </a:solidFill>
                <a:latin typeface="Arial MT"/>
                <a:cs typeface="Arial MT"/>
              </a:rPr>
              <a:t>Most</a:t>
            </a:r>
            <a:r>
              <a:rPr sz="1600" spc="-15" dirty="0">
                <a:solidFill>
                  <a:srgbClr val="7E7E7E"/>
                </a:solidFill>
                <a:latin typeface="Arial MT"/>
                <a:cs typeface="Arial MT"/>
              </a:rPr>
              <a:t> </a:t>
            </a:r>
            <a:r>
              <a:rPr sz="1600" dirty="0">
                <a:solidFill>
                  <a:srgbClr val="7E7E7E"/>
                </a:solidFill>
                <a:latin typeface="Arial MT"/>
                <a:cs typeface="Arial MT"/>
              </a:rPr>
              <a:t>common</a:t>
            </a:r>
            <a:r>
              <a:rPr sz="1600" spc="-20" dirty="0">
                <a:solidFill>
                  <a:srgbClr val="7E7E7E"/>
                </a:solidFill>
                <a:latin typeface="Arial MT"/>
                <a:cs typeface="Arial MT"/>
              </a:rPr>
              <a:t> </a:t>
            </a:r>
            <a:r>
              <a:rPr sz="1600" dirty="0">
                <a:solidFill>
                  <a:srgbClr val="7E7E7E"/>
                </a:solidFill>
                <a:latin typeface="Arial MT"/>
                <a:cs typeface="Arial MT"/>
              </a:rPr>
              <a:t>residual</a:t>
            </a:r>
            <a:r>
              <a:rPr sz="1600" spc="-30" dirty="0">
                <a:solidFill>
                  <a:srgbClr val="7E7E7E"/>
                </a:solidFill>
                <a:latin typeface="Arial MT"/>
                <a:cs typeface="Arial MT"/>
              </a:rPr>
              <a:t> </a:t>
            </a:r>
            <a:r>
              <a:rPr sz="1600" dirty="0">
                <a:solidFill>
                  <a:srgbClr val="7E7E7E"/>
                </a:solidFill>
                <a:latin typeface="Arial MT"/>
                <a:cs typeface="Arial MT"/>
              </a:rPr>
              <a:t>plot</a:t>
            </a:r>
            <a:r>
              <a:rPr sz="1600" spc="-15" dirty="0">
                <a:solidFill>
                  <a:srgbClr val="7E7E7E"/>
                </a:solidFill>
                <a:latin typeface="Arial MT"/>
                <a:cs typeface="Arial MT"/>
              </a:rPr>
              <a:t> </a:t>
            </a:r>
            <a:r>
              <a:rPr sz="1600" dirty="0">
                <a:solidFill>
                  <a:srgbClr val="7E7E7E"/>
                </a:solidFill>
                <a:latin typeface="Arial MT"/>
                <a:cs typeface="Arial MT"/>
              </a:rPr>
              <a:t>involves</a:t>
            </a:r>
            <a:r>
              <a:rPr sz="1600" spc="-25"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residuals</a:t>
            </a:r>
            <a:r>
              <a:rPr sz="1600" spc="-30" dirty="0">
                <a:solidFill>
                  <a:srgbClr val="7E7E7E"/>
                </a:solidFill>
                <a:latin typeface="Arial MT"/>
                <a:cs typeface="Arial MT"/>
              </a:rPr>
              <a:t> </a:t>
            </a:r>
            <a:r>
              <a:rPr sz="1600" dirty="0">
                <a:solidFill>
                  <a:srgbClr val="7E7E7E"/>
                </a:solidFill>
                <a:latin typeface="Arial MT"/>
                <a:cs typeface="Arial MT"/>
              </a:rPr>
              <a:t>(</a:t>
            </a:r>
            <a:r>
              <a:rPr sz="1600" i="1" dirty="0">
                <a:solidFill>
                  <a:srgbClr val="7E7E7E"/>
                </a:solidFill>
                <a:latin typeface="Arial"/>
                <a:cs typeface="Arial"/>
              </a:rPr>
              <a:t>r</a:t>
            </a:r>
            <a:r>
              <a:rPr sz="1575" i="1" baseline="-21164" dirty="0">
                <a:solidFill>
                  <a:srgbClr val="7E7E7E"/>
                </a:solidFill>
                <a:latin typeface="Arial"/>
                <a:cs typeface="Arial"/>
              </a:rPr>
              <a:t>i</a:t>
            </a:r>
            <a:r>
              <a:rPr sz="1600" dirty="0">
                <a:solidFill>
                  <a:srgbClr val="7E7E7E"/>
                </a:solidFill>
                <a:latin typeface="Arial MT"/>
                <a:cs typeface="Arial MT"/>
              </a:rPr>
              <a:t>)</a:t>
            </a:r>
            <a:r>
              <a:rPr sz="1600" spc="-10" dirty="0">
                <a:solidFill>
                  <a:srgbClr val="7E7E7E"/>
                </a:solidFill>
                <a:latin typeface="Arial MT"/>
                <a:cs typeface="Arial MT"/>
              </a:rPr>
              <a:t> </a:t>
            </a:r>
            <a:r>
              <a:rPr sz="1600" dirty="0">
                <a:solidFill>
                  <a:srgbClr val="7E7E7E"/>
                </a:solidFill>
                <a:latin typeface="Arial MT"/>
                <a:cs typeface="Arial MT"/>
              </a:rPr>
              <a:t>versus</a:t>
            </a:r>
            <a:r>
              <a:rPr sz="1600" spc="-25" dirty="0">
                <a:solidFill>
                  <a:srgbClr val="7E7E7E"/>
                </a:solidFill>
                <a:latin typeface="Arial MT"/>
                <a:cs typeface="Arial MT"/>
              </a:rPr>
              <a:t> </a:t>
            </a:r>
            <a:r>
              <a:rPr sz="1600" spc="-10" dirty="0">
                <a:solidFill>
                  <a:srgbClr val="7E7E7E"/>
                </a:solidFill>
                <a:latin typeface="Arial MT"/>
                <a:cs typeface="Arial MT"/>
              </a:rPr>
              <a:t>predicted </a:t>
            </a:r>
            <a:r>
              <a:rPr sz="1600" dirty="0">
                <a:solidFill>
                  <a:srgbClr val="7E7E7E"/>
                </a:solidFill>
                <a:latin typeface="Arial MT"/>
                <a:cs typeface="Arial MT"/>
              </a:rPr>
              <a:t>dependent</a:t>
            </a:r>
            <a:r>
              <a:rPr sz="1600" spc="-25" dirty="0">
                <a:solidFill>
                  <a:srgbClr val="7E7E7E"/>
                </a:solidFill>
                <a:latin typeface="Arial MT"/>
                <a:cs typeface="Arial MT"/>
              </a:rPr>
              <a:t> </a:t>
            </a:r>
            <a:r>
              <a:rPr sz="1600" dirty="0">
                <a:solidFill>
                  <a:srgbClr val="7E7E7E"/>
                </a:solidFill>
                <a:latin typeface="Arial MT"/>
                <a:cs typeface="Arial MT"/>
              </a:rPr>
              <a:t>values</a:t>
            </a:r>
            <a:r>
              <a:rPr sz="1600" spc="-30" dirty="0">
                <a:solidFill>
                  <a:srgbClr val="7E7E7E"/>
                </a:solidFill>
                <a:latin typeface="Arial MT"/>
                <a:cs typeface="Arial MT"/>
              </a:rPr>
              <a:t> </a:t>
            </a:r>
            <a:r>
              <a:rPr sz="1600" dirty="0">
                <a:solidFill>
                  <a:srgbClr val="7E7E7E"/>
                </a:solidFill>
                <a:latin typeface="Arial MT"/>
                <a:cs typeface="Arial MT"/>
              </a:rPr>
              <a:t>(</a:t>
            </a:r>
            <a:r>
              <a:rPr sz="1600" i="1" dirty="0">
                <a:solidFill>
                  <a:srgbClr val="7E7E7E"/>
                </a:solidFill>
                <a:latin typeface="Arial"/>
                <a:cs typeface="Arial"/>
              </a:rPr>
              <a:t>Y</a:t>
            </a:r>
            <a:r>
              <a:rPr sz="1575" i="1" baseline="-21164" dirty="0">
                <a:solidFill>
                  <a:srgbClr val="7E7E7E"/>
                </a:solidFill>
                <a:latin typeface="Arial"/>
                <a:cs typeface="Arial"/>
              </a:rPr>
              <a:t>i</a:t>
            </a:r>
            <a:r>
              <a:rPr sz="1600" dirty="0">
                <a:solidFill>
                  <a:srgbClr val="7E7E7E"/>
                </a:solidFill>
                <a:latin typeface="Arial MT"/>
                <a:cs typeface="Arial MT"/>
              </a:rPr>
              <a:t>).</a:t>
            </a:r>
            <a:r>
              <a:rPr sz="1600" spc="-10" dirty="0">
                <a:solidFill>
                  <a:srgbClr val="7E7E7E"/>
                </a:solidFill>
                <a:latin typeface="Arial MT"/>
                <a:cs typeface="Arial MT"/>
              </a:rPr>
              <a:t> </a:t>
            </a:r>
            <a:r>
              <a:rPr sz="1600" dirty="0">
                <a:solidFill>
                  <a:srgbClr val="7E7E7E"/>
                </a:solidFill>
                <a:latin typeface="Arial MT"/>
                <a:cs typeface="Arial MT"/>
              </a:rPr>
              <a:t>(</a:t>
            </a:r>
            <a:r>
              <a:rPr sz="1600" i="1" dirty="0">
                <a:solidFill>
                  <a:srgbClr val="7E7E7E"/>
                </a:solidFill>
                <a:latin typeface="Arial"/>
                <a:cs typeface="Arial"/>
              </a:rPr>
              <a:t>Refer</a:t>
            </a:r>
            <a:r>
              <a:rPr sz="1600" i="1" spc="-15" dirty="0">
                <a:solidFill>
                  <a:srgbClr val="7E7E7E"/>
                </a:solidFill>
                <a:latin typeface="Arial"/>
                <a:cs typeface="Arial"/>
              </a:rPr>
              <a:t> </a:t>
            </a:r>
            <a:r>
              <a:rPr sz="1600" i="1" dirty="0">
                <a:solidFill>
                  <a:srgbClr val="7E7E7E"/>
                </a:solidFill>
                <a:latin typeface="Arial"/>
                <a:cs typeface="Arial"/>
              </a:rPr>
              <a:t>to</a:t>
            </a:r>
            <a:r>
              <a:rPr sz="1600" i="1" spc="-15" dirty="0">
                <a:solidFill>
                  <a:srgbClr val="7E7E7E"/>
                </a:solidFill>
                <a:latin typeface="Arial"/>
                <a:cs typeface="Arial"/>
              </a:rPr>
              <a:t> </a:t>
            </a:r>
            <a:r>
              <a:rPr sz="1600" i="1" dirty="0">
                <a:solidFill>
                  <a:srgbClr val="7E7E7E"/>
                </a:solidFill>
                <a:latin typeface="Arial"/>
                <a:cs typeface="Arial"/>
              </a:rPr>
              <a:t>Figure</a:t>
            </a:r>
            <a:r>
              <a:rPr sz="1600" i="1" spc="-30" dirty="0">
                <a:solidFill>
                  <a:srgbClr val="7E7E7E"/>
                </a:solidFill>
                <a:latin typeface="Arial"/>
                <a:cs typeface="Arial"/>
              </a:rPr>
              <a:t> </a:t>
            </a:r>
            <a:r>
              <a:rPr sz="1600" i="1" dirty="0">
                <a:solidFill>
                  <a:srgbClr val="7E7E7E"/>
                </a:solidFill>
                <a:latin typeface="Arial"/>
                <a:cs typeface="Arial"/>
              </a:rPr>
              <a:t>5</a:t>
            </a:r>
            <a:r>
              <a:rPr sz="1600" i="1" spc="-20" dirty="0">
                <a:solidFill>
                  <a:srgbClr val="7E7E7E"/>
                </a:solidFill>
                <a:latin typeface="Arial"/>
                <a:cs typeface="Arial"/>
              </a:rPr>
              <a:t> </a:t>
            </a:r>
            <a:r>
              <a:rPr sz="1600" i="1" dirty="0">
                <a:solidFill>
                  <a:srgbClr val="7E7E7E"/>
                </a:solidFill>
                <a:latin typeface="Arial"/>
                <a:cs typeface="Arial"/>
              </a:rPr>
              <a:t>of</a:t>
            </a:r>
            <a:r>
              <a:rPr sz="1600" i="1" spc="-15" dirty="0">
                <a:solidFill>
                  <a:srgbClr val="7E7E7E"/>
                </a:solidFill>
                <a:latin typeface="Arial"/>
                <a:cs typeface="Arial"/>
              </a:rPr>
              <a:t> </a:t>
            </a:r>
            <a:r>
              <a:rPr sz="1600" i="1" dirty="0">
                <a:solidFill>
                  <a:srgbClr val="7E7E7E"/>
                </a:solidFill>
                <a:latin typeface="Arial"/>
                <a:cs typeface="Arial"/>
              </a:rPr>
              <a:t>your</a:t>
            </a:r>
            <a:r>
              <a:rPr sz="1600" i="1" spc="-30" dirty="0">
                <a:solidFill>
                  <a:srgbClr val="7E7E7E"/>
                </a:solidFill>
                <a:latin typeface="Arial"/>
                <a:cs typeface="Arial"/>
              </a:rPr>
              <a:t> </a:t>
            </a:r>
            <a:r>
              <a:rPr sz="1600" i="1" dirty="0">
                <a:solidFill>
                  <a:srgbClr val="7E7E7E"/>
                </a:solidFill>
                <a:latin typeface="Arial"/>
                <a:cs typeface="Arial"/>
              </a:rPr>
              <a:t>textbook,</a:t>
            </a:r>
            <a:r>
              <a:rPr sz="1600" i="1" spc="-5" dirty="0">
                <a:solidFill>
                  <a:srgbClr val="7E7E7E"/>
                </a:solidFill>
                <a:latin typeface="Arial"/>
                <a:cs typeface="Arial"/>
              </a:rPr>
              <a:t> </a:t>
            </a:r>
            <a:r>
              <a:rPr sz="1600" i="1" u="sng" dirty="0">
                <a:solidFill>
                  <a:srgbClr val="7E7E7E"/>
                </a:solidFill>
                <a:uFill>
                  <a:solidFill>
                    <a:srgbClr val="7E7E7E"/>
                  </a:solidFill>
                </a:uFill>
                <a:latin typeface="Arial"/>
                <a:cs typeface="Arial"/>
              </a:rPr>
              <a:t>pp</a:t>
            </a:r>
            <a:r>
              <a:rPr sz="1600" i="1" spc="-25" dirty="0">
                <a:solidFill>
                  <a:srgbClr val="7E7E7E"/>
                </a:solidFill>
                <a:latin typeface="Arial"/>
                <a:cs typeface="Arial"/>
              </a:rPr>
              <a:t> </a:t>
            </a:r>
            <a:r>
              <a:rPr sz="1600" i="1" spc="-20" dirty="0">
                <a:solidFill>
                  <a:srgbClr val="7E7E7E"/>
                </a:solidFill>
                <a:latin typeface="Arial"/>
                <a:cs typeface="Arial"/>
              </a:rPr>
              <a:t>180</a:t>
            </a:r>
            <a:r>
              <a:rPr sz="1600" spc="-20" dirty="0">
                <a:solidFill>
                  <a:srgbClr val="7E7E7E"/>
                </a:solidFill>
                <a:latin typeface="Arial MT"/>
                <a:cs typeface="Arial MT"/>
              </a:rPr>
              <a:t>)</a:t>
            </a:r>
            <a:endParaRPr sz="1600">
              <a:latin typeface="Arial MT"/>
              <a:cs typeface="Arial MT"/>
            </a:endParaRPr>
          </a:p>
          <a:p>
            <a:pPr marL="372110" marR="475615" indent="-270510">
              <a:lnSpc>
                <a:spcPct val="110000"/>
              </a:lnSpc>
              <a:spcBef>
                <a:spcPts val="600"/>
              </a:spcBef>
              <a:buClr>
                <a:srgbClr val="245896"/>
              </a:buClr>
              <a:buChar char="•"/>
              <a:tabLst>
                <a:tab pos="372110" algn="l"/>
              </a:tabLst>
            </a:pPr>
            <a:r>
              <a:rPr sz="1600" dirty="0">
                <a:solidFill>
                  <a:srgbClr val="7E7E7E"/>
                </a:solidFill>
                <a:latin typeface="Arial MT"/>
                <a:cs typeface="Arial MT"/>
              </a:rPr>
              <a:t>Violations</a:t>
            </a:r>
            <a:r>
              <a:rPr sz="1600" spc="-40"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each</a:t>
            </a:r>
            <a:r>
              <a:rPr sz="1600" spc="-30" dirty="0">
                <a:solidFill>
                  <a:srgbClr val="7E7E7E"/>
                </a:solidFill>
                <a:latin typeface="Arial MT"/>
                <a:cs typeface="Arial MT"/>
              </a:rPr>
              <a:t> </a:t>
            </a:r>
            <a:r>
              <a:rPr sz="1600" dirty="0">
                <a:solidFill>
                  <a:srgbClr val="7E7E7E"/>
                </a:solidFill>
                <a:latin typeface="Arial MT"/>
                <a:cs typeface="Arial MT"/>
              </a:rPr>
              <a:t>assumptions</a:t>
            </a:r>
            <a:r>
              <a:rPr sz="1600" spc="-30" dirty="0">
                <a:solidFill>
                  <a:srgbClr val="7E7E7E"/>
                </a:solidFill>
                <a:latin typeface="Arial MT"/>
                <a:cs typeface="Arial MT"/>
              </a:rPr>
              <a:t> </a:t>
            </a:r>
            <a:r>
              <a:rPr sz="1600" dirty="0">
                <a:solidFill>
                  <a:srgbClr val="7E7E7E"/>
                </a:solidFill>
                <a:latin typeface="Arial MT"/>
                <a:cs typeface="Arial MT"/>
              </a:rPr>
              <a:t>can</a:t>
            </a:r>
            <a:r>
              <a:rPr sz="1600" spc="-30" dirty="0">
                <a:solidFill>
                  <a:srgbClr val="7E7E7E"/>
                </a:solidFill>
                <a:latin typeface="Arial MT"/>
                <a:cs typeface="Arial MT"/>
              </a:rPr>
              <a:t> </a:t>
            </a:r>
            <a:r>
              <a:rPr sz="1600" dirty="0">
                <a:solidFill>
                  <a:srgbClr val="7E7E7E"/>
                </a:solidFill>
                <a:latin typeface="Arial MT"/>
                <a:cs typeface="Arial MT"/>
              </a:rPr>
              <a:t>be</a:t>
            </a:r>
            <a:r>
              <a:rPr sz="1600" spc="-30" dirty="0">
                <a:solidFill>
                  <a:srgbClr val="7E7E7E"/>
                </a:solidFill>
                <a:latin typeface="Arial MT"/>
                <a:cs typeface="Arial MT"/>
              </a:rPr>
              <a:t> </a:t>
            </a:r>
            <a:r>
              <a:rPr sz="1600" dirty="0">
                <a:solidFill>
                  <a:srgbClr val="7E7E7E"/>
                </a:solidFill>
                <a:latin typeface="Arial MT"/>
                <a:cs typeface="Arial MT"/>
              </a:rPr>
              <a:t>identified</a:t>
            </a:r>
            <a:r>
              <a:rPr sz="1600" spc="-30" dirty="0">
                <a:solidFill>
                  <a:srgbClr val="7E7E7E"/>
                </a:solidFill>
                <a:latin typeface="Arial MT"/>
                <a:cs typeface="Arial MT"/>
              </a:rPr>
              <a:t> </a:t>
            </a:r>
            <a:r>
              <a:rPr sz="1600" dirty="0">
                <a:solidFill>
                  <a:srgbClr val="7E7E7E"/>
                </a:solidFill>
                <a:latin typeface="Arial MT"/>
                <a:cs typeface="Arial MT"/>
              </a:rPr>
              <a:t>by</a:t>
            </a:r>
            <a:r>
              <a:rPr sz="1600" spc="-25" dirty="0">
                <a:solidFill>
                  <a:srgbClr val="7E7E7E"/>
                </a:solidFill>
                <a:latin typeface="Arial MT"/>
                <a:cs typeface="Arial MT"/>
              </a:rPr>
              <a:t> </a:t>
            </a:r>
            <a:r>
              <a:rPr sz="1600" dirty="0">
                <a:solidFill>
                  <a:srgbClr val="7E7E7E"/>
                </a:solidFill>
                <a:latin typeface="Arial MT"/>
                <a:cs typeface="Arial MT"/>
              </a:rPr>
              <a:t>specific</a:t>
            </a:r>
            <a:r>
              <a:rPr sz="1600" spc="-40" dirty="0">
                <a:solidFill>
                  <a:srgbClr val="7E7E7E"/>
                </a:solidFill>
                <a:latin typeface="Arial MT"/>
                <a:cs typeface="Arial MT"/>
              </a:rPr>
              <a:t> </a:t>
            </a:r>
            <a:r>
              <a:rPr sz="1600" dirty="0">
                <a:solidFill>
                  <a:srgbClr val="7E7E7E"/>
                </a:solidFill>
                <a:latin typeface="Arial MT"/>
                <a:cs typeface="Arial MT"/>
              </a:rPr>
              <a:t>patterns</a:t>
            </a:r>
            <a:r>
              <a:rPr sz="1600" spc="-1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spc="-25" dirty="0">
                <a:solidFill>
                  <a:srgbClr val="7E7E7E"/>
                </a:solidFill>
                <a:latin typeface="Arial MT"/>
                <a:cs typeface="Arial MT"/>
              </a:rPr>
              <a:t>the </a:t>
            </a:r>
            <a:r>
              <a:rPr sz="1600" spc="-10" dirty="0">
                <a:solidFill>
                  <a:srgbClr val="7E7E7E"/>
                </a:solidFill>
                <a:latin typeface="Arial MT"/>
                <a:cs typeface="Arial MT"/>
              </a:rPr>
              <a:t>residuals.</a:t>
            </a:r>
            <a:endParaRPr sz="1600">
              <a:latin typeface="Arial MT"/>
              <a:cs typeface="Arial MT"/>
            </a:endParaRPr>
          </a:p>
          <a:p>
            <a:pPr marL="371475" indent="-269875">
              <a:lnSpc>
                <a:spcPct val="100000"/>
              </a:lnSpc>
              <a:spcBef>
                <a:spcPts val="790"/>
              </a:spcBef>
              <a:buClr>
                <a:srgbClr val="245896"/>
              </a:buClr>
              <a:buFont typeface="Arial MT"/>
              <a:buChar char="•"/>
              <a:tabLst>
                <a:tab pos="371475" algn="l"/>
              </a:tabLst>
            </a:pPr>
            <a:r>
              <a:rPr sz="1600" b="1" dirty="0">
                <a:solidFill>
                  <a:srgbClr val="C00000"/>
                </a:solidFill>
                <a:latin typeface="Arial"/>
                <a:cs typeface="Arial"/>
              </a:rPr>
              <a:t>Null</a:t>
            </a:r>
            <a:r>
              <a:rPr sz="1600" b="1" spc="-30" dirty="0">
                <a:solidFill>
                  <a:srgbClr val="C00000"/>
                </a:solidFill>
                <a:latin typeface="Arial"/>
                <a:cs typeface="Arial"/>
              </a:rPr>
              <a:t> </a:t>
            </a:r>
            <a:r>
              <a:rPr sz="1600" b="1" dirty="0">
                <a:solidFill>
                  <a:srgbClr val="C00000"/>
                </a:solidFill>
                <a:latin typeface="Arial"/>
                <a:cs typeface="Arial"/>
              </a:rPr>
              <a:t>plot</a:t>
            </a:r>
            <a:r>
              <a:rPr sz="1600" b="1" spc="-15" dirty="0">
                <a:solidFill>
                  <a:srgbClr val="C00000"/>
                </a:solidFill>
                <a:latin typeface="Arial"/>
                <a:cs typeface="Arial"/>
              </a:rPr>
              <a:t> </a:t>
            </a:r>
            <a:r>
              <a:rPr sz="1600" dirty="0">
                <a:solidFill>
                  <a:srgbClr val="7E7E7E"/>
                </a:solidFill>
                <a:latin typeface="Arial MT"/>
                <a:cs typeface="Arial MT"/>
              </a:rPr>
              <a:t>(</a:t>
            </a:r>
            <a:r>
              <a:rPr sz="1600" i="1" dirty="0">
                <a:solidFill>
                  <a:srgbClr val="7E7E7E"/>
                </a:solidFill>
                <a:latin typeface="Arial"/>
                <a:cs typeface="Arial"/>
              </a:rPr>
              <a:t>Figure</a:t>
            </a:r>
            <a:r>
              <a:rPr sz="1600" i="1" spc="-25" dirty="0">
                <a:solidFill>
                  <a:srgbClr val="7E7E7E"/>
                </a:solidFill>
                <a:latin typeface="Arial"/>
                <a:cs typeface="Arial"/>
              </a:rPr>
              <a:t> </a:t>
            </a:r>
            <a:r>
              <a:rPr sz="1600" i="1" dirty="0">
                <a:solidFill>
                  <a:srgbClr val="7E7E7E"/>
                </a:solidFill>
                <a:latin typeface="Arial"/>
                <a:cs typeface="Arial"/>
              </a:rPr>
              <a:t>5a</a:t>
            </a:r>
            <a:r>
              <a:rPr sz="1600" dirty="0">
                <a:solidFill>
                  <a:srgbClr val="7E7E7E"/>
                </a:solidFill>
                <a:latin typeface="Arial MT"/>
                <a:cs typeface="Arial MT"/>
              </a:rPr>
              <a:t>):</a:t>
            </a:r>
            <a:r>
              <a:rPr sz="1600" spc="-15" dirty="0">
                <a:solidFill>
                  <a:srgbClr val="7E7E7E"/>
                </a:solidFill>
                <a:latin typeface="Arial MT"/>
                <a:cs typeface="Arial MT"/>
              </a:rPr>
              <a:t> </a:t>
            </a:r>
            <a:r>
              <a:rPr sz="1600" dirty="0">
                <a:solidFill>
                  <a:srgbClr val="7E7E7E"/>
                </a:solidFill>
                <a:latin typeface="Arial MT"/>
                <a:cs typeface="Arial MT"/>
              </a:rPr>
              <a:t>plot</a:t>
            </a:r>
            <a:r>
              <a:rPr sz="1600" spc="-25"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residuals</a:t>
            </a:r>
            <a:r>
              <a:rPr sz="1600" spc="-35" dirty="0">
                <a:solidFill>
                  <a:srgbClr val="7E7E7E"/>
                </a:solidFill>
                <a:latin typeface="Arial MT"/>
                <a:cs typeface="Arial MT"/>
              </a:rPr>
              <a:t> </a:t>
            </a:r>
            <a:r>
              <a:rPr sz="1600" dirty="0">
                <a:solidFill>
                  <a:srgbClr val="7E7E7E"/>
                </a:solidFill>
                <a:latin typeface="Arial MT"/>
                <a:cs typeface="Arial MT"/>
              </a:rPr>
              <a:t>when</a:t>
            </a:r>
            <a:r>
              <a:rPr sz="1600" spc="-30" dirty="0">
                <a:solidFill>
                  <a:srgbClr val="7E7E7E"/>
                </a:solidFill>
                <a:latin typeface="Arial MT"/>
                <a:cs typeface="Arial MT"/>
              </a:rPr>
              <a:t> </a:t>
            </a:r>
            <a:r>
              <a:rPr sz="1600" dirty="0">
                <a:solidFill>
                  <a:srgbClr val="7E7E7E"/>
                </a:solidFill>
                <a:latin typeface="Arial MT"/>
                <a:cs typeface="Arial MT"/>
              </a:rPr>
              <a:t>all</a:t>
            </a:r>
            <a:r>
              <a:rPr sz="1600" spc="-35" dirty="0">
                <a:solidFill>
                  <a:srgbClr val="7E7E7E"/>
                </a:solidFill>
                <a:latin typeface="Arial MT"/>
                <a:cs typeface="Arial MT"/>
              </a:rPr>
              <a:t> </a:t>
            </a:r>
            <a:r>
              <a:rPr sz="1600" dirty="0">
                <a:solidFill>
                  <a:srgbClr val="7E7E7E"/>
                </a:solidFill>
                <a:latin typeface="Arial MT"/>
                <a:cs typeface="Arial MT"/>
              </a:rPr>
              <a:t>assumptions</a:t>
            </a:r>
            <a:r>
              <a:rPr sz="1600" spc="-25" dirty="0">
                <a:solidFill>
                  <a:srgbClr val="7E7E7E"/>
                </a:solidFill>
                <a:latin typeface="Arial MT"/>
                <a:cs typeface="Arial MT"/>
              </a:rPr>
              <a:t> </a:t>
            </a:r>
            <a:r>
              <a:rPr sz="1600" dirty="0">
                <a:solidFill>
                  <a:srgbClr val="7E7E7E"/>
                </a:solidFill>
                <a:latin typeface="Arial MT"/>
                <a:cs typeface="Arial MT"/>
              </a:rPr>
              <a:t>are</a:t>
            </a:r>
            <a:r>
              <a:rPr sz="1600" spc="-20" dirty="0">
                <a:solidFill>
                  <a:srgbClr val="7E7E7E"/>
                </a:solidFill>
                <a:latin typeface="Arial MT"/>
                <a:cs typeface="Arial MT"/>
              </a:rPr>
              <a:t> met.</a:t>
            </a:r>
            <a:endParaRPr sz="1600">
              <a:latin typeface="Arial MT"/>
              <a:cs typeface="Arial MT"/>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27</a:t>
            </a:fld>
            <a:endParaRPr spc="-25" dirty="0"/>
          </a:p>
        </p:txBody>
      </p:sp>
    </p:spTree>
    <p:extLst>
      <p:ext uri="{BB962C8B-B14F-4D97-AF65-F5344CB8AC3E}">
        <p14:creationId xmlns:p14="http://schemas.microsoft.com/office/powerpoint/2010/main" val="3905500483"/>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3474339"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90" dirty="0"/>
              <a:t> </a:t>
            </a:r>
            <a:r>
              <a:rPr dirty="0"/>
              <a:t>Regression</a:t>
            </a:r>
            <a:r>
              <a:rPr spc="-85" dirty="0"/>
              <a:t> </a:t>
            </a:r>
            <a:r>
              <a:rPr dirty="0"/>
              <a:t>Assumptions:</a:t>
            </a:r>
            <a:r>
              <a:rPr spc="-100" dirty="0"/>
              <a:t> </a:t>
            </a:r>
            <a:r>
              <a:rPr spc="-10" dirty="0"/>
              <a:t>Linearity</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648944" y="1983508"/>
            <a:ext cx="7609840" cy="3893820"/>
          </a:xfrm>
          <a:prstGeom prst="rect">
            <a:avLst/>
          </a:prstGeom>
        </p:spPr>
        <p:txBody>
          <a:bodyPr vert="horz" wrap="square" lIns="0" tIns="12700" rIns="0" bIns="0" rtlCol="0">
            <a:spAutoFit/>
          </a:bodyPr>
          <a:lstStyle/>
          <a:p>
            <a:pPr marL="295910" marR="562610" indent="-271145">
              <a:lnSpc>
                <a:spcPct val="110000"/>
              </a:lnSpc>
              <a:spcBef>
                <a:spcPts val="100"/>
              </a:spcBef>
              <a:buClr>
                <a:srgbClr val="245896"/>
              </a:buClr>
              <a:buFont typeface="Arial MT"/>
              <a:buChar char="•"/>
              <a:tabLst>
                <a:tab pos="295910" algn="l"/>
              </a:tabLst>
            </a:pPr>
            <a:r>
              <a:rPr sz="1600" b="1" dirty="0">
                <a:solidFill>
                  <a:srgbClr val="6F2F9F"/>
                </a:solidFill>
                <a:latin typeface="Arial"/>
                <a:cs typeface="Arial"/>
              </a:rPr>
              <a:t>Residual</a:t>
            </a:r>
            <a:r>
              <a:rPr sz="1600" b="1" spc="-30" dirty="0">
                <a:solidFill>
                  <a:srgbClr val="6F2F9F"/>
                </a:solidFill>
                <a:latin typeface="Arial"/>
                <a:cs typeface="Arial"/>
              </a:rPr>
              <a:t> </a:t>
            </a:r>
            <a:r>
              <a:rPr sz="1600" b="1" dirty="0">
                <a:solidFill>
                  <a:srgbClr val="6F2F9F"/>
                </a:solidFill>
                <a:latin typeface="Arial"/>
                <a:cs typeface="Arial"/>
              </a:rPr>
              <a:t>plots</a:t>
            </a:r>
            <a:r>
              <a:rPr sz="1600" b="1" spc="425" dirty="0">
                <a:solidFill>
                  <a:srgbClr val="6F2F9F"/>
                </a:solidFill>
                <a:latin typeface="Arial"/>
                <a:cs typeface="Arial"/>
              </a:rPr>
              <a:t> </a:t>
            </a:r>
            <a:r>
              <a:rPr sz="1600" dirty="0">
                <a:solidFill>
                  <a:srgbClr val="7E7E7E"/>
                </a:solidFill>
                <a:latin typeface="Arial MT"/>
                <a:cs typeface="Arial MT"/>
              </a:rPr>
              <a:t>–</a:t>
            </a:r>
            <a:r>
              <a:rPr sz="1600" spc="415" dirty="0">
                <a:solidFill>
                  <a:srgbClr val="7E7E7E"/>
                </a:solidFill>
                <a:latin typeface="Arial MT"/>
                <a:cs typeface="Arial MT"/>
              </a:rPr>
              <a:t> </a:t>
            </a:r>
            <a:r>
              <a:rPr sz="1600" dirty="0">
                <a:solidFill>
                  <a:srgbClr val="7E7E7E"/>
                </a:solidFill>
                <a:latin typeface="Arial MT"/>
                <a:cs typeface="Arial MT"/>
              </a:rPr>
              <a:t>enables</a:t>
            </a:r>
            <a:r>
              <a:rPr sz="1600" spc="-25" dirty="0">
                <a:solidFill>
                  <a:srgbClr val="7E7E7E"/>
                </a:solidFill>
                <a:latin typeface="Arial MT"/>
                <a:cs typeface="Arial MT"/>
              </a:rPr>
              <a:t> </a:t>
            </a:r>
            <a:r>
              <a:rPr sz="1600" dirty="0">
                <a:solidFill>
                  <a:srgbClr val="7E7E7E"/>
                </a:solidFill>
                <a:latin typeface="Arial MT"/>
                <a:cs typeface="Arial MT"/>
              </a:rPr>
              <a:t>you</a:t>
            </a:r>
            <a:r>
              <a:rPr sz="1600" spc="-25" dirty="0">
                <a:solidFill>
                  <a:srgbClr val="7E7E7E"/>
                </a:solidFill>
                <a:latin typeface="Arial MT"/>
                <a:cs typeface="Arial MT"/>
              </a:rPr>
              <a:t> </a:t>
            </a:r>
            <a:r>
              <a:rPr sz="1600" dirty="0">
                <a:solidFill>
                  <a:srgbClr val="7E7E7E"/>
                </a:solidFill>
                <a:latin typeface="Arial MT"/>
                <a:cs typeface="Arial MT"/>
              </a:rPr>
              <a:t>to</a:t>
            </a:r>
            <a:r>
              <a:rPr sz="1600" spc="-15" dirty="0">
                <a:solidFill>
                  <a:srgbClr val="7E7E7E"/>
                </a:solidFill>
                <a:latin typeface="Arial MT"/>
                <a:cs typeface="Arial MT"/>
              </a:rPr>
              <a:t> </a:t>
            </a:r>
            <a:r>
              <a:rPr sz="1600" dirty="0">
                <a:solidFill>
                  <a:srgbClr val="7E7E7E"/>
                </a:solidFill>
                <a:latin typeface="Arial MT"/>
                <a:cs typeface="Arial MT"/>
              </a:rPr>
              <a:t>determine</a:t>
            </a:r>
            <a:r>
              <a:rPr sz="1600" spc="-10" dirty="0">
                <a:solidFill>
                  <a:srgbClr val="7E7E7E"/>
                </a:solidFill>
                <a:latin typeface="Arial MT"/>
                <a:cs typeface="Arial MT"/>
              </a:rPr>
              <a:t> </a:t>
            </a:r>
            <a:r>
              <a:rPr sz="1600" dirty="0">
                <a:solidFill>
                  <a:srgbClr val="7E7E7E"/>
                </a:solidFill>
                <a:latin typeface="Arial MT"/>
                <a:cs typeface="Arial MT"/>
              </a:rPr>
              <a:t>if</a:t>
            </a:r>
            <a:r>
              <a:rPr sz="1600" spc="-25"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dirty="0">
                <a:solidFill>
                  <a:srgbClr val="7E7E7E"/>
                </a:solidFill>
                <a:latin typeface="Arial MT"/>
                <a:cs typeface="Arial MT"/>
              </a:rPr>
              <a:t>errors</a:t>
            </a:r>
            <a:r>
              <a:rPr sz="1600" spc="-10" dirty="0">
                <a:solidFill>
                  <a:srgbClr val="7E7E7E"/>
                </a:solidFill>
                <a:latin typeface="Arial MT"/>
                <a:cs typeface="Arial MT"/>
              </a:rPr>
              <a:t> </a:t>
            </a:r>
            <a:r>
              <a:rPr sz="1600" dirty="0">
                <a:solidFill>
                  <a:srgbClr val="7E7E7E"/>
                </a:solidFill>
                <a:latin typeface="Arial MT"/>
                <a:cs typeface="Arial MT"/>
              </a:rPr>
              <a:t>are</a:t>
            </a:r>
            <a:r>
              <a:rPr sz="1600" spc="-15" dirty="0">
                <a:solidFill>
                  <a:srgbClr val="7E7E7E"/>
                </a:solidFill>
                <a:latin typeface="Arial MT"/>
                <a:cs typeface="Arial MT"/>
              </a:rPr>
              <a:t> </a:t>
            </a:r>
            <a:r>
              <a:rPr sz="1600" dirty="0">
                <a:solidFill>
                  <a:srgbClr val="7E7E7E"/>
                </a:solidFill>
                <a:latin typeface="Arial MT"/>
                <a:cs typeface="Arial MT"/>
              </a:rPr>
              <a:t>linear.</a:t>
            </a:r>
            <a:r>
              <a:rPr sz="1600" spc="420" dirty="0">
                <a:solidFill>
                  <a:srgbClr val="7E7E7E"/>
                </a:solidFill>
                <a:latin typeface="Arial MT"/>
                <a:cs typeface="Arial MT"/>
              </a:rPr>
              <a:t> </a:t>
            </a:r>
            <a:r>
              <a:rPr sz="1600" spc="-25" dirty="0">
                <a:solidFill>
                  <a:srgbClr val="7E7E7E"/>
                </a:solidFill>
                <a:latin typeface="Arial MT"/>
                <a:cs typeface="Arial MT"/>
              </a:rPr>
              <a:t>Any </a:t>
            </a:r>
            <a:r>
              <a:rPr sz="1600" dirty="0">
                <a:solidFill>
                  <a:srgbClr val="7E7E7E"/>
                </a:solidFill>
                <a:latin typeface="Arial MT"/>
                <a:cs typeface="Arial MT"/>
              </a:rPr>
              <a:t>consistent</a:t>
            </a:r>
            <a:r>
              <a:rPr sz="1600" spc="-35" dirty="0">
                <a:solidFill>
                  <a:srgbClr val="7E7E7E"/>
                </a:solidFill>
                <a:latin typeface="Arial MT"/>
                <a:cs typeface="Arial MT"/>
              </a:rPr>
              <a:t> </a:t>
            </a:r>
            <a:r>
              <a:rPr sz="1600" dirty="0">
                <a:solidFill>
                  <a:srgbClr val="7E7E7E"/>
                </a:solidFill>
                <a:latin typeface="Arial MT"/>
                <a:cs typeface="Arial MT"/>
              </a:rPr>
              <a:t>curvilinear</a:t>
            </a:r>
            <a:r>
              <a:rPr sz="1600" spc="-40" dirty="0">
                <a:solidFill>
                  <a:srgbClr val="7E7E7E"/>
                </a:solidFill>
                <a:latin typeface="Arial MT"/>
                <a:cs typeface="Arial MT"/>
              </a:rPr>
              <a:t> </a:t>
            </a:r>
            <a:r>
              <a:rPr sz="1600" dirty="0">
                <a:solidFill>
                  <a:srgbClr val="7E7E7E"/>
                </a:solidFill>
                <a:latin typeface="Arial MT"/>
                <a:cs typeface="Arial MT"/>
              </a:rPr>
              <a:t>pattern</a:t>
            </a:r>
            <a:r>
              <a:rPr sz="1600" spc="-20" dirty="0">
                <a:solidFill>
                  <a:srgbClr val="7E7E7E"/>
                </a:solidFill>
                <a:latin typeface="Arial MT"/>
                <a:cs typeface="Arial MT"/>
              </a:rPr>
              <a:t> </a:t>
            </a:r>
            <a:r>
              <a:rPr sz="1600" dirty="0">
                <a:solidFill>
                  <a:srgbClr val="7E7E7E"/>
                </a:solidFill>
                <a:latin typeface="Arial MT"/>
                <a:cs typeface="Arial MT"/>
              </a:rPr>
              <a:t>in</a:t>
            </a:r>
            <a:r>
              <a:rPr sz="1600" spc="-3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residuals</a:t>
            </a:r>
            <a:r>
              <a:rPr sz="1600" spc="-40" dirty="0">
                <a:solidFill>
                  <a:srgbClr val="7E7E7E"/>
                </a:solidFill>
                <a:latin typeface="Arial MT"/>
                <a:cs typeface="Arial MT"/>
              </a:rPr>
              <a:t> </a:t>
            </a:r>
            <a:r>
              <a:rPr sz="1600" dirty="0">
                <a:solidFill>
                  <a:srgbClr val="7E7E7E"/>
                </a:solidFill>
                <a:latin typeface="Arial MT"/>
                <a:cs typeface="Arial MT"/>
              </a:rPr>
              <a:t>indicates</a:t>
            </a:r>
            <a:r>
              <a:rPr sz="1600" spc="-30" dirty="0">
                <a:solidFill>
                  <a:srgbClr val="7E7E7E"/>
                </a:solidFill>
                <a:latin typeface="Arial MT"/>
                <a:cs typeface="Arial MT"/>
              </a:rPr>
              <a:t> </a:t>
            </a:r>
            <a:r>
              <a:rPr sz="1600" dirty="0">
                <a:solidFill>
                  <a:srgbClr val="7E7E7E"/>
                </a:solidFill>
                <a:latin typeface="Arial MT"/>
                <a:cs typeface="Arial MT"/>
              </a:rPr>
              <a:t>that</a:t>
            </a:r>
            <a:r>
              <a:rPr sz="1600" spc="-1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existence</a:t>
            </a:r>
            <a:r>
              <a:rPr sz="1600" spc="-35" dirty="0">
                <a:solidFill>
                  <a:srgbClr val="7E7E7E"/>
                </a:solidFill>
                <a:latin typeface="Arial MT"/>
                <a:cs typeface="Arial MT"/>
              </a:rPr>
              <a:t> </a:t>
            </a:r>
            <a:r>
              <a:rPr sz="1600" spc="-25" dirty="0">
                <a:solidFill>
                  <a:srgbClr val="7E7E7E"/>
                </a:solidFill>
                <a:latin typeface="Arial MT"/>
                <a:cs typeface="Arial MT"/>
              </a:rPr>
              <a:t>of </a:t>
            </a:r>
            <a:r>
              <a:rPr sz="1600" dirty="0">
                <a:solidFill>
                  <a:srgbClr val="7E7E7E"/>
                </a:solidFill>
                <a:latin typeface="Arial MT"/>
                <a:cs typeface="Arial MT"/>
              </a:rPr>
              <a:t>nonlinear</a:t>
            </a:r>
            <a:r>
              <a:rPr sz="1600" spc="-30" dirty="0">
                <a:solidFill>
                  <a:srgbClr val="7E7E7E"/>
                </a:solidFill>
                <a:latin typeface="Arial MT"/>
                <a:cs typeface="Arial MT"/>
              </a:rPr>
              <a:t> </a:t>
            </a:r>
            <a:r>
              <a:rPr sz="1600" dirty="0">
                <a:solidFill>
                  <a:srgbClr val="7E7E7E"/>
                </a:solidFill>
                <a:latin typeface="Arial MT"/>
                <a:cs typeface="Arial MT"/>
              </a:rPr>
              <a:t>relationship</a:t>
            </a:r>
            <a:r>
              <a:rPr sz="1600" spc="-40" dirty="0">
                <a:solidFill>
                  <a:srgbClr val="7E7E7E"/>
                </a:solidFill>
                <a:latin typeface="Arial MT"/>
                <a:cs typeface="Arial MT"/>
              </a:rPr>
              <a:t> </a:t>
            </a:r>
            <a:r>
              <a:rPr sz="1600" dirty="0">
                <a:solidFill>
                  <a:srgbClr val="7E7E7E"/>
                </a:solidFill>
                <a:latin typeface="Arial MT"/>
                <a:cs typeface="Arial MT"/>
              </a:rPr>
              <a:t>not</a:t>
            </a:r>
            <a:r>
              <a:rPr sz="1600" spc="-15" dirty="0">
                <a:solidFill>
                  <a:srgbClr val="7E7E7E"/>
                </a:solidFill>
                <a:latin typeface="Arial MT"/>
                <a:cs typeface="Arial MT"/>
              </a:rPr>
              <a:t> </a:t>
            </a:r>
            <a:r>
              <a:rPr sz="1600" dirty="0">
                <a:solidFill>
                  <a:srgbClr val="7E7E7E"/>
                </a:solidFill>
                <a:latin typeface="Arial MT"/>
                <a:cs typeface="Arial MT"/>
              </a:rPr>
              <a:t>represented</a:t>
            </a:r>
            <a:r>
              <a:rPr sz="1600" spc="-25" dirty="0">
                <a:solidFill>
                  <a:srgbClr val="7E7E7E"/>
                </a:solidFill>
                <a:latin typeface="Arial MT"/>
                <a:cs typeface="Arial MT"/>
              </a:rPr>
              <a:t> </a:t>
            </a:r>
            <a:r>
              <a:rPr sz="1600" dirty="0">
                <a:solidFill>
                  <a:srgbClr val="7E7E7E"/>
                </a:solidFill>
                <a:latin typeface="Arial MT"/>
                <a:cs typeface="Arial MT"/>
              </a:rPr>
              <a:t>in</a:t>
            </a:r>
            <a:r>
              <a:rPr sz="1600" spc="-3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current</a:t>
            </a:r>
            <a:r>
              <a:rPr sz="1600" spc="-20" dirty="0">
                <a:solidFill>
                  <a:srgbClr val="7E7E7E"/>
                </a:solidFill>
                <a:latin typeface="Arial MT"/>
                <a:cs typeface="Arial MT"/>
              </a:rPr>
              <a:t> </a:t>
            </a:r>
            <a:r>
              <a:rPr sz="1600" dirty="0">
                <a:solidFill>
                  <a:srgbClr val="7E7E7E"/>
                </a:solidFill>
                <a:latin typeface="Arial MT"/>
                <a:cs typeface="Arial MT"/>
              </a:rPr>
              <a:t>model.</a:t>
            </a:r>
            <a:r>
              <a:rPr sz="1600" spc="-20" dirty="0">
                <a:solidFill>
                  <a:srgbClr val="7E7E7E"/>
                </a:solidFill>
                <a:latin typeface="Arial MT"/>
                <a:cs typeface="Arial MT"/>
              </a:rPr>
              <a:t> </a:t>
            </a:r>
            <a:r>
              <a:rPr sz="1600" dirty="0">
                <a:solidFill>
                  <a:srgbClr val="7E7E7E"/>
                </a:solidFill>
                <a:latin typeface="Arial MT"/>
                <a:cs typeface="Arial MT"/>
              </a:rPr>
              <a:t>(</a:t>
            </a:r>
            <a:r>
              <a:rPr sz="1600" i="1" dirty="0">
                <a:solidFill>
                  <a:srgbClr val="7E7E7E"/>
                </a:solidFill>
                <a:latin typeface="Arial"/>
                <a:cs typeface="Arial"/>
              </a:rPr>
              <a:t>Figure</a:t>
            </a:r>
            <a:r>
              <a:rPr sz="1600" i="1" spc="-25" dirty="0">
                <a:solidFill>
                  <a:srgbClr val="7E7E7E"/>
                </a:solidFill>
                <a:latin typeface="Arial"/>
                <a:cs typeface="Arial"/>
              </a:rPr>
              <a:t> </a:t>
            </a:r>
            <a:r>
              <a:rPr sz="1600" i="1" spc="-20" dirty="0">
                <a:solidFill>
                  <a:srgbClr val="7E7E7E"/>
                </a:solidFill>
                <a:latin typeface="Arial"/>
                <a:cs typeface="Arial"/>
              </a:rPr>
              <a:t>5b</a:t>
            </a:r>
            <a:r>
              <a:rPr sz="1600" spc="-20" dirty="0">
                <a:solidFill>
                  <a:srgbClr val="7E7E7E"/>
                </a:solidFill>
                <a:latin typeface="Arial MT"/>
                <a:cs typeface="Arial MT"/>
              </a:rPr>
              <a:t>).</a:t>
            </a:r>
            <a:endParaRPr sz="1600">
              <a:latin typeface="Arial MT"/>
              <a:cs typeface="Arial MT"/>
            </a:endParaRPr>
          </a:p>
          <a:p>
            <a:pPr marL="295275" indent="-269875">
              <a:lnSpc>
                <a:spcPct val="100000"/>
              </a:lnSpc>
              <a:spcBef>
                <a:spcPts val="790"/>
              </a:spcBef>
              <a:buFont typeface="Arial MT"/>
              <a:buChar char="•"/>
              <a:tabLst>
                <a:tab pos="295275" algn="l"/>
              </a:tabLst>
            </a:pPr>
            <a:r>
              <a:rPr sz="1600" b="1" dirty="0">
                <a:solidFill>
                  <a:srgbClr val="245896"/>
                </a:solidFill>
                <a:latin typeface="Arial"/>
                <a:cs typeface="Arial"/>
              </a:rPr>
              <a:t>Corrective</a:t>
            </a:r>
            <a:r>
              <a:rPr sz="1600" b="1" spc="-50" dirty="0">
                <a:solidFill>
                  <a:srgbClr val="245896"/>
                </a:solidFill>
                <a:latin typeface="Arial"/>
                <a:cs typeface="Arial"/>
              </a:rPr>
              <a:t> </a:t>
            </a:r>
            <a:r>
              <a:rPr sz="1600" b="1" spc="-10" dirty="0">
                <a:solidFill>
                  <a:srgbClr val="245896"/>
                </a:solidFill>
                <a:latin typeface="Arial"/>
                <a:cs typeface="Arial"/>
              </a:rPr>
              <a:t>actions</a:t>
            </a:r>
            <a:r>
              <a:rPr sz="1600" spc="-10" dirty="0">
                <a:solidFill>
                  <a:srgbClr val="7E7E7E"/>
                </a:solidFill>
                <a:latin typeface="Arial MT"/>
                <a:cs typeface="Arial MT"/>
              </a:rPr>
              <a:t>:</a:t>
            </a:r>
            <a:endParaRPr sz="1600">
              <a:latin typeface="Arial MT"/>
              <a:cs typeface="Arial MT"/>
            </a:endParaRPr>
          </a:p>
          <a:p>
            <a:pPr marL="752475" marR="83185" lvl="1" indent="-270510">
              <a:lnSpc>
                <a:spcPct val="110000"/>
              </a:lnSpc>
              <a:spcBef>
                <a:spcPts val="600"/>
              </a:spcBef>
              <a:buClr>
                <a:srgbClr val="245896"/>
              </a:buClr>
              <a:buChar char="•"/>
              <a:tabLst>
                <a:tab pos="752475" algn="l"/>
              </a:tabLst>
            </a:pPr>
            <a:r>
              <a:rPr sz="1600" dirty="0">
                <a:solidFill>
                  <a:srgbClr val="7E7E7E"/>
                </a:solidFill>
                <a:latin typeface="Arial MT"/>
                <a:cs typeface="Arial MT"/>
              </a:rPr>
              <a:t>Transforming</a:t>
            </a:r>
            <a:r>
              <a:rPr sz="1600" spc="-2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data</a:t>
            </a:r>
            <a:r>
              <a:rPr sz="1600" spc="-25" dirty="0">
                <a:solidFill>
                  <a:srgbClr val="7E7E7E"/>
                </a:solidFill>
                <a:latin typeface="Arial MT"/>
                <a:cs typeface="Arial MT"/>
              </a:rPr>
              <a:t> </a:t>
            </a:r>
            <a:r>
              <a:rPr sz="1600" dirty="0">
                <a:solidFill>
                  <a:srgbClr val="7E7E7E"/>
                </a:solidFill>
                <a:latin typeface="Arial MT"/>
                <a:cs typeface="Arial MT"/>
              </a:rPr>
              <a:t>values</a:t>
            </a:r>
            <a:r>
              <a:rPr sz="1600" spc="-30" dirty="0">
                <a:solidFill>
                  <a:srgbClr val="7E7E7E"/>
                </a:solidFill>
                <a:latin typeface="Arial MT"/>
                <a:cs typeface="Arial MT"/>
              </a:rPr>
              <a:t> </a:t>
            </a:r>
            <a:r>
              <a:rPr sz="1600" dirty="0">
                <a:solidFill>
                  <a:srgbClr val="7E7E7E"/>
                </a:solidFill>
                <a:latin typeface="Arial MT"/>
                <a:cs typeface="Arial MT"/>
              </a:rPr>
              <a:t>(log,</a:t>
            </a:r>
            <a:r>
              <a:rPr sz="1600" spc="-15" dirty="0">
                <a:solidFill>
                  <a:srgbClr val="7E7E7E"/>
                </a:solidFill>
                <a:latin typeface="Arial MT"/>
                <a:cs typeface="Arial MT"/>
              </a:rPr>
              <a:t> </a:t>
            </a:r>
            <a:r>
              <a:rPr sz="1600" dirty="0">
                <a:solidFill>
                  <a:srgbClr val="7E7E7E"/>
                </a:solidFill>
                <a:latin typeface="Arial MT"/>
                <a:cs typeface="Arial MT"/>
              </a:rPr>
              <a:t>square</a:t>
            </a:r>
            <a:r>
              <a:rPr sz="1600" spc="-25" dirty="0">
                <a:solidFill>
                  <a:srgbClr val="7E7E7E"/>
                </a:solidFill>
                <a:latin typeface="Arial MT"/>
                <a:cs typeface="Arial MT"/>
              </a:rPr>
              <a:t> </a:t>
            </a:r>
            <a:r>
              <a:rPr sz="1600" dirty="0">
                <a:solidFill>
                  <a:srgbClr val="7E7E7E"/>
                </a:solidFill>
                <a:latin typeface="Arial MT"/>
                <a:cs typeface="Arial MT"/>
              </a:rPr>
              <a:t>roots,</a:t>
            </a:r>
            <a:r>
              <a:rPr sz="1600" spc="-15" dirty="0">
                <a:solidFill>
                  <a:srgbClr val="7E7E7E"/>
                </a:solidFill>
                <a:latin typeface="Arial MT"/>
                <a:cs typeface="Arial MT"/>
              </a:rPr>
              <a:t> </a:t>
            </a:r>
            <a:r>
              <a:rPr sz="1600" dirty="0">
                <a:solidFill>
                  <a:srgbClr val="7E7E7E"/>
                </a:solidFill>
                <a:latin typeface="Arial MT"/>
                <a:cs typeface="Arial MT"/>
              </a:rPr>
              <a:t>etc.)</a:t>
            </a:r>
            <a:r>
              <a:rPr sz="1600" spc="-1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one</a:t>
            </a:r>
            <a:r>
              <a:rPr sz="1600" spc="-25" dirty="0">
                <a:solidFill>
                  <a:srgbClr val="7E7E7E"/>
                </a:solidFill>
                <a:latin typeface="Arial MT"/>
                <a:cs typeface="Arial MT"/>
              </a:rPr>
              <a:t> </a:t>
            </a:r>
            <a:r>
              <a:rPr sz="1600" dirty="0">
                <a:solidFill>
                  <a:srgbClr val="7E7E7E"/>
                </a:solidFill>
                <a:latin typeface="Arial MT"/>
                <a:cs typeface="Arial MT"/>
              </a:rPr>
              <a:t>or</a:t>
            </a:r>
            <a:r>
              <a:rPr sz="1600" spc="-20" dirty="0">
                <a:solidFill>
                  <a:srgbClr val="7E7E7E"/>
                </a:solidFill>
                <a:latin typeface="Arial MT"/>
                <a:cs typeface="Arial MT"/>
              </a:rPr>
              <a:t> more </a:t>
            </a:r>
            <a:r>
              <a:rPr sz="1600" dirty="0">
                <a:solidFill>
                  <a:srgbClr val="7E7E7E"/>
                </a:solidFill>
                <a:latin typeface="Arial MT"/>
                <a:cs typeface="Arial MT"/>
              </a:rPr>
              <a:t>dependent</a:t>
            </a:r>
            <a:r>
              <a:rPr sz="1600" spc="-35" dirty="0">
                <a:solidFill>
                  <a:srgbClr val="7E7E7E"/>
                </a:solidFill>
                <a:latin typeface="Arial MT"/>
                <a:cs typeface="Arial MT"/>
              </a:rPr>
              <a:t> </a:t>
            </a:r>
            <a:r>
              <a:rPr sz="1600" dirty="0">
                <a:solidFill>
                  <a:srgbClr val="7E7E7E"/>
                </a:solidFill>
                <a:latin typeface="Arial MT"/>
                <a:cs typeface="Arial MT"/>
              </a:rPr>
              <a:t>variables</a:t>
            </a:r>
            <a:r>
              <a:rPr sz="1600" spc="-35" dirty="0">
                <a:solidFill>
                  <a:srgbClr val="7E7E7E"/>
                </a:solidFill>
                <a:latin typeface="Arial MT"/>
                <a:cs typeface="Arial MT"/>
              </a:rPr>
              <a:t> </a:t>
            </a:r>
            <a:r>
              <a:rPr sz="1600" dirty="0">
                <a:solidFill>
                  <a:srgbClr val="7E7E7E"/>
                </a:solidFill>
                <a:latin typeface="Arial MT"/>
                <a:cs typeface="Arial MT"/>
              </a:rPr>
              <a:t>→</a:t>
            </a:r>
            <a:r>
              <a:rPr sz="1600" spc="-30" dirty="0">
                <a:solidFill>
                  <a:srgbClr val="7E7E7E"/>
                </a:solidFill>
                <a:latin typeface="Arial MT"/>
                <a:cs typeface="Arial MT"/>
              </a:rPr>
              <a:t> </a:t>
            </a:r>
            <a:r>
              <a:rPr sz="1600" b="1" dirty="0">
                <a:solidFill>
                  <a:srgbClr val="C00000"/>
                </a:solidFill>
                <a:latin typeface="Arial"/>
                <a:cs typeface="Arial"/>
              </a:rPr>
              <a:t>Partial</a:t>
            </a:r>
            <a:r>
              <a:rPr sz="1600" b="1" spc="-20" dirty="0">
                <a:solidFill>
                  <a:srgbClr val="C00000"/>
                </a:solidFill>
                <a:latin typeface="Arial"/>
                <a:cs typeface="Arial"/>
              </a:rPr>
              <a:t> </a:t>
            </a:r>
            <a:r>
              <a:rPr sz="1600" b="1" dirty="0">
                <a:solidFill>
                  <a:srgbClr val="C00000"/>
                </a:solidFill>
                <a:latin typeface="Arial"/>
                <a:cs typeface="Arial"/>
              </a:rPr>
              <a:t>regression</a:t>
            </a:r>
            <a:r>
              <a:rPr sz="1600" b="1" spc="-30" dirty="0">
                <a:solidFill>
                  <a:srgbClr val="C00000"/>
                </a:solidFill>
                <a:latin typeface="Arial"/>
                <a:cs typeface="Arial"/>
              </a:rPr>
              <a:t> </a:t>
            </a:r>
            <a:r>
              <a:rPr sz="1600" b="1" dirty="0">
                <a:solidFill>
                  <a:srgbClr val="C00000"/>
                </a:solidFill>
                <a:latin typeface="Arial"/>
                <a:cs typeface="Arial"/>
              </a:rPr>
              <a:t>plots</a:t>
            </a:r>
            <a:r>
              <a:rPr sz="1600" dirty="0">
                <a:solidFill>
                  <a:srgbClr val="7E7E7E"/>
                </a:solidFill>
                <a:latin typeface="Arial MT"/>
                <a:cs typeface="Arial MT"/>
              </a:rPr>
              <a:t>:</a:t>
            </a:r>
            <a:r>
              <a:rPr sz="1600" spc="-20" dirty="0">
                <a:solidFill>
                  <a:srgbClr val="7E7E7E"/>
                </a:solidFill>
                <a:latin typeface="Arial MT"/>
                <a:cs typeface="Arial MT"/>
              </a:rPr>
              <a:t> </a:t>
            </a:r>
            <a:r>
              <a:rPr sz="1600" dirty="0">
                <a:solidFill>
                  <a:srgbClr val="7E7E7E"/>
                </a:solidFill>
                <a:latin typeface="Arial MT"/>
                <a:cs typeface="Arial MT"/>
              </a:rPr>
              <a:t>show</a:t>
            </a:r>
            <a:r>
              <a:rPr sz="1600" spc="-4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relationship</a:t>
            </a:r>
            <a:r>
              <a:rPr sz="1600" spc="-40" dirty="0">
                <a:solidFill>
                  <a:srgbClr val="7E7E7E"/>
                </a:solidFill>
                <a:latin typeface="Arial MT"/>
                <a:cs typeface="Arial MT"/>
              </a:rPr>
              <a:t> </a:t>
            </a:r>
            <a:r>
              <a:rPr sz="1600" dirty="0">
                <a:solidFill>
                  <a:srgbClr val="7E7E7E"/>
                </a:solidFill>
                <a:latin typeface="Arial MT"/>
                <a:cs typeface="Arial MT"/>
              </a:rPr>
              <a:t>o</a:t>
            </a:r>
            <a:r>
              <a:rPr sz="1600" spc="-35" dirty="0">
                <a:solidFill>
                  <a:srgbClr val="7E7E7E"/>
                </a:solidFill>
                <a:latin typeface="Arial MT"/>
                <a:cs typeface="Arial MT"/>
              </a:rPr>
              <a:t> </a:t>
            </a:r>
            <a:r>
              <a:rPr sz="1600" spc="-50" dirty="0">
                <a:solidFill>
                  <a:srgbClr val="7E7E7E"/>
                </a:solidFill>
                <a:latin typeface="Arial MT"/>
                <a:cs typeface="Arial MT"/>
              </a:rPr>
              <a:t>a </a:t>
            </a:r>
            <a:r>
              <a:rPr sz="1600" dirty="0">
                <a:solidFill>
                  <a:srgbClr val="7E7E7E"/>
                </a:solidFill>
                <a:latin typeface="Arial MT"/>
                <a:cs typeface="Arial MT"/>
              </a:rPr>
              <a:t>single</a:t>
            </a:r>
            <a:r>
              <a:rPr sz="1600" spc="-35" dirty="0">
                <a:solidFill>
                  <a:srgbClr val="7E7E7E"/>
                </a:solidFill>
                <a:latin typeface="Arial MT"/>
                <a:cs typeface="Arial MT"/>
              </a:rPr>
              <a:t> </a:t>
            </a:r>
            <a:r>
              <a:rPr sz="1600" i="1" dirty="0">
                <a:solidFill>
                  <a:srgbClr val="7E7E7E"/>
                </a:solidFill>
                <a:latin typeface="Arial"/>
                <a:cs typeface="Arial"/>
              </a:rPr>
              <a:t>X</a:t>
            </a:r>
            <a:r>
              <a:rPr sz="1575" i="1" baseline="-21164" dirty="0">
                <a:solidFill>
                  <a:srgbClr val="7E7E7E"/>
                </a:solidFill>
                <a:latin typeface="Arial"/>
                <a:cs typeface="Arial"/>
              </a:rPr>
              <a:t>i</a:t>
            </a:r>
            <a:r>
              <a:rPr sz="1575" i="1" spc="172" baseline="-21164" dirty="0">
                <a:solidFill>
                  <a:srgbClr val="7E7E7E"/>
                </a:solidFill>
                <a:latin typeface="Arial"/>
                <a:cs typeface="Arial"/>
              </a:rPr>
              <a:t> </a:t>
            </a:r>
            <a:r>
              <a:rPr sz="1600" dirty="0">
                <a:solidFill>
                  <a:srgbClr val="7E7E7E"/>
                </a:solidFill>
                <a:latin typeface="Arial MT"/>
                <a:cs typeface="Arial MT"/>
              </a:rPr>
              <a:t>to</a:t>
            </a:r>
            <a:r>
              <a:rPr sz="1600" spc="-20" dirty="0">
                <a:solidFill>
                  <a:srgbClr val="7E7E7E"/>
                </a:solidFill>
                <a:latin typeface="Arial MT"/>
                <a:cs typeface="Arial MT"/>
              </a:rPr>
              <a:t> </a:t>
            </a:r>
            <a:r>
              <a:rPr sz="1600" i="1" dirty="0">
                <a:solidFill>
                  <a:srgbClr val="7E7E7E"/>
                </a:solidFill>
                <a:latin typeface="Arial"/>
                <a:cs typeface="Arial"/>
              </a:rPr>
              <a:t>Y</a:t>
            </a:r>
            <a:r>
              <a:rPr sz="1600" dirty="0">
                <a:solidFill>
                  <a:srgbClr val="7E7E7E"/>
                </a:solidFill>
                <a:latin typeface="Arial MT"/>
                <a:cs typeface="Arial MT"/>
              </a:rPr>
              <a:t>,</a:t>
            </a:r>
            <a:r>
              <a:rPr sz="1600" spc="-25" dirty="0">
                <a:solidFill>
                  <a:srgbClr val="7E7E7E"/>
                </a:solidFill>
                <a:latin typeface="Arial MT"/>
                <a:cs typeface="Arial MT"/>
              </a:rPr>
              <a:t> </a:t>
            </a:r>
            <a:r>
              <a:rPr sz="1600" dirty="0">
                <a:solidFill>
                  <a:srgbClr val="7E7E7E"/>
                </a:solidFill>
                <a:latin typeface="Arial MT"/>
                <a:cs typeface="Arial MT"/>
              </a:rPr>
              <a:t>controlling</a:t>
            </a:r>
            <a:r>
              <a:rPr sz="1600" spc="-30" dirty="0">
                <a:solidFill>
                  <a:srgbClr val="7E7E7E"/>
                </a:solidFill>
                <a:latin typeface="Arial MT"/>
                <a:cs typeface="Arial MT"/>
              </a:rPr>
              <a:t> </a:t>
            </a:r>
            <a:r>
              <a:rPr sz="1600" dirty="0">
                <a:solidFill>
                  <a:srgbClr val="7E7E7E"/>
                </a:solidFill>
                <a:latin typeface="Arial MT"/>
                <a:cs typeface="Arial MT"/>
              </a:rPr>
              <a:t>for</a:t>
            </a:r>
            <a:r>
              <a:rPr sz="1600" spc="-1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effects</a:t>
            </a:r>
            <a:r>
              <a:rPr sz="1600" spc="-5"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all</a:t>
            </a:r>
            <a:r>
              <a:rPr sz="1600" spc="-35" dirty="0">
                <a:solidFill>
                  <a:srgbClr val="7E7E7E"/>
                </a:solidFill>
                <a:latin typeface="Arial MT"/>
                <a:cs typeface="Arial MT"/>
              </a:rPr>
              <a:t> </a:t>
            </a:r>
            <a:r>
              <a:rPr sz="1600" dirty="0">
                <a:solidFill>
                  <a:srgbClr val="7E7E7E"/>
                </a:solidFill>
                <a:latin typeface="Arial MT"/>
                <a:cs typeface="Arial MT"/>
              </a:rPr>
              <a:t>other</a:t>
            </a:r>
            <a:r>
              <a:rPr sz="1600" spc="-10" dirty="0">
                <a:solidFill>
                  <a:srgbClr val="7E7E7E"/>
                </a:solidFill>
                <a:latin typeface="Arial MT"/>
                <a:cs typeface="Arial MT"/>
              </a:rPr>
              <a:t> </a:t>
            </a:r>
            <a:r>
              <a:rPr sz="1600" dirty="0">
                <a:solidFill>
                  <a:srgbClr val="7E7E7E"/>
                </a:solidFill>
                <a:latin typeface="Arial MT"/>
                <a:cs typeface="Arial MT"/>
              </a:rPr>
              <a:t>independent</a:t>
            </a:r>
            <a:r>
              <a:rPr sz="1600" spc="-30" dirty="0">
                <a:solidFill>
                  <a:srgbClr val="7E7E7E"/>
                </a:solidFill>
                <a:latin typeface="Arial MT"/>
                <a:cs typeface="Arial MT"/>
              </a:rPr>
              <a:t> </a:t>
            </a:r>
            <a:r>
              <a:rPr sz="1600" spc="-10" dirty="0">
                <a:solidFill>
                  <a:srgbClr val="7E7E7E"/>
                </a:solidFill>
                <a:latin typeface="Arial MT"/>
                <a:cs typeface="Arial MT"/>
              </a:rPr>
              <a:t>variables.</a:t>
            </a:r>
            <a:endParaRPr sz="1600">
              <a:latin typeface="Arial MT"/>
              <a:cs typeface="Arial MT"/>
            </a:endParaRPr>
          </a:p>
          <a:p>
            <a:pPr marL="939165" marR="270510">
              <a:lnSpc>
                <a:spcPct val="110000"/>
              </a:lnSpc>
              <a:spcBef>
                <a:spcPts val="600"/>
              </a:spcBef>
            </a:pPr>
            <a:r>
              <a:rPr sz="1600" i="1" dirty="0">
                <a:solidFill>
                  <a:srgbClr val="7E7E7E"/>
                </a:solidFill>
                <a:latin typeface="Arial"/>
                <a:cs typeface="Arial"/>
              </a:rPr>
              <a:t>Differ</a:t>
            </a:r>
            <a:r>
              <a:rPr sz="1600" i="1" spc="-10" dirty="0">
                <a:solidFill>
                  <a:srgbClr val="7E7E7E"/>
                </a:solidFill>
                <a:latin typeface="Arial"/>
                <a:cs typeface="Arial"/>
              </a:rPr>
              <a:t> </a:t>
            </a:r>
            <a:r>
              <a:rPr sz="1600" i="1" dirty="0">
                <a:solidFill>
                  <a:srgbClr val="7E7E7E"/>
                </a:solidFill>
                <a:latin typeface="Arial"/>
                <a:cs typeface="Arial"/>
              </a:rPr>
              <a:t>from</a:t>
            </a:r>
            <a:r>
              <a:rPr sz="1600" i="1" spc="-10" dirty="0">
                <a:solidFill>
                  <a:srgbClr val="7E7E7E"/>
                </a:solidFill>
                <a:latin typeface="Arial"/>
                <a:cs typeface="Arial"/>
              </a:rPr>
              <a:t> </a:t>
            </a:r>
            <a:r>
              <a:rPr sz="1600" i="1" dirty="0">
                <a:solidFill>
                  <a:srgbClr val="7E7E7E"/>
                </a:solidFill>
                <a:latin typeface="Arial"/>
                <a:cs typeface="Arial"/>
              </a:rPr>
              <a:t>overall</a:t>
            </a:r>
            <a:r>
              <a:rPr sz="1600" i="1" spc="-30" dirty="0">
                <a:solidFill>
                  <a:srgbClr val="7E7E7E"/>
                </a:solidFill>
                <a:latin typeface="Arial"/>
                <a:cs typeface="Arial"/>
              </a:rPr>
              <a:t> </a:t>
            </a:r>
            <a:r>
              <a:rPr sz="1600" i="1" dirty="0">
                <a:solidFill>
                  <a:srgbClr val="7E7E7E"/>
                </a:solidFill>
                <a:latin typeface="Arial"/>
                <a:cs typeface="Arial"/>
              </a:rPr>
              <a:t>residual</a:t>
            </a:r>
            <a:r>
              <a:rPr sz="1600" i="1" spc="-25" dirty="0">
                <a:solidFill>
                  <a:srgbClr val="7E7E7E"/>
                </a:solidFill>
                <a:latin typeface="Arial"/>
                <a:cs typeface="Arial"/>
              </a:rPr>
              <a:t> </a:t>
            </a:r>
            <a:r>
              <a:rPr sz="1600" i="1" dirty="0">
                <a:solidFill>
                  <a:srgbClr val="7E7E7E"/>
                </a:solidFill>
                <a:latin typeface="Arial"/>
                <a:cs typeface="Arial"/>
              </a:rPr>
              <a:t>plots</a:t>
            </a:r>
            <a:r>
              <a:rPr sz="1600" i="1" spc="-20" dirty="0">
                <a:solidFill>
                  <a:srgbClr val="7E7E7E"/>
                </a:solidFill>
                <a:latin typeface="Arial"/>
                <a:cs typeface="Arial"/>
              </a:rPr>
              <a:t> </a:t>
            </a:r>
            <a:r>
              <a:rPr sz="1600" i="1" dirty="0">
                <a:solidFill>
                  <a:srgbClr val="7E7E7E"/>
                </a:solidFill>
                <a:latin typeface="Arial"/>
                <a:cs typeface="Arial"/>
              </a:rPr>
              <a:t>in</a:t>
            </a:r>
            <a:r>
              <a:rPr sz="1600" i="1" spc="-25" dirty="0">
                <a:solidFill>
                  <a:srgbClr val="7E7E7E"/>
                </a:solidFill>
                <a:latin typeface="Arial"/>
                <a:cs typeface="Arial"/>
              </a:rPr>
              <a:t> </a:t>
            </a:r>
            <a:r>
              <a:rPr sz="1600" i="1" dirty="0">
                <a:solidFill>
                  <a:srgbClr val="7E7E7E"/>
                </a:solidFill>
                <a:latin typeface="Arial"/>
                <a:cs typeface="Arial"/>
              </a:rPr>
              <a:t>that the</a:t>
            </a:r>
            <a:r>
              <a:rPr sz="1600" i="1" spc="-15" dirty="0">
                <a:solidFill>
                  <a:srgbClr val="7E7E7E"/>
                </a:solidFill>
                <a:latin typeface="Arial"/>
                <a:cs typeface="Arial"/>
              </a:rPr>
              <a:t> </a:t>
            </a:r>
            <a:r>
              <a:rPr sz="1600" i="1" dirty="0">
                <a:solidFill>
                  <a:srgbClr val="7E7E7E"/>
                </a:solidFill>
                <a:latin typeface="Arial"/>
                <a:cs typeface="Arial"/>
              </a:rPr>
              <a:t>central</a:t>
            </a:r>
            <a:r>
              <a:rPr sz="1600" i="1" spc="-20" dirty="0">
                <a:solidFill>
                  <a:srgbClr val="7E7E7E"/>
                </a:solidFill>
                <a:latin typeface="Arial"/>
                <a:cs typeface="Arial"/>
              </a:rPr>
              <a:t> </a:t>
            </a:r>
            <a:r>
              <a:rPr sz="1600" i="1" dirty="0">
                <a:solidFill>
                  <a:srgbClr val="7E7E7E"/>
                </a:solidFill>
                <a:latin typeface="Arial"/>
                <a:cs typeface="Arial"/>
              </a:rPr>
              <a:t>line</a:t>
            </a:r>
            <a:r>
              <a:rPr sz="1600" i="1" spc="-30" dirty="0">
                <a:solidFill>
                  <a:srgbClr val="7E7E7E"/>
                </a:solidFill>
                <a:latin typeface="Arial"/>
                <a:cs typeface="Arial"/>
              </a:rPr>
              <a:t> </a:t>
            </a:r>
            <a:r>
              <a:rPr sz="1600" i="1" dirty="0">
                <a:solidFill>
                  <a:srgbClr val="7E7E7E"/>
                </a:solidFill>
                <a:latin typeface="Arial"/>
                <a:cs typeface="Arial"/>
              </a:rPr>
              <a:t>now</a:t>
            </a:r>
            <a:r>
              <a:rPr sz="1600" i="1" spc="-20" dirty="0">
                <a:solidFill>
                  <a:srgbClr val="7E7E7E"/>
                </a:solidFill>
                <a:latin typeface="Arial"/>
                <a:cs typeface="Arial"/>
              </a:rPr>
              <a:t> </a:t>
            </a:r>
            <a:r>
              <a:rPr sz="1600" i="1" dirty="0">
                <a:solidFill>
                  <a:srgbClr val="7E7E7E"/>
                </a:solidFill>
                <a:latin typeface="Arial"/>
                <a:cs typeface="Arial"/>
              </a:rPr>
              <a:t>slope</a:t>
            </a:r>
            <a:r>
              <a:rPr sz="1600" i="1" spc="-30" dirty="0">
                <a:solidFill>
                  <a:srgbClr val="7E7E7E"/>
                </a:solidFill>
                <a:latin typeface="Arial"/>
                <a:cs typeface="Arial"/>
              </a:rPr>
              <a:t> </a:t>
            </a:r>
            <a:r>
              <a:rPr sz="1600" i="1" dirty="0">
                <a:solidFill>
                  <a:srgbClr val="7E7E7E"/>
                </a:solidFill>
                <a:latin typeface="Arial"/>
                <a:cs typeface="Arial"/>
              </a:rPr>
              <a:t>up</a:t>
            </a:r>
            <a:r>
              <a:rPr sz="1600" i="1" spc="415" dirty="0">
                <a:solidFill>
                  <a:srgbClr val="7E7E7E"/>
                </a:solidFill>
                <a:latin typeface="Arial"/>
                <a:cs typeface="Arial"/>
              </a:rPr>
              <a:t> </a:t>
            </a:r>
            <a:r>
              <a:rPr sz="1600" i="1" spc="-25" dirty="0">
                <a:solidFill>
                  <a:srgbClr val="7E7E7E"/>
                </a:solidFill>
                <a:latin typeface="Arial"/>
                <a:cs typeface="Arial"/>
              </a:rPr>
              <a:t>or </a:t>
            </a:r>
            <a:r>
              <a:rPr sz="1600" i="1" dirty="0">
                <a:solidFill>
                  <a:srgbClr val="7E7E7E"/>
                </a:solidFill>
                <a:latin typeface="Arial"/>
                <a:cs typeface="Arial"/>
              </a:rPr>
              <a:t>down</a:t>
            </a:r>
            <a:r>
              <a:rPr sz="1600" i="1" spc="-35" dirty="0">
                <a:solidFill>
                  <a:srgbClr val="7E7E7E"/>
                </a:solidFill>
                <a:latin typeface="Arial"/>
                <a:cs typeface="Arial"/>
              </a:rPr>
              <a:t> </a:t>
            </a:r>
            <a:r>
              <a:rPr sz="1600" i="1" dirty="0">
                <a:solidFill>
                  <a:srgbClr val="7E7E7E"/>
                </a:solidFill>
                <a:latin typeface="Arial"/>
                <a:cs typeface="Arial"/>
              </a:rPr>
              <a:t>depending</a:t>
            </a:r>
            <a:r>
              <a:rPr sz="1600" i="1" spc="-30" dirty="0">
                <a:solidFill>
                  <a:srgbClr val="7E7E7E"/>
                </a:solidFill>
                <a:latin typeface="Arial"/>
                <a:cs typeface="Arial"/>
              </a:rPr>
              <a:t> </a:t>
            </a:r>
            <a:r>
              <a:rPr sz="1600" i="1" dirty="0">
                <a:solidFill>
                  <a:srgbClr val="7E7E7E"/>
                </a:solidFill>
                <a:latin typeface="Arial"/>
                <a:cs typeface="Arial"/>
              </a:rPr>
              <a:t>on</a:t>
            </a:r>
            <a:r>
              <a:rPr sz="1600" i="1" spc="-20" dirty="0">
                <a:solidFill>
                  <a:srgbClr val="7E7E7E"/>
                </a:solidFill>
                <a:latin typeface="Arial"/>
                <a:cs typeface="Arial"/>
              </a:rPr>
              <a:t> </a:t>
            </a:r>
            <a:r>
              <a:rPr sz="1600" i="1" dirty="0">
                <a:solidFill>
                  <a:srgbClr val="7E7E7E"/>
                </a:solidFill>
                <a:latin typeface="Arial"/>
                <a:cs typeface="Arial"/>
              </a:rPr>
              <a:t>the</a:t>
            </a:r>
            <a:r>
              <a:rPr sz="1600" i="1" spc="-20" dirty="0">
                <a:solidFill>
                  <a:srgbClr val="7E7E7E"/>
                </a:solidFill>
                <a:latin typeface="Arial"/>
                <a:cs typeface="Arial"/>
              </a:rPr>
              <a:t> </a:t>
            </a:r>
            <a:r>
              <a:rPr sz="1600" i="1" dirty="0">
                <a:solidFill>
                  <a:srgbClr val="7E7E7E"/>
                </a:solidFill>
                <a:latin typeface="Arial"/>
                <a:cs typeface="Arial"/>
              </a:rPr>
              <a:t>sign</a:t>
            </a:r>
            <a:r>
              <a:rPr sz="1600" i="1" spc="-30" dirty="0">
                <a:solidFill>
                  <a:srgbClr val="7E7E7E"/>
                </a:solidFill>
                <a:latin typeface="Arial"/>
                <a:cs typeface="Arial"/>
              </a:rPr>
              <a:t> </a:t>
            </a:r>
            <a:r>
              <a:rPr sz="1600" i="1" dirty="0">
                <a:solidFill>
                  <a:srgbClr val="7E7E7E"/>
                </a:solidFill>
                <a:latin typeface="Arial"/>
                <a:cs typeface="Arial"/>
              </a:rPr>
              <a:t>of</a:t>
            </a:r>
            <a:r>
              <a:rPr sz="1600" i="1" spc="-15" dirty="0">
                <a:solidFill>
                  <a:srgbClr val="7E7E7E"/>
                </a:solidFill>
                <a:latin typeface="Arial"/>
                <a:cs typeface="Arial"/>
              </a:rPr>
              <a:t> </a:t>
            </a:r>
            <a:r>
              <a:rPr sz="1600" i="1" dirty="0">
                <a:solidFill>
                  <a:srgbClr val="7E7E7E"/>
                </a:solidFill>
                <a:latin typeface="Arial"/>
                <a:cs typeface="Arial"/>
              </a:rPr>
              <a:t>regression</a:t>
            </a:r>
            <a:r>
              <a:rPr sz="1600" i="1" spc="-30" dirty="0">
                <a:solidFill>
                  <a:srgbClr val="7E7E7E"/>
                </a:solidFill>
                <a:latin typeface="Arial"/>
                <a:cs typeface="Arial"/>
              </a:rPr>
              <a:t> </a:t>
            </a:r>
            <a:r>
              <a:rPr sz="1600" i="1" dirty="0">
                <a:solidFill>
                  <a:srgbClr val="7E7E7E"/>
                </a:solidFill>
                <a:latin typeface="Arial"/>
                <a:cs typeface="Arial"/>
              </a:rPr>
              <a:t>coefficient</a:t>
            </a:r>
            <a:r>
              <a:rPr sz="1600" i="1" spc="-20" dirty="0">
                <a:solidFill>
                  <a:srgbClr val="7E7E7E"/>
                </a:solidFill>
                <a:latin typeface="Arial"/>
                <a:cs typeface="Arial"/>
              </a:rPr>
              <a:t> </a:t>
            </a:r>
            <a:r>
              <a:rPr sz="1600" i="1" dirty="0">
                <a:solidFill>
                  <a:srgbClr val="7E7E7E"/>
                </a:solidFill>
                <a:latin typeface="Arial"/>
                <a:cs typeface="Arial"/>
              </a:rPr>
              <a:t>associated</a:t>
            </a:r>
            <a:r>
              <a:rPr sz="1600" i="1" spc="-35" dirty="0">
                <a:solidFill>
                  <a:srgbClr val="7E7E7E"/>
                </a:solidFill>
                <a:latin typeface="Arial"/>
                <a:cs typeface="Arial"/>
              </a:rPr>
              <a:t> </a:t>
            </a:r>
            <a:r>
              <a:rPr sz="1600" i="1" spc="-20" dirty="0">
                <a:solidFill>
                  <a:srgbClr val="7E7E7E"/>
                </a:solidFill>
                <a:latin typeface="Arial"/>
                <a:cs typeface="Arial"/>
              </a:rPr>
              <a:t>with </a:t>
            </a:r>
            <a:r>
              <a:rPr sz="1600" i="1" dirty="0">
                <a:solidFill>
                  <a:srgbClr val="7E7E7E"/>
                </a:solidFill>
                <a:latin typeface="Arial"/>
                <a:cs typeface="Arial"/>
              </a:rPr>
              <a:t>each</a:t>
            </a:r>
            <a:r>
              <a:rPr sz="1600" i="1" spc="-35" dirty="0">
                <a:solidFill>
                  <a:srgbClr val="7E7E7E"/>
                </a:solidFill>
                <a:latin typeface="Arial"/>
                <a:cs typeface="Arial"/>
              </a:rPr>
              <a:t> </a:t>
            </a:r>
            <a:r>
              <a:rPr sz="1600" i="1" dirty="0">
                <a:solidFill>
                  <a:srgbClr val="7E7E7E"/>
                </a:solidFill>
                <a:latin typeface="Arial"/>
                <a:cs typeface="Arial"/>
              </a:rPr>
              <a:t>independent</a:t>
            </a:r>
            <a:r>
              <a:rPr sz="1600" i="1" spc="-30" dirty="0">
                <a:solidFill>
                  <a:srgbClr val="7E7E7E"/>
                </a:solidFill>
                <a:latin typeface="Arial"/>
                <a:cs typeface="Arial"/>
              </a:rPr>
              <a:t> </a:t>
            </a:r>
            <a:r>
              <a:rPr sz="1600" i="1" spc="-10" dirty="0">
                <a:solidFill>
                  <a:srgbClr val="7E7E7E"/>
                </a:solidFill>
                <a:latin typeface="Arial"/>
                <a:cs typeface="Arial"/>
              </a:rPr>
              <a:t>variable.</a:t>
            </a:r>
            <a:endParaRPr sz="1600">
              <a:latin typeface="Arial"/>
              <a:cs typeface="Arial"/>
            </a:endParaRPr>
          </a:p>
          <a:p>
            <a:pPr marL="753110" marR="81280" lvl="1" indent="-270510">
              <a:lnSpc>
                <a:spcPct val="110000"/>
              </a:lnSpc>
              <a:spcBef>
                <a:spcPts val="600"/>
              </a:spcBef>
              <a:buClr>
                <a:srgbClr val="245896"/>
              </a:buClr>
              <a:buChar char="•"/>
              <a:tabLst>
                <a:tab pos="753110" algn="l"/>
              </a:tabLst>
            </a:pPr>
            <a:r>
              <a:rPr sz="1600" dirty="0">
                <a:solidFill>
                  <a:srgbClr val="7E7E7E"/>
                </a:solidFill>
                <a:latin typeface="Arial MT"/>
                <a:cs typeface="Arial MT"/>
              </a:rPr>
              <a:t>Directly</a:t>
            </a:r>
            <a:r>
              <a:rPr sz="1600" spc="-35" dirty="0">
                <a:solidFill>
                  <a:srgbClr val="7E7E7E"/>
                </a:solidFill>
                <a:latin typeface="Arial MT"/>
                <a:cs typeface="Arial MT"/>
              </a:rPr>
              <a:t> </a:t>
            </a:r>
            <a:r>
              <a:rPr sz="1600" dirty="0">
                <a:solidFill>
                  <a:srgbClr val="7E7E7E"/>
                </a:solidFill>
                <a:latin typeface="Arial MT"/>
                <a:cs typeface="Arial MT"/>
              </a:rPr>
              <a:t>including</a:t>
            </a:r>
            <a:r>
              <a:rPr sz="1600" spc="-35"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nonlinear</a:t>
            </a:r>
            <a:r>
              <a:rPr sz="1600" spc="-30" dirty="0">
                <a:solidFill>
                  <a:srgbClr val="7E7E7E"/>
                </a:solidFill>
                <a:latin typeface="Arial MT"/>
                <a:cs typeface="Arial MT"/>
              </a:rPr>
              <a:t> </a:t>
            </a:r>
            <a:r>
              <a:rPr sz="1600" dirty="0">
                <a:solidFill>
                  <a:srgbClr val="7E7E7E"/>
                </a:solidFill>
                <a:latin typeface="Arial MT"/>
                <a:cs typeface="Arial MT"/>
              </a:rPr>
              <a:t>relationship</a:t>
            </a:r>
            <a:r>
              <a:rPr sz="1600" spc="-40" dirty="0">
                <a:solidFill>
                  <a:srgbClr val="7E7E7E"/>
                </a:solidFill>
                <a:latin typeface="Arial MT"/>
                <a:cs typeface="Arial MT"/>
              </a:rPr>
              <a:t> </a:t>
            </a:r>
            <a:r>
              <a:rPr sz="1600" dirty="0">
                <a:solidFill>
                  <a:srgbClr val="7E7E7E"/>
                </a:solidFill>
                <a:latin typeface="Arial MT"/>
                <a:cs typeface="Arial MT"/>
              </a:rPr>
              <a:t>in</a:t>
            </a:r>
            <a:r>
              <a:rPr sz="1600" spc="-2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regression</a:t>
            </a:r>
            <a:r>
              <a:rPr sz="1600" spc="-35" dirty="0">
                <a:solidFill>
                  <a:srgbClr val="7E7E7E"/>
                </a:solidFill>
                <a:latin typeface="Arial MT"/>
                <a:cs typeface="Arial MT"/>
              </a:rPr>
              <a:t> </a:t>
            </a:r>
            <a:r>
              <a:rPr sz="1600" dirty="0">
                <a:solidFill>
                  <a:srgbClr val="7E7E7E"/>
                </a:solidFill>
                <a:latin typeface="Arial MT"/>
                <a:cs typeface="Arial MT"/>
              </a:rPr>
              <a:t>model</a:t>
            </a:r>
            <a:r>
              <a:rPr sz="1600" spc="-25" dirty="0">
                <a:solidFill>
                  <a:srgbClr val="7E7E7E"/>
                </a:solidFill>
                <a:latin typeface="Arial MT"/>
                <a:cs typeface="Arial MT"/>
              </a:rPr>
              <a:t> </a:t>
            </a:r>
            <a:r>
              <a:rPr sz="1600" spc="-10" dirty="0">
                <a:solidFill>
                  <a:srgbClr val="7E7E7E"/>
                </a:solidFill>
                <a:latin typeface="Arial MT"/>
                <a:cs typeface="Arial MT"/>
              </a:rPr>
              <a:t>through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creation</a:t>
            </a:r>
            <a:r>
              <a:rPr sz="1600" spc="-25"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polynomial</a:t>
            </a:r>
            <a:r>
              <a:rPr sz="1600" spc="-35" dirty="0">
                <a:solidFill>
                  <a:srgbClr val="7E7E7E"/>
                </a:solidFill>
                <a:latin typeface="Arial MT"/>
                <a:cs typeface="Arial MT"/>
              </a:rPr>
              <a:t> </a:t>
            </a:r>
            <a:r>
              <a:rPr sz="1600" spc="-20" dirty="0">
                <a:solidFill>
                  <a:srgbClr val="7E7E7E"/>
                </a:solidFill>
                <a:latin typeface="Arial MT"/>
                <a:cs typeface="Arial MT"/>
              </a:rPr>
              <a:t>terms</a:t>
            </a:r>
            <a:endParaRPr sz="1600">
              <a:latin typeface="Arial MT"/>
              <a:cs typeface="Arial MT"/>
            </a:endParaRPr>
          </a:p>
          <a:p>
            <a:pPr marL="752475" lvl="1" indent="-269875">
              <a:lnSpc>
                <a:spcPct val="100000"/>
              </a:lnSpc>
              <a:spcBef>
                <a:spcPts val="795"/>
              </a:spcBef>
              <a:buClr>
                <a:srgbClr val="245896"/>
              </a:buClr>
              <a:buChar char="•"/>
              <a:tabLst>
                <a:tab pos="752475" algn="l"/>
              </a:tabLst>
            </a:pPr>
            <a:r>
              <a:rPr sz="1600" dirty="0">
                <a:solidFill>
                  <a:srgbClr val="7E7E7E"/>
                </a:solidFill>
                <a:latin typeface="Arial MT"/>
                <a:cs typeface="Arial MT"/>
              </a:rPr>
              <a:t>Using</a:t>
            </a:r>
            <a:r>
              <a:rPr sz="1600" spc="-40" dirty="0">
                <a:solidFill>
                  <a:srgbClr val="7E7E7E"/>
                </a:solidFill>
                <a:latin typeface="Arial MT"/>
                <a:cs typeface="Arial MT"/>
              </a:rPr>
              <a:t> </a:t>
            </a:r>
            <a:r>
              <a:rPr sz="1600" dirty="0">
                <a:solidFill>
                  <a:srgbClr val="7E7E7E"/>
                </a:solidFill>
                <a:latin typeface="Arial MT"/>
                <a:cs typeface="Arial MT"/>
              </a:rPr>
              <a:t>special</a:t>
            </a:r>
            <a:r>
              <a:rPr sz="1600" spc="-30" dirty="0">
                <a:solidFill>
                  <a:srgbClr val="7E7E7E"/>
                </a:solidFill>
                <a:latin typeface="Arial MT"/>
                <a:cs typeface="Arial MT"/>
              </a:rPr>
              <a:t> </a:t>
            </a:r>
            <a:r>
              <a:rPr sz="1600" dirty="0">
                <a:solidFill>
                  <a:srgbClr val="7E7E7E"/>
                </a:solidFill>
                <a:latin typeface="Arial MT"/>
                <a:cs typeface="Arial MT"/>
              </a:rPr>
              <a:t>models</a:t>
            </a:r>
            <a:r>
              <a:rPr sz="1600" spc="-10" dirty="0">
                <a:solidFill>
                  <a:srgbClr val="7E7E7E"/>
                </a:solidFill>
                <a:latin typeface="Arial MT"/>
                <a:cs typeface="Arial MT"/>
              </a:rPr>
              <a:t> </a:t>
            </a:r>
            <a:r>
              <a:rPr sz="1600" dirty="0">
                <a:solidFill>
                  <a:srgbClr val="7E7E7E"/>
                </a:solidFill>
                <a:latin typeface="Arial MT"/>
                <a:cs typeface="Arial MT"/>
              </a:rPr>
              <a:t>such</a:t>
            </a:r>
            <a:r>
              <a:rPr sz="1600" spc="-25" dirty="0">
                <a:solidFill>
                  <a:srgbClr val="7E7E7E"/>
                </a:solidFill>
                <a:latin typeface="Arial MT"/>
                <a:cs typeface="Arial MT"/>
              </a:rPr>
              <a:t> </a:t>
            </a:r>
            <a:r>
              <a:rPr sz="1600" dirty="0">
                <a:solidFill>
                  <a:srgbClr val="7E7E7E"/>
                </a:solidFill>
                <a:latin typeface="Arial MT"/>
                <a:cs typeface="Arial MT"/>
              </a:rPr>
              <a:t>as</a:t>
            </a:r>
            <a:r>
              <a:rPr sz="1600" spc="-15" dirty="0">
                <a:solidFill>
                  <a:srgbClr val="7E7E7E"/>
                </a:solidFill>
                <a:latin typeface="Arial MT"/>
                <a:cs typeface="Arial MT"/>
              </a:rPr>
              <a:t> </a:t>
            </a:r>
            <a:r>
              <a:rPr sz="1600" dirty="0">
                <a:solidFill>
                  <a:srgbClr val="7E7E7E"/>
                </a:solidFill>
                <a:latin typeface="Arial MT"/>
                <a:cs typeface="Arial MT"/>
              </a:rPr>
              <a:t>nonlinear</a:t>
            </a:r>
            <a:r>
              <a:rPr sz="1600" spc="-15" dirty="0">
                <a:solidFill>
                  <a:srgbClr val="7E7E7E"/>
                </a:solidFill>
                <a:latin typeface="Arial MT"/>
                <a:cs typeface="Arial MT"/>
              </a:rPr>
              <a:t> </a:t>
            </a:r>
            <a:r>
              <a:rPr sz="1600" spc="-10" dirty="0">
                <a:solidFill>
                  <a:srgbClr val="7E7E7E"/>
                </a:solidFill>
                <a:latin typeface="Arial MT"/>
                <a:cs typeface="Arial MT"/>
              </a:rPr>
              <a:t>regression.</a:t>
            </a:r>
            <a:endParaRPr sz="1600">
              <a:latin typeface="Arial MT"/>
              <a:cs typeface="Arial MT"/>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28</a:t>
            </a:fld>
            <a:endParaRPr spc="-25" dirty="0"/>
          </a:p>
        </p:txBody>
      </p:sp>
    </p:spTree>
    <p:extLst>
      <p:ext uri="{BB962C8B-B14F-4D97-AF65-F5344CB8AC3E}">
        <p14:creationId xmlns:p14="http://schemas.microsoft.com/office/powerpoint/2010/main" val="3753446496"/>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3474339"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80" dirty="0"/>
              <a:t> </a:t>
            </a:r>
            <a:r>
              <a:rPr dirty="0"/>
              <a:t>Regression</a:t>
            </a:r>
            <a:r>
              <a:rPr spc="-75" dirty="0"/>
              <a:t> </a:t>
            </a:r>
            <a:r>
              <a:rPr dirty="0"/>
              <a:t>Assumptions:</a:t>
            </a:r>
            <a:r>
              <a:rPr spc="-90" dirty="0"/>
              <a:t> </a:t>
            </a:r>
            <a:r>
              <a:rPr dirty="0"/>
              <a:t>Homogeneity</a:t>
            </a:r>
            <a:r>
              <a:rPr spc="-75" dirty="0"/>
              <a:t> </a:t>
            </a:r>
            <a:r>
              <a:rPr dirty="0"/>
              <a:t>of</a:t>
            </a:r>
            <a:r>
              <a:rPr spc="-90" dirty="0"/>
              <a:t> </a:t>
            </a:r>
            <a:r>
              <a:rPr spc="-10" dirty="0"/>
              <a:t>Variance</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661560" y="1983508"/>
            <a:ext cx="7332345" cy="3701415"/>
          </a:xfrm>
          <a:prstGeom prst="rect">
            <a:avLst/>
          </a:prstGeom>
        </p:spPr>
        <p:txBody>
          <a:bodyPr vert="horz" wrap="square" lIns="0" tIns="12700" rIns="0" bIns="0" rtlCol="0">
            <a:spAutoFit/>
          </a:bodyPr>
          <a:lstStyle/>
          <a:p>
            <a:pPr marL="283210" marR="274320" indent="-270510">
              <a:lnSpc>
                <a:spcPct val="110000"/>
              </a:lnSpc>
              <a:spcBef>
                <a:spcPts val="100"/>
              </a:spcBef>
              <a:buClr>
                <a:srgbClr val="245896"/>
              </a:buClr>
              <a:buChar char="•"/>
              <a:tabLst>
                <a:tab pos="283210" algn="l"/>
              </a:tabLst>
            </a:pP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presence</a:t>
            </a:r>
            <a:r>
              <a:rPr sz="1600" spc="-25"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unequal</a:t>
            </a:r>
            <a:r>
              <a:rPr sz="1600" spc="-25" dirty="0">
                <a:solidFill>
                  <a:srgbClr val="7E7E7E"/>
                </a:solidFill>
                <a:latin typeface="Arial MT"/>
                <a:cs typeface="Arial MT"/>
              </a:rPr>
              <a:t> </a:t>
            </a:r>
            <a:r>
              <a:rPr sz="1600" dirty="0">
                <a:solidFill>
                  <a:srgbClr val="7E7E7E"/>
                </a:solidFill>
                <a:latin typeface="Arial MT"/>
                <a:cs typeface="Arial MT"/>
              </a:rPr>
              <a:t>variances</a:t>
            </a:r>
            <a:r>
              <a:rPr sz="1600" spc="-25" dirty="0">
                <a:solidFill>
                  <a:srgbClr val="7E7E7E"/>
                </a:solidFill>
                <a:latin typeface="Arial MT"/>
                <a:cs typeface="Arial MT"/>
              </a:rPr>
              <a:t> </a:t>
            </a:r>
            <a:r>
              <a:rPr sz="1600" dirty="0">
                <a:solidFill>
                  <a:srgbClr val="7E7E7E"/>
                </a:solidFill>
                <a:latin typeface="Arial MT"/>
                <a:cs typeface="Arial MT"/>
              </a:rPr>
              <a:t>is</a:t>
            </a:r>
            <a:r>
              <a:rPr sz="1600" spc="-25" dirty="0">
                <a:solidFill>
                  <a:srgbClr val="7E7E7E"/>
                </a:solidFill>
                <a:latin typeface="Arial MT"/>
                <a:cs typeface="Arial MT"/>
              </a:rPr>
              <a:t> </a:t>
            </a:r>
            <a:r>
              <a:rPr sz="1600" dirty="0">
                <a:solidFill>
                  <a:srgbClr val="7E7E7E"/>
                </a:solidFill>
                <a:latin typeface="Arial MT"/>
                <a:cs typeface="Arial MT"/>
              </a:rPr>
              <a:t>one</a:t>
            </a:r>
            <a:r>
              <a:rPr sz="1600" spc="-20"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dirty="0">
                <a:solidFill>
                  <a:srgbClr val="7E7E7E"/>
                </a:solidFill>
                <a:latin typeface="Arial MT"/>
                <a:cs typeface="Arial MT"/>
              </a:rPr>
              <a:t>most</a:t>
            </a:r>
            <a:r>
              <a:rPr sz="1600" spc="-10" dirty="0">
                <a:solidFill>
                  <a:srgbClr val="7E7E7E"/>
                </a:solidFill>
                <a:latin typeface="Arial MT"/>
                <a:cs typeface="Arial MT"/>
              </a:rPr>
              <a:t> </a:t>
            </a:r>
            <a:r>
              <a:rPr sz="1600" dirty="0">
                <a:solidFill>
                  <a:srgbClr val="7E7E7E"/>
                </a:solidFill>
                <a:latin typeface="Arial MT"/>
                <a:cs typeface="Arial MT"/>
              </a:rPr>
              <a:t>common</a:t>
            </a:r>
            <a:r>
              <a:rPr sz="1600" spc="-15" dirty="0">
                <a:solidFill>
                  <a:srgbClr val="7E7E7E"/>
                </a:solidFill>
                <a:latin typeface="Arial MT"/>
                <a:cs typeface="Arial MT"/>
              </a:rPr>
              <a:t> </a:t>
            </a:r>
            <a:r>
              <a:rPr sz="1600" spc="-10" dirty="0">
                <a:solidFill>
                  <a:srgbClr val="7E7E7E"/>
                </a:solidFill>
                <a:latin typeface="Arial MT"/>
                <a:cs typeface="Arial MT"/>
              </a:rPr>
              <a:t>assumption violations.</a:t>
            </a:r>
            <a:endParaRPr sz="1600">
              <a:latin typeface="Arial MT"/>
              <a:cs typeface="Arial MT"/>
            </a:endParaRPr>
          </a:p>
          <a:p>
            <a:pPr marL="12700">
              <a:lnSpc>
                <a:spcPct val="100000"/>
              </a:lnSpc>
              <a:spcBef>
                <a:spcPts val="790"/>
              </a:spcBef>
            </a:pPr>
            <a:r>
              <a:rPr sz="1600" b="1" spc="-10" dirty="0">
                <a:solidFill>
                  <a:srgbClr val="245896"/>
                </a:solidFill>
                <a:latin typeface="Arial"/>
                <a:cs typeface="Arial"/>
              </a:rPr>
              <a:t>Diagnosis</a:t>
            </a:r>
            <a:r>
              <a:rPr sz="1600" spc="-10" dirty="0">
                <a:solidFill>
                  <a:srgbClr val="7E7E7E"/>
                </a:solidFill>
                <a:latin typeface="Arial MT"/>
                <a:cs typeface="Arial MT"/>
              </a:rPr>
              <a:t>:</a:t>
            </a:r>
            <a:endParaRPr sz="1600">
              <a:latin typeface="Arial MT"/>
              <a:cs typeface="Arial MT"/>
            </a:endParaRPr>
          </a:p>
          <a:p>
            <a:pPr marL="739775" marR="5080" lvl="1" indent="-270510">
              <a:lnSpc>
                <a:spcPct val="110000"/>
              </a:lnSpc>
              <a:spcBef>
                <a:spcPts val="600"/>
              </a:spcBef>
              <a:buClr>
                <a:srgbClr val="245896"/>
              </a:buClr>
              <a:buChar char="•"/>
              <a:tabLst>
                <a:tab pos="739775" algn="l"/>
              </a:tabLst>
            </a:pPr>
            <a:r>
              <a:rPr sz="1600" dirty="0">
                <a:solidFill>
                  <a:srgbClr val="7E7E7E"/>
                </a:solidFill>
                <a:latin typeface="Arial MT"/>
                <a:cs typeface="Arial MT"/>
              </a:rPr>
              <a:t>Residual</a:t>
            </a:r>
            <a:r>
              <a:rPr sz="1600" spc="-30" dirty="0">
                <a:solidFill>
                  <a:srgbClr val="7E7E7E"/>
                </a:solidFill>
                <a:latin typeface="Arial MT"/>
                <a:cs typeface="Arial MT"/>
              </a:rPr>
              <a:t> </a:t>
            </a:r>
            <a:r>
              <a:rPr sz="1600" dirty="0">
                <a:solidFill>
                  <a:srgbClr val="7E7E7E"/>
                </a:solidFill>
                <a:latin typeface="Arial MT"/>
                <a:cs typeface="Arial MT"/>
              </a:rPr>
              <a:t>plots</a:t>
            </a:r>
            <a:r>
              <a:rPr sz="1600" spc="-30" dirty="0">
                <a:solidFill>
                  <a:srgbClr val="7E7E7E"/>
                </a:solidFill>
                <a:latin typeface="Arial MT"/>
                <a:cs typeface="Arial MT"/>
              </a:rPr>
              <a:t> </a:t>
            </a:r>
            <a:r>
              <a:rPr sz="1600" dirty="0">
                <a:solidFill>
                  <a:srgbClr val="7E7E7E"/>
                </a:solidFill>
                <a:latin typeface="Arial MT"/>
                <a:cs typeface="Arial MT"/>
              </a:rPr>
              <a:t>–</a:t>
            </a:r>
            <a:r>
              <a:rPr sz="1600" spc="-20" dirty="0">
                <a:solidFill>
                  <a:srgbClr val="7E7E7E"/>
                </a:solidFill>
                <a:latin typeface="Arial MT"/>
                <a:cs typeface="Arial MT"/>
              </a:rPr>
              <a:t> </a:t>
            </a:r>
            <a:r>
              <a:rPr sz="1600" spc="-10" dirty="0">
                <a:solidFill>
                  <a:srgbClr val="7E7E7E"/>
                </a:solidFill>
                <a:latin typeface="Arial MT"/>
                <a:cs typeface="Arial MT"/>
              </a:rPr>
              <a:t>triangle-</a:t>
            </a:r>
            <a:r>
              <a:rPr sz="1600" dirty="0">
                <a:solidFill>
                  <a:srgbClr val="7E7E7E"/>
                </a:solidFill>
                <a:latin typeface="Arial MT"/>
                <a:cs typeface="Arial MT"/>
              </a:rPr>
              <a:t>shaped</a:t>
            </a:r>
            <a:r>
              <a:rPr sz="1600" spc="-25" dirty="0">
                <a:solidFill>
                  <a:srgbClr val="7E7E7E"/>
                </a:solidFill>
                <a:latin typeface="Arial MT"/>
                <a:cs typeface="Arial MT"/>
              </a:rPr>
              <a:t> </a:t>
            </a:r>
            <a:r>
              <a:rPr sz="1600" dirty="0">
                <a:solidFill>
                  <a:srgbClr val="7E7E7E"/>
                </a:solidFill>
                <a:latin typeface="Arial MT"/>
                <a:cs typeface="Arial MT"/>
              </a:rPr>
              <a:t>pattern</a:t>
            </a:r>
            <a:r>
              <a:rPr sz="1600" spc="-10" dirty="0">
                <a:solidFill>
                  <a:srgbClr val="7E7E7E"/>
                </a:solidFill>
                <a:latin typeface="Arial MT"/>
                <a:cs typeface="Arial MT"/>
              </a:rPr>
              <a:t> </a:t>
            </a:r>
            <a:r>
              <a:rPr sz="1600" dirty="0">
                <a:solidFill>
                  <a:srgbClr val="7E7E7E"/>
                </a:solidFill>
                <a:latin typeface="Arial MT"/>
                <a:cs typeface="Arial MT"/>
              </a:rPr>
              <a:t>in</a:t>
            </a:r>
            <a:r>
              <a:rPr sz="1600" spc="-20" dirty="0">
                <a:solidFill>
                  <a:srgbClr val="7E7E7E"/>
                </a:solidFill>
                <a:latin typeface="Arial MT"/>
                <a:cs typeface="Arial MT"/>
              </a:rPr>
              <a:t> </a:t>
            </a:r>
            <a:r>
              <a:rPr sz="1600" dirty="0">
                <a:solidFill>
                  <a:srgbClr val="7E7E7E"/>
                </a:solidFill>
                <a:latin typeface="Arial MT"/>
                <a:cs typeface="Arial MT"/>
              </a:rPr>
              <a:t>either</a:t>
            </a:r>
            <a:r>
              <a:rPr sz="1600" spc="-15" dirty="0">
                <a:solidFill>
                  <a:srgbClr val="7E7E7E"/>
                </a:solidFill>
                <a:latin typeface="Arial MT"/>
                <a:cs typeface="Arial MT"/>
              </a:rPr>
              <a:t> </a:t>
            </a:r>
            <a:r>
              <a:rPr sz="1600" dirty="0">
                <a:solidFill>
                  <a:srgbClr val="7E7E7E"/>
                </a:solidFill>
                <a:latin typeface="Arial MT"/>
                <a:cs typeface="Arial MT"/>
              </a:rPr>
              <a:t>direction</a:t>
            </a:r>
            <a:r>
              <a:rPr sz="1600" spc="-20" dirty="0">
                <a:solidFill>
                  <a:srgbClr val="7E7E7E"/>
                </a:solidFill>
                <a:latin typeface="Arial MT"/>
                <a:cs typeface="Arial MT"/>
              </a:rPr>
              <a:t> </a:t>
            </a:r>
            <a:r>
              <a:rPr sz="1600" dirty="0">
                <a:solidFill>
                  <a:srgbClr val="7E7E7E"/>
                </a:solidFill>
                <a:latin typeface="Arial MT"/>
                <a:cs typeface="Arial MT"/>
              </a:rPr>
              <a:t>is</a:t>
            </a:r>
            <a:r>
              <a:rPr sz="1600" spc="-25" dirty="0">
                <a:solidFill>
                  <a:srgbClr val="7E7E7E"/>
                </a:solidFill>
                <a:latin typeface="Arial MT"/>
                <a:cs typeface="Arial MT"/>
              </a:rPr>
              <a:t> </a:t>
            </a:r>
            <a:r>
              <a:rPr sz="1600" dirty="0">
                <a:solidFill>
                  <a:srgbClr val="7E7E7E"/>
                </a:solidFill>
                <a:latin typeface="Arial MT"/>
                <a:cs typeface="Arial MT"/>
              </a:rPr>
              <a:t>indicative</a:t>
            </a:r>
            <a:r>
              <a:rPr sz="1600" spc="-30" dirty="0">
                <a:solidFill>
                  <a:srgbClr val="7E7E7E"/>
                </a:solidFill>
                <a:latin typeface="Arial MT"/>
                <a:cs typeface="Arial MT"/>
              </a:rPr>
              <a:t> </a:t>
            </a:r>
            <a:r>
              <a:rPr sz="1600" spc="-35" dirty="0">
                <a:solidFill>
                  <a:srgbClr val="7E7E7E"/>
                </a:solidFill>
                <a:latin typeface="Arial MT"/>
                <a:cs typeface="Arial MT"/>
              </a:rPr>
              <a:t>on </a:t>
            </a:r>
            <a:r>
              <a:rPr sz="1600" spc="-10" dirty="0">
                <a:solidFill>
                  <a:srgbClr val="7E7E7E"/>
                </a:solidFill>
                <a:latin typeface="Arial MT"/>
                <a:cs typeface="Arial MT"/>
              </a:rPr>
              <a:t>heteroscedasticity</a:t>
            </a:r>
            <a:endParaRPr sz="1600">
              <a:latin typeface="Arial MT"/>
              <a:cs typeface="Arial MT"/>
            </a:endParaRPr>
          </a:p>
          <a:p>
            <a:pPr marL="740410" marR="256540" lvl="1" indent="-271145">
              <a:lnSpc>
                <a:spcPct val="110000"/>
              </a:lnSpc>
              <a:spcBef>
                <a:spcPts val="600"/>
              </a:spcBef>
              <a:buClr>
                <a:srgbClr val="245896"/>
              </a:buClr>
              <a:buChar char="•"/>
              <a:tabLst>
                <a:tab pos="740410" algn="l"/>
              </a:tabLst>
            </a:pPr>
            <a:r>
              <a:rPr sz="1600" dirty="0">
                <a:solidFill>
                  <a:srgbClr val="7E7E7E"/>
                </a:solidFill>
                <a:latin typeface="Arial MT"/>
                <a:cs typeface="Arial MT"/>
              </a:rPr>
              <a:t>Statistical</a:t>
            </a:r>
            <a:r>
              <a:rPr sz="1600" spc="-40" dirty="0">
                <a:solidFill>
                  <a:srgbClr val="7E7E7E"/>
                </a:solidFill>
                <a:latin typeface="Arial MT"/>
                <a:cs typeface="Arial MT"/>
              </a:rPr>
              <a:t> </a:t>
            </a:r>
            <a:r>
              <a:rPr sz="1600" dirty="0">
                <a:solidFill>
                  <a:srgbClr val="7E7E7E"/>
                </a:solidFill>
                <a:latin typeface="Arial MT"/>
                <a:cs typeface="Arial MT"/>
              </a:rPr>
              <a:t>test:</a:t>
            </a:r>
            <a:r>
              <a:rPr sz="1600" spc="-15" dirty="0">
                <a:solidFill>
                  <a:srgbClr val="7E7E7E"/>
                </a:solidFill>
                <a:latin typeface="Arial MT"/>
                <a:cs typeface="Arial MT"/>
              </a:rPr>
              <a:t> </a:t>
            </a:r>
            <a:r>
              <a:rPr sz="1600" dirty="0">
                <a:solidFill>
                  <a:srgbClr val="7E7E7E"/>
                </a:solidFill>
                <a:latin typeface="Arial MT"/>
                <a:cs typeface="Arial MT"/>
              </a:rPr>
              <a:t>Levene</a:t>
            </a:r>
            <a:r>
              <a:rPr sz="1600" spc="-40" dirty="0">
                <a:solidFill>
                  <a:srgbClr val="7E7E7E"/>
                </a:solidFill>
                <a:latin typeface="Arial MT"/>
                <a:cs typeface="Arial MT"/>
              </a:rPr>
              <a:t> </a:t>
            </a:r>
            <a:r>
              <a:rPr sz="1600" dirty="0">
                <a:solidFill>
                  <a:srgbClr val="7E7E7E"/>
                </a:solidFill>
                <a:latin typeface="Arial MT"/>
                <a:cs typeface="Arial MT"/>
              </a:rPr>
              <a:t>test</a:t>
            </a:r>
            <a:r>
              <a:rPr sz="1600" spc="-20" dirty="0">
                <a:solidFill>
                  <a:srgbClr val="7E7E7E"/>
                </a:solidFill>
                <a:latin typeface="Arial MT"/>
                <a:cs typeface="Arial MT"/>
              </a:rPr>
              <a:t> </a:t>
            </a:r>
            <a:r>
              <a:rPr sz="1600" dirty="0">
                <a:solidFill>
                  <a:srgbClr val="7E7E7E"/>
                </a:solidFill>
                <a:latin typeface="Arial MT"/>
                <a:cs typeface="Arial MT"/>
              </a:rPr>
              <a:t>for</a:t>
            </a:r>
            <a:r>
              <a:rPr sz="1600" spc="-20" dirty="0">
                <a:solidFill>
                  <a:srgbClr val="7E7E7E"/>
                </a:solidFill>
                <a:latin typeface="Arial MT"/>
                <a:cs typeface="Arial MT"/>
              </a:rPr>
              <a:t> </a:t>
            </a:r>
            <a:r>
              <a:rPr sz="1600" dirty="0">
                <a:solidFill>
                  <a:srgbClr val="7E7E7E"/>
                </a:solidFill>
                <a:latin typeface="Arial MT"/>
                <a:cs typeface="Arial MT"/>
              </a:rPr>
              <a:t>homogeneity</a:t>
            </a:r>
            <a:r>
              <a:rPr sz="1600" spc="-25" dirty="0">
                <a:solidFill>
                  <a:srgbClr val="7E7E7E"/>
                </a:solidFill>
                <a:latin typeface="Arial MT"/>
                <a:cs typeface="Arial MT"/>
              </a:rPr>
              <a:t> </a:t>
            </a:r>
            <a:r>
              <a:rPr sz="1600" dirty="0">
                <a:solidFill>
                  <a:srgbClr val="7E7E7E"/>
                </a:solidFill>
                <a:latin typeface="Arial MT"/>
                <a:cs typeface="Arial MT"/>
              </a:rPr>
              <a:t>of</a:t>
            </a:r>
            <a:r>
              <a:rPr sz="1600" spc="-35" dirty="0">
                <a:solidFill>
                  <a:srgbClr val="7E7E7E"/>
                </a:solidFill>
                <a:latin typeface="Arial MT"/>
                <a:cs typeface="Arial MT"/>
              </a:rPr>
              <a:t> </a:t>
            </a:r>
            <a:r>
              <a:rPr sz="1600" dirty="0">
                <a:solidFill>
                  <a:srgbClr val="7E7E7E"/>
                </a:solidFill>
                <a:latin typeface="Arial MT"/>
                <a:cs typeface="Arial MT"/>
              </a:rPr>
              <a:t>variances</a:t>
            </a:r>
            <a:r>
              <a:rPr sz="1600" spc="-30" dirty="0">
                <a:solidFill>
                  <a:srgbClr val="7E7E7E"/>
                </a:solidFill>
                <a:latin typeface="Arial MT"/>
                <a:cs typeface="Arial MT"/>
              </a:rPr>
              <a:t> </a:t>
            </a:r>
            <a:r>
              <a:rPr sz="1600" dirty="0">
                <a:solidFill>
                  <a:srgbClr val="7E7E7E"/>
                </a:solidFill>
                <a:latin typeface="Arial MT"/>
                <a:cs typeface="Arial MT"/>
              </a:rPr>
              <a:t>–</a:t>
            </a:r>
            <a:r>
              <a:rPr sz="1600" spc="-35" dirty="0">
                <a:solidFill>
                  <a:srgbClr val="7E7E7E"/>
                </a:solidFill>
                <a:latin typeface="Arial MT"/>
                <a:cs typeface="Arial MT"/>
              </a:rPr>
              <a:t> </a:t>
            </a:r>
            <a:r>
              <a:rPr sz="1600" spc="-10" dirty="0">
                <a:solidFill>
                  <a:srgbClr val="7E7E7E"/>
                </a:solidFill>
                <a:latin typeface="Arial MT"/>
                <a:cs typeface="Arial MT"/>
              </a:rPr>
              <a:t>highly </a:t>
            </a:r>
            <a:r>
              <a:rPr sz="1600" dirty="0">
                <a:solidFill>
                  <a:srgbClr val="7E7E7E"/>
                </a:solidFill>
                <a:latin typeface="Arial MT"/>
                <a:cs typeface="Arial MT"/>
              </a:rPr>
              <a:t>recommended</a:t>
            </a:r>
            <a:r>
              <a:rPr sz="1600" spc="-25" dirty="0">
                <a:solidFill>
                  <a:srgbClr val="7E7E7E"/>
                </a:solidFill>
                <a:latin typeface="Arial MT"/>
                <a:cs typeface="Arial MT"/>
              </a:rPr>
              <a:t> </a:t>
            </a:r>
            <a:r>
              <a:rPr sz="1600" dirty="0">
                <a:solidFill>
                  <a:srgbClr val="7E7E7E"/>
                </a:solidFill>
                <a:latin typeface="Arial MT"/>
                <a:cs typeface="Arial MT"/>
              </a:rPr>
              <a:t>because</a:t>
            </a:r>
            <a:r>
              <a:rPr sz="1600" spc="-35" dirty="0">
                <a:solidFill>
                  <a:srgbClr val="7E7E7E"/>
                </a:solidFill>
                <a:latin typeface="Arial MT"/>
                <a:cs typeface="Arial MT"/>
              </a:rPr>
              <a:t> </a:t>
            </a:r>
            <a:r>
              <a:rPr sz="1600" dirty="0">
                <a:solidFill>
                  <a:srgbClr val="7E7E7E"/>
                </a:solidFill>
                <a:latin typeface="Arial MT"/>
                <a:cs typeface="Arial MT"/>
              </a:rPr>
              <a:t>it</a:t>
            </a:r>
            <a:r>
              <a:rPr sz="1600" spc="-15" dirty="0">
                <a:solidFill>
                  <a:srgbClr val="7E7E7E"/>
                </a:solidFill>
                <a:latin typeface="Arial MT"/>
                <a:cs typeface="Arial MT"/>
              </a:rPr>
              <a:t> </a:t>
            </a:r>
            <a:r>
              <a:rPr sz="1600" dirty="0">
                <a:solidFill>
                  <a:srgbClr val="7E7E7E"/>
                </a:solidFill>
                <a:latin typeface="Arial MT"/>
                <a:cs typeface="Arial MT"/>
              </a:rPr>
              <a:t>is</a:t>
            </a:r>
            <a:r>
              <a:rPr sz="1600" spc="-30" dirty="0">
                <a:solidFill>
                  <a:srgbClr val="7E7E7E"/>
                </a:solidFill>
                <a:latin typeface="Arial MT"/>
                <a:cs typeface="Arial MT"/>
              </a:rPr>
              <a:t> </a:t>
            </a:r>
            <a:r>
              <a:rPr sz="1600" dirty="0">
                <a:solidFill>
                  <a:srgbClr val="7E7E7E"/>
                </a:solidFill>
                <a:latin typeface="Arial MT"/>
                <a:cs typeface="Arial MT"/>
              </a:rPr>
              <a:t>less</a:t>
            </a:r>
            <a:r>
              <a:rPr sz="1600" spc="-30" dirty="0">
                <a:solidFill>
                  <a:srgbClr val="7E7E7E"/>
                </a:solidFill>
                <a:latin typeface="Arial MT"/>
                <a:cs typeface="Arial MT"/>
              </a:rPr>
              <a:t> </a:t>
            </a:r>
            <a:r>
              <a:rPr sz="1600" dirty="0">
                <a:solidFill>
                  <a:srgbClr val="7E7E7E"/>
                </a:solidFill>
                <a:latin typeface="Arial MT"/>
                <a:cs typeface="Arial MT"/>
              </a:rPr>
              <a:t>affected</a:t>
            </a:r>
            <a:r>
              <a:rPr sz="1600" spc="-15" dirty="0">
                <a:solidFill>
                  <a:srgbClr val="7E7E7E"/>
                </a:solidFill>
                <a:latin typeface="Arial MT"/>
                <a:cs typeface="Arial MT"/>
              </a:rPr>
              <a:t> </a:t>
            </a:r>
            <a:r>
              <a:rPr sz="1600" dirty="0">
                <a:solidFill>
                  <a:srgbClr val="7E7E7E"/>
                </a:solidFill>
                <a:latin typeface="Arial MT"/>
                <a:cs typeface="Arial MT"/>
              </a:rPr>
              <a:t>by</a:t>
            </a:r>
            <a:r>
              <a:rPr sz="1600" spc="-25" dirty="0">
                <a:solidFill>
                  <a:srgbClr val="7E7E7E"/>
                </a:solidFill>
                <a:latin typeface="Arial MT"/>
                <a:cs typeface="Arial MT"/>
              </a:rPr>
              <a:t> </a:t>
            </a:r>
            <a:r>
              <a:rPr sz="1600" dirty="0">
                <a:solidFill>
                  <a:srgbClr val="7E7E7E"/>
                </a:solidFill>
                <a:latin typeface="Arial MT"/>
                <a:cs typeface="Arial MT"/>
              </a:rPr>
              <a:t>departures</a:t>
            </a:r>
            <a:r>
              <a:rPr sz="1600" spc="-15" dirty="0">
                <a:solidFill>
                  <a:srgbClr val="7E7E7E"/>
                </a:solidFill>
                <a:latin typeface="Arial MT"/>
                <a:cs typeface="Arial MT"/>
              </a:rPr>
              <a:t> </a:t>
            </a:r>
            <a:r>
              <a:rPr sz="1600" dirty="0">
                <a:solidFill>
                  <a:srgbClr val="7E7E7E"/>
                </a:solidFill>
                <a:latin typeface="Arial MT"/>
                <a:cs typeface="Arial MT"/>
              </a:rPr>
              <a:t>from</a:t>
            </a:r>
            <a:r>
              <a:rPr sz="1600" spc="-15" dirty="0">
                <a:solidFill>
                  <a:srgbClr val="7E7E7E"/>
                </a:solidFill>
                <a:latin typeface="Arial MT"/>
                <a:cs typeface="Arial MT"/>
              </a:rPr>
              <a:t> </a:t>
            </a:r>
            <a:r>
              <a:rPr sz="1600" spc="-10" dirty="0">
                <a:solidFill>
                  <a:srgbClr val="7E7E7E"/>
                </a:solidFill>
                <a:latin typeface="Arial MT"/>
                <a:cs typeface="Arial MT"/>
              </a:rPr>
              <a:t>normality </a:t>
            </a:r>
            <a:r>
              <a:rPr sz="1600" dirty="0">
                <a:solidFill>
                  <a:srgbClr val="7E7E7E"/>
                </a:solidFill>
                <a:latin typeface="Arial MT"/>
                <a:cs typeface="Arial MT"/>
              </a:rPr>
              <a:t>(another</a:t>
            </a:r>
            <a:r>
              <a:rPr sz="1600" spc="-15" dirty="0">
                <a:solidFill>
                  <a:srgbClr val="7E7E7E"/>
                </a:solidFill>
                <a:latin typeface="Arial MT"/>
                <a:cs typeface="Arial MT"/>
              </a:rPr>
              <a:t> </a:t>
            </a:r>
            <a:r>
              <a:rPr sz="1600" dirty="0">
                <a:solidFill>
                  <a:srgbClr val="7E7E7E"/>
                </a:solidFill>
                <a:latin typeface="Arial MT"/>
                <a:cs typeface="Arial MT"/>
              </a:rPr>
              <a:t>problem</a:t>
            </a:r>
            <a:r>
              <a:rPr sz="1600" spc="-30" dirty="0">
                <a:solidFill>
                  <a:srgbClr val="7E7E7E"/>
                </a:solidFill>
                <a:latin typeface="Arial MT"/>
                <a:cs typeface="Arial MT"/>
              </a:rPr>
              <a:t> </a:t>
            </a:r>
            <a:r>
              <a:rPr sz="1600" dirty="0">
                <a:solidFill>
                  <a:srgbClr val="7E7E7E"/>
                </a:solidFill>
                <a:latin typeface="Arial MT"/>
                <a:cs typeface="Arial MT"/>
              </a:rPr>
              <a:t>occurring</a:t>
            </a:r>
            <a:r>
              <a:rPr sz="1600" spc="-30" dirty="0">
                <a:solidFill>
                  <a:srgbClr val="7E7E7E"/>
                </a:solidFill>
                <a:latin typeface="Arial MT"/>
                <a:cs typeface="Arial MT"/>
              </a:rPr>
              <a:t> </a:t>
            </a:r>
            <a:r>
              <a:rPr sz="1600" dirty="0">
                <a:solidFill>
                  <a:srgbClr val="7E7E7E"/>
                </a:solidFill>
                <a:latin typeface="Arial MT"/>
                <a:cs typeface="Arial MT"/>
              </a:rPr>
              <a:t>in</a:t>
            </a:r>
            <a:r>
              <a:rPr sz="1600" spc="-35" dirty="0">
                <a:solidFill>
                  <a:srgbClr val="7E7E7E"/>
                </a:solidFill>
                <a:latin typeface="Arial MT"/>
                <a:cs typeface="Arial MT"/>
              </a:rPr>
              <a:t> </a:t>
            </a:r>
            <a:r>
              <a:rPr sz="1600" spc="-10" dirty="0">
                <a:solidFill>
                  <a:srgbClr val="7E7E7E"/>
                </a:solidFill>
                <a:latin typeface="Arial MT"/>
                <a:cs typeface="Arial MT"/>
              </a:rPr>
              <a:t>regression)</a:t>
            </a:r>
            <a:endParaRPr sz="1600">
              <a:latin typeface="Arial MT"/>
              <a:cs typeface="Arial MT"/>
            </a:endParaRPr>
          </a:p>
          <a:p>
            <a:pPr marL="12700">
              <a:lnSpc>
                <a:spcPct val="100000"/>
              </a:lnSpc>
              <a:spcBef>
                <a:spcPts val="795"/>
              </a:spcBef>
            </a:pPr>
            <a:r>
              <a:rPr sz="1600" b="1" spc="-10" dirty="0">
                <a:solidFill>
                  <a:srgbClr val="245896"/>
                </a:solidFill>
                <a:latin typeface="Arial"/>
                <a:cs typeface="Arial"/>
              </a:rPr>
              <a:t>Remedies</a:t>
            </a:r>
            <a:r>
              <a:rPr sz="1600" spc="-10" dirty="0">
                <a:solidFill>
                  <a:srgbClr val="7E7E7E"/>
                </a:solidFill>
                <a:latin typeface="Arial MT"/>
                <a:cs typeface="Arial MT"/>
              </a:rPr>
              <a:t>:</a:t>
            </a:r>
            <a:endParaRPr sz="1600">
              <a:latin typeface="Arial MT"/>
              <a:cs typeface="Arial MT"/>
            </a:endParaRPr>
          </a:p>
          <a:p>
            <a:pPr marL="740410" marR="20320" lvl="1" indent="-270510">
              <a:lnSpc>
                <a:spcPct val="110000"/>
              </a:lnSpc>
              <a:spcBef>
                <a:spcPts val="600"/>
              </a:spcBef>
              <a:buClr>
                <a:srgbClr val="245896"/>
              </a:buClr>
              <a:buChar char="•"/>
              <a:tabLst>
                <a:tab pos="740410" algn="l"/>
              </a:tabLst>
            </a:pPr>
            <a:r>
              <a:rPr sz="1600" dirty="0">
                <a:solidFill>
                  <a:srgbClr val="7E7E7E"/>
                </a:solidFill>
                <a:latin typeface="Arial MT"/>
                <a:cs typeface="Arial MT"/>
              </a:rPr>
              <a:t>if</a:t>
            </a:r>
            <a:r>
              <a:rPr sz="1600" spc="-30" dirty="0">
                <a:solidFill>
                  <a:srgbClr val="7E7E7E"/>
                </a:solidFill>
                <a:latin typeface="Arial MT"/>
                <a:cs typeface="Arial MT"/>
              </a:rPr>
              <a:t> </a:t>
            </a:r>
            <a:r>
              <a:rPr sz="1600" dirty="0">
                <a:solidFill>
                  <a:srgbClr val="7E7E7E"/>
                </a:solidFill>
                <a:latin typeface="Arial MT"/>
                <a:cs typeface="Arial MT"/>
              </a:rPr>
              <a:t>violations</a:t>
            </a:r>
            <a:r>
              <a:rPr sz="1600" spc="-30" dirty="0">
                <a:solidFill>
                  <a:srgbClr val="7E7E7E"/>
                </a:solidFill>
                <a:latin typeface="Arial MT"/>
                <a:cs typeface="Arial MT"/>
              </a:rPr>
              <a:t> </a:t>
            </a:r>
            <a:r>
              <a:rPr sz="1600" dirty="0">
                <a:solidFill>
                  <a:srgbClr val="7E7E7E"/>
                </a:solidFill>
                <a:latin typeface="Arial MT"/>
                <a:cs typeface="Arial MT"/>
              </a:rPr>
              <a:t>are</a:t>
            </a:r>
            <a:r>
              <a:rPr sz="1600" spc="-25" dirty="0">
                <a:solidFill>
                  <a:srgbClr val="7E7E7E"/>
                </a:solidFill>
                <a:latin typeface="Arial MT"/>
                <a:cs typeface="Arial MT"/>
              </a:rPr>
              <a:t> </a:t>
            </a:r>
            <a:r>
              <a:rPr sz="1600" dirty="0">
                <a:solidFill>
                  <a:srgbClr val="7E7E7E"/>
                </a:solidFill>
                <a:latin typeface="Arial MT"/>
                <a:cs typeface="Arial MT"/>
              </a:rPr>
              <a:t>attributed</a:t>
            </a:r>
            <a:r>
              <a:rPr sz="1600" spc="-10" dirty="0">
                <a:solidFill>
                  <a:srgbClr val="7E7E7E"/>
                </a:solidFill>
                <a:latin typeface="Arial MT"/>
                <a:cs typeface="Arial MT"/>
              </a:rPr>
              <a:t> </a:t>
            </a:r>
            <a:r>
              <a:rPr sz="1600" dirty="0">
                <a:solidFill>
                  <a:srgbClr val="7E7E7E"/>
                </a:solidFill>
                <a:latin typeface="Arial MT"/>
                <a:cs typeface="Arial MT"/>
              </a:rPr>
              <a:t>to</a:t>
            </a:r>
            <a:r>
              <a:rPr sz="1600" spc="-20" dirty="0">
                <a:solidFill>
                  <a:srgbClr val="7E7E7E"/>
                </a:solidFill>
                <a:latin typeface="Arial MT"/>
                <a:cs typeface="Arial MT"/>
              </a:rPr>
              <a:t> </a:t>
            </a:r>
            <a:r>
              <a:rPr sz="1600" dirty="0">
                <a:solidFill>
                  <a:srgbClr val="7E7E7E"/>
                </a:solidFill>
                <a:latin typeface="Arial MT"/>
                <a:cs typeface="Arial MT"/>
              </a:rPr>
              <a:t>a</a:t>
            </a:r>
            <a:r>
              <a:rPr sz="1600" spc="-30" dirty="0">
                <a:solidFill>
                  <a:srgbClr val="7E7E7E"/>
                </a:solidFill>
                <a:latin typeface="Arial MT"/>
                <a:cs typeface="Arial MT"/>
              </a:rPr>
              <a:t> </a:t>
            </a:r>
            <a:r>
              <a:rPr sz="1600" dirty="0">
                <a:solidFill>
                  <a:srgbClr val="7E7E7E"/>
                </a:solidFill>
                <a:latin typeface="Arial MT"/>
                <a:cs typeface="Arial MT"/>
              </a:rPr>
              <a:t>single</a:t>
            </a:r>
            <a:r>
              <a:rPr sz="1600" spc="-40" dirty="0">
                <a:solidFill>
                  <a:srgbClr val="7E7E7E"/>
                </a:solidFill>
                <a:latin typeface="Arial MT"/>
                <a:cs typeface="Arial MT"/>
              </a:rPr>
              <a:t> </a:t>
            </a:r>
            <a:r>
              <a:rPr sz="1600" dirty="0">
                <a:solidFill>
                  <a:srgbClr val="7E7E7E"/>
                </a:solidFill>
                <a:latin typeface="Arial MT"/>
                <a:cs typeface="Arial MT"/>
              </a:rPr>
              <a:t>variable</a:t>
            </a:r>
            <a:r>
              <a:rPr sz="1600" spc="-35" dirty="0">
                <a:solidFill>
                  <a:srgbClr val="7E7E7E"/>
                </a:solidFill>
                <a:latin typeface="Arial MT"/>
                <a:cs typeface="Arial MT"/>
              </a:rPr>
              <a:t> </a:t>
            </a:r>
            <a:r>
              <a:rPr sz="1600" dirty="0">
                <a:solidFill>
                  <a:srgbClr val="7E7E7E"/>
                </a:solidFill>
                <a:latin typeface="Arial MT"/>
                <a:cs typeface="Arial MT"/>
              </a:rPr>
              <a:t>→</a:t>
            </a:r>
            <a:r>
              <a:rPr sz="1600" spc="-15" dirty="0">
                <a:solidFill>
                  <a:srgbClr val="7E7E7E"/>
                </a:solidFill>
                <a:latin typeface="Arial MT"/>
                <a:cs typeface="Arial MT"/>
              </a:rPr>
              <a:t> </a:t>
            </a:r>
            <a:r>
              <a:rPr sz="1600" b="1" dirty="0">
                <a:solidFill>
                  <a:srgbClr val="C00000"/>
                </a:solidFill>
                <a:latin typeface="Arial"/>
                <a:cs typeface="Arial"/>
              </a:rPr>
              <a:t>weighted</a:t>
            </a:r>
            <a:r>
              <a:rPr sz="1600" b="1" spc="-20" dirty="0">
                <a:solidFill>
                  <a:srgbClr val="C00000"/>
                </a:solidFill>
                <a:latin typeface="Arial"/>
                <a:cs typeface="Arial"/>
              </a:rPr>
              <a:t> </a:t>
            </a:r>
            <a:r>
              <a:rPr sz="1600" b="1" dirty="0">
                <a:solidFill>
                  <a:srgbClr val="C00000"/>
                </a:solidFill>
                <a:latin typeface="Arial"/>
                <a:cs typeface="Arial"/>
              </a:rPr>
              <a:t>least</a:t>
            </a:r>
            <a:r>
              <a:rPr sz="1600" b="1" spc="-15" dirty="0">
                <a:solidFill>
                  <a:srgbClr val="C00000"/>
                </a:solidFill>
                <a:latin typeface="Arial"/>
                <a:cs typeface="Arial"/>
              </a:rPr>
              <a:t> </a:t>
            </a:r>
            <a:r>
              <a:rPr sz="1600" b="1" spc="-10" dirty="0">
                <a:solidFill>
                  <a:srgbClr val="C00000"/>
                </a:solidFill>
                <a:latin typeface="Arial"/>
                <a:cs typeface="Arial"/>
              </a:rPr>
              <a:t>squares </a:t>
            </a:r>
            <a:r>
              <a:rPr sz="1600" b="1" dirty="0">
                <a:solidFill>
                  <a:srgbClr val="C00000"/>
                </a:solidFill>
                <a:latin typeface="Arial"/>
                <a:cs typeface="Arial"/>
              </a:rPr>
              <a:t>regression</a:t>
            </a:r>
            <a:r>
              <a:rPr sz="1600" b="1" spc="-50" dirty="0">
                <a:solidFill>
                  <a:srgbClr val="C00000"/>
                </a:solidFill>
                <a:latin typeface="Arial"/>
                <a:cs typeface="Arial"/>
              </a:rPr>
              <a:t> </a:t>
            </a:r>
            <a:r>
              <a:rPr sz="1600" b="1" spc="-10" dirty="0">
                <a:solidFill>
                  <a:srgbClr val="C00000"/>
                </a:solidFill>
                <a:latin typeface="Arial"/>
                <a:cs typeface="Arial"/>
              </a:rPr>
              <a:t>method</a:t>
            </a:r>
            <a:r>
              <a:rPr sz="1600" spc="-10" dirty="0">
                <a:solidFill>
                  <a:srgbClr val="7E7E7E"/>
                </a:solidFill>
                <a:latin typeface="Arial MT"/>
                <a:cs typeface="Arial MT"/>
              </a:rPr>
              <a:t>.</a:t>
            </a:r>
            <a:endParaRPr sz="1600">
              <a:latin typeface="Arial MT"/>
              <a:cs typeface="Arial MT"/>
            </a:endParaRPr>
          </a:p>
          <a:p>
            <a:pPr marL="740410" lvl="1" indent="-270510">
              <a:lnSpc>
                <a:spcPct val="100000"/>
              </a:lnSpc>
              <a:spcBef>
                <a:spcPts val="790"/>
              </a:spcBef>
              <a:buClr>
                <a:srgbClr val="245896"/>
              </a:buClr>
              <a:buChar char="•"/>
              <a:tabLst>
                <a:tab pos="740410" algn="l"/>
              </a:tabLst>
            </a:pPr>
            <a:r>
              <a:rPr sz="1600" spc="-10" dirty="0">
                <a:solidFill>
                  <a:srgbClr val="7E7E7E"/>
                </a:solidFill>
                <a:latin typeface="Arial MT"/>
                <a:cs typeface="Arial MT"/>
              </a:rPr>
              <a:t>Variance-</a:t>
            </a:r>
            <a:r>
              <a:rPr sz="1600" dirty="0">
                <a:solidFill>
                  <a:srgbClr val="7E7E7E"/>
                </a:solidFill>
                <a:latin typeface="Arial MT"/>
                <a:cs typeface="Arial MT"/>
              </a:rPr>
              <a:t>stabilizing</a:t>
            </a:r>
            <a:r>
              <a:rPr sz="1600" spc="-30" dirty="0">
                <a:solidFill>
                  <a:srgbClr val="7E7E7E"/>
                </a:solidFill>
                <a:latin typeface="Arial MT"/>
                <a:cs typeface="Arial MT"/>
              </a:rPr>
              <a:t> </a:t>
            </a:r>
            <a:r>
              <a:rPr sz="1600" spc="-10" dirty="0">
                <a:solidFill>
                  <a:srgbClr val="7E7E7E"/>
                </a:solidFill>
                <a:latin typeface="Arial MT"/>
                <a:cs typeface="Arial MT"/>
              </a:rPr>
              <a:t>transformations</a:t>
            </a:r>
            <a:endParaRPr sz="1600">
              <a:latin typeface="Arial MT"/>
              <a:cs typeface="Arial MT"/>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29</a:t>
            </a:fld>
            <a:endParaRPr spc="-25" dirty="0"/>
          </a:p>
        </p:txBody>
      </p:sp>
    </p:spTree>
    <p:extLst>
      <p:ext uri="{BB962C8B-B14F-4D97-AF65-F5344CB8AC3E}">
        <p14:creationId xmlns:p14="http://schemas.microsoft.com/office/powerpoint/2010/main" val="960572787"/>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75856" y="260648"/>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Look the data</a:t>
            </a:r>
          </a:p>
        </p:txBody>
      </p:sp>
      <p:sp>
        <p:nvSpPr>
          <p:cNvPr id="5" name="Rectangle 4"/>
          <p:cNvSpPr/>
          <p:nvPr/>
        </p:nvSpPr>
        <p:spPr>
          <a:xfrm>
            <a:off x="115686" y="5480259"/>
            <a:ext cx="108012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EDA</a:t>
            </a:r>
          </a:p>
        </p:txBody>
      </p:sp>
      <p:sp>
        <p:nvSpPr>
          <p:cNvPr id="6" name="Rectangle 5"/>
          <p:cNvSpPr/>
          <p:nvPr/>
        </p:nvSpPr>
        <p:spPr>
          <a:xfrm>
            <a:off x="2627784" y="3861048"/>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Unsupervised</a:t>
            </a:r>
          </a:p>
        </p:txBody>
      </p:sp>
      <p:sp>
        <p:nvSpPr>
          <p:cNvPr id="7" name="Rectangle 6"/>
          <p:cNvSpPr/>
          <p:nvPr/>
        </p:nvSpPr>
        <p:spPr>
          <a:xfrm>
            <a:off x="6156176" y="3861048"/>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Supervised</a:t>
            </a:r>
          </a:p>
        </p:txBody>
      </p:sp>
      <p:cxnSp>
        <p:nvCxnSpPr>
          <p:cNvPr id="9" name="Shape 8"/>
          <p:cNvCxnSpPr>
            <a:cxnSpLocks/>
            <a:stCxn id="4" idx="2"/>
            <a:endCxn id="5" idx="0"/>
          </p:cNvCxnSpPr>
          <p:nvPr/>
        </p:nvCxnSpPr>
        <p:spPr>
          <a:xfrm rot="5400000">
            <a:off x="130082" y="1506392"/>
            <a:ext cx="4499531" cy="3448202"/>
          </a:xfrm>
          <a:prstGeom prst="bentConnector3">
            <a:avLst>
              <a:gd name="adj1" fmla="val 14819"/>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331640" y="1196752"/>
            <a:ext cx="2572306" cy="461665"/>
          </a:xfrm>
          <a:prstGeom prst="rect">
            <a:avLst/>
          </a:prstGeom>
          <a:noFill/>
        </p:spPr>
        <p:txBody>
          <a:bodyPr wrap="none" rtlCol="0">
            <a:spAutoFit/>
          </a:bodyPr>
          <a:lstStyle/>
          <a:p>
            <a:pPr algn="ctr"/>
            <a:r>
              <a:rPr lang="en-US" sz="1200" dirty="0"/>
              <a:t>Not enough columns or rows</a:t>
            </a:r>
          </a:p>
          <a:p>
            <a:pPr algn="ctr"/>
            <a:r>
              <a:rPr lang="en-US" sz="1200" dirty="0"/>
              <a:t>(</a:t>
            </a:r>
            <a:r>
              <a:rPr lang="en-US" sz="1200" dirty="0" err="1"/>
              <a:t>univariate</a:t>
            </a:r>
            <a:r>
              <a:rPr lang="en-US" sz="1200" dirty="0"/>
              <a:t> and </a:t>
            </a:r>
            <a:r>
              <a:rPr lang="en-US" sz="1200" dirty="0" err="1"/>
              <a:t>bivariate</a:t>
            </a:r>
            <a:r>
              <a:rPr lang="en-US" sz="1200" dirty="0"/>
              <a:t> analysis only)</a:t>
            </a:r>
          </a:p>
        </p:txBody>
      </p:sp>
      <p:sp>
        <p:nvSpPr>
          <p:cNvPr id="12" name="Rectangle 11"/>
          <p:cNvSpPr/>
          <p:nvPr/>
        </p:nvSpPr>
        <p:spPr>
          <a:xfrm>
            <a:off x="5580112" y="2276872"/>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Multivariate Methods </a:t>
            </a:r>
          </a:p>
          <a:p>
            <a:pPr algn="ctr"/>
            <a:r>
              <a:rPr lang="en-GB" sz="1200" dirty="0"/>
              <a:t>They will help us</a:t>
            </a:r>
          </a:p>
        </p:txBody>
      </p:sp>
      <p:sp>
        <p:nvSpPr>
          <p:cNvPr id="13" name="TextBox 12"/>
          <p:cNvSpPr txBox="1"/>
          <p:nvPr/>
        </p:nvSpPr>
        <p:spPr>
          <a:xfrm>
            <a:off x="4211960" y="1196752"/>
            <a:ext cx="3593612" cy="461665"/>
          </a:xfrm>
          <a:prstGeom prst="rect">
            <a:avLst/>
          </a:prstGeom>
          <a:noFill/>
        </p:spPr>
        <p:txBody>
          <a:bodyPr wrap="none" rtlCol="0">
            <a:spAutoFit/>
          </a:bodyPr>
          <a:lstStyle/>
          <a:p>
            <a:pPr algn="ctr"/>
            <a:r>
              <a:rPr lang="en-GB" sz="1200" dirty="0"/>
              <a:t>Yes, enough columns or rows</a:t>
            </a:r>
          </a:p>
          <a:p>
            <a:pPr algn="ctr"/>
            <a:r>
              <a:rPr lang="en-GB" sz="1200" dirty="0"/>
              <a:t>(multivariate analysis, too much work to do it by hand)</a:t>
            </a:r>
          </a:p>
        </p:txBody>
      </p:sp>
      <p:cxnSp>
        <p:nvCxnSpPr>
          <p:cNvPr id="14" name="Shape 8"/>
          <p:cNvCxnSpPr>
            <a:stCxn id="4" idx="2"/>
            <a:endCxn id="12" idx="0"/>
          </p:cNvCxnSpPr>
          <p:nvPr/>
        </p:nvCxnSpPr>
        <p:spPr>
          <a:xfrm rot="16200000" flipH="1">
            <a:off x="4608004" y="476672"/>
            <a:ext cx="1296144" cy="23042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hape 8"/>
          <p:cNvCxnSpPr>
            <a:stCxn id="12" idx="2"/>
            <a:endCxn id="6" idx="0"/>
          </p:cNvCxnSpPr>
          <p:nvPr/>
        </p:nvCxnSpPr>
        <p:spPr>
          <a:xfrm rot="5400000">
            <a:off x="4499992" y="1952836"/>
            <a:ext cx="864096" cy="29523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hape 8"/>
          <p:cNvCxnSpPr>
            <a:stCxn id="12" idx="2"/>
            <a:endCxn id="7" idx="0"/>
          </p:cNvCxnSpPr>
          <p:nvPr/>
        </p:nvCxnSpPr>
        <p:spPr>
          <a:xfrm rot="16200000" flipH="1">
            <a:off x="6264188" y="3140968"/>
            <a:ext cx="864096" cy="57606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887224" y="3013502"/>
            <a:ext cx="2484976" cy="415498"/>
          </a:xfrm>
          <a:prstGeom prst="rect">
            <a:avLst/>
          </a:prstGeom>
          <a:noFill/>
        </p:spPr>
        <p:txBody>
          <a:bodyPr wrap="none" rtlCol="0">
            <a:spAutoFit/>
          </a:bodyPr>
          <a:lstStyle/>
          <a:p>
            <a:pPr algn="ctr"/>
            <a:r>
              <a:rPr lang="en-GB" sz="1200" dirty="0"/>
              <a:t>No target variable (no label data)</a:t>
            </a:r>
            <a:br>
              <a:rPr lang="en-GB" sz="1200" dirty="0"/>
            </a:br>
            <a:r>
              <a:rPr lang="en-GB" sz="900" dirty="0"/>
              <a:t>no column informing what needs to be predicted</a:t>
            </a:r>
          </a:p>
        </p:txBody>
      </p:sp>
      <p:sp>
        <p:nvSpPr>
          <p:cNvPr id="27" name="TextBox 26"/>
          <p:cNvSpPr txBox="1"/>
          <p:nvPr/>
        </p:nvSpPr>
        <p:spPr>
          <a:xfrm>
            <a:off x="6444208" y="2996952"/>
            <a:ext cx="2222083" cy="384721"/>
          </a:xfrm>
          <a:prstGeom prst="rect">
            <a:avLst/>
          </a:prstGeom>
          <a:noFill/>
        </p:spPr>
        <p:txBody>
          <a:bodyPr wrap="none" rtlCol="0">
            <a:spAutoFit/>
          </a:bodyPr>
          <a:lstStyle/>
          <a:p>
            <a:pPr algn="ctr"/>
            <a:r>
              <a:rPr lang="en-GB" sz="1200" dirty="0"/>
              <a:t>Yes, target variable </a:t>
            </a:r>
            <a:r>
              <a:rPr lang="en-GB" sz="1050" dirty="0"/>
              <a:t>(labelled data)</a:t>
            </a:r>
            <a:br>
              <a:rPr lang="en-GB" sz="1050" dirty="0"/>
            </a:br>
            <a:r>
              <a:rPr lang="en-GB" sz="700" dirty="0"/>
              <a:t>there is a column informing what needs to be predicted</a:t>
            </a:r>
          </a:p>
        </p:txBody>
      </p:sp>
      <p:sp>
        <p:nvSpPr>
          <p:cNvPr id="2" name="Rectangle 1">
            <a:extLst>
              <a:ext uri="{FF2B5EF4-FFF2-40B4-BE49-F238E27FC236}">
                <a16:creationId xmlns:a16="http://schemas.microsoft.com/office/drawing/2014/main" id="{1D6B9C86-F18D-5D7D-A088-A7C6AF9D6B11}"/>
              </a:ext>
            </a:extLst>
          </p:cNvPr>
          <p:cNvSpPr/>
          <p:nvPr/>
        </p:nvSpPr>
        <p:spPr>
          <a:xfrm>
            <a:off x="1979712" y="5517232"/>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PCA</a:t>
            </a:r>
          </a:p>
        </p:txBody>
      </p:sp>
      <p:sp>
        <p:nvSpPr>
          <p:cNvPr id="3" name="Rectangle 2">
            <a:extLst>
              <a:ext uri="{FF2B5EF4-FFF2-40B4-BE49-F238E27FC236}">
                <a16:creationId xmlns:a16="http://schemas.microsoft.com/office/drawing/2014/main" id="{4DF4B04A-5840-8033-8E5F-B64E1C032DCC}"/>
              </a:ext>
            </a:extLst>
          </p:cNvPr>
          <p:cNvSpPr/>
          <p:nvPr/>
        </p:nvSpPr>
        <p:spPr>
          <a:xfrm>
            <a:off x="3779912" y="5517232"/>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Cluster</a:t>
            </a:r>
          </a:p>
        </p:txBody>
      </p:sp>
      <p:cxnSp>
        <p:nvCxnSpPr>
          <p:cNvPr id="8" name="Shape 8">
            <a:extLst>
              <a:ext uri="{FF2B5EF4-FFF2-40B4-BE49-F238E27FC236}">
                <a16:creationId xmlns:a16="http://schemas.microsoft.com/office/drawing/2014/main" id="{1BE958F6-C5FE-F6C4-7E40-D4E6DCADFA6C}"/>
              </a:ext>
            </a:extLst>
          </p:cNvPr>
          <p:cNvCxnSpPr>
            <a:cxnSpLocks/>
            <a:stCxn id="6" idx="2"/>
            <a:endCxn id="2" idx="0"/>
          </p:cNvCxnSpPr>
          <p:nvPr/>
        </p:nvCxnSpPr>
        <p:spPr>
          <a:xfrm rot="5400000">
            <a:off x="2591780" y="4653136"/>
            <a:ext cx="936104" cy="7920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hape 8">
            <a:extLst>
              <a:ext uri="{FF2B5EF4-FFF2-40B4-BE49-F238E27FC236}">
                <a16:creationId xmlns:a16="http://schemas.microsoft.com/office/drawing/2014/main" id="{783193DB-E21A-FBDE-105F-CEC40082D4E8}"/>
              </a:ext>
            </a:extLst>
          </p:cNvPr>
          <p:cNvCxnSpPr>
            <a:cxnSpLocks/>
            <a:stCxn id="6" idx="2"/>
            <a:endCxn id="3" idx="0"/>
          </p:cNvCxnSpPr>
          <p:nvPr/>
        </p:nvCxnSpPr>
        <p:spPr>
          <a:xfrm rot="16200000" flipH="1">
            <a:off x="3491880" y="4545124"/>
            <a:ext cx="936104" cy="100811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6FDDAA4-A4E6-294B-028C-0840D7E652B5}"/>
              </a:ext>
            </a:extLst>
          </p:cNvPr>
          <p:cNvSpPr txBox="1"/>
          <p:nvPr/>
        </p:nvSpPr>
        <p:spPr>
          <a:xfrm>
            <a:off x="1979712" y="4553869"/>
            <a:ext cx="1398139" cy="553998"/>
          </a:xfrm>
          <a:prstGeom prst="rect">
            <a:avLst/>
          </a:prstGeom>
          <a:noFill/>
        </p:spPr>
        <p:txBody>
          <a:bodyPr wrap="none" rtlCol="0">
            <a:spAutoFit/>
          </a:bodyPr>
          <a:lstStyle/>
          <a:p>
            <a:pPr algn="ctr"/>
            <a:r>
              <a:rPr lang="en-GB" sz="1000" dirty="0"/>
              <a:t>#colums * 20  &gt; # rows </a:t>
            </a:r>
          </a:p>
          <a:p>
            <a:pPr algn="ctr"/>
            <a:r>
              <a:rPr lang="en-GB" sz="1000" dirty="0"/>
              <a:t>Or Multicollinearity</a:t>
            </a:r>
            <a:br>
              <a:rPr lang="en-GB" sz="1000" dirty="0"/>
            </a:br>
            <a:r>
              <a:rPr lang="en-GB" sz="1000" dirty="0"/>
              <a:t>/Correlation/Causality</a:t>
            </a:r>
            <a:endParaRPr lang="en-GB" sz="600" dirty="0"/>
          </a:p>
        </p:txBody>
      </p:sp>
      <p:sp>
        <p:nvSpPr>
          <p:cNvPr id="16" name="TextBox 15">
            <a:extLst>
              <a:ext uri="{FF2B5EF4-FFF2-40B4-BE49-F238E27FC236}">
                <a16:creationId xmlns:a16="http://schemas.microsoft.com/office/drawing/2014/main" id="{F0D43ABE-451F-425B-554F-478F4027B0DF}"/>
              </a:ext>
            </a:extLst>
          </p:cNvPr>
          <p:cNvSpPr txBox="1"/>
          <p:nvPr/>
        </p:nvSpPr>
        <p:spPr>
          <a:xfrm>
            <a:off x="3491880" y="4736177"/>
            <a:ext cx="1608838" cy="276999"/>
          </a:xfrm>
          <a:prstGeom prst="rect">
            <a:avLst/>
          </a:prstGeom>
          <a:noFill/>
        </p:spPr>
        <p:txBody>
          <a:bodyPr wrap="none" rtlCol="0">
            <a:spAutoFit/>
          </a:bodyPr>
          <a:lstStyle/>
          <a:p>
            <a:pPr algn="ctr"/>
            <a:r>
              <a:rPr lang="en-GB" sz="1200" dirty="0"/>
              <a:t>#colums * 20  &lt; # rows</a:t>
            </a:r>
            <a:endParaRPr lang="en-GB" sz="900" dirty="0"/>
          </a:p>
        </p:txBody>
      </p:sp>
      <p:sp>
        <p:nvSpPr>
          <p:cNvPr id="22" name="Rectangle 21">
            <a:extLst>
              <a:ext uri="{FF2B5EF4-FFF2-40B4-BE49-F238E27FC236}">
                <a16:creationId xmlns:a16="http://schemas.microsoft.com/office/drawing/2014/main" id="{F2CFCCC5-EA6A-DA02-A154-13AA12033537}"/>
              </a:ext>
            </a:extLst>
          </p:cNvPr>
          <p:cNvSpPr/>
          <p:nvPr/>
        </p:nvSpPr>
        <p:spPr>
          <a:xfrm>
            <a:off x="5436096" y="5517232"/>
            <a:ext cx="136815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Regression</a:t>
            </a:r>
          </a:p>
        </p:txBody>
      </p:sp>
      <p:sp>
        <p:nvSpPr>
          <p:cNvPr id="23" name="Rectangle 22">
            <a:extLst>
              <a:ext uri="{FF2B5EF4-FFF2-40B4-BE49-F238E27FC236}">
                <a16:creationId xmlns:a16="http://schemas.microsoft.com/office/drawing/2014/main" id="{60818A19-EA2C-9B52-FDED-B6F066A01514}"/>
              </a:ext>
            </a:extLst>
          </p:cNvPr>
          <p:cNvSpPr/>
          <p:nvPr/>
        </p:nvSpPr>
        <p:spPr>
          <a:xfrm>
            <a:off x="6984268" y="5517232"/>
            <a:ext cx="157247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Classification</a:t>
            </a:r>
          </a:p>
        </p:txBody>
      </p:sp>
      <p:cxnSp>
        <p:nvCxnSpPr>
          <p:cNvPr id="24" name="Shape 8">
            <a:extLst>
              <a:ext uri="{FF2B5EF4-FFF2-40B4-BE49-F238E27FC236}">
                <a16:creationId xmlns:a16="http://schemas.microsoft.com/office/drawing/2014/main" id="{83B33CD1-DE40-76F3-F9C4-151E31837E98}"/>
              </a:ext>
            </a:extLst>
          </p:cNvPr>
          <p:cNvCxnSpPr>
            <a:cxnSpLocks/>
            <a:stCxn id="7" idx="2"/>
            <a:endCxn id="22" idx="0"/>
          </p:cNvCxnSpPr>
          <p:nvPr/>
        </p:nvCxnSpPr>
        <p:spPr>
          <a:xfrm rot="5400000">
            <a:off x="6084168" y="4617132"/>
            <a:ext cx="936104" cy="86409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hape 8">
            <a:extLst>
              <a:ext uri="{FF2B5EF4-FFF2-40B4-BE49-F238E27FC236}">
                <a16:creationId xmlns:a16="http://schemas.microsoft.com/office/drawing/2014/main" id="{35137BD6-A8B3-BAB2-AEBE-0ECC25094F1E}"/>
              </a:ext>
            </a:extLst>
          </p:cNvPr>
          <p:cNvCxnSpPr>
            <a:cxnSpLocks/>
            <a:stCxn id="7" idx="2"/>
            <a:endCxn id="23" idx="0"/>
          </p:cNvCxnSpPr>
          <p:nvPr/>
        </p:nvCxnSpPr>
        <p:spPr>
          <a:xfrm rot="16200000" flipH="1">
            <a:off x="6909335" y="4656061"/>
            <a:ext cx="936104" cy="78623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417BA05-292F-A0A6-83C6-B25A3983B758}"/>
              </a:ext>
            </a:extLst>
          </p:cNvPr>
          <p:cNvSpPr txBox="1"/>
          <p:nvPr/>
        </p:nvSpPr>
        <p:spPr>
          <a:xfrm>
            <a:off x="5592453" y="4623519"/>
            <a:ext cx="1300613" cy="276999"/>
          </a:xfrm>
          <a:prstGeom prst="rect">
            <a:avLst/>
          </a:prstGeom>
          <a:noFill/>
        </p:spPr>
        <p:txBody>
          <a:bodyPr wrap="none" rtlCol="0">
            <a:spAutoFit/>
          </a:bodyPr>
          <a:lstStyle/>
          <a:p>
            <a:pPr algn="ctr"/>
            <a:r>
              <a:rPr lang="en-GB" sz="1200" dirty="0"/>
              <a:t>Target continuous</a:t>
            </a:r>
            <a:endParaRPr lang="en-GB" sz="900" dirty="0"/>
          </a:p>
        </p:txBody>
      </p:sp>
      <p:sp>
        <p:nvSpPr>
          <p:cNvPr id="29" name="TextBox 28">
            <a:extLst>
              <a:ext uri="{FF2B5EF4-FFF2-40B4-BE49-F238E27FC236}">
                <a16:creationId xmlns:a16="http://schemas.microsoft.com/office/drawing/2014/main" id="{D55E55D2-C51B-37E0-8192-86F75E449EDD}"/>
              </a:ext>
            </a:extLst>
          </p:cNvPr>
          <p:cNvSpPr txBox="1"/>
          <p:nvPr/>
        </p:nvSpPr>
        <p:spPr>
          <a:xfrm>
            <a:off x="6993800" y="4587514"/>
            <a:ext cx="1036374" cy="461665"/>
          </a:xfrm>
          <a:prstGeom prst="rect">
            <a:avLst/>
          </a:prstGeom>
          <a:noFill/>
        </p:spPr>
        <p:txBody>
          <a:bodyPr wrap="none" rtlCol="0">
            <a:spAutoFit/>
          </a:bodyPr>
          <a:lstStyle/>
          <a:p>
            <a:pPr algn="ctr"/>
            <a:r>
              <a:rPr lang="en-GB" sz="1200" dirty="0"/>
              <a:t>Target Binary </a:t>
            </a:r>
            <a:br>
              <a:rPr lang="en-GB" sz="1200" dirty="0"/>
            </a:br>
            <a:r>
              <a:rPr lang="en-GB" sz="1200" dirty="0"/>
              <a:t>/ Categorical</a:t>
            </a:r>
            <a:endParaRPr lang="en-GB" sz="900" dirty="0"/>
          </a:p>
        </p:txBody>
      </p:sp>
      <p:cxnSp>
        <p:nvCxnSpPr>
          <p:cNvPr id="44" name="Straight Arrow Connector 43">
            <a:extLst>
              <a:ext uri="{FF2B5EF4-FFF2-40B4-BE49-F238E27FC236}">
                <a16:creationId xmlns:a16="http://schemas.microsoft.com/office/drawing/2014/main" id="{AC6C920D-5DC2-1B88-7E3D-07641BACB9E2}"/>
              </a:ext>
            </a:extLst>
          </p:cNvPr>
          <p:cNvCxnSpPr>
            <a:cxnSpLocks/>
          </p:cNvCxnSpPr>
          <p:nvPr/>
        </p:nvCxnSpPr>
        <p:spPr>
          <a:xfrm flipV="1">
            <a:off x="467544" y="6591375"/>
            <a:ext cx="8352928" cy="597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A1F1CD8-6742-6657-557B-83F14D946743}"/>
              </a:ext>
            </a:extLst>
          </p:cNvPr>
          <p:cNvSpPr txBox="1"/>
          <p:nvPr/>
        </p:nvSpPr>
        <p:spPr>
          <a:xfrm>
            <a:off x="539552" y="6251192"/>
            <a:ext cx="2088232" cy="646331"/>
          </a:xfrm>
          <a:prstGeom prst="rect">
            <a:avLst/>
          </a:prstGeom>
          <a:noFill/>
        </p:spPr>
        <p:txBody>
          <a:bodyPr wrap="square" rtlCol="0">
            <a:spAutoFit/>
          </a:bodyPr>
          <a:lstStyle/>
          <a:p>
            <a:r>
              <a:rPr lang="en-GB" dirty="0"/>
              <a:t>(-) Worse models/inference</a:t>
            </a:r>
          </a:p>
        </p:txBody>
      </p:sp>
      <p:sp>
        <p:nvSpPr>
          <p:cNvPr id="51" name="TextBox 50">
            <a:extLst>
              <a:ext uri="{FF2B5EF4-FFF2-40B4-BE49-F238E27FC236}">
                <a16:creationId xmlns:a16="http://schemas.microsoft.com/office/drawing/2014/main" id="{89955D1C-B783-E2F8-C3CB-C066E14074C0}"/>
              </a:ext>
            </a:extLst>
          </p:cNvPr>
          <p:cNvSpPr txBox="1"/>
          <p:nvPr/>
        </p:nvSpPr>
        <p:spPr>
          <a:xfrm>
            <a:off x="6588224" y="6268209"/>
            <a:ext cx="2088232" cy="646331"/>
          </a:xfrm>
          <a:prstGeom prst="rect">
            <a:avLst/>
          </a:prstGeom>
          <a:noFill/>
        </p:spPr>
        <p:txBody>
          <a:bodyPr wrap="square" rtlCol="0">
            <a:spAutoFit/>
          </a:bodyPr>
          <a:lstStyle/>
          <a:p>
            <a:pPr algn="r"/>
            <a:r>
              <a:rPr lang="en-GB" dirty="0"/>
              <a:t>(+) Better models/inference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3474339"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60" dirty="0"/>
              <a:t> </a:t>
            </a:r>
            <a:r>
              <a:rPr dirty="0"/>
              <a:t>Regression</a:t>
            </a:r>
            <a:r>
              <a:rPr spc="-55" dirty="0"/>
              <a:t> </a:t>
            </a:r>
            <a:r>
              <a:rPr dirty="0"/>
              <a:t>Assumptions:</a:t>
            </a:r>
            <a:r>
              <a:rPr spc="-65" dirty="0"/>
              <a:t> </a:t>
            </a:r>
            <a:r>
              <a:rPr dirty="0"/>
              <a:t>Normality</a:t>
            </a:r>
            <a:r>
              <a:rPr spc="-55" dirty="0"/>
              <a:t> </a:t>
            </a:r>
            <a:r>
              <a:rPr dirty="0"/>
              <a:t>of</a:t>
            </a:r>
            <a:r>
              <a:rPr spc="-80" dirty="0"/>
              <a:t> </a:t>
            </a:r>
            <a:r>
              <a:rPr dirty="0"/>
              <a:t>the</a:t>
            </a:r>
            <a:r>
              <a:rPr spc="-75" dirty="0"/>
              <a:t> </a:t>
            </a:r>
            <a:r>
              <a:rPr dirty="0"/>
              <a:t>Error</a:t>
            </a:r>
            <a:r>
              <a:rPr spc="-70" dirty="0"/>
              <a:t> </a:t>
            </a:r>
            <a:r>
              <a:rPr spc="-20" dirty="0"/>
              <a:t>Term</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762421" y="2040893"/>
            <a:ext cx="7407275" cy="1787525"/>
          </a:xfrm>
          <a:prstGeom prst="rect">
            <a:avLst/>
          </a:prstGeom>
        </p:spPr>
        <p:txBody>
          <a:bodyPr vert="horz" wrap="square" lIns="0" tIns="12700" rIns="0" bIns="0" rtlCol="0">
            <a:spAutoFit/>
          </a:bodyPr>
          <a:lstStyle/>
          <a:p>
            <a:pPr marL="282575" marR="5080" indent="-270510">
              <a:lnSpc>
                <a:spcPct val="110000"/>
              </a:lnSpc>
              <a:spcBef>
                <a:spcPts val="100"/>
              </a:spcBef>
              <a:buClr>
                <a:srgbClr val="245896"/>
              </a:buClr>
              <a:buFont typeface="Arial MT"/>
              <a:buChar char="•"/>
              <a:tabLst>
                <a:tab pos="282575" algn="l"/>
              </a:tabLst>
            </a:pPr>
            <a:r>
              <a:rPr sz="1600" b="1" dirty="0">
                <a:solidFill>
                  <a:srgbClr val="6F2F9F"/>
                </a:solidFill>
                <a:latin typeface="Arial"/>
                <a:cs typeface="Arial"/>
              </a:rPr>
              <a:t>Normal</a:t>
            </a:r>
            <a:r>
              <a:rPr sz="1600" b="1" spc="-30" dirty="0">
                <a:solidFill>
                  <a:srgbClr val="6F2F9F"/>
                </a:solidFill>
                <a:latin typeface="Arial"/>
                <a:cs typeface="Arial"/>
              </a:rPr>
              <a:t> </a:t>
            </a:r>
            <a:r>
              <a:rPr sz="1600" b="1" dirty="0">
                <a:solidFill>
                  <a:srgbClr val="6F2F9F"/>
                </a:solidFill>
                <a:latin typeface="Arial"/>
                <a:cs typeface="Arial"/>
              </a:rPr>
              <a:t>probability</a:t>
            </a:r>
            <a:r>
              <a:rPr sz="1600" b="1" spc="-20" dirty="0">
                <a:solidFill>
                  <a:srgbClr val="6F2F9F"/>
                </a:solidFill>
                <a:latin typeface="Arial"/>
                <a:cs typeface="Arial"/>
              </a:rPr>
              <a:t> </a:t>
            </a:r>
            <a:r>
              <a:rPr sz="1600" b="1" dirty="0">
                <a:solidFill>
                  <a:srgbClr val="6F2F9F"/>
                </a:solidFill>
                <a:latin typeface="Arial"/>
                <a:cs typeface="Arial"/>
              </a:rPr>
              <a:t>plot</a:t>
            </a:r>
            <a:r>
              <a:rPr sz="1600" b="1" spc="415" dirty="0">
                <a:solidFill>
                  <a:srgbClr val="6F2F9F"/>
                </a:solidFill>
                <a:latin typeface="Arial"/>
                <a:cs typeface="Arial"/>
              </a:rPr>
              <a:t> </a:t>
            </a:r>
            <a:r>
              <a:rPr sz="1600" dirty="0">
                <a:solidFill>
                  <a:srgbClr val="7E7E7E"/>
                </a:solidFill>
                <a:latin typeface="Arial MT"/>
                <a:cs typeface="Arial MT"/>
              </a:rPr>
              <a:t>–</a:t>
            </a:r>
            <a:r>
              <a:rPr sz="1600" spc="405" dirty="0">
                <a:solidFill>
                  <a:srgbClr val="7E7E7E"/>
                </a:solidFill>
                <a:latin typeface="Arial MT"/>
                <a:cs typeface="Arial MT"/>
              </a:rPr>
              <a:t> </a:t>
            </a:r>
            <a:r>
              <a:rPr sz="1600" dirty="0">
                <a:solidFill>
                  <a:srgbClr val="7E7E7E"/>
                </a:solidFill>
                <a:latin typeface="Arial MT"/>
                <a:cs typeface="Arial MT"/>
              </a:rPr>
              <a:t>enables</a:t>
            </a:r>
            <a:r>
              <a:rPr sz="1600" spc="-30" dirty="0">
                <a:solidFill>
                  <a:srgbClr val="7E7E7E"/>
                </a:solidFill>
                <a:latin typeface="Arial MT"/>
                <a:cs typeface="Arial MT"/>
              </a:rPr>
              <a:t> </a:t>
            </a:r>
            <a:r>
              <a:rPr sz="1600" dirty="0">
                <a:solidFill>
                  <a:srgbClr val="7E7E7E"/>
                </a:solidFill>
                <a:latin typeface="Arial MT"/>
                <a:cs typeface="Arial MT"/>
              </a:rPr>
              <a:t>you</a:t>
            </a:r>
            <a:r>
              <a:rPr sz="1600" spc="-30" dirty="0">
                <a:solidFill>
                  <a:srgbClr val="7E7E7E"/>
                </a:solidFill>
                <a:latin typeface="Arial MT"/>
                <a:cs typeface="Arial MT"/>
              </a:rPr>
              <a:t> </a:t>
            </a:r>
            <a:r>
              <a:rPr sz="1600" dirty="0">
                <a:solidFill>
                  <a:srgbClr val="7E7E7E"/>
                </a:solidFill>
                <a:latin typeface="Arial MT"/>
                <a:cs typeface="Arial MT"/>
              </a:rPr>
              <a:t>to</a:t>
            </a:r>
            <a:r>
              <a:rPr sz="1600" spc="-20" dirty="0">
                <a:solidFill>
                  <a:srgbClr val="7E7E7E"/>
                </a:solidFill>
                <a:latin typeface="Arial MT"/>
                <a:cs typeface="Arial MT"/>
              </a:rPr>
              <a:t> </a:t>
            </a:r>
            <a:r>
              <a:rPr sz="1600" dirty="0">
                <a:solidFill>
                  <a:srgbClr val="7E7E7E"/>
                </a:solidFill>
                <a:latin typeface="Arial MT"/>
                <a:cs typeface="Arial MT"/>
              </a:rPr>
              <a:t>determine</a:t>
            </a:r>
            <a:r>
              <a:rPr sz="1600" spc="-20" dirty="0">
                <a:solidFill>
                  <a:srgbClr val="7E7E7E"/>
                </a:solidFill>
                <a:latin typeface="Arial MT"/>
                <a:cs typeface="Arial MT"/>
              </a:rPr>
              <a:t> </a:t>
            </a:r>
            <a:r>
              <a:rPr sz="1600" dirty="0">
                <a:solidFill>
                  <a:srgbClr val="7E7E7E"/>
                </a:solidFill>
                <a:latin typeface="Arial MT"/>
                <a:cs typeface="Arial MT"/>
              </a:rPr>
              <a:t>if</a:t>
            </a:r>
            <a:r>
              <a:rPr sz="1600" spc="-2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errors</a:t>
            </a:r>
            <a:r>
              <a:rPr sz="1600" spc="-15" dirty="0">
                <a:solidFill>
                  <a:srgbClr val="7E7E7E"/>
                </a:solidFill>
                <a:latin typeface="Arial MT"/>
                <a:cs typeface="Arial MT"/>
              </a:rPr>
              <a:t> </a:t>
            </a:r>
            <a:r>
              <a:rPr sz="1600" dirty="0">
                <a:solidFill>
                  <a:srgbClr val="7E7E7E"/>
                </a:solidFill>
                <a:latin typeface="Arial MT"/>
                <a:cs typeface="Arial MT"/>
              </a:rPr>
              <a:t>are</a:t>
            </a:r>
            <a:r>
              <a:rPr sz="1600" spc="-25" dirty="0">
                <a:solidFill>
                  <a:srgbClr val="7E7E7E"/>
                </a:solidFill>
                <a:latin typeface="Arial MT"/>
                <a:cs typeface="Arial MT"/>
              </a:rPr>
              <a:t> </a:t>
            </a:r>
            <a:r>
              <a:rPr sz="1600" spc="-10" dirty="0">
                <a:solidFill>
                  <a:srgbClr val="7E7E7E"/>
                </a:solidFill>
                <a:latin typeface="Arial MT"/>
                <a:cs typeface="Arial MT"/>
              </a:rPr>
              <a:t>normally </a:t>
            </a:r>
            <a:r>
              <a:rPr sz="1600" dirty="0">
                <a:solidFill>
                  <a:srgbClr val="7E7E7E"/>
                </a:solidFill>
                <a:latin typeface="Arial MT"/>
                <a:cs typeface="Arial MT"/>
              </a:rPr>
              <a:t>distributed.</a:t>
            </a:r>
            <a:r>
              <a:rPr sz="1600" spc="400" dirty="0">
                <a:solidFill>
                  <a:srgbClr val="7E7E7E"/>
                </a:solidFill>
                <a:latin typeface="Arial MT"/>
                <a:cs typeface="Arial MT"/>
              </a:rPr>
              <a:t> </a:t>
            </a:r>
            <a:r>
              <a:rPr sz="1600" dirty="0">
                <a:solidFill>
                  <a:srgbClr val="7E7E7E"/>
                </a:solidFill>
                <a:latin typeface="Arial MT"/>
                <a:cs typeface="Arial MT"/>
              </a:rPr>
              <a:t>It</a:t>
            </a:r>
            <a:r>
              <a:rPr sz="1600" spc="-20" dirty="0">
                <a:solidFill>
                  <a:srgbClr val="7E7E7E"/>
                </a:solidFill>
                <a:latin typeface="Arial MT"/>
                <a:cs typeface="Arial MT"/>
              </a:rPr>
              <a:t> </a:t>
            </a:r>
            <a:r>
              <a:rPr sz="1600" dirty="0">
                <a:solidFill>
                  <a:srgbClr val="7E7E7E"/>
                </a:solidFill>
                <a:latin typeface="Arial MT"/>
                <a:cs typeface="Arial MT"/>
              </a:rPr>
              <a:t>compares</a:t>
            </a:r>
            <a:r>
              <a:rPr sz="1600" spc="-2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observed</a:t>
            </a:r>
            <a:r>
              <a:rPr sz="1600" spc="-35" dirty="0">
                <a:solidFill>
                  <a:srgbClr val="7E7E7E"/>
                </a:solidFill>
                <a:latin typeface="Arial MT"/>
                <a:cs typeface="Arial MT"/>
              </a:rPr>
              <a:t> </a:t>
            </a:r>
            <a:r>
              <a:rPr sz="1600" dirty="0">
                <a:solidFill>
                  <a:srgbClr val="7E7E7E"/>
                </a:solidFill>
                <a:latin typeface="Arial MT"/>
                <a:cs typeface="Arial MT"/>
              </a:rPr>
              <a:t>(sample)</a:t>
            </a:r>
            <a:r>
              <a:rPr sz="1600" spc="-30" dirty="0">
                <a:solidFill>
                  <a:srgbClr val="7E7E7E"/>
                </a:solidFill>
                <a:latin typeface="Arial MT"/>
                <a:cs typeface="Arial MT"/>
              </a:rPr>
              <a:t> </a:t>
            </a:r>
            <a:r>
              <a:rPr sz="1600" dirty="0">
                <a:solidFill>
                  <a:srgbClr val="7E7E7E"/>
                </a:solidFill>
                <a:latin typeface="Arial MT"/>
                <a:cs typeface="Arial MT"/>
              </a:rPr>
              <a:t>standardized</a:t>
            </a:r>
            <a:r>
              <a:rPr sz="1600" spc="-35" dirty="0">
                <a:solidFill>
                  <a:srgbClr val="7E7E7E"/>
                </a:solidFill>
                <a:latin typeface="Arial MT"/>
                <a:cs typeface="Arial MT"/>
              </a:rPr>
              <a:t> </a:t>
            </a:r>
            <a:r>
              <a:rPr sz="1600" dirty="0">
                <a:solidFill>
                  <a:srgbClr val="7E7E7E"/>
                </a:solidFill>
                <a:latin typeface="Arial MT"/>
                <a:cs typeface="Arial MT"/>
              </a:rPr>
              <a:t>residuals</a:t>
            </a:r>
            <a:r>
              <a:rPr sz="1600" spc="-35" dirty="0">
                <a:solidFill>
                  <a:srgbClr val="7E7E7E"/>
                </a:solidFill>
                <a:latin typeface="Arial MT"/>
                <a:cs typeface="Arial MT"/>
              </a:rPr>
              <a:t> </a:t>
            </a:r>
            <a:r>
              <a:rPr sz="1600" spc="-10" dirty="0">
                <a:solidFill>
                  <a:srgbClr val="7E7E7E"/>
                </a:solidFill>
                <a:latin typeface="Arial MT"/>
                <a:cs typeface="Arial MT"/>
              </a:rPr>
              <a:t>against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expected</a:t>
            </a:r>
            <a:r>
              <a:rPr sz="1600" spc="-30" dirty="0">
                <a:solidFill>
                  <a:srgbClr val="7E7E7E"/>
                </a:solidFill>
                <a:latin typeface="Arial MT"/>
                <a:cs typeface="Arial MT"/>
              </a:rPr>
              <a:t> </a:t>
            </a:r>
            <a:r>
              <a:rPr sz="1600" dirty="0">
                <a:solidFill>
                  <a:srgbClr val="7E7E7E"/>
                </a:solidFill>
                <a:latin typeface="Arial MT"/>
                <a:cs typeface="Arial MT"/>
              </a:rPr>
              <a:t>standardized</a:t>
            </a:r>
            <a:r>
              <a:rPr sz="1600" spc="-30" dirty="0">
                <a:solidFill>
                  <a:srgbClr val="7E7E7E"/>
                </a:solidFill>
                <a:latin typeface="Arial MT"/>
                <a:cs typeface="Arial MT"/>
              </a:rPr>
              <a:t> </a:t>
            </a:r>
            <a:r>
              <a:rPr sz="1600" dirty="0">
                <a:solidFill>
                  <a:srgbClr val="7E7E7E"/>
                </a:solidFill>
                <a:latin typeface="Arial MT"/>
                <a:cs typeface="Arial MT"/>
              </a:rPr>
              <a:t>residuals</a:t>
            </a:r>
            <a:r>
              <a:rPr sz="1600" spc="-30" dirty="0">
                <a:solidFill>
                  <a:srgbClr val="7E7E7E"/>
                </a:solidFill>
                <a:latin typeface="Arial MT"/>
                <a:cs typeface="Arial MT"/>
              </a:rPr>
              <a:t> </a:t>
            </a:r>
            <a:r>
              <a:rPr sz="1600" dirty="0">
                <a:solidFill>
                  <a:srgbClr val="7E7E7E"/>
                </a:solidFill>
                <a:latin typeface="Arial MT"/>
                <a:cs typeface="Arial MT"/>
              </a:rPr>
              <a:t>from</a:t>
            </a:r>
            <a:r>
              <a:rPr sz="1600" spc="-15" dirty="0">
                <a:solidFill>
                  <a:srgbClr val="7E7E7E"/>
                </a:solidFill>
                <a:latin typeface="Arial MT"/>
                <a:cs typeface="Arial MT"/>
              </a:rPr>
              <a:t> </a:t>
            </a:r>
            <a:r>
              <a:rPr sz="1600" dirty="0">
                <a:solidFill>
                  <a:srgbClr val="7E7E7E"/>
                </a:solidFill>
                <a:latin typeface="Arial MT"/>
                <a:cs typeface="Arial MT"/>
              </a:rPr>
              <a:t>a</a:t>
            </a:r>
            <a:r>
              <a:rPr sz="1600" spc="-25" dirty="0">
                <a:solidFill>
                  <a:srgbClr val="7E7E7E"/>
                </a:solidFill>
                <a:latin typeface="Arial MT"/>
                <a:cs typeface="Arial MT"/>
              </a:rPr>
              <a:t> </a:t>
            </a:r>
            <a:r>
              <a:rPr sz="1600" dirty="0">
                <a:solidFill>
                  <a:srgbClr val="7E7E7E"/>
                </a:solidFill>
                <a:latin typeface="Arial MT"/>
                <a:cs typeface="Arial MT"/>
              </a:rPr>
              <a:t>normal</a:t>
            </a:r>
            <a:r>
              <a:rPr sz="1600" spc="-20" dirty="0">
                <a:solidFill>
                  <a:srgbClr val="7E7E7E"/>
                </a:solidFill>
                <a:latin typeface="Arial MT"/>
                <a:cs typeface="Arial MT"/>
              </a:rPr>
              <a:t> </a:t>
            </a:r>
            <a:r>
              <a:rPr sz="1600" spc="-10" dirty="0">
                <a:solidFill>
                  <a:srgbClr val="7E7E7E"/>
                </a:solidFill>
                <a:latin typeface="Arial MT"/>
                <a:cs typeface="Arial MT"/>
              </a:rPr>
              <a:t>distribution.</a:t>
            </a:r>
            <a:endParaRPr sz="1600">
              <a:latin typeface="Arial MT"/>
              <a:cs typeface="Arial MT"/>
            </a:endParaRPr>
          </a:p>
          <a:p>
            <a:pPr>
              <a:lnSpc>
                <a:spcPct val="100000"/>
              </a:lnSpc>
              <a:spcBef>
                <a:spcPts val="1470"/>
              </a:spcBef>
              <a:buClr>
                <a:srgbClr val="245896"/>
              </a:buClr>
              <a:buFont typeface="Arial MT"/>
              <a:buChar char="•"/>
            </a:pPr>
            <a:endParaRPr sz="1600">
              <a:latin typeface="Arial MT"/>
              <a:cs typeface="Arial MT"/>
            </a:endParaRPr>
          </a:p>
          <a:p>
            <a:pPr marL="283210" marR="483234" indent="-270510">
              <a:lnSpc>
                <a:spcPct val="110000"/>
              </a:lnSpc>
              <a:buClr>
                <a:srgbClr val="245896"/>
              </a:buClr>
              <a:buFont typeface="Arial MT"/>
              <a:buChar char="•"/>
              <a:tabLst>
                <a:tab pos="283210" algn="l"/>
              </a:tabLst>
            </a:pPr>
            <a:r>
              <a:rPr sz="1600" b="1" dirty="0">
                <a:solidFill>
                  <a:srgbClr val="6F2F9F"/>
                </a:solidFill>
                <a:latin typeface="Arial"/>
                <a:cs typeface="Arial"/>
              </a:rPr>
              <a:t>Histogram</a:t>
            </a:r>
            <a:r>
              <a:rPr sz="1600" b="1" spc="-30" dirty="0">
                <a:solidFill>
                  <a:srgbClr val="6F2F9F"/>
                </a:solidFill>
                <a:latin typeface="Arial"/>
                <a:cs typeface="Arial"/>
              </a:rPr>
              <a:t> </a:t>
            </a:r>
            <a:r>
              <a:rPr sz="1600" b="1" dirty="0">
                <a:solidFill>
                  <a:srgbClr val="6F2F9F"/>
                </a:solidFill>
                <a:latin typeface="Arial"/>
                <a:cs typeface="Arial"/>
              </a:rPr>
              <a:t>of</a:t>
            </a:r>
            <a:r>
              <a:rPr sz="1600" b="1" spc="-20" dirty="0">
                <a:solidFill>
                  <a:srgbClr val="6F2F9F"/>
                </a:solidFill>
                <a:latin typeface="Arial"/>
                <a:cs typeface="Arial"/>
              </a:rPr>
              <a:t> </a:t>
            </a:r>
            <a:r>
              <a:rPr sz="1600" b="1" dirty="0">
                <a:solidFill>
                  <a:srgbClr val="6F2F9F"/>
                </a:solidFill>
                <a:latin typeface="Arial"/>
                <a:cs typeface="Arial"/>
              </a:rPr>
              <a:t>standardized</a:t>
            </a:r>
            <a:r>
              <a:rPr sz="1600" b="1" spc="-30" dirty="0">
                <a:solidFill>
                  <a:srgbClr val="6F2F9F"/>
                </a:solidFill>
                <a:latin typeface="Arial"/>
                <a:cs typeface="Arial"/>
              </a:rPr>
              <a:t> </a:t>
            </a:r>
            <a:r>
              <a:rPr sz="1600" b="1" dirty="0">
                <a:solidFill>
                  <a:srgbClr val="6F2F9F"/>
                </a:solidFill>
                <a:latin typeface="Arial"/>
                <a:cs typeface="Arial"/>
              </a:rPr>
              <a:t>residuals</a:t>
            </a:r>
            <a:r>
              <a:rPr sz="1600" b="1" spc="400" dirty="0">
                <a:solidFill>
                  <a:srgbClr val="6F2F9F"/>
                </a:solidFill>
                <a:latin typeface="Arial"/>
                <a:cs typeface="Arial"/>
              </a:rPr>
              <a:t> </a:t>
            </a:r>
            <a:r>
              <a:rPr sz="1600" dirty="0">
                <a:solidFill>
                  <a:srgbClr val="7E7E7E"/>
                </a:solidFill>
                <a:latin typeface="Arial MT"/>
                <a:cs typeface="Arial MT"/>
              </a:rPr>
              <a:t>–</a:t>
            </a:r>
            <a:r>
              <a:rPr sz="1600" spc="409" dirty="0">
                <a:solidFill>
                  <a:srgbClr val="7E7E7E"/>
                </a:solidFill>
                <a:latin typeface="Arial MT"/>
                <a:cs typeface="Arial MT"/>
              </a:rPr>
              <a:t> </a:t>
            </a:r>
            <a:r>
              <a:rPr sz="1600" dirty="0">
                <a:solidFill>
                  <a:srgbClr val="7E7E7E"/>
                </a:solidFill>
                <a:latin typeface="Arial MT"/>
                <a:cs typeface="Arial MT"/>
              </a:rPr>
              <a:t>enables</a:t>
            </a:r>
            <a:r>
              <a:rPr sz="1600" spc="-25" dirty="0">
                <a:solidFill>
                  <a:srgbClr val="7E7E7E"/>
                </a:solidFill>
                <a:latin typeface="Arial MT"/>
                <a:cs typeface="Arial MT"/>
              </a:rPr>
              <a:t> </a:t>
            </a:r>
            <a:r>
              <a:rPr sz="1600" dirty="0">
                <a:solidFill>
                  <a:srgbClr val="7E7E7E"/>
                </a:solidFill>
                <a:latin typeface="Arial MT"/>
                <a:cs typeface="Arial MT"/>
              </a:rPr>
              <a:t>you</a:t>
            </a:r>
            <a:r>
              <a:rPr sz="1600" spc="-30" dirty="0">
                <a:solidFill>
                  <a:srgbClr val="7E7E7E"/>
                </a:solidFill>
                <a:latin typeface="Arial MT"/>
                <a:cs typeface="Arial MT"/>
              </a:rPr>
              <a:t> </a:t>
            </a:r>
            <a:r>
              <a:rPr sz="1600" dirty="0">
                <a:solidFill>
                  <a:srgbClr val="7E7E7E"/>
                </a:solidFill>
                <a:latin typeface="Arial MT"/>
                <a:cs typeface="Arial MT"/>
              </a:rPr>
              <a:t>to</a:t>
            </a:r>
            <a:r>
              <a:rPr sz="1600" spc="-25" dirty="0">
                <a:solidFill>
                  <a:srgbClr val="7E7E7E"/>
                </a:solidFill>
                <a:latin typeface="Arial MT"/>
                <a:cs typeface="Arial MT"/>
              </a:rPr>
              <a:t> </a:t>
            </a:r>
            <a:r>
              <a:rPr sz="1600" dirty="0">
                <a:solidFill>
                  <a:srgbClr val="7E7E7E"/>
                </a:solidFill>
                <a:latin typeface="Arial MT"/>
                <a:cs typeface="Arial MT"/>
              </a:rPr>
              <a:t>determine</a:t>
            </a:r>
            <a:r>
              <a:rPr sz="1600" spc="-20" dirty="0">
                <a:solidFill>
                  <a:srgbClr val="7E7E7E"/>
                </a:solidFill>
                <a:latin typeface="Arial MT"/>
                <a:cs typeface="Arial MT"/>
              </a:rPr>
              <a:t> </a:t>
            </a:r>
            <a:r>
              <a:rPr sz="1600" dirty="0">
                <a:solidFill>
                  <a:srgbClr val="7E7E7E"/>
                </a:solidFill>
                <a:latin typeface="Arial MT"/>
                <a:cs typeface="Arial MT"/>
              </a:rPr>
              <a:t>if</a:t>
            </a:r>
            <a:r>
              <a:rPr sz="1600" spc="-25" dirty="0">
                <a:solidFill>
                  <a:srgbClr val="7E7E7E"/>
                </a:solidFill>
                <a:latin typeface="Arial MT"/>
                <a:cs typeface="Arial MT"/>
              </a:rPr>
              <a:t> the </a:t>
            </a:r>
            <a:r>
              <a:rPr sz="1600" dirty="0">
                <a:solidFill>
                  <a:srgbClr val="7E7E7E"/>
                </a:solidFill>
                <a:latin typeface="Arial MT"/>
                <a:cs typeface="Arial MT"/>
              </a:rPr>
              <a:t>errors</a:t>
            </a:r>
            <a:r>
              <a:rPr sz="1600" spc="-25" dirty="0">
                <a:solidFill>
                  <a:srgbClr val="7E7E7E"/>
                </a:solidFill>
                <a:latin typeface="Arial MT"/>
                <a:cs typeface="Arial MT"/>
              </a:rPr>
              <a:t> </a:t>
            </a:r>
            <a:r>
              <a:rPr sz="1600" dirty="0">
                <a:solidFill>
                  <a:srgbClr val="7E7E7E"/>
                </a:solidFill>
                <a:latin typeface="Arial MT"/>
                <a:cs typeface="Arial MT"/>
              </a:rPr>
              <a:t>are</a:t>
            </a:r>
            <a:r>
              <a:rPr sz="1600" spc="-25" dirty="0">
                <a:solidFill>
                  <a:srgbClr val="7E7E7E"/>
                </a:solidFill>
                <a:latin typeface="Arial MT"/>
                <a:cs typeface="Arial MT"/>
              </a:rPr>
              <a:t> </a:t>
            </a:r>
            <a:r>
              <a:rPr sz="1600" dirty="0">
                <a:solidFill>
                  <a:srgbClr val="7E7E7E"/>
                </a:solidFill>
                <a:latin typeface="Arial MT"/>
                <a:cs typeface="Arial MT"/>
              </a:rPr>
              <a:t>normally</a:t>
            </a:r>
            <a:r>
              <a:rPr sz="1600" spc="-25" dirty="0">
                <a:solidFill>
                  <a:srgbClr val="7E7E7E"/>
                </a:solidFill>
                <a:latin typeface="Arial MT"/>
                <a:cs typeface="Arial MT"/>
              </a:rPr>
              <a:t> </a:t>
            </a:r>
            <a:r>
              <a:rPr sz="1600" spc="-10" dirty="0">
                <a:solidFill>
                  <a:srgbClr val="7E7E7E"/>
                </a:solidFill>
                <a:latin typeface="Arial MT"/>
                <a:cs typeface="Arial MT"/>
              </a:rPr>
              <a:t>distributed.</a:t>
            </a:r>
            <a:endParaRPr sz="1600">
              <a:latin typeface="Arial MT"/>
              <a:cs typeface="Arial MT"/>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30</a:t>
            </a:fld>
            <a:endParaRPr spc="-25" dirty="0"/>
          </a:p>
        </p:txBody>
      </p:sp>
    </p:spTree>
    <p:extLst>
      <p:ext uri="{BB962C8B-B14F-4D97-AF65-F5344CB8AC3E}">
        <p14:creationId xmlns:p14="http://schemas.microsoft.com/office/powerpoint/2010/main" val="678247687"/>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3474339"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95" dirty="0"/>
              <a:t> </a:t>
            </a:r>
            <a:r>
              <a:rPr dirty="0"/>
              <a:t>Regression</a:t>
            </a:r>
            <a:r>
              <a:rPr spc="-90" dirty="0"/>
              <a:t> </a:t>
            </a:r>
            <a:r>
              <a:rPr dirty="0"/>
              <a:t>Assumptions:</a:t>
            </a:r>
            <a:r>
              <a:rPr spc="-95" dirty="0"/>
              <a:t> </a:t>
            </a:r>
            <a:r>
              <a:rPr spc="-10" dirty="0"/>
              <a:t>Multicollinearity</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762421" y="1756733"/>
            <a:ext cx="7346315" cy="4274820"/>
          </a:xfrm>
          <a:prstGeom prst="rect">
            <a:avLst/>
          </a:prstGeom>
        </p:spPr>
        <p:txBody>
          <a:bodyPr vert="horz" wrap="square" lIns="0" tIns="113030" rIns="0" bIns="0" rtlCol="0">
            <a:spAutoFit/>
          </a:bodyPr>
          <a:lstStyle/>
          <a:p>
            <a:pPr marL="12700">
              <a:lnSpc>
                <a:spcPct val="100000"/>
              </a:lnSpc>
              <a:spcBef>
                <a:spcPts val="890"/>
              </a:spcBef>
            </a:pP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researcher’s</a:t>
            </a:r>
            <a:r>
              <a:rPr sz="1600" spc="-10" dirty="0">
                <a:solidFill>
                  <a:srgbClr val="7E7E7E"/>
                </a:solidFill>
                <a:latin typeface="Arial MT"/>
                <a:cs typeface="Arial MT"/>
              </a:rPr>
              <a:t> </a:t>
            </a:r>
            <a:r>
              <a:rPr sz="1600" dirty="0">
                <a:solidFill>
                  <a:srgbClr val="7E7E7E"/>
                </a:solidFill>
                <a:latin typeface="Arial MT"/>
                <a:cs typeface="Arial MT"/>
              </a:rPr>
              <a:t>task</a:t>
            </a:r>
            <a:r>
              <a:rPr sz="1600" spc="-10" dirty="0">
                <a:solidFill>
                  <a:srgbClr val="7E7E7E"/>
                </a:solidFill>
                <a:latin typeface="Arial MT"/>
                <a:cs typeface="Arial MT"/>
              </a:rPr>
              <a:t> </a:t>
            </a:r>
            <a:r>
              <a:rPr sz="1600" dirty="0">
                <a:solidFill>
                  <a:srgbClr val="7E7E7E"/>
                </a:solidFill>
                <a:latin typeface="Arial MT"/>
                <a:cs typeface="Arial MT"/>
              </a:rPr>
              <a:t>is</a:t>
            </a:r>
            <a:r>
              <a:rPr sz="1600" spc="-15" dirty="0">
                <a:solidFill>
                  <a:srgbClr val="7E7E7E"/>
                </a:solidFill>
                <a:latin typeface="Arial MT"/>
                <a:cs typeface="Arial MT"/>
              </a:rPr>
              <a:t> </a:t>
            </a:r>
            <a:r>
              <a:rPr sz="1600" dirty="0">
                <a:solidFill>
                  <a:srgbClr val="7E7E7E"/>
                </a:solidFill>
                <a:latin typeface="Arial MT"/>
                <a:cs typeface="Arial MT"/>
              </a:rPr>
              <a:t>to</a:t>
            </a:r>
            <a:r>
              <a:rPr sz="1600" spc="434" dirty="0">
                <a:solidFill>
                  <a:srgbClr val="7E7E7E"/>
                </a:solidFill>
                <a:latin typeface="Arial MT"/>
                <a:cs typeface="Arial MT"/>
              </a:rPr>
              <a:t> </a:t>
            </a:r>
            <a:r>
              <a:rPr sz="1600" dirty="0">
                <a:solidFill>
                  <a:srgbClr val="7E7E7E"/>
                </a:solidFill>
                <a:latin typeface="Arial MT"/>
                <a:cs typeface="Arial MT"/>
              </a:rPr>
              <a:t>. . </a:t>
            </a:r>
            <a:r>
              <a:rPr sz="1600" spc="-50" dirty="0">
                <a:solidFill>
                  <a:srgbClr val="7E7E7E"/>
                </a:solidFill>
                <a:latin typeface="Arial MT"/>
                <a:cs typeface="Arial MT"/>
              </a:rPr>
              <a:t>.</a:t>
            </a:r>
            <a:endParaRPr sz="1600">
              <a:latin typeface="Arial MT"/>
              <a:cs typeface="Arial MT"/>
            </a:endParaRPr>
          </a:p>
          <a:p>
            <a:pPr marL="339725" indent="-327025">
              <a:lnSpc>
                <a:spcPct val="100000"/>
              </a:lnSpc>
              <a:spcBef>
                <a:spcPts val="790"/>
              </a:spcBef>
              <a:buClr>
                <a:srgbClr val="245896"/>
              </a:buClr>
              <a:buChar char="•"/>
              <a:tabLst>
                <a:tab pos="339725" algn="l"/>
              </a:tabLst>
            </a:pPr>
            <a:r>
              <a:rPr sz="1600" dirty="0">
                <a:solidFill>
                  <a:srgbClr val="7E7E7E"/>
                </a:solidFill>
                <a:latin typeface="Arial MT"/>
                <a:cs typeface="Arial MT"/>
              </a:rPr>
              <a:t>Assess</a:t>
            </a:r>
            <a:r>
              <a:rPr sz="1600" spc="-2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6F2F9F"/>
                </a:solidFill>
                <a:latin typeface="Arial MT"/>
                <a:cs typeface="Arial MT"/>
              </a:rPr>
              <a:t>degree</a:t>
            </a:r>
            <a:r>
              <a:rPr sz="1600" spc="-10" dirty="0">
                <a:solidFill>
                  <a:srgbClr val="6F2F9F"/>
                </a:solidFill>
                <a:latin typeface="Arial MT"/>
                <a:cs typeface="Arial MT"/>
              </a:rPr>
              <a:t> </a:t>
            </a:r>
            <a:r>
              <a:rPr sz="1600" dirty="0">
                <a:solidFill>
                  <a:srgbClr val="7E7E7E"/>
                </a:solidFill>
                <a:latin typeface="Arial MT"/>
                <a:cs typeface="Arial MT"/>
              </a:rPr>
              <a:t>of</a:t>
            </a:r>
            <a:r>
              <a:rPr sz="1600" spc="-5" dirty="0">
                <a:solidFill>
                  <a:srgbClr val="7E7E7E"/>
                </a:solidFill>
                <a:latin typeface="Arial MT"/>
                <a:cs typeface="Arial MT"/>
              </a:rPr>
              <a:t> </a:t>
            </a:r>
            <a:r>
              <a:rPr sz="1600" spc="-10" dirty="0">
                <a:solidFill>
                  <a:srgbClr val="7E7E7E"/>
                </a:solidFill>
                <a:latin typeface="Arial MT"/>
                <a:cs typeface="Arial MT"/>
              </a:rPr>
              <a:t>multicollinearity,</a:t>
            </a:r>
            <a:endParaRPr sz="1600">
              <a:latin typeface="Arial MT"/>
              <a:cs typeface="Arial MT"/>
            </a:endParaRPr>
          </a:p>
          <a:p>
            <a:pPr marL="339725" indent="-327025">
              <a:lnSpc>
                <a:spcPct val="100000"/>
              </a:lnSpc>
              <a:spcBef>
                <a:spcPts val="795"/>
              </a:spcBef>
              <a:buClr>
                <a:srgbClr val="245896"/>
              </a:buClr>
              <a:buChar char="•"/>
              <a:tabLst>
                <a:tab pos="339725" algn="l"/>
              </a:tabLst>
            </a:pPr>
            <a:r>
              <a:rPr sz="1600" dirty="0">
                <a:solidFill>
                  <a:srgbClr val="7E7E7E"/>
                </a:solidFill>
                <a:latin typeface="Arial MT"/>
                <a:cs typeface="Arial MT"/>
              </a:rPr>
              <a:t>Determine</a:t>
            </a:r>
            <a:r>
              <a:rPr sz="1600" spc="-30" dirty="0">
                <a:solidFill>
                  <a:srgbClr val="7E7E7E"/>
                </a:solidFill>
                <a:latin typeface="Arial MT"/>
                <a:cs typeface="Arial MT"/>
              </a:rPr>
              <a:t> </a:t>
            </a:r>
            <a:r>
              <a:rPr sz="1600" dirty="0">
                <a:solidFill>
                  <a:srgbClr val="7E7E7E"/>
                </a:solidFill>
                <a:latin typeface="Arial MT"/>
                <a:cs typeface="Arial MT"/>
              </a:rPr>
              <a:t>its</a:t>
            </a:r>
            <a:r>
              <a:rPr sz="1600" spc="-25" dirty="0">
                <a:solidFill>
                  <a:srgbClr val="7E7E7E"/>
                </a:solidFill>
                <a:latin typeface="Arial MT"/>
                <a:cs typeface="Arial MT"/>
              </a:rPr>
              <a:t> </a:t>
            </a:r>
            <a:r>
              <a:rPr sz="1600" dirty="0">
                <a:solidFill>
                  <a:srgbClr val="6F2F9F"/>
                </a:solidFill>
                <a:latin typeface="Arial MT"/>
                <a:cs typeface="Arial MT"/>
              </a:rPr>
              <a:t>impact</a:t>
            </a:r>
            <a:r>
              <a:rPr sz="1600" spc="-20" dirty="0">
                <a:solidFill>
                  <a:srgbClr val="6F2F9F"/>
                </a:solidFill>
                <a:latin typeface="Arial MT"/>
                <a:cs typeface="Arial MT"/>
              </a:rPr>
              <a:t> </a:t>
            </a:r>
            <a:r>
              <a:rPr sz="1600" dirty="0">
                <a:solidFill>
                  <a:srgbClr val="7E7E7E"/>
                </a:solidFill>
                <a:latin typeface="Arial MT"/>
                <a:cs typeface="Arial MT"/>
              </a:rPr>
              <a:t>on</a:t>
            </a:r>
            <a:r>
              <a:rPr sz="1600" spc="-3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results,</a:t>
            </a:r>
            <a:r>
              <a:rPr sz="1600" spc="-30" dirty="0">
                <a:solidFill>
                  <a:srgbClr val="7E7E7E"/>
                </a:solidFill>
                <a:latin typeface="Arial MT"/>
                <a:cs typeface="Arial MT"/>
              </a:rPr>
              <a:t> </a:t>
            </a:r>
            <a:r>
              <a:rPr sz="1600" spc="-25" dirty="0">
                <a:solidFill>
                  <a:srgbClr val="7E7E7E"/>
                </a:solidFill>
                <a:latin typeface="Arial MT"/>
                <a:cs typeface="Arial MT"/>
              </a:rPr>
              <a:t>and</a:t>
            </a:r>
            <a:endParaRPr sz="1600">
              <a:latin typeface="Arial MT"/>
              <a:cs typeface="Arial MT"/>
            </a:endParaRPr>
          </a:p>
          <a:p>
            <a:pPr marL="339725" indent="-327025">
              <a:lnSpc>
                <a:spcPct val="100000"/>
              </a:lnSpc>
              <a:spcBef>
                <a:spcPts val="790"/>
              </a:spcBef>
              <a:buClr>
                <a:srgbClr val="245896"/>
              </a:buClr>
              <a:buChar char="•"/>
              <a:tabLst>
                <a:tab pos="339725" algn="l"/>
              </a:tabLst>
            </a:pPr>
            <a:r>
              <a:rPr sz="1600" dirty="0">
                <a:solidFill>
                  <a:srgbClr val="7E7E7E"/>
                </a:solidFill>
                <a:latin typeface="Arial MT"/>
                <a:cs typeface="Arial MT"/>
              </a:rPr>
              <a:t>Apply</a:t>
            </a:r>
            <a:r>
              <a:rPr sz="1600" spc="-3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necessary</a:t>
            </a:r>
            <a:r>
              <a:rPr sz="1600" spc="-30" dirty="0">
                <a:solidFill>
                  <a:srgbClr val="7E7E7E"/>
                </a:solidFill>
                <a:latin typeface="Arial MT"/>
                <a:cs typeface="Arial MT"/>
              </a:rPr>
              <a:t> </a:t>
            </a:r>
            <a:r>
              <a:rPr sz="1600" dirty="0">
                <a:solidFill>
                  <a:srgbClr val="6F2F9F"/>
                </a:solidFill>
                <a:latin typeface="Arial MT"/>
                <a:cs typeface="Arial MT"/>
              </a:rPr>
              <a:t>remedies</a:t>
            </a:r>
            <a:r>
              <a:rPr sz="1600" spc="-15" dirty="0">
                <a:solidFill>
                  <a:srgbClr val="6F2F9F"/>
                </a:solidFill>
                <a:latin typeface="Arial MT"/>
                <a:cs typeface="Arial MT"/>
              </a:rPr>
              <a:t> </a:t>
            </a:r>
            <a:r>
              <a:rPr sz="1600" dirty="0">
                <a:solidFill>
                  <a:srgbClr val="7E7E7E"/>
                </a:solidFill>
                <a:latin typeface="Arial MT"/>
                <a:cs typeface="Arial MT"/>
              </a:rPr>
              <a:t>if</a:t>
            </a:r>
            <a:r>
              <a:rPr sz="1600" spc="-20" dirty="0">
                <a:solidFill>
                  <a:srgbClr val="7E7E7E"/>
                </a:solidFill>
                <a:latin typeface="Arial MT"/>
                <a:cs typeface="Arial MT"/>
              </a:rPr>
              <a:t> </a:t>
            </a:r>
            <a:r>
              <a:rPr sz="1600" spc="-10" dirty="0">
                <a:solidFill>
                  <a:srgbClr val="7E7E7E"/>
                </a:solidFill>
                <a:latin typeface="Arial MT"/>
                <a:cs typeface="Arial MT"/>
              </a:rPr>
              <a:t>needed.</a:t>
            </a:r>
            <a:endParaRPr sz="1600">
              <a:latin typeface="Arial MT"/>
              <a:cs typeface="Arial MT"/>
            </a:endParaRPr>
          </a:p>
          <a:p>
            <a:pPr>
              <a:lnSpc>
                <a:spcPct val="100000"/>
              </a:lnSpc>
              <a:spcBef>
                <a:spcPts val="1470"/>
              </a:spcBef>
              <a:buClr>
                <a:srgbClr val="245896"/>
              </a:buClr>
              <a:buFont typeface="Arial MT"/>
              <a:buChar char="•"/>
            </a:pPr>
            <a:endParaRPr sz="1600">
              <a:latin typeface="Arial MT"/>
              <a:cs typeface="Arial MT"/>
            </a:endParaRPr>
          </a:p>
          <a:p>
            <a:pPr marL="297815" marR="5080" indent="-285750">
              <a:lnSpc>
                <a:spcPct val="110000"/>
              </a:lnSpc>
              <a:spcBef>
                <a:spcPts val="5"/>
              </a:spcBef>
              <a:buClr>
                <a:srgbClr val="245896"/>
              </a:buClr>
              <a:buChar char="•"/>
              <a:tabLst>
                <a:tab pos="297815" algn="l"/>
              </a:tabLst>
            </a:pPr>
            <a:r>
              <a:rPr sz="1600" dirty="0">
                <a:solidFill>
                  <a:srgbClr val="7E7E7E"/>
                </a:solidFill>
                <a:latin typeface="Arial MT"/>
                <a:cs typeface="Arial MT"/>
              </a:rPr>
              <a:t>Examination</a:t>
            </a:r>
            <a:r>
              <a:rPr sz="1600" spc="-50" dirty="0">
                <a:solidFill>
                  <a:srgbClr val="7E7E7E"/>
                </a:solidFill>
                <a:latin typeface="Arial MT"/>
                <a:cs typeface="Arial MT"/>
              </a:rPr>
              <a:t> </a:t>
            </a:r>
            <a:r>
              <a:rPr sz="1600" dirty="0">
                <a:solidFill>
                  <a:srgbClr val="7E7E7E"/>
                </a:solidFill>
                <a:latin typeface="Arial MT"/>
                <a:cs typeface="Arial MT"/>
              </a:rPr>
              <a:t>of</a:t>
            </a:r>
            <a:r>
              <a:rPr sz="1600" spc="-30" dirty="0">
                <a:solidFill>
                  <a:srgbClr val="7E7E7E"/>
                </a:solidFill>
                <a:latin typeface="Arial MT"/>
                <a:cs typeface="Arial MT"/>
              </a:rPr>
              <a:t> </a:t>
            </a:r>
            <a:r>
              <a:rPr sz="1600" dirty="0">
                <a:solidFill>
                  <a:srgbClr val="7E7E7E"/>
                </a:solidFill>
                <a:latin typeface="Arial MT"/>
                <a:cs typeface="Arial MT"/>
              </a:rPr>
              <a:t>bivariate</a:t>
            </a:r>
            <a:r>
              <a:rPr sz="1600" spc="-45" dirty="0">
                <a:solidFill>
                  <a:srgbClr val="7E7E7E"/>
                </a:solidFill>
                <a:latin typeface="Arial MT"/>
                <a:cs typeface="Arial MT"/>
              </a:rPr>
              <a:t> </a:t>
            </a:r>
            <a:r>
              <a:rPr sz="1600" dirty="0">
                <a:solidFill>
                  <a:srgbClr val="7E7E7E"/>
                </a:solidFill>
                <a:latin typeface="Arial MT"/>
                <a:cs typeface="Arial MT"/>
              </a:rPr>
              <a:t>correlation</a:t>
            </a:r>
            <a:r>
              <a:rPr sz="1600" spc="-45" dirty="0">
                <a:solidFill>
                  <a:srgbClr val="7E7E7E"/>
                </a:solidFill>
                <a:latin typeface="Arial MT"/>
                <a:cs typeface="Arial MT"/>
              </a:rPr>
              <a:t> </a:t>
            </a:r>
            <a:r>
              <a:rPr sz="1600" dirty="0">
                <a:solidFill>
                  <a:srgbClr val="7E7E7E"/>
                </a:solidFill>
                <a:latin typeface="Arial MT"/>
                <a:cs typeface="Arial MT"/>
              </a:rPr>
              <a:t>matrix</a:t>
            </a:r>
            <a:r>
              <a:rPr sz="1600" spc="-25" dirty="0">
                <a:solidFill>
                  <a:srgbClr val="7E7E7E"/>
                </a:solidFill>
                <a:latin typeface="Arial MT"/>
                <a:cs typeface="Arial MT"/>
              </a:rPr>
              <a:t> </a:t>
            </a:r>
            <a:r>
              <a:rPr sz="1600" dirty="0">
                <a:solidFill>
                  <a:srgbClr val="7E7E7E"/>
                </a:solidFill>
                <a:latin typeface="Arial MT"/>
                <a:cs typeface="Arial MT"/>
              </a:rPr>
              <a:t>for</a:t>
            </a:r>
            <a:r>
              <a:rPr sz="1600" spc="-35" dirty="0">
                <a:solidFill>
                  <a:srgbClr val="7E7E7E"/>
                </a:solidFill>
                <a:latin typeface="Arial MT"/>
                <a:cs typeface="Arial MT"/>
              </a:rPr>
              <a:t> </a:t>
            </a:r>
            <a:r>
              <a:rPr sz="1600" dirty="0">
                <a:solidFill>
                  <a:srgbClr val="7E7E7E"/>
                </a:solidFill>
                <a:latin typeface="Arial MT"/>
                <a:cs typeface="Arial MT"/>
              </a:rPr>
              <a:t>the</a:t>
            </a:r>
            <a:r>
              <a:rPr sz="1600" spc="-35" dirty="0">
                <a:solidFill>
                  <a:srgbClr val="7E7E7E"/>
                </a:solidFill>
                <a:latin typeface="Arial MT"/>
                <a:cs typeface="Arial MT"/>
              </a:rPr>
              <a:t> </a:t>
            </a:r>
            <a:r>
              <a:rPr sz="1600" dirty="0">
                <a:solidFill>
                  <a:srgbClr val="7E7E7E"/>
                </a:solidFill>
                <a:latin typeface="Arial MT"/>
                <a:cs typeface="Arial MT"/>
              </a:rPr>
              <a:t>independent</a:t>
            </a:r>
            <a:r>
              <a:rPr sz="1600" spc="-40" dirty="0">
                <a:solidFill>
                  <a:srgbClr val="7E7E7E"/>
                </a:solidFill>
                <a:latin typeface="Arial MT"/>
                <a:cs typeface="Arial MT"/>
              </a:rPr>
              <a:t> </a:t>
            </a:r>
            <a:r>
              <a:rPr sz="1600" dirty="0">
                <a:solidFill>
                  <a:srgbClr val="7E7E7E"/>
                </a:solidFill>
                <a:latin typeface="Arial MT"/>
                <a:cs typeface="Arial MT"/>
              </a:rPr>
              <a:t>variables:</a:t>
            </a:r>
            <a:r>
              <a:rPr sz="1600" spc="-55" dirty="0">
                <a:solidFill>
                  <a:srgbClr val="7E7E7E"/>
                </a:solidFill>
                <a:latin typeface="Arial MT"/>
                <a:cs typeface="Arial MT"/>
              </a:rPr>
              <a:t> </a:t>
            </a:r>
            <a:r>
              <a:rPr sz="1600" spc="-10" dirty="0">
                <a:solidFill>
                  <a:srgbClr val="7E7E7E"/>
                </a:solidFill>
                <a:latin typeface="Arial MT"/>
                <a:cs typeface="Arial MT"/>
              </a:rPr>
              <a:t>first </a:t>
            </a:r>
            <a:r>
              <a:rPr sz="1600" dirty="0">
                <a:solidFill>
                  <a:srgbClr val="7E7E7E"/>
                </a:solidFill>
                <a:latin typeface="Arial MT"/>
                <a:cs typeface="Arial MT"/>
              </a:rPr>
              <a:t>and</a:t>
            </a:r>
            <a:r>
              <a:rPr sz="1600" spc="-30" dirty="0">
                <a:solidFill>
                  <a:srgbClr val="7E7E7E"/>
                </a:solidFill>
                <a:latin typeface="Arial MT"/>
                <a:cs typeface="Arial MT"/>
              </a:rPr>
              <a:t> </a:t>
            </a:r>
            <a:r>
              <a:rPr sz="1600" dirty="0">
                <a:solidFill>
                  <a:srgbClr val="7E7E7E"/>
                </a:solidFill>
                <a:latin typeface="Arial MT"/>
                <a:cs typeface="Arial MT"/>
              </a:rPr>
              <a:t>simplest</a:t>
            </a:r>
            <a:r>
              <a:rPr sz="1600" spc="-30" dirty="0">
                <a:solidFill>
                  <a:srgbClr val="7E7E7E"/>
                </a:solidFill>
                <a:latin typeface="Arial MT"/>
                <a:cs typeface="Arial MT"/>
              </a:rPr>
              <a:t> </a:t>
            </a:r>
            <a:r>
              <a:rPr sz="1600" dirty="0">
                <a:solidFill>
                  <a:srgbClr val="7E7E7E"/>
                </a:solidFill>
                <a:latin typeface="Arial MT"/>
                <a:cs typeface="Arial MT"/>
              </a:rPr>
              <a:t>means</a:t>
            </a:r>
            <a:r>
              <a:rPr sz="1600" spc="-25"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identifying</a:t>
            </a:r>
            <a:r>
              <a:rPr sz="1600" spc="-30" dirty="0">
                <a:solidFill>
                  <a:srgbClr val="7E7E7E"/>
                </a:solidFill>
                <a:latin typeface="Arial MT"/>
                <a:cs typeface="Arial MT"/>
              </a:rPr>
              <a:t> </a:t>
            </a:r>
            <a:r>
              <a:rPr sz="1600" dirty="0">
                <a:solidFill>
                  <a:srgbClr val="7E7E7E"/>
                </a:solidFill>
                <a:latin typeface="Arial MT"/>
                <a:cs typeface="Arial MT"/>
              </a:rPr>
              <a:t>collinearity</a:t>
            </a:r>
            <a:r>
              <a:rPr sz="1600" spc="-35" dirty="0">
                <a:solidFill>
                  <a:srgbClr val="7E7E7E"/>
                </a:solidFill>
                <a:latin typeface="Arial MT"/>
                <a:cs typeface="Arial MT"/>
              </a:rPr>
              <a:t> </a:t>
            </a:r>
            <a:r>
              <a:rPr sz="1600" dirty="0">
                <a:solidFill>
                  <a:srgbClr val="7E7E7E"/>
                </a:solidFill>
                <a:latin typeface="Arial MT"/>
                <a:cs typeface="Arial MT"/>
              </a:rPr>
              <a:t>(correlations</a:t>
            </a:r>
            <a:r>
              <a:rPr sz="1600" spc="-25"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even</a:t>
            </a:r>
            <a:r>
              <a:rPr sz="1600" spc="-30" dirty="0">
                <a:solidFill>
                  <a:srgbClr val="7E7E7E"/>
                </a:solidFill>
                <a:latin typeface="Arial MT"/>
                <a:cs typeface="Arial MT"/>
              </a:rPr>
              <a:t> </a:t>
            </a:r>
            <a:r>
              <a:rPr sz="1600" dirty="0">
                <a:solidFill>
                  <a:srgbClr val="7E7E7E"/>
                </a:solidFill>
                <a:latin typeface="Arial MT"/>
                <a:cs typeface="Arial MT"/>
              </a:rPr>
              <a:t>0.70</a:t>
            </a:r>
            <a:r>
              <a:rPr sz="1600" spc="-25" dirty="0">
                <a:solidFill>
                  <a:srgbClr val="7E7E7E"/>
                </a:solidFill>
                <a:latin typeface="Arial MT"/>
                <a:cs typeface="Arial MT"/>
              </a:rPr>
              <a:t> </a:t>
            </a:r>
            <a:r>
              <a:rPr sz="1600" dirty="0">
                <a:solidFill>
                  <a:srgbClr val="7E7E7E"/>
                </a:solidFill>
                <a:latin typeface="Arial MT"/>
                <a:cs typeface="Arial MT"/>
              </a:rPr>
              <a:t>can</a:t>
            </a:r>
            <a:r>
              <a:rPr sz="1600" spc="-30" dirty="0">
                <a:solidFill>
                  <a:srgbClr val="7E7E7E"/>
                </a:solidFill>
                <a:latin typeface="Arial MT"/>
                <a:cs typeface="Arial MT"/>
              </a:rPr>
              <a:t> </a:t>
            </a:r>
            <a:r>
              <a:rPr sz="1600" spc="-25" dirty="0">
                <a:solidFill>
                  <a:srgbClr val="7E7E7E"/>
                </a:solidFill>
                <a:latin typeface="Arial MT"/>
                <a:cs typeface="Arial MT"/>
              </a:rPr>
              <a:t>be </a:t>
            </a:r>
            <a:r>
              <a:rPr sz="1600" spc="-10" dirty="0">
                <a:solidFill>
                  <a:srgbClr val="7E7E7E"/>
                </a:solidFill>
                <a:latin typeface="Arial MT"/>
                <a:cs typeface="Arial MT"/>
              </a:rPr>
              <a:t>problematic)</a:t>
            </a:r>
            <a:endParaRPr sz="1600">
              <a:latin typeface="Arial MT"/>
              <a:cs typeface="Arial MT"/>
            </a:endParaRPr>
          </a:p>
          <a:p>
            <a:pPr>
              <a:lnSpc>
                <a:spcPct val="100000"/>
              </a:lnSpc>
              <a:spcBef>
                <a:spcPts val="1664"/>
              </a:spcBef>
              <a:buClr>
                <a:srgbClr val="245896"/>
              </a:buClr>
              <a:buFont typeface="Arial MT"/>
              <a:buChar char="•"/>
            </a:pPr>
            <a:endParaRPr sz="1600">
              <a:latin typeface="Arial MT"/>
              <a:cs typeface="Arial MT"/>
            </a:endParaRPr>
          </a:p>
          <a:p>
            <a:pPr marL="297815" indent="-285115">
              <a:lnSpc>
                <a:spcPct val="100000"/>
              </a:lnSpc>
              <a:buClr>
                <a:srgbClr val="245896"/>
              </a:buClr>
              <a:buChar char="•"/>
              <a:tabLst>
                <a:tab pos="297815" algn="l"/>
              </a:tabLst>
            </a:pPr>
            <a:r>
              <a:rPr sz="1600" dirty="0">
                <a:solidFill>
                  <a:srgbClr val="7E7E7E"/>
                </a:solidFill>
                <a:latin typeface="Arial MT"/>
                <a:cs typeface="Arial MT"/>
              </a:rPr>
              <a:t>To</a:t>
            </a:r>
            <a:r>
              <a:rPr sz="1600" spc="-30" dirty="0">
                <a:solidFill>
                  <a:srgbClr val="7E7E7E"/>
                </a:solidFill>
                <a:latin typeface="Arial MT"/>
                <a:cs typeface="Arial MT"/>
              </a:rPr>
              <a:t> </a:t>
            </a:r>
            <a:r>
              <a:rPr sz="1600" dirty="0">
                <a:solidFill>
                  <a:srgbClr val="7E7E7E"/>
                </a:solidFill>
                <a:latin typeface="Arial MT"/>
                <a:cs typeface="Arial MT"/>
              </a:rPr>
              <a:t>assess</a:t>
            </a:r>
            <a:r>
              <a:rPr sz="1600" spc="-25" dirty="0">
                <a:solidFill>
                  <a:srgbClr val="7E7E7E"/>
                </a:solidFill>
                <a:latin typeface="Arial MT"/>
                <a:cs typeface="Arial MT"/>
              </a:rPr>
              <a:t> </a:t>
            </a:r>
            <a:r>
              <a:rPr sz="1600" dirty="0">
                <a:solidFill>
                  <a:srgbClr val="7E7E7E"/>
                </a:solidFill>
                <a:latin typeface="Arial MT"/>
                <a:cs typeface="Arial MT"/>
              </a:rPr>
              <a:t>multicollinearity</a:t>
            </a:r>
            <a:r>
              <a:rPr sz="1600" spc="-30" dirty="0">
                <a:solidFill>
                  <a:srgbClr val="7E7E7E"/>
                </a:solidFill>
                <a:latin typeface="Arial MT"/>
                <a:cs typeface="Arial MT"/>
              </a:rPr>
              <a:t> </a:t>
            </a:r>
            <a:r>
              <a:rPr sz="1600" dirty="0">
                <a:solidFill>
                  <a:srgbClr val="7E7E7E"/>
                </a:solidFill>
                <a:latin typeface="Arial MT"/>
                <a:cs typeface="Arial MT"/>
              </a:rPr>
              <a:t>→</a:t>
            </a:r>
            <a:r>
              <a:rPr sz="1600" spc="-15" dirty="0">
                <a:solidFill>
                  <a:srgbClr val="7E7E7E"/>
                </a:solidFill>
                <a:latin typeface="Arial MT"/>
                <a:cs typeface="Arial MT"/>
              </a:rPr>
              <a:t> </a:t>
            </a:r>
            <a:r>
              <a:rPr sz="1600" dirty="0">
                <a:solidFill>
                  <a:srgbClr val="7E7E7E"/>
                </a:solidFill>
                <a:latin typeface="Arial MT"/>
                <a:cs typeface="Arial MT"/>
              </a:rPr>
              <a:t>measures</a:t>
            </a:r>
            <a:r>
              <a:rPr sz="1600" spc="-15"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dirty="0">
                <a:solidFill>
                  <a:srgbClr val="7E7E7E"/>
                </a:solidFill>
                <a:latin typeface="Arial MT"/>
                <a:cs typeface="Arial MT"/>
              </a:rPr>
              <a:t>degree</a:t>
            </a:r>
            <a:r>
              <a:rPr sz="1600" spc="-25" dirty="0">
                <a:solidFill>
                  <a:srgbClr val="7E7E7E"/>
                </a:solidFill>
                <a:latin typeface="Arial MT"/>
                <a:cs typeface="Arial MT"/>
              </a:rPr>
              <a:t> </a:t>
            </a:r>
            <a:r>
              <a:rPr sz="1600" dirty="0">
                <a:solidFill>
                  <a:srgbClr val="7E7E7E"/>
                </a:solidFill>
                <a:latin typeface="Arial MT"/>
                <a:cs typeface="Arial MT"/>
              </a:rPr>
              <a:t>to</a:t>
            </a:r>
            <a:r>
              <a:rPr sz="1600" spc="-15" dirty="0">
                <a:solidFill>
                  <a:srgbClr val="7E7E7E"/>
                </a:solidFill>
                <a:latin typeface="Arial MT"/>
                <a:cs typeface="Arial MT"/>
              </a:rPr>
              <a:t> </a:t>
            </a:r>
            <a:r>
              <a:rPr sz="1600" dirty="0">
                <a:solidFill>
                  <a:srgbClr val="7E7E7E"/>
                </a:solidFill>
                <a:latin typeface="Arial MT"/>
                <a:cs typeface="Arial MT"/>
              </a:rPr>
              <a:t>which</a:t>
            </a:r>
            <a:r>
              <a:rPr sz="1600" spc="-40" dirty="0">
                <a:solidFill>
                  <a:srgbClr val="7E7E7E"/>
                </a:solidFill>
                <a:latin typeface="Arial MT"/>
                <a:cs typeface="Arial MT"/>
              </a:rPr>
              <a:t> </a:t>
            </a:r>
            <a:r>
              <a:rPr sz="1600" spc="-20" dirty="0">
                <a:solidFill>
                  <a:srgbClr val="7E7E7E"/>
                </a:solidFill>
                <a:latin typeface="Arial MT"/>
                <a:cs typeface="Arial MT"/>
              </a:rPr>
              <a:t>each</a:t>
            </a:r>
            <a:endParaRPr sz="1600">
              <a:latin typeface="Arial MT"/>
              <a:cs typeface="Arial MT"/>
            </a:endParaRPr>
          </a:p>
          <a:p>
            <a:pPr marL="297815">
              <a:lnSpc>
                <a:spcPct val="100000"/>
              </a:lnSpc>
              <a:spcBef>
                <a:spcPts val="190"/>
              </a:spcBef>
            </a:pPr>
            <a:r>
              <a:rPr sz="1600" dirty="0">
                <a:solidFill>
                  <a:srgbClr val="7E7E7E"/>
                </a:solidFill>
                <a:latin typeface="Arial MT"/>
                <a:cs typeface="Arial MT"/>
              </a:rPr>
              <a:t>independent</a:t>
            </a:r>
            <a:r>
              <a:rPr sz="1600" spc="-30" dirty="0">
                <a:solidFill>
                  <a:srgbClr val="7E7E7E"/>
                </a:solidFill>
                <a:latin typeface="Arial MT"/>
                <a:cs typeface="Arial MT"/>
              </a:rPr>
              <a:t> </a:t>
            </a:r>
            <a:r>
              <a:rPr sz="1600" dirty="0">
                <a:solidFill>
                  <a:srgbClr val="7E7E7E"/>
                </a:solidFill>
                <a:latin typeface="Arial MT"/>
                <a:cs typeface="Arial MT"/>
              </a:rPr>
              <a:t>variable</a:t>
            </a:r>
            <a:r>
              <a:rPr sz="1600" spc="-35" dirty="0">
                <a:solidFill>
                  <a:srgbClr val="7E7E7E"/>
                </a:solidFill>
                <a:latin typeface="Arial MT"/>
                <a:cs typeface="Arial MT"/>
              </a:rPr>
              <a:t> </a:t>
            </a:r>
            <a:r>
              <a:rPr sz="1600" dirty="0">
                <a:solidFill>
                  <a:srgbClr val="7E7E7E"/>
                </a:solidFill>
                <a:latin typeface="Arial MT"/>
                <a:cs typeface="Arial MT"/>
              </a:rPr>
              <a:t>is</a:t>
            </a:r>
            <a:r>
              <a:rPr sz="1600" spc="-25" dirty="0">
                <a:solidFill>
                  <a:srgbClr val="7E7E7E"/>
                </a:solidFill>
                <a:latin typeface="Arial MT"/>
                <a:cs typeface="Arial MT"/>
              </a:rPr>
              <a:t> </a:t>
            </a:r>
            <a:r>
              <a:rPr sz="1600" dirty="0">
                <a:solidFill>
                  <a:srgbClr val="7E7E7E"/>
                </a:solidFill>
                <a:latin typeface="Arial MT"/>
                <a:cs typeface="Arial MT"/>
              </a:rPr>
              <a:t>explained</a:t>
            </a:r>
            <a:r>
              <a:rPr sz="1600" spc="-45" dirty="0">
                <a:solidFill>
                  <a:srgbClr val="7E7E7E"/>
                </a:solidFill>
                <a:latin typeface="Arial MT"/>
                <a:cs typeface="Arial MT"/>
              </a:rPr>
              <a:t> </a:t>
            </a:r>
            <a:r>
              <a:rPr sz="1600" dirty="0">
                <a:solidFill>
                  <a:srgbClr val="7E7E7E"/>
                </a:solidFill>
                <a:latin typeface="Arial MT"/>
                <a:cs typeface="Arial MT"/>
              </a:rPr>
              <a:t>by</a:t>
            </a:r>
            <a:r>
              <a:rPr sz="1600" spc="-2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set</a:t>
            </a:r>
            <a:r>
              <a:rPr sz="1600" spc="-3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other</a:t>
            </a:r>
            <a:r>
              <a:rPr sz="1600" spc="-10" dirty="0">
                <a:solidFill>
                  <a:srgbClr val="7E7E7E"/>
                </a:solidFill>
                <a:latin typeface="Arial MT"/>
                <a:cs typeface="Arial MT"/>
              </a:rPr>
              <a:t> </a:t>
            </a:r>
            <a:r>
              <a:rPr sz="1600" dirty="0">
                <a:solidFill>
                  <a:srgbClr val="7E7E7E"/>
                </a:solidFill>
                <a:latin typeface="Arial MT"/>
                <a:cs typeface="Arial MT"/>
              </a:rPr>
              <a:t>independent</a:t>
            </a:r>
            <a:r>
              <a:rPr sz="1600" spc="-30" dirty="0">
                <a:solidFill>
                  <a:srgbClr val="7E7E7E"/>
                </a:solidFill>
                <a:latin typeface="Arial MT"/>
                <a:cs typeface="Arial MT"/>
              </a:rPr>
              <a:t> </a:t>
            </a:r>
            <a:r>
              <a:rPr sz="1600" spc="-10" dirty="0">
                <a:solidFill>
                  <a:srgbClr val="7E7E7E"/>
                </a:solidFill>
                <a:latin typeface="Arial MT"/>
                <a:cs typeface="Arial MT"/>
              </a:rPr>
              <a:t>variables.</a:t>
            </a:r>
            <a:endParaRPr sz="1600">
              <a:latin typeface="Arial MT"/>
              <a:cs typeface="Arial MT"/>
            </a:endParaRPr>
          </a:p>
          <a:p>
            <a:pPr>
              <a:lnSpc>
                <a:spcPct val="100000"/>
              </a:lnSpc>
              <a:spcBef>
                <a:spcPts val="1664"/>
              </a:spcBef>
            </a:pPr>
            <a:endParaRPr sz="1600">
              <a:latin typeface="Arial MT"/>
              <a:cs typeface="Arial MT"/>
            </a:endParaRPr>
          </a:p>
          <a:p>
            <a:pPr marL="755015" lvl="1" indent="-285750">
              <a:lnSpc>
                <a:spcPct val="100000"/>
              </a:lnSpc>
              <a:buClr>
                <a:srgbClr val="245896"/>
              </a:buClr>
              <a:buFont typeface="Arial MT"/>
              <a:buChar char="•"/>
              <a:tabLst>
                <a:tab pos="755015" algn="l"/>
              </a:tabLst>
            </a:pPr>
            <a:r>
              <a:rPr sz="1600" b="1" dirty="0">
                <a:solidFill>
                  <a:srgbClr val="C00000"/>
                </a:solidFill>
                <a:latin typeface="Arial"/>
                <a:cs typeface="Arial"/>
              </a:rPr>
              <a:t>Tolerance</a:t>
            </a:r>
            <a:r>
              <a:rPr sz="1600" b="1" spc="-40" dirty="0">
                <a:solidFill>
                  <a:srgbClr val="C00000"/>
                </a:solidFill>
                <a:latin typeface="Arial"/>
                <a:cs typeface="Arial"/>
              </a:rPr>
              <a:t> </a:t>
            </a:r>
            <a:r>
              <a:rPr sz="1600" dirty="0">
                <a:solidFill>
                  <a:srgbClr val="7E7E7E"/>
                </a:solidFill>
                <a:latin typeface="Arial MT"/>
                <a:cs typeface="Arial MT"/>
              </a:rPr>
              <a:t>and</a:t>
            </a:r>
            <a:r>
              <a:rPr sz="1600" spc="-30" dirty="0">
                <a:solidFill>
                  <a:srgbClr val="7E7E7E"/>
                </a:solidFill>
                <a:latin typeface="Arial MT"/>
                <a:cs typeface="Arial MT"/>
              </a:rPr>
              <a:t> </a:t>
            </a:r>
            <a:r>
              <a:rPr sz="1600" dirty="0">
                <a:solidFill>
                  <a:srgbClr val="7E7E7E"/>
                </a:solidFill>
                <a:latin typeface="Arial MT"/>
                <a:cs typeface="Arial MT"/>
              </a:rPr>
              <a:t>its</a:t>
            </a:r>
            <a:r>
              <a:rPr sz="1600" spc="-25" dirty="0">
                <a:solidFill>
                  <a:srgbClr val="7E7E7E"/>
                </a:solidFill>
                <a:latin typeface="Arial MT"/>
                <a:cs typeface="Arial MT"/>
              </a:rPr>
              <a:t> </a:t>
            </a:r>
            <a:r>
              <a:rPr sz="1600" dirty="0">
                <a:solidFill>
                  <a:srgbClr val="7E7E7E"/>
                </a:solidFill>
                <a:latin typeface="Arial MT"/>
                <a:cs typeface="Arial MT"/>
              </a:rPr>
              <a:t>inverse</a:t>
            </a:r>
            <a:r>
              <a:rPr sz="1600" spc="-4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b="1" dirty="0">
                <a:solidFill>
                  <a:srgbClr val="C00000"/>
                </a:solidFill>
                <a:latin typeface="Arial"/>
                <a:cs typeface="Arial"/>
              </a:rPr>
              <a:t>Variance</a:t>
            </a:r>
            <a:r>
              <a:rPr sz="1600" b="1" spc="-35" dirty="0">
                <a:solidFill>
                  <a:srgbClr val="C00000"/>
                </a:solidFill>
                <a:latin typeface="Arial"/>
                <a:cs typeface="Arial"/>
              </a:rPr>
              <a:t> </a:t>
            </a:r>
            <a:r>
              <a:rPr sz="1600" b="1" dirty="0">
                <a:solidFill>
                  <a:srgbClr val="C00000"/>
                </a:solidFill>
                <a:latin typeface="Arial"/>
                <a:cs typeface="Arial"/>
              </a:rPr>
              <a:t>Inflation</a:t>
            </a:r>
            <a:r>
              <a:rPr sz="1600" b="1" spc="-10" dirty="0">
                <a:solidFill>
                  <a:srgbClr val="C00000"/>
                </a:solidFill>
                <a:latin typeface="Arial"/>
                <a:cs typeface="Arial"/>
              </a:rPr>
              <a:t> Factor</a:t>
            </a:r>
            <a:endParaRPr sz="1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31</a:t>
            </a:fld>
            <a:endParaRPr spc="-25" dirty="0"/>
          </a:p>
        </p:txBody>
      </p:sp>
    </p:spTree>
    <p:extLst>
      <p:ext uri="{BB962C8B-B14F-4D97-AF65-F5344CB8AC3E}">
        <p14:creationId xmlns:p14="http://schemas.microsoft.com/office/powerpoint/2010/main" val="2753212576"/>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3474339"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95" dirty="0"/>
              <a:t> </a:t>
            </a:r>
            <a:r>
              <a:rPr dirty="0"/>
              <a:t>Regression</a:t>
            </a:r>
            <a:r>
              <a:rPr spc="-95" dirty="0"/>
              <a:t> </a:t>
            </a:r>
            <a:r>
              <a:rPr dirty="0"/>
              <a:t>Assumptions:</a:t>
            </a:r>
            <a:r>
              <a:rPr spc="-105" dirty="0"/>
              <a:t> </a:t>
            </a:r>
            <a:r>
              <a:rPr dirty="0"/>
              <a:t>Assessing</a:t>
            </a:r>
            <a:r>
              <a:rPr spc="-105" dirty="0"/>
              <a:t> </a:t>
            </a:r>
            <a:r>
              <a:rPr spc="-10" dirty="0"/>
              <a:t>Multicollinearity</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a:spLocks noGrp="1"/>
          </p:cNvSpPr>
          <p:nvPr>
            <p:ph sz="half" idx="3"/>
          </p:nvPr>
        </p:nvSpPr>
        <p:spPr>
          <a:prstGeom prst="rect">
            <a:avLst/>
          </a:prstGeom>
        </p:spPr>
        <p:txBody>
          <a:bodyPr vert="horz" wrap="square" lIns="0" tIns="113030" rIns="0" bIns="0" rtlCol="0">
            <a:spAutoFit/>
          </a:bodyPr>
          <a:lstStyle/>
          <a:p>
            <a:pPr marL="895350">
              <a:lnSpc>
                <a:spcPct val="100000"/>
              </a:lnSpc>
              <a:spcBef>
                <a:spcPts val="890"/>
              </a:spcBef>
            </a:pPr>
            <a:r>
              <a:rPr dirty="0"/>
              <a:t>Variance</a:t>
            </a:r>
            <a:r>
              <a:rPr spc="-55" dirty="0"/>
              <a:t> </a:t>
            </a:r>
            <a:r>
              <a:rPr dirty="0"/>
              <a:t>Inflation</a:t>
            </a:r>
            <a:r>
              <a:rPr spc="-30" dirty="0"/>
              <a:t> </a:t>
            </a:r>
            <a:r>
              <a:rPr spc="-10" dirty="0"/>
              <a:t>Factor</a:t>
            </a:r>
          </a:p>
          <a:p>
            <a:pPr marL="282575" marR="175895" indent="-270510">
              <a:lnSpc>
                <a:spcPct val="110000"/>
              </a:lnSpc>
              <a:spcBef>
                <a:spcPts val="600"/>
              </a:spcBef>
              <a:buClr>
                <a:srgbClr val="245896"/>
              </a:buClr>
              <a:buChar char="•"/>
              <a:tabLst>
                <a:tab pos="282575" algn="l"/>
              </a:tabLst>
            </a:pPr>
            <a:r>
              <a:rPr b="0" dirty="0">
                <a:solidFill>
                  <a:srgbClr val="7E7E7E"/>
                </a:solidFill>
                <a:latin typeface="Arial MT"/>
                <a:cs typeface="Arial MT"/>
              </a:rPr>
              <a:t>Variance</a:t>
            </a:r>
            <a:r>
              <a:rPr b="0" spc="-50" dirty="0">
                <a:solidFill>
                  <a:srgbClr val="7E7E7E"/>
                </a:solidFill>
                <a:latin typeface="Arial MT"/>
                <a:cs typeface="Arial MT"/>
              </a:rPr>
              <a:t> </a:t>
            </a:r>
            <a:r>
              <a:rPr b="0" dirty="0">
                <a:solidFill>
                  <a:srgbClr val="7E7E7E"/>
                </a:solidFill>
                <a:latin typeface="Arial MT"/>
                <a:cs typeface="Arial MT"/>
              </a:rPr>
              <a:t>Inflation</a:t>
            </a:r>
            <a:r>
              <a:rPr b="0" spc="-30" dirty="0">
                <a:solidFill>
                  <a:srgbClr val="7E7E7E"/>
                </a:solidFill>
                <a:latin typeface="Arial MT"/>
                <a:cs typeface="Arial MT"/>
              </a:rPr>
              <a:t> </a:t>
            </a:r>
            <a:r>
              <a:rPr b="0" dirty="0">
                <a:solidFill>
                  <a:srgbClr val="7E7E7E"/>
                </a:solidFill>
                <a:latin typeface="Arial MT"/>
                <a:cs typeface="Arial MT"/>
              </a:rPr>
              <a:t>Factor</a:t>
            </a:r>
            <a:r>
              <a:rPr b="0" spc="-25" dirty="0">
                <a:solidFill>
                  <a:srgbClr val="7E7E7E"/>
                </a:solidFill>
                <a:latin typeface="Arial MT"/>
                <a:cs typeface="Arial MT"/>
              </a:rPr>
              <a:t> </a:t>
            </a:r>
            <a:r>
              <a:rPr b="0" dirty="0">
                <a:solidFill>
                  <a:srgbClr val="7E7E7E"/>
                </a:solidFill>
                <a:latin typeface="Arial MT"/>
                <a:cs typeface="Arial MT"/>
              </a:rPr>
              <a:t>(VIF)</a:t>
            </a:r>
            <a:r>
              <a:rPr b="0" spc="385" dirty="0">
                <a:solidFill>
                  <a:srgbClr val="7E7E7E"/>
                </a:solidFill>
                <a:latin typeface="Arial MT"/>
                <a:cs typeface="Arial MT"/>
              </a:rPr>
              <a:t> </a:t>
            </a:r>
            <a:r>
              <a:rPr b="0" spc="-50" dirty="0">
                <a:solidFill>
                  <a:srgbClr val="7E7E7E"/>
                </a:solidFill>
                <a:latin typeface="Arial MT"/>
                <a:cs typeface="Arial MT"/>
              </a:rPr>
              <a:t>– </a:t>
            </a:r>
            <a:r>
              <a:rPr b="0" dirty="0">
                <a:solidFill>
                  <a:srgbClr val="7E7E7E"/>
                </a:solidFill>
                <a:latin typeface="Arial MT"/>
                <a:cs typeface="Arial MT"/>
              </a:rPr>
              <a:t>measures</a:t>
            </a:r>
            <a:r>
              <a:rPr b="0" spc="-20" dirty="0">
                <a:solidFill>
                  <a:srgbClr val="7E7E7E"/>
                </a:solidFill>
                <a:latin typeface="Arial MT"/>
                <a:cs typeface="Arial MT"/>
              </a:rPr>
              <a:t> </a:t>
            </a:r>
            <a:r>
              <a:rPr b="0" dirty="0">
                <a:solidFill>
                  <a:srgbClr val="7E7E7E"/>
                </a:solidFill>
                <a:latin typeface="Arial MT"/>
                <a:cs typeface="Arial MT"/>
              </a:rPr>
              <a:t>how</a:t>
            </a:r>
            <a:r>
              <a:rPr b="0" spc="-30" dirty="0">
                <a:solidFill>
                  <a:srgbClr val="7E7E7E"/>
                </a:solidFill>
                <a:latin typeface="Arial MT"/>
                <a:cs typeface="Arial MT"/>
              </a:rPr>
              <a:t> </a:t>
            </a:r>
            <a:r>
              <a:rPr b="0" dirty="0">
                <a:solidFill>
                  <a:srgbClr val="7E7E7E"/>
                </a:solidFill>
                <a:latin typeface="Arial MT"/>
                <a:cs typeface="Arial MT"/>
              </a:rPr>
              <a:t>much</a:t>
            </a:r>
            <a:r>
              <a:rPr b="0" spc="-20" dirty="0">
                <a:solidFill>
                  <a:srgbClr val="7E7E7E"/>
                </a:solidFill>
                <a:latin typeface="Arial MT"/>
                <a:cs typeface="Arial MT"/>
              </a:rPr>
              <a:t> </a:t>
            </a:r>
            <a:r>
              <a:rPr b="0" dirty="0">
                <a:solidFill>
                  <a:srgbClr val="7E7E7E"/>
                </a:solidFill>
                <a:latin typeface="Arial MT"/>
                <a:cs typeface="Arial MT"/>
              </a:rPr>
              <a:t>the</a:t>
            </a:r>
            <a:r>
              <a:rPr b="0" spc="-20" dirty="0">
                <a:solidFill>
                  <a:srgbClr val="7E7E7E"/>
                </a:solidFill>
                <a:latin typeface="Arial MT"/>
                <a:cs typeface="Arial MT"/>
              </a:rPr>
              <a:t> </a:t>
            </a:r>
            <a:r>
              <a:rPr b="0" dirty="0">
                <a:solidFill>
                  <a:srgbClr val="7E7E7E"/>
                </a:solidFill>
                <a:latin typeface="Arial MT"/>
                <a:cs typeface="Arial MT"/>
              </a:rPr>
              <a:t>variance</a:t>
            </a:r>
            <a:r>
              <a:rPr b="0" spc="-25" dirty="0">
                <a:solidFill>
                  <a:srgbClr val="7E7E7E"/>
                </a:solidFill>
                <a:latin typeface="Arial MT"/>
                <a:cs typeface="Arial MT"/>
              </a:rPr>
              <a:t> </a:t>
            </a:r>
            <a:r>
              <a:rPr b="0" dirty="0">
                <a:solidFill>
                  <a:srgbClr val="7E7E7E"/>
                </a:solidFill>
                <a:latin typeface="Arial MT"/>
                <a:cs typeface="Arial MT"/>
              </a:rPr>
              <a:t>of</a:t>
            </a:r>
            <a:r>
              <a:rPr b="0" spc="-20" dirty="0">
                <a:solidFill>
                  <a:srgbClr val="7E7E7E"/>
                </a:solidFill>
                <a:latin typeface="Arial MT"/>
                <a:cs typeface="Arial MT"/>
              </a:rPr>
              <a:t> </a:t>
            </a:r>
            <a:r>
              <a:rPr b="0" spc="-25" dirty="0">
                <a:solidFill>
                  <a:srgbClr val="7E7E7E"/>
                </a:solidFill>
                <a:latin typeface="Arial MT"/>
                <a:cs typeface="Arial MT"/>
              </a:rPr>
              <a:t>the </a:t>
            </a:r>
            <a:r>
              <a:rPr b="0" dirty="0">
                <a:solidFill>
                  <a:srgbClr val="7E7E7E"/>
                </a:solidFill>
                <a:latin typeface="Arial MT"/>
                <a:cs typeface="Arial MT"/>
              </a:rPr>
              <a:t>regression</a:t>
            </a:r>
            <a:r>
              <a:rPr b="0" spc="-40" dirty="0">
                <a:solidFill>
                  <a:srgbClr val="7E7E7E"/>
                </a:solidFill>
                <a:latin typeface="Arial MT"/>
                <a:cs typeface="Arial MT"/>
              </a:rPr>
              <a:t> </a:t>
            </a:r>
            <a:r>
              <a:rPr b="0" dirty="0">
                <a:solidFill>
                  <a:srgbClr val="7E7E7E"/>
                </a:solidFill>
                <a:latin typeface="Arial MT"/>
                <a:cs typeface="Arial MT"/>
              </a:rPr>
              <a:t>coefficients</a:t>
            </a:r>
            <a:r>
              <a:rPr b="0" spc="-30" dirty="0">
                <a:solidFill>
                  <a:srgbClr val="7E7E7E"/>
                </a:solidFill>
                <a:latin typeface="Arial MT"/>
                <a:cs typeface="Arial MT"/>
              </a:rPr>
              <a:t> </a:t>
            </a:r>
            <a:r>
              <a:rPr b="0" dirty="0">
                <a:solidFill>
                  <a:srgbClr val="7E7E7E"/>
                </a:solidFill>
                <a:latin typeface="Arial MT"/>
                <a:cs typeface="Arial MT"/>
              </a:rPr>
              <a:t>is</a:t>
            </a:r>
            <a:r>
              <a:rPr b="0" spc="-35" dirty="0">
                <a:solidFill>
                  <a:srgbClr val="7E7E7E"/>
                </a:solidFill>
                <a:latin typeface="Arial MT"/>
                <a:cs typeface="Arial MT"/>
              </a:rPr>
              <a:t> </a:t>
            </a:r>
            <a:r>
              <a:rPr b="0" dirty="0">
                <a:solidFill>
                  <a:srgbClr val="7E7E7E"/>
                </a:solidFill>
                <a:latin typeface="Arial MT"/>
                <a:cs typeface="Arial MT"/>
              </a:rPr>
              <a:t>inflated</a:t>
            </a:r>
            <a:r>
              <a:rPr b="0" spc="-35" dirty="0">
                <a:solidFill>
                  <a:srgbClr val="7E7E7E"/>
                </a:solidFill>
                <a:latin typeface="Arial MT"/>
                <a:cs typeface="Arial MT"/>
              </a:rPr>
              <a:t> </a:t>
            </a:r>
            <a:r>
              <a:rPr b="0" spc="-25" dirty="0">
                <a:solidFill>
                  <a:srgbClr val="7E7E7E"/>
                </a:solidFill>
                <a:latin typeface="Arial MT"/>
                <a:cs typeface="Arial MT"/>
              </a:rPr>
              <a:t>by </a:t>
            </a:r>
            <a:r>
              <a:rPr b="0" dirty="0">
                <a:solidFill>
                  <a:srgbClr val="7E7E7E"/>
                </a:solidFill>
                <a:latin typeface="Arial MT"/>
                <a:cs typeface="Arial MT"/>
              </a:rPr>
              <a:t>multicollinearity</a:t>
            </a:r>
            <a:r>
              <a:rPr b="0" spc="-80" dirty="0">
                <a:solidFill>
                  <a:srgbClr val="7E7E7E"/>
                </a:solidFill>
                <a:latin typeface="Arial MT"/>
                <a:cs typeface="Arial MT"/>
              </a:rPr>
              <a:t> </a:t>
            </a:r>
            <a:r>
              <a:rPr b="0" spc="-10" dirty="0">
                <a:solidFill>
                  <a:srgbClr val="7E7E7E"/>
                </a:solidFill>
                <a:latin typeface="Arial MT"/>
                <a:cs typeface="Arial MT"/>
              </a:rPr>
              <a:t>problems.</a:t>
            </a:r>
          </a:p>
          <a:p>
            <a:pPr marL="283210" marR="353695" indent="-271145">
              <a:lnSpc>
                <a:spcPct val="110000"/>
              </a:lnSpc>
              <a:spcBef>
                <a:spcPts val="600"/>
              </a:spcBef>
              <a:buClr>
                <a:srgbClr val="245896"/>
              </a:buClr>
              <a:buChar char="•"/>
              <a:tabLst>
                <a:tab pos="283210" algn="l"/>
              </a:tabLst>
            </a:pPr>
            <a:r>
              <a:rPr b="0" dirty="0">
                <a:solidFill>
                  <a:srgbClr val="7E7E7E"/>
                </a:solidFill>
                <a:latin typeface="Arial MT"/>
                <a:cs typeface="Arial MT"/>
              </a:rPr>
              <a:t>If</a:t>
            </a:r>
            <a:r>
              <a:rPr b="0" spc="-5" dirty="0">
                <a:solidFill>
                  <a:srgbClr val="7E7E7E"/>
                </a:solidFill>
                <a:latin typeface="Arial MT"/>
                <a:cs typeface="Arial MT"/>
              </a:rPr>
              <a:t> </a:t>
            </a:r>
            <a:r>
              <a:rPr dirty="0">
                <a:solidFill>
                  <a:srgbClr val="C00000"/>
                </a:solidFill>
              </a:rPr>
              <a:t>VIF</a:t>
            </a:r>
            <a:r>
              <a:rPr spc="-15" dirty="0">
                <a:solidFill>
                  <a:srgbClr val="C00000"/>
                </a:solidFill>
              </a:rPr>
              <a:t> </a:t>
            </a:r>
            <a:r>
              <a:rPr dirty="0">
                <a:solidFill>
                  <a:srgbClr val="C00000"/>
                </a:solidFill>
              </a:rPr>
              <a:t>equals</a:t>
            </a:r>
            <a:r>
              <a:rPr spc="-20" dirty="0">
                <a:solidFill>
                  <a:srgbClr val="C00000"/>
                </a:solidFill>
              </a:rPr>
              <a:t> </a:t>
            </a:r>
            <a:r>
              <a:rPr dirty="0">
                <a:solidFill>
                  <a:srgbClr val="C00000"/>
                </a:solidFill>
              </a:rPr>
              <a:t>0</a:t>
            </a:r>
            <a:r>
              <a:rPr b="0" dirty="0">
                <a:solidFill>
                  <a:srgbClr val="7E7E7E"/>
                </a:solidFill>
                <a:latin typeface="Arial MT"/>
                <a:cs typeface="Arial MT"/>
              </a:rPr>
              <a:t>,</a:t>
            </a:r>
            <a:r>
              <a:rPr b="0" spc="-5" dirty="0">
                <a:solidFill>
                  <a:srgbClr val="7E7E7E"/>
                </a:solidFill>
                <a:latin typeface="Arial MT"/>
                <a:cs typeface="Arial MT"/>
              </a:rPr>
              <a:t> </a:t>
            </a:r>
            <a:r>
              <a:rPr b="0" dirty="0">
                <a:solidFill>
                  <a:srgbClr val="7E7E7E"/>
                </a:solidFill>
                <a:latin typeface="Arial MT"/>
                <a:cs typeface="Arial MT"/>
              </a:rPr>
              <a:t>there</a:t>
            </a:r>
            <a:r>
              <a:rPr b="0" spc="-5" dirty="0">
                <a:solidFill>
                  <a:srgbClr val="7E7E7E"/>
                </a:solidFill>
                <a:latin typeface="Arial MT"/>
                <a:cs typeface="Arial MT"/>
              </a:rPr>
              <a:t> </a:t>
            </a:r>
            <a:r>
              <a:rPr b="0" dirty="0">
                <a:solidFill>
                  <a:srgbClr val="7E7E7E"/>
                </a:solidFill>
                <a:latin typeface="Arial MT"/>
                <a:cs typeface="Arial MT"/>
              </a:rPr>
              <a:t>is</a:t>
            </a:r>
            <a:r>
              <a:rPr b="0" spc="-20" dirty="0">
                <a:solidFill>
                  <a:srgbClr val="7E7E7E"/>
                </a:solidFill>
                <a:latin typeface="Arial MT"/>
                <a:cs typeface="Arial MT"/>
              </a:rPr>
              <a:t> </a:t>
            </a:r>
            <a:r>
              <a:rPr b="0" dirty="0">
                <a:solidFill>
                  <a:srgbClr val="7E7E7E"/>
                </a:solidFill>
                <a:latin typeface="Arial MT"/>
                <a:cs typeface="Arial MT"/>
              </a:rPr>
              <a:t>no</a:t>
            </a:r>
            <a:r>
              <a:rPr b="0" spc="-15" dirty="0">
                <a:solidFill>
                  <a:srgbClr val="7E7E7E"/>
                </a:solidFill>
                <a:latin typeface="Arial MT"/>
                <a:cs typeface="Arial MT"/>
              </a:rPr>
              <a:t> </a:t>
            </a:r>
            <a:r>
              <a:rPr b="0" spc="-10" dirty="0">
                <a:solidFill>
                  <a:srgbClr val="7E7E7E"/>
                </a:solidFill>
                <a:latin typeface="Arial MT"/>
                <a:cs typeface="Arial MT"/>
              </a:rPr>
              <a:t>correlation </a:t>
            </a:r>
            <a:r>
              <a:rPr b="0" dirty="0">
                <a:solidFill>
                  <a:srgbClr val="7E7E7E"/>
                </a:solidFill>
                <a:latin typeface="Arial MT"/>
                <a:cs typeface="Arial MT"/>
              </a:rPr>
              <a:t>between</a:t>
            </a:r>
            <a:r>
              <a:rPr b="0" spc="-35" dirty="0">
                <a:solidFill>
                  <a:srgbClr val="7E7E7E"/>
                </a:solidFill>
                <a:latin typeface="Arial MT"/>
                <a:cs typeface="Arial MT"/>
              </a:rPr>
              <a:t> </a:t>
            </a:r>
            <a:r>
              <a:rPr b="0" dirty="0">
                <a:solidFill>
                  <a:srgbClr val="7E7E7E"/>
                </a:solidFill>
                <a:latin typeface="Arial MT"/>
                <a:cs typeface="Arial MT"/>
              </a:rPr>
              <a:t>the</a:t>
            </a:r>
            <a:r>
              <a:rPr b="0" spc="-30" dirty="0">
                <a:solidFill>
                  <a:srgbClr val="7E7E7E"/>
                </a:solidFill>
                <a:latin typeface="Arial MT"/>
                <a:cs typeface="Arial MT"/>
              </a:rPr>
              <a:t> </a:t>
            </a:r>
            <a:r>
              <a:rPr b="0" dirty="0">
                <a:solidFill>
                  <a:srgbClr val="7E7E7E"/>
                </a:solidFill>
                <a:latin typeface="Arial MT"/>
                <a:cs typeface="Arial MT"/>
              </a:rPr>
              <a:t>independent</a:t>
            </a:r>
            <a:r>
              <a:rPr b="0" spc="-30" dirty="0">
                <a:solidFill>
                  <a:srgbClr val="7E7E7E"/>
                </a:solidFill>
                <a:latin typeface="Arial MT"/>
                <a:cs typeface="Arial MT"/>
              </a:rPr>
              <a:t> </a:t>
            </a:r>
            <a:r>
              <a:rPr b="0" spc="-10" dirty="0">
                <a:solidFill>
                  <a:srgbClr val="7E7E7E"/>
                </a:solidFill>
                <a:latin typeface="Arial MT"/>
                <a:cs typeface="Arial MT"/>
              </a:rPr>
              <a:t>measures.</a:t>
            </a:r>
          </a:p>
          <a:p>
            <a:pPr marL="283210" marR="5080" indent="-270510">
              <a:lnSpc>
                <a:spcPct val="110000"/>
              </a:lnSpc>
              <a:spcBef>
                <a:spcPts val="600"/>
              </a:spcBef>
              <a:buClr>
                <a:srgbClr val="245896"/>
              </a:buClr>
              <a:buChar char="•"/>
              <a:tabLst>
                <a:tab pos="283210" algn="l"/>
                <a:tab pos="1944370" algn="l"/>
              </a:tabLst>
            </a:pPr>
            <a:r>
              <a:rPr b="0" dirty="0">
                <a:solidFill>
                  <a:srgbClr val="7E7E7E"/>
                </a:solidFill>
                <a:latin typeface="Arial MT"/>
                <a:cs typeface="Arial MT"/>
              </a:rPr>
              <a:t>A</a:t>
            </a:r>
            <a:r>
              <a:rPr b="0" spc="-25" dirty="0">
                <a:solidFill>
                  <a:srgbClr val="7E7E7E"/>
                </a:solidFill>
                <a:latin typeface="Arial MT"/>
                <a:cs typeface="Arial MT"/>
              </a:rPr>
              <a:t> </a:t>
            </a:r>
            <a:r>
              <a:rPr b="0" dirty="0">
                <a:solidFill>
                  <a:srgbClr val="7E7E7E"/>
                </a:solidFill>
                <a:latin typeface="Arial MT"/>
                <a:cs typeface="Arial MT"/>
              </a:rPr>
              <a:t>VIF</a:t>
            </a:r>
            <a:r>
              <a:rPr b="0" spc="-10" dirty="0">
                <a:solidFill>
                  <a:srgbClr val="7E7E7E"/>
                </a:solidFill>
                <a:latin typeface="Arial MT"/>
                <a:cs typeface="Arial MT"/>
              </a:rPr>
              <a:t> </a:t>
            </a:r>
            <a:r>
              <a:rPr b="0" dirty="0">
                <a:solidFill>
                  <a:srgbClr val="7E7E7E"/>
                </a:solidFill>
                <a:latin typeface="Arial MT"/>
                <a:cs typeface="Arial MT"/>
              </a:rPr>
              <a:t>measure</a:t>
            </a:r>
            <a:r>
              <a:rPr b="0" spc="-15" dirty="0">
                <a:solidFill>
                  <a:srgbClr val="7E7E7E"/>
                </a:solidFill>
                <a:latin typeface="Arial MT"/>
                <a:cs typeface="Arial MT"/>
              </a:rPr>
              <a:t> </a:t>
            </a:r>
            <a:r>
              <a:rPr b="0" dirty="0">
                <a:solidFill>
                  <a:srgbClr val="7E7E7E"/>
                </a:solidFill>
                <a:latin typeface="Arial MT"/>
                <a:cs typeface="Arial MT"/>
              </a:rPr>
              <a:t>of</a:t>
            </a:r>
            <a:r>
              <a:rPr b="0" spc="-5" dirty="0">
                <a:solidFill>
                  <a:srgbClr val="7E7E7E"/>
                </a:solidFill>
                <a:latin typeface="Arial MT"/>
                <a:cs typeface="Arial MT"/>
              </a:rPr>
              <a:t> </a:t>
            </a:r>
            <a:r>
              <a:rPr dirty="0">
                <a:solidFill>
                  <a:srgbClr val="C00000"/>
                </a:solidFill>
              </a:rPr>
              <a:t>1</a:t>
            </a:r>
            <a:r>
              <a:rPr spc="-15" dirty="0">
                <a:solidFill>
                  <a:srgbClr val="C00000"/>
                </a:solidFill>
              </a:rPr>
              <a:t> </a:t>
            </a:r>
            <a:r>
              <a:rPr b="0" dirty="0">
                <a:solidFill>
                  <a:srgbClr val="7E7E7E"/>
                </a:solidFill>
                <a:latin typeface="Arial MT"/>
                <a:cs typeface="Arial MT"/>
              </a:rPr>
              <a:t>is</a:t>
            </a:r>
            <a:r>
              <a:rPr b="0" spc="-15" dirty="0">
                <a:solidFill>
                  <a:srgbClr val="7E7E7E"/>
                </a:solidFill>
                <a:latin typeface="Arial MT"/>
                <a:cs typeface="Arial MT"/>
              </a:rPr>
              <a:t> </a:t>
            </a:r>
            <a:r>
              <a:rPr b="0" dirty="0">
                <a:solidFill>
                  <a:srgbClr val="7E7E7E"/>
                </a:solidFill>
                <a:latin typeface="Arial MT"/>
                <a:cs typeface="Arial MT"/>
              </a:rPr>
              <a:t>an</a:t>
            </a:r>
            <a:r>
              <a:rPr b="0" spc="-15" dirty="0">
                <a:solidFill>
                  <a:srgbClr val="7E7E7E"/>
                </a:solidFill>
                <a:latin typeface="Arial MT"/>
                <a:cs typeface="Arial MT"/>
              </a:rPr>
              <a:t> </a:t>
            </a:r>
            <a:r>
              <a:rPr b="0" dirty="0">
                <a:solidFill>
                  <a:srgbClr val="7E7E7E"/>
                </a:solidFill>
                <a:latin typeface="Arial MT"/>
                <a:cs typeface="Arial MT"/>
              </a:rPr>
              <a:t>indication</a:t>
            </a:r>
            <a:r>
              <a:rPr b="0" spc="-35" dirty="0">
                <a:solidFill>
                  <a:srgbClr val="7E7E7E"/>
                </a:solidFill>
                <a:latin typeface="Arial MT"/>
                <a:cs typeface="Arial MT"/>
              </a:rPr>
              <a:t> of </a:t>
            </a:r>
            <a:r>
              <a:rPr b="0" dirty="0">
                <a:solidFill>
                  <a:srgbClr val="7E7E7E"/>
                </a:solidFill>
                <a:latin typeface="Arial MT"/>
                <a:cs typeface="Arial MT"/>
              </a:rPr>
              <a:t>some</a:t>
            </a:r>
            <a:r>
              <a:rPr b="0" spc="-30" dirty="0">
                <a:solidFill>
                  <a:srgbClr val="7E7E7E"/>
                </a:solidFill>
                <a:latin typeface="Arial MT"/>
                <a:cs typeface="Arial MT"/>
              </a:rPr>
              <a:t> </a:t>
            </a:r>
            <a:r>
              <a:rPr b="0" dirty="0">
                <a:solidFill>
                  <a:srgbClr val="7E7E7E"/>
                </a:solidFill>
                <a:latin typeface="Arial MT"/>
                <a:cs typeface="Arial MT"/>
              </a:rPr>
              <a:t>association</a:t>
            </a:r>
            <a:r>
              <a:rPr b="0" spc="-45" dirty="0">
                <a:solidFill>
                  <a:srgbClr val="7E7E7E"/>
                </a:solidFill>
                <a:latin typeface="Arial MT"/>
                <a:cs typeface="Arial MT"/>
              </a:rPr>
              <a:t> </a:t>
            </a:r>
            <a:r>
              <a:rPr b="0" dirty="0">
                <a:solidFill>
                  <a:srgbClr val="7E7E7E"/>
                </a:solidFill>
                <a:latin typeface="Arial MT"/>
                <a:cs typeface="Arial MT"/>
              </a:rPr>
              <a:t>between</a:t>
            </a:r>
            <a:r>
              <a:rPr b="0" spc="-25" dirty="0">
                <a:solidFill>
                  <a:srgbClr val="7E7E7E"/>
                </a:solidFill>
                <a:latin typeface="Arial MT"/>
                <a:cs typeface="Arial MT"/>
              </a:rPr>
              <a:t> </a:t>
            </a:r>
            <a:r>
              <a:rPr b="0" spc="-10" dirty="0">
                <a:solidFill>
                  <a:srgbClr val="7E7E7E"/>
                </a:solidFill>
                <a:latin typeface="Arial MT"/>
                <a:cs typeface="Arial MT"/>
              </a:rPr>
              <a:t>predictor </a:t>
            </a:r>
            <a:r>
              <a:rPr b="0" dirty="0">
                <a:solidFill>
                  <a:srgbClr val="7E7E7E"/>
                </a:solidFill>
                <a:latin typeface="Arial MT"/>
                <a:cs typeface="Arial MT"/>
              </a:rPr>
              <a:t>variables,</a:t>
            </a:r>
            <a:r>
              <a:rPr b="0" spc="-30" dirty="0">
                <a:solidFill>
                  <a:srgbClr val="7E7E7E"/>
                </a:solidFill>
                <a:latin typeface="Arial MT"/>
                <a:cs typeface="Arial MT"/>
              </a:rPr>
              <a:t> </a:t>
            </a:r>
            <a:r>
              <a:rPr b="0" dirty="0">
                <a:solidFill>
                  <a:srgbClr val="7E7E7E"/>
                </a:solidFill>
                <a:latin typeface="Arial MT"/>
                <a:cs typeface="Arial MT"/>
              </a:rPr>
              <a:t>but</a:t>
            </a:r>
            <a:r>
              <a:rPr b="0" spc="-30" dirty="0">
                <a:solidFill>
                  <a:srgbClr val="7E7E7E"/>
                </a:solidFill>
                <a:latin typeface="Arial MT"/>
                <a:cs typeface="Arial MT"/>
              </a:rPr>
              <a:t> </a:t>
            </a:r>
            <a:r>
              <a:rPr b="0" dirty="0">
                <a:solidFill>
                  <a:srgbClr val="7E7E7E"/>
                </a:solidFill>
                <a:latin typeface="Arial MT"/>
                <a:cs typeface="Arial MT"/>
              </a:rPr>
              <a:t>generally</a:t>
            </a:r>
            <a:r>
              <a:rPr b="0" spc="-25" dirty="0">
                <a:solidFill>
                  <a:srgbClr val="7E7E7E"/>
                </a:solidFill>
                <a:latin typeface="Arial MT"/>
                <a:cs typeface="Arial MT"/>
              </a:rPr>
              <a:t> </a:t>
            </a:r>
            <a:r>
              <a:rPr b="0" dirty="0">
                <a:solidFill>
                  <a:srgbClr val="7E7E7E"/>
                </a:solidFill>
                <a:latin typeface="Arial MT"/>
                <a:cs typeface="Arial MT"/>
              </a:rPr>
              <a:t>not</a:t>
            </a:r>
            <a:r>
              <a:rPr b="0" spc="-25" dirty="0">
                <a:solidFill>
                  <a:srgbClr val="7E7E7E"/>
                </a:solidFill>
                <a:latin typeface="Arial MT"/>
                <a:cs typeface="Arial MT"/>
              </a:rPr>
              <a:t> </a:t>
            </a:r>
            <a:r>
              <a:rPr b="0" dirty="0">
                <a:solidFill>
                  <a:srgbClr val="7E7E7E"/>
                </a:solidFill>
                <a:latin typeface="Arial MT"/>
                <a:cs typeface="Arial MT"/>
              </a:rPr>
              <a:t>enough</a:t>
            </a:r>
            <a:r>
              <a:rPr b="0" spc="-25" dirty="0">
                <a:solidFill>
                  <a:srgbClr val="7E7E7E"/>
                </a:solidFill>
                <a:latin typeface="Arial MT"/>
                <a:cs typeface="Arial MT"/>
              </a:rPr>
              <a:t> to </a:t>
            </a:r>
            <a:r>
              <a:rPr b="0" dirty="0">
                <a:solidFill>
                  <a:srgbClr val="7E7E7E"/>
                </a:solidFill>
                <a:latin typeface="Arial MT"/>
                <a:cs typeface="Arial MT"/>
              </a:rPr>
              <a:t>cause</a:t>
            </a:r>
            <a:r>
              <a:rPr b="0" spc="-20" dirty="0">
                <a:solidFill>
                  <a:srgbClr val="7E7E7E"/>
                </a:solidFill>
                <a:latin typeface="Arial MT"/>
                <a:cs typeface="Arial MT"/>
              </a:rPr>
              <a:t> </a:t>
            </a:r>
            <a:r>
              <a:rPr b="0" spc="-10" dirty="0">
                <a:solidFill>
                  <a:srgbClr val="7E7E7E"/>
                </a:solidFill>
                <a:latin typeface="Arial MT"/>
                <a:cs typeface="Arial MT"/>
              </a:rPr>
              <a:t>problems.</a:t>
            </a:r>
            <a:r>
              <a:rPr b="0" dirty="0">
                <a:solidFill>
                  <a:srgbClr val="7E7E7E"/>
                </a:solidFill>
                <a:latin typeface="Arial MT"/>
                <a:cs typeface="Arial MT"/>
              </a:rPr>
              <a:t>	A</a:t>
            </a:r>
            <a:r>
              <a:rPr b="0" spc="-35" dirty="0">
                <a:solidFill>
                  <a:srgbClr val="7E7E7E"/>
                </a:solidFill>
                <a:latin typeface="Arial MT"/>
                <a:cs typeface="Arial MT"/>
              </a:rPr>
              <a:t> </a:t>
            </a:r>
            <a:r>
              <a:rPr b="0" dirty="0">
                <a:solidFill>
                  <a:srgbClr val="7E7E7E"/>
                </a:solidFill>
                <a:latin typeface="Arial MT"/>
                <a:cs typeface="Arial MT"/>
              </a:rPr>
              <a:t>maximum</a:t>
            </a:r>
            <a:r>
              <a:rPr b="0" spc="-20" dirty="0">
                <a:solidFill>
                  <a:srgbClr val="7E7E7E"/>
                </a:solidFill>
                <a:latin typeface="Arial MT"/>
                <a:cs typeface="Arial MT"/>
              </a:rPr>
              <a:t> </a:t>
            </a:r>
            <a:r>
              <a:rPr b="0" spc="-10" dirty="0">
                <a:solidFill>
                  <a:srgbClr val="7E7E7E"/>
                </a:solidFill>
                <a:latin typeface="Arial MT"/>
                <a:cs typeface="Arial MT"/>
              </a:rPr>
              <a:t>acceptable </a:t>
            </a:r>
            <a:r>
              <a:rPr b="0" dirty="0">
                <a:solidFill>
                  <a:srgbClr val="7E7E7E"/>
                </a:solidFill>
                <a:latin typeface="Arial MT"/>
                <a:cs typeface="Arial MT"/>
              </a:rPr>
              <a:t>VIF</a:t>
            </a:r>
            <a:r>
              <a:rPr b="0" spc="-10" dirty="0">
                <a:solidFill>
                  <a:srgbClr val="7E7E7E"/>
                </a:solidFill>
                <a:latin typeface="Arial MT"/>
                <a:cs typeface="Arial MT"/>
              </a:rPr>
              <a:t> </a:t>
            </a:r>
            <a:r>
              <a:rPr b="0" dirty="0">
                <a:solidFill>
                  <a:srgbClr val="7E7E7E"/>
                </a:solidFill>
                <a:latin typeface="Arial MT"/>
                <a:cs typeface="Arial MT"/>
              </a:rPr>
              <a:t>value</a:t>
            </a:r>
            <a:r>
              <a:rPr b="0" spc="-25" dirty="0">
                <a:solidFill>
                  <a:srgbClr val="7E7E7E"/>
                </a:solidFill>
                <a:latin typeface="Arial MT"/>
                <a:cs typeface="Arial MT"/>
              </a:rPr>
              <a:t> </a:t>
            </a:r>
            <a:r>
              <a:rPr b="0" dirty="0">
                <a:solidFill>
                  <a:srgbClr val="7E7E7E"/>
                </a:solidFill>
                <a:latin typeface="Arial MT"/>
                <a:cs typeface="Arial MT"/>
              </a:rPr>
              <a:t>would</a:t>
            </a:r>
            <a:r>
              <a:rPr b="0" spc="-25" dirty="0">
                <a:solidFill>
                  <a:srgbClr val="7E7E7E"/>
                </a:solidFill>
                <a:latin typeface="Arial MT"/>
                <a:cs typeface="Arial MT"/>
              </a:rPr>
              <a:t> </a:t>
            </a:r>
            <a:r>
              <a:rPr b="0" dirty="0">
                <a:solidFill>
                  <a:srgbClr val="7E7E7E"/>
                </a:solidFill>
                <a:latin typeface="Arial MT"/>
                <a:cs typeface="Arial MT"/>
              </a:rPr>
              <a:t>be</a:t>
            </a:r>
            <a:r>
              <a:rPr b="0" spc="-15" dirty="0">
                <a:solidFill>
                  <a:srgbClr val="7E7E7E"/>
                </a:solidFill>
                <a:latin typeface="Arial MT"/>
                <a:cs typeface="Arial MT"/>
              </a:rPr>
              <a:t> </a:t>
            </a:r>
            <a:r>
              <a:rPr b="0" dirty="0">
                <a:solidFill>
                  <a:srgbClr val="7E7E7E"/>
                </a:solidFill>
                <a:latin typeface="Arial MT"/>
                <a:cs typeface="Arial MT"/>
              </a:rPr>
              <a:t>10;</a:t>
            </a:r>
            <a:r>
              <a:rPr b="0" spc="430" dirty="0">
                <a:solidFill>
                  <a:srgbClr val="7E7E7E"/>
                </a:solidFill>
                <a:latin typeface="Arial MT"/>
                <a:cs typeface="Arial MT"/>
              </a:rPr>
              <a:t> </a:t>
            </a:r>
            <a:r>
              <a:rPr b="0" dirty="0">
                <a:solidFill>
                  <a:srgbClr val="7E7E7E"/>
                </a:solidFill>
                <a:latin typeface="Arial MT"/>
                <a:cs typeface="Arial MT"/>
              </a:rPr>
              <a:t>anything</a:t>
            </a:r>
            <a:r>
              <a:rPr b="0" spc="-15" dirty="0">
                <a:solidFill>
                  <a:srgbClr val="7E7E7E"/>
                </a:solidFill>
                <a:latin typeface="Arial MT"/>
                <a:cs typeface="Arial MT"/>
              </a:rPr>
              <a:t> </a:t>
            </a:r>
            <a:r>
              <a:rPr b="0" spc="-10" dirty="0">
                <a:solidFill>
                  <a:srgbClr val="7E7E7E"/>
                </a:solidFill>
                <a:latin typeface="Arial MT"/>
                <a:cs typeface="Arial MT"/>
              </a:rPr>
              <a:t>higher </a:t>
            </a:r>
            <a:r>
              <a:rPr b="0" dirty="0">
                <a:solidFill>
                  <a:srgbClr val="7E7E7E"/>
                </a:solidFill>
                <a:latin typeface="Arial MT"/>
                <a:cs typeface="Arial MT"/>
              </a:rPr>
              <a:t>would</a:t>
            </a:r>
            <a:r>
              <a:rPr b="0" spc="-35" dirty="0">
                <a:solidFill>
                  <a:srgbClr val="7E7E7E"/>
                </a:solidFill>
                <a:latin typeface="Arial MT"/>
                <a:cs typeface="Arial MT"/>
              </a:rPr>
              <a:t> </a:t>
            </a:r>
            <a:r>
              <a:rPr b="0" dirty="0">
                <a:solidFill>
                  <a:srgbClr val="7E7E7E"/>
                </a:solidFill>
                <a:latin typeface="Arial MT"/>
                <a:cs typeface="Arial MT"/>
              </a:rPr>
              <a:t>indicate</a:t>
            </a:r>
            <a:r>
              <a:rPr b="0" spc="-35" dirty="0">
                <a:solidFill>
                  <a:srgbClr val="7E7E7E"/>
                </a:solidFill>
                <a:latin typeface="Arial MT"/>
                <a:cs typeface="Arial MT"/>
              </a:rPr>
              <a:t> </a:t>
            </a:r>
            <a:r>
              <a:rPr b="0" dirty="0">
                <a:solidFill>
                  <a:srgbClr val="7E7E7E"/>
                </a:solidFill>
                <a:latin typeface="Arial MT"/>
                <a:cs typeface="Arial MT"/>
              </a:rPr>
              <a:t>a</a:t>
            </a:r>
            <a:r>
              <a:rPr b="0" spc="-25" dirty="0">
                <a:solidFill>
                  <a:srgbClr val="7E7E7E"/>
                </a:solidFill>
                <a:latin typeface="Arial MT"/>
                <a:cs typeface="Arial MT"/>
              </a:rPr>
              <a:t> </a:t>
            </a:r>
            <a:r>
              <a:rPr b="0" dirty="0">
                <a:solidFill>
                  <a:srgbClr val="7E7E7E"/>
                </a:solidFill>
                <a:latin typeface="Arial MT"/>
                <a:cs typeface="Arial MT"/>
              </a:rPr>
              <a:t>problem</a:t>
            </a:r>
            <a:r>
              <a:rPr b="0" spc="-15" dirty="0">
                <a:solidFill>
                  <a:srgbClr val="7E7E7E"/>
                </a:solidFill>
                <a:latin typeface="Arial MT"/>
                <a:cs typeface="Arial MT"/>
              </a:rPr>
              <a:t> </a:t>
            </a:r>
            <a:r>
              <a:rPr b="0" spc="-20" dirty="0">
                <a:solidFill>
                  <a:srgbClr val="7E7E7E"/>
                </a:solidFill>
                <a:latin typeface="Arial MT"/>
                <a:cs typeface="Arial MT"/>
              </a:rPr>
              <a:t>with </a:t>
            </a:r>
            <a:r>
              <a:rPr b="0" spc="-10" dirty="0">
                <a:solidFill>
                  <a:srgbClr val="7E7E7E"/>
                </a:solidFill>
                <a:latin typeface="Arial MT"/>
                <a:cs typeface="Arial MT"/>
              </a:rPr>
              <a:t>multicollinearity.</a:t>
            </a: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4" name="object 14"/>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32</a:t>
            </a:fld>
            <a:endParaRPr spc="-25" dirty="0"/>
          </a:p>
        </p:txBody>
      </p:sp>
      <p:sp>
        <p:nvSpPr>
          <p:cNvPr id="12" name="object 12"/>
          <p:cNvSpPr txBox="1">
            <a:spLocks noGrp="1"/>
          </p:cNvSpPr>
          <p:nvPr>
            <p:ph sz="half" idx="2"/>
          </p:nvPr>
        </p:nvSpPr>
        <p:spPr>
          <a:prstGeom prst="rect">
            <a:avLst/>
          </a:prstGeom>
        </p:spPr>
        <p:txBody>
          <a:bodyPr vert="horz" wrap="square" lIns="0" tIns="113664" rIns="0" bIns="0" rtlCol="0">
            <a:spAutoFit/>
          </a:bodyPr>
          <a:lstStyle/>
          <a:p>
            <a:pPr marL="15875" algn="ctr">
              <a:lnSpc>
                <a:spcPct val="100000"/>
              </a:lnSpc>
              <a:spcBef>
                <a:spcPts val="894"/>
              </a:spcBef>
            </a:pPr>
            <a:r>
              <a:rPr spc="-10" dirty="0"/>
              <a:t>Tolerance</a:t>
            </a:r>
          </a:p>
          <a:p>
            <a:pPr marL="374650" marR="183515" indent="-285750">
              <a:lnSpc>
                <a:spcPct val="110000"/>
              </a:lnSpc>
              <a:spcBef>
                <a:spcPts val="605"/>
              </a:spcBef>
              <a:buClr>
                <a:srgbClr val="245896"/>
              </a:buClr>
              <a:buChar char="•"/>
              <a:tabLst>
                <a:tab pos="374650" algn="l"/>
              </a:tabLst>
            </a:pPr>
            <a:r>
              <a:rPr b="0" dirty="0">
                <a:solidFill>
                  <a:srgbClr val="7E7E7E"/>
                </a:solidFill>
                <a:latin typeface="Arial MT"/>
                <a:cs typeface="Arial MT"/>
              </a:rPr>
              <a:t>Tolerance</a:t>
            </a:r>
            <a:r>
              <a:rPr b="0" spc="415" dirty="0">
                <a:solidFill>
                  <a:srgbClr val="7E7E7E"/>
                </a:solidFill>
                <a:latin typeface="Arial MT"/>
                <a:cs typeface="Arial MT"/>
              </a:rPr>
              <a:t> </a:t>
            </a:r>
            <a:r>
              <a:rPr b="0" dirty="0">
                <a:solidFill>
                  <a:srgbClr val="7E7E7E"/>
                </a:solidFill>
                <a:latin typeface="Arial MT"/>
                <a:cs typeface="Arial MT"/>
              </a:rPr>
              <a:t>–</a:t>
            </a:r>
            <a:r>
              <a:rPr b="0" spc="420" dirty="0">
                <a:solidFill>
                  <a:srgbClr val="7E7E7E"/>
                </a:solidFill>
                <a:latin typeface="Arial MT"/>
                <a:cs typeface="Arial MT"/>
              </a:rPr>
              <a:t> </a:t>
            </a:r>
            <a:r>
              <a:rPr b="0" dirty="0">
                <a:solidFill>
                  <a:srgbClr val="7E7E7E"/>
                </a:solidFill>
                <a:latin typeface="Arial MT"/>
                <a:cs typeface="Arial MT"/>
              </a:rPr>
              <a:t>the</a:t>
            </a:r>
            <a:r>
              <a:rPr b="0" spc="-10" dirty="0">
                <a:solidFill>
                  <a:srgbClr val="7E7E7E"/>
                </a:solidFill>
                <a:latin typeface="Arial MT"/>
                <a:cs typeface="Arial MT"/>
              </a:rPr>
              <a:t> </a:t>
            </a:r>
            <a:r>
              <a:rPr b="0" dirty="0">
                <a:solidFill>
                  <a:srgbClr val="7E7E7E"/>
                </a:solidFill>
                <a:latin typeface="Arial MT"/>
                <a:cs typeface="Arial MT"/>
              </a:rPr>
              <a:t>amount of</a:t>
            </a:r>
            <a:r>
              <a:rPr b="0" spc="-5" dirty="0">
                <a:solidFill>
                  <a:srgbClr val="7E7E7E"/>
                </a:solidFill>
                <a:latin typeface="Arial MT"/>
                <a:cs typeface="Arial MT"/>
              </a:rPr>
              <a:t> </a:t>
            </a:r>
            <a:r>
              <a:rPr b="0" spc="-10" dirty="0">
                <a:solidFill>
                  <a:srgbClr val="7E7E7E"/>
                </a:solidFill>
                <a:latin typeface="Arial MT"/>
                <a:cs typeface="Arial MT"/>
              </a:rPr>
              <a:t>variance </a:t>
            </a:r>
            <a:r>
              <a:rPr b="0" dirty="0">
                <a:solidFill>
                  <a:srgbClr val="7E7E7E"/>
                </a:solidFill>
                <a:latin typeface="Arial MT"/>
                <a:cs typeface="Arial MT"/>
              </a:rPr>
              <a:t>in</a:t>
            </a:r>
            <a:r>
              <a:rPr b="0" spc="-25" dirty="0">
                <a:solidFill>
                  <a:srgbClr val="7E7E7E"/>
                </a:solidFill>
                <a:latin typeface="Arial MT"/>
                <a:cs typeface="Arial MT"/>
              </a:rPr>
              <a:t> </a:t>
            </a:r>
            <a:r>
              <a:rPr b="0" dirty="0">
                <a:solidFill>
                  <a:srgbClr val="7E7E7E"/>
                </a:solidFill>
                <a:latin typeface="Arial MT"/>
                <a:cs typeface="Arial MT"/>
              </a:rPr>
              <a:t>an</a:t>
            </a:r>
            <a:r>
              <a:rPr b="0" spc="-20" dirty="0">
                <a:solidFill>
                  <a:srgbClr val="7E7E7E"/>
                </a:solidFill>
                <a:latin typeface="Arial MT"/>
                <a:cs typeface="Arial MT"/>
              </a:rPr>
              <a:t> </a:t>
            </a:r>
            <a:r>
              <a:rPr b="0" dirty="0">
                <a:solidFill>
                  <a:srgbClr val="7E7E7E"/>
                </a:solidFill>
                <a:latin typeface="Arial MT"/>
                <a:cs typeface="Arial MT"/>
              </a:rPr>
              <a:t>independent</a:t>
            </a:r>
            <a:r>
              <a:rPr b="0" spc="-20" dirty="0">
                <a:solidFill>
                  <a:srgbClr val="7E7E7E"/>
                </a:solidFill>
                <a:latin typeface="Arial MT"/>
                <a:cs typeface="Arial MT"/>
              </a:rPr>
              <a:t> </a:t>
            </a:r>
            <a:r>
              <a:rPr b="0" dirty="0">
                <a:solidFill>
                  <a:srgbClr val="7E7E7E"/>
                </a:solidFill>
                <a:latin typeface="Arial MT"/>
                <a:cs typeface="Arial MT"/>
              </a:rPr>
              <a:t>variable</a:t>
            </a:r>
            <a:r>
              <a:rPr b="0" spc="-30" dirty="0">
                <a:solidFill>
                  <a:srgbClr val="7E7E7E"/>
                </a:solidFill>
                <a:latin typeface="Arial MT"/>
                <a:cs typeface="Arial MT"/>
              </a:rPr>
              <a:t> </a:t>
            </a:r>
            <a:r>
              <a:rPr b="0" dirty="0">
                <a:solidFill>
                  <a:srgbClr val="7E7E7E"/>
                </a:solidFill>
                <a:latin typeface="Arial MT"/>
                <a:cs typeface="Arial MT"/>
              </a:rPr>
              <a:t>that</a:t>
            </a:r>
            <a:r>
              <a:rPr b="0" spc="-5" dirty="0">
                <a:solidFill>
                  <a:srgbClr val="7E7E7E"/>
                </a:solidFill>
                <a:latin typeface="Arial MT"/>
                <a:cs typeface="Arial MT"/>
              </a:rPr>
              <a:t> </a:t>
            </a:r>
            <a:r>
              <a:rPr b="0" dirty="0">
                <a:solidFill>
                  <a:srgbClr val="7E7E7E"/>
                </a:solidFill>
                <a:latin typeface="Arial MT"/>
                <a:cs typeface="Arial MT"/>
              </a:rPr>
              <a:t>is</a:t>
            </a:r>
            <a:r>
              <a:rPr b="0" spc="-20" dirty="0">
                <a:solidFill>
                  <a:srgbClr val="7E7E7E"/>
                </a:solidFill>
                <a:latin typeface="Arial MT"/>
                <a:cs typeface="Arial MT"/>
              </a:rPr>
              <a:t> </a:t>
            </a:r>
            <a:r>
              <a:rPr b="0" spc="-25" dirty="0">
                <a:solidFill>
                  <a:srgbClr val="7E7E7E"/>
                </a:solidFill>
                <a:latin typeface="Arial MT"/>
                <a:cs typeface="Arial MT"/>
              </a:rPr>
              <a:t>not </a:t>
            </a:r>
            <a:r>
              <a:rPr b="0" dirty="0">
                <a:solidFill>
                  <a:srgbClr val="7E7E7E"/>
                </a:solidFill>
                <a:latin typeface="Arial MT"/>
                <a:cs typeface="Arial MT"/>
              </a:rPr>
              <a:t>explained</a:t>
            </a:r>
            <a:r>
              <a:rPr b="0" spc="-35" dirty="0">
                <a:solidFill>
                  <a:srgbClr val="7E7E7E"/>
                </a:solidFill>
                <a:latin typeface="Arial MT"/>
                <a:cs typeface="Arial MT"/>
              </a:rPr>
              <a:t> </a:t>
            </a:r>
            <a:r>
              <a:rPr b="0" dirty="0">
                <a:solidFill>
                  <a:srgbClr val="7E7E7E"/>
                </a:solidFill>
                <a:latin typeface="Arial MT"/>
                <a:cs typeface="Arial MT"/>
              </a:rPr>
              <a:t>by</a:t>
            </a:r>
            <a:r>
              <a:rPr b="0" spc="-25" dirty="0">
                <a:solidFill>
                  <a:srgbClr val="7E7E7E"/>
                </a:solidFill>
                <a:latin typeface="Arial MT"/>
                <a:cs typeface="Arial MT"/>
              </a:rPr>
              <a:t> </a:t>
            </a:r>
            <a:r>
              <a:rPr b="0" dirty="0">
                <a:solidFill>
                  <a:srgbClr val="7E7E7E"/>
                </a:solidFill>
                <a:latin typeface="Arial MT"/>
                <a:cs typeface="Arial MT"/>
              </a:rPr>
              <a:t>the</a:t>
            </a:r>
            <a:r>
              <a:rPr b="0" spc="-15" dirty="0">
                <a:solidFill>
                  <a:srgbClr val="7E7E7E"/>
                </a:solidFill>
                <a:latin typeface="Arial MT"/>
                <a:cs typeface="Arial MT"/>
              </a:rPr>
              <a:t> </a:t>
            </a:r>
            <a:r>
              <a:rPr b="0" dirty="0">
                <a:solidFill>
                  <a:srgbClr val="7E7E7E"/>
                </a:solidFill>
                <a:latin typeface="Arial MT"/>
                <a:cs typeface="Arial MT"/>
              </a:rPr>
              <a:t>other</a:t>
            </a:r>
            <a:r>
              <a:rPr b="0" spc="-15" dirty="0">
                <a:solidFill>
                  <a:srgbClr val="7E7E7E"/>
                </a:solidFill>
                <a:latin typeface="Arial MT"/>
                <a:cs typeface="Arial MT"/>
              </a:rPr>
              <a:t> </a:t>
            </a:r>
            <a:r>
              <a:rPr b="0" spc="-10" dirty="0">
                <a:solidFill>
                  <a:srgbClr val="7E7E7E"/>
                </a:solidFill>
                <a:latin typeface="Arial MT"/>
                <a:cs typeface="Arial MT"/>
              </a:rPr>
              <a:t>independent variables.</a:t>
            </a:r>
          </a:p>
          <a:p>
            <a:pPr marL="374015" marR="93980" indent="-285750">
              <a:lnSpc>
                <a:spcPct val="110000"/>
              </a:lnSpc>
              <a:spcBef>
                <a:spcPts val="600"/>
              </a:spcBef>
              <a:buClr>
                <a:srgbClr val="245896"/>
              </a:buClr>
              <a:buChar char="•"/>
              <a:tabLst>
                <a:tab pos="374015" algn="l"/>
              </a:tabLst>
            </a:pPr>
            <a:r>
              <a:rPr b="0" dirty="0">
                <a:solidFill>
                  <a:srgbClr val="7E7E7E"/>
                </a:solidFill>
                <a:latin typeface="Arial MT"/>
                <a:cs typeface="Arial MT"/>
              </a:rPr>
              <a:t>1</a:t>
            </a:r>
            <a:r>
              <a:rPr b="0" spc="-10" dirty="0">
                <a:solidFill>
                  <a:srgbClr val="7E7E7E"/>
                </a:solidFill>
                <a:latin typeface="Arial MT"/>
                <a:cs typeface="Arial MT"/>
              </a:rPr>
              <a:t> </a:t>
            </a:r>
            <a:r>
              <a:rPr b="0" dirty="0">
                <a:solidFill>
                  <a:srgbClr val="7E7E7E"/>
                </a:solidFill>
                <a:latin typeface="Arial MT"/>
                <a:cs typeface="Arial MT"/>
              </a:rPr>
              <a:t>–</a:t>
            </a:r>
            <a:r>
              <a:rPr b="0" spc="-5" dirty="0">
                <a:solidFill>
                  <a:srgbClr val="7E7E7E"/>
                </a:solidFill>
                <a:latin typeface="Arial MT"/>
                <a:cs typeface="Arial MT"/>
              </a:rPr>
              <a:t> </a:t>
            </a:r>
            <a:r>
              <a:rPr b="0" i="1" dirty="0">
                <a:solidFill>
                  <a:srgbClr val="7E7E7E"/>
                </a:solidFill>
                <a:latin typeface="Arial"/>
                <a:cs typeface="Arial"/>
              </a:rPr>
              <a:t>R</a:t>
            </a:r>
            <a:r>
              <a:rPr sz="1575" b="0" i="1" baseline="26455" dirty="0">
                <a:solidFill>
                  <a:srgbClr val="7E7E7E"/>
                </a:solidFill>
                <a:latin typeface="Arial"/>
                <a:cs typeface="Arial"/>
              </a:rPr>
              <a:t>2*</a:t>
            </a:r>
            <a:r>
              <a:rPr sz="1575" b="0" i="1" spc="-30" baseline="26455" dirty="0">
                <a:solidFill>
                  <a:srgbClr val="7E7E7E"/>
                </a:solidFill>
                <a:latin typeface="Arial"/>
                <a:cs typeface="Arial"/>
              </a:rPr>
              <a:t> </a:t>
            </a:r>
            <a:r>
              <a:rPr sz="1600" b="0" dirty="0">
                <a:solidFill>
                  <a:srgbClr val="7E7E7E"/>
                </a:solidFill>
                <a:latin typeface="Arial MT"/>
                <a:cs typeface="Arial MT"/>
              </a:rPr>
              <a:t>(</a:t>
            </a:r>
            <a:r>
              <a:rPr sz="1600" b="0" i="1" dirty="0">
                <a:solidFill>
                  <a:srgbClr val="7E7E7E"/>
                </a:solidFill>
                <a:latin typeface="Arial"/>
                <a:cs typeface="Arial"/>
              </a:rPr>
              <a:t>R</a:t>
            </a:r>
            <a:r>
              <a:rPr sz="1575" b="0" i="1" baseline="26455" dirty="0">
                <a:solidFill>
                  <a:srgbClr val="7E7E7E"/>
                </a:solidFill>
                <a:latin typeface="Arial"/>
                <a:cs typeface="Arial"/>
              </a:rPr>
              <a:t>2*</a:t>
            </a:r>
            <a:r>
              <a:rPr sz="1575" b="0" i="1" spc="637" baseline="26455" dirty="0">
                <a:solidFill>
                  <a:srgbClr val="7E7E7E"/>
                </a:solidFill>
                <a:latin typeface="Arial"/>
                <a:cs typeface="Arial"/>
              </a:rPr>
              <a:t> </a:t>
            </a:r>
            <a:r>
              <a:rPr sz="1600" b="0" i="1" dirty="0">
                <a:solidFill>
                  <a:srgbClr val="7E7E7E"/>
                </a:solidFill>
                <a:latin typeface="Arial"/>
                <a:cs typeface="Arial"/>
              </a:rPr>
              <a:t>being</a:t>
            </a:r>
            <a:r>
              <a:rPr sz="1600" b="0" i="1" spc="434" dirty="0">
                <a:solidFill>
                  <a:srgbClr val="7E7E7E"/>
                </a:solidFill>
                <a:latin typeface="Arial"/>
                <a:cs typeface="Arial"/>
              </a:rPr>
              <a:t> </a:t>
            </a:r>
            <a:r>
              <a:rPr sz="1600" b="0" dirty="0">
                <a:solidFill>
                  <a:srgbClr val="7E7E7E"/>
                </a:solidFill>
                <a:latin typeface="Arial MT"/>
                <a:cs typeface="Arial MT"/>
              </a:rPr>
              <a:t>the</a:t>
            </a:r>
            <a:r>
              <a:rPr sz="1600" b="0" spc="-5" dirty="0">
                <a:solidFill>
                  <a:srgbClr val="7E7E7E"/>
                </a:solidFill>
                <a:latin typeface="Arial MT"/>
                <a:cs typeface="Arial MT"/>
              </a:rPr>
              <a:t> </a:t>
            </a:r>
            <a:r>
              <a:rPr sz="1600" b="0" dirty="0">
                <a:solidFill>
                  <a:srgbClr val="7E7E7E"/>
                </a:solidFill>
                <a:latin typeface="Arial MT"/>
                <a:cs typeface="Arial MT"/>
              </a:rPr>
              <a:t>amount</a:t>
            </a:r>
            <a:r>
              <a:rPr sz="1600" b="0" spc="10" dirty="0">
                <a:solidFill>
                  <a:srgbClr val="7E7E7E"/>
                </a:solidFill>
                <a:latin typeface="Arial MT"/>
                <a:cs typeface="Arial MT"/>
              </a:rPr>
              <a:t> </a:t>
            </a:r>
            <a:r>
              <a:rPr sz="1600" b="0" spc="-25" dirty="0">
                <a:solidFill>
                  <a:srgbClr val="7E7E7E"/>
                </a:solidFill>
                <a:latin typeface="Arial MT"/>
                <a:cs typeface="Arial MT"/>
              </a:rPr>
              <a:t>of </a:t>
            </a:r>
            <a:r>
              <a:rPr sz="1600" b="0" dirty="0">
                <a:solidFill>
                  <a:srgbClr val="7E7E7E"/>
                </a:solidFill>
                <a:latin typeface="Arial MT"/>
                <a:cs typeface="Arial MT"/>
              </a:rPr>
              <a:t>independent</a:t>
            </a:r>
            <a:r>
              <a:rPr sz="1600" b="0" spc="-30" dirty="0">
                <a:solidFill>
                  <a:srgbClr val="7E7E7E"/>
                </a:solidFill>
                <a:latin typeface="Arial MT"/>
                <a:cs typeface="Arial MT"/>
              </a:rPr>
              <a:t> </a:t>
            </a:r>
            <a:r>
              <a:rPr sz="1600" b="0" dirty="0">
                <a:solidFill>
                  <a:srgbClr val="7E7E7E"/>
                </a:solidFill>
                <a:latin typeface="Arial MT"/>
                <a:cs typeface="Arial MT"/>
              </a:rPr>
              <a:t>variable</a:t>
            </a:r>
            <a:r>
              <a:rPr sz="1600" b="0" spc="-35" dirty="0">
                <a:solidFill>
                  <a:srgbClr val="7E7E7E"/>
                </a:solidFill>
                <a:latin typeface="Arial MT"/>
                <a:cs typeface="Arial MT"/>
              </a:rPr>
              <a:t> </a:t>
            </a:r>
            <a:r>
              <a:rPr sz="1600" b="0" dirty="0">
                <a:solidFill>
                  <a:srgbClr val="7E7E7E"/>
                </a:solidFill>
                <a:latin typeface="Arial MT"/>
                <a:cs typeface="Arial MT"/>
              </a:rPr>
              <a:t>that</a:t>
            </a:r>
            <a:r>
              <a:rPr sz="1600" b="0" spc="-15" dirty="0">
                <a:solidFill>
                  <a:srgbClr val="7E7E7E"/>
                </a:solidFill>
                <a:latin typeface="Arial MT"/>
                <a:cs typeface="Arial MT"/>
              </a:rPr>
              <a:t> </a:t>
            </a:r>
            <a:r>
              <a:rPr sz="1600" b="0" dirty="0">
                <a:solidFill>
                  <a:srgbClr val="7E7E7E"/>
                </a:solidFill>
                <a:latin typeface="Arial MT"/>
                <a:cs typeface="Arial MT"/>
              </a:rPr>
              <a:t>is</a:t>
            </a:r>
            <a:r>
              <a:rPr sz="1600" b="0" spc="-30" dirty="0">
                <a:solidFill>
                  <a:srgbClr val="7E7E7E"/>
                </a:solidFill>
                <a:latin typeface="Arial MT"/>
                <a:cs typeface="Arial MT"/>
              </a:rPr>
              <a:t> </a:t>
            </a:r>
            <a:r>
              <a:rPr sz="1600" b="0" spc="-10" dirty="0">
                <a:solidFill>
                  <a:srgbClr val="7E7E7E"/>
                </a:solidFill>
                <a:latin typeface="Arial MT"/>
                <a:cs typeface="Arial MT"/>
              </a:rPr>
              <a:t>explained </a:t>
            </a:r>
            <a:r>
              <a:rPr sz="1600" b="0" dirty="0">
                <a:solidFill>
                  <a:srgbClr val="7E7E7E"/>
                </a:solidFill>
                <a:latin typeface="Arial MT"/>
                <a:cs typeface="Arial MT"/>
              </a:rPr>
              <a:t>by</a:t>
            </a:r>
            <a:r>
              <a:rPr sz="1600" b="0" spc="-30" dirty="0">
                <a:solidFill>
                  <a:srgbClr val="7E7E7E"/>
                </a:solidFill>
                <a:latin typeface="Arial MT"/>
                <a:cs typeface="Arial MT"/>
              </a:rPr>
              <a:t> </a:t>
            </a:r>
            <a:r>
              <a:rPr sz="1600" b="0" dirty="0">
                <a:solidFill>
                  <a:srgbClr val="7E7E7E"/>
                </a:solidFill>
                <a:latin typeface="Arial MT"/>
                <a:cs typeface="Arial MT"/>
              </a:rPr>
              <a:t>all</a:t>
            </a:r>
            <a:r>
              <a:rPr sz="1600" b="0" spc="-30" dirty="0">
                <a:solidFill>
                  <a:srgbClr val="7E7E7E"/>
                </a:solidFill>
                <a:latin typeface="Arial MT"/>
                <a:cs typeface="Arial MT"/>
              </a:rPr>
              <a:t> </a:t>
            </a:r>
            <a:r>
              <a:rPr sz="1600" b="0" dirty="0">
                <a:solidFill>
                  <a:srgbClr val="7E7E7E"/>
                </a:solidFill>
                <a:latin typeface="Arial MT"/>
                <a:cs typeface="Arial MT"/>
              </a:rPr>
              <a:t>other</a:t>
            </a:r>
            <a:r>
              <a:rPr sz="1600" b="0" spc="-15" dirty="0">
                <a:solidFill>
                  <a:srgbClr val="7E7E7E"/>
                </a:solidFill>
                <a:latin typeface="Arial MT"/>
                <a:cs typeface="Arial MT"/>
              </a:rPr>
              <a:t> </a:t>
            </a:r>
            <a:r>
              <a:rPr sz="1600" b="0" dirty="0">
                <a:solidFill>
                  <a:srgbClr val="7E7E7E"/>
                </a:solidFill>
                <a:latin typeface="Arial MT"/>
                <a:cs typeface="Arial MT"/>
              </a:rPr>
              <a:t>independent</a:t>
            </a:r>
            <a:r>
              <a:rPr sz="1600" b="0" spc="-30" dirty="0">
                <a:solidFill>
                  <a:srgbClr val="7E7E7E"/>
                </a:solidFill>
                <a:latin typeface="Arial MT"/>
                <a:cs typeface="Arial MT"/>
              </a:rPr>
              <a:t> </a:t>
            </a:r>
            <a:r>
              <a:rPr sz="1600" b="0" dirty="0">
                <a:solidFill>
                  <a:srgbClr val="7E7E7E"/>
                </a:solidFill>
                <a:latin typeface="Arial MT"/>
                <a:cs typeface="Arial MT"/>
              </a:rPr>
              <a:t>variables</a:t>
            </a:r>
            <a:r>
              <a:rPr sz="1600" b="0" spc="-35" dirty="0">
                <a:solidFill>
                  <a:srgbClr val="7E7E7E"/>
                </a:solidFill>
                <a:latin typeface="Arial MT"/>
                <a:cs typeface="Arial MT"/>
              </a:rPr>
              <a:t> </a:t>
            </a:r>
            <a:r>
              <a:rPr sz="1600" b="0" spc="-25" dirty="0">
                <a:solidFill>
                  <a:srgbClr val="7E7E7E"/>
                </a:solidFill>
                <a:latin typeface="Arial MT"/>
                <a:cs typeface="Arial MT"/>
              </a:rPr>
              <a:t>in </a:t>
            </a:r>
            <a:r>
              <a:rPr sz="1600" b="0" dirty="0">
                <a:solidFill>
                  <a:srgbClr val="7E7E7E"/>
                </a:solidFill>
                <a:latin typeface="Arial MT"/>
                <a:cs typeface="Arial MT"/>
              </a:rPr>
              <a:t>the</a:t>
            </a:r>
            <a:r>
              <a:rPr sz="1600" b="0" spc="-20" dirty="0">
                <a:solidFill>
                  <a:srgbClr val="7E7E7E"/>
                </a:solidFill>
                <a:latin typeface="Arial MT"/>
                <a:cs typeface="Arial MT"/>
              </a:rPr>
              <a:t> </a:t>
            </a:r>
            <a:r>
              <a:rPr sz="1600" b="0" dirty="0">
                <a:solidFill>
                  <a:srgbClr val="7E7E7E"/>
                </a:solidFill>
                <a:latin typeface="Arial MT"/>
                <a:cs typeface="Arial MT"/>
              </a:rPr>
              <a:t>regression</a:t>
            </a:r>
            <a:r>
              <a:rPr sz="1600" b="0" spc="-30" dirty="0">
                <a:solidFill>
                  <a:srgbClr val="7E7E7E"/>
                </a:solidFill>
                <a:latin typeface="Arial MT"/>
                <a:cs typeface="Arial MT"/>
              </a:rPr>
              <a:t> </a:t>
            </a:r>
            <a:r>
              <a:rPr sz="1600" b="0" spc="-10" dirty="0">
                <a:solidFill>
                  <a:srgbClr val="7E7E7E"/>
                </a:solidFill>
                <a:latin typeface="Arial MT"/>
                <a:cs typeface="Arial MT"/>
              </a:rPr>
              <a:t>model).</a:t>
            </a:r>
            <a:endParaRPr sz="1600">
              <a:latin typeface="Arial MT"/>
              <a:cs typeface="Arial MT"/>
            </a:endParaRPr>
          </a:p>
          <a:p>
            <a:pPr marL="374650" marR="160020" indent="-285750">
              <a:lnSpc>
                <a:spcPct val="110000"/>
              </a:lnSpc>
              <a:spcBef>
                <a:spcPts val="600"/>
              </a:spcBef>
              <a:buClr>
                <a:srgbClr val="245896"/>
              </a:buClr>
              <a:buChar char="•"/>
              <a:tabLst>
                <a:tab pos="374650" algn="l"/>
              </a:tabLst>
            </a:pPr>
            <a:r>
              <a:rPr b="0" dirty="0">
                <a:solidFill>
                  <a:srgbClr val="7E7E7E"/>
                </a:solidFill>
                <a:latin typeface="Arial MT"/>
                <a:cs typeface="Arial MT"/>
              </a:rPr>
              <a:t>Large</a:t>
            </a:r>
            <a:r>
              <a:rPr b="0" spc="-35" dirty="0">
                <a:solidFill>
                  <a:srgbClr val="7E7E7E"/>
                </a:solidFill>
                <a:latin typeface="Arial MT"/>
                <a:cs typeface="Arial MT"/>
              </a:rPr>
              <a:t> </a:t>
            </a:r>
            <a:r>
              <a:rPr b="0" dirty="0">
                <a:solidFill>
                  <a:srgbClr val="7E7E7E"/>
                </a:solidFill>
                <a:latin typeface="Arial MT"/>
                <a:cs typeface="Arial MT"/>
              </a:rPr>
              <a:t>tolerance</a:t>
            </a:r>
            <a:r>
              <a:rPr b="0" spc="-30" dirty="0">
                <a:solidFill>
                  <a:srgbClr val="7E7E7E"/>
                </a:solidFill>
                <a:latin typeface="Arial MT"/>
                <a:cs typeface="Arial MT"/>
              </a:rPr>
              <a:t> </a:t>
            </a:r>
            <a:r>
              <a:rPr b="0" dirty="0">
                <a:solidFill>
                  <a:srgbClr val="7E7E7E"/>
                </a:solidFill>
                <a:latin typeface="Arial MT"/>
                <a:cs typeface="Arial MT"/>
              </a:rPr>
              <a:t>values</a:t>
            </a:r>
            <a:r>
              <a:rPr b="0" spc="-40" dirty="0">
                <a:solidFill>
                  <a:srgbClr val="7E7E7E"/>
                </a:solidFill>
                <a:latin typeface="Arial MT"/>
                <a:cs typeface="Arial MT"/>
              </a:rPr>
              <a:t> </a:t>
            </a:r>
            <a:r>
              <a:rPr b="0" dirty="0">
                <a:solidFill>
                  <a:srgbClr val="7E7E7E"/>
                </a:solidFill>
                <a:latin typeface="Arial MT"/>
                <a:cs typeface="Arial MT"/>
              </a:rPr>
              <a:t>indicate</a:t>
            </a:r>
            <a:r>
              <a:rPr b="0" spc="-30" dirty="0">
                <a:solidFill>
                  <a:srgbClr val="7E7E7E"/>
                </a:solidFill>
                <a:latin typeface="Arial MT"/>
                <a:cs typeface="Arial MT"/>
              </a:rPr>
              <a:t> </a:t>
            </a:r>
            <a:r>
              <a:rPr b="0" spc="-10" dirty="0">
                <a:solidFill>
                  <a:srgbClr val="7E7E7E"/>
                </a:solidFill>
                <a:latin typeface="Arial MT"/>
                <a:cs typeface="Arial MT"/>
              </a:rPr>
              <a:t>small </a:t>
            </a:r>
            <a:r>
              <a:rPr b="0" dirty="0">
                <a:solidFill>
                  <a:srgbClr val="7E7E7E"/>
                </a:solidFill>
                <a:latin typeface="Arial MT"/>
                <a:cs typeface="Arial MT"/>
              </a:rPr>
              <a:t>degree</a:t>
            </a:r>
            <a:r>
              <a:rPr b="0" spc="-20" dirty="0">
                <a:solidFill>
                  <a:srgbClr val="7E7E7E"/>
                </a:solidFill>
                <a:latin typeface="Arial MT"/>
                <a:cs typeface="Arial MT"/>
              </a:rPr>
              <a:t> </a:t>
            </a:r>
            <a:r>
              <a:rPr b="0" dirty="0">
                <a:solidFill>
                  <a:srgbClr val="7E7E7E"/>
                </a:solidFill>
                <a:latin typeface="Arial MT"/>
                <a:cs typeface="Arial MT"/>
              </a:rPr>
              <a:t>of</a:t>
            </a:r>
            <a:r>
              <a:rPr b="0" spc="-10" dirty="0">
                <a:solidFill>
                  <a:srgbClr val="7E7E7E"/>
                </a:solidFill>
                <a:latin typeface="Arial MT"/>
                <a:cs typeface="Arial MT"/>
              </a:rPr>
              <a:t> multicollinearity.</a:t>
            </a:r>
          </a:p>
          <a:p>
            <a:pPr marL="374015" marR="226695" indent="-285750">
              <a:lnSpc>
                <a:spcPct val="110000"/>
              </a:lnSpc>
              <a:spcBef>
                <a:spcPts val="600"/>
              </a:spcBef>
              <a:buClr>
                <a:srgbClr val="245896"/>
              </a:buClr>
              <a:buChar char="•"/>
              <a:tabLst>
                <a:tab pos="374015" algn="l"/>
              </a:tabLst>
            </a:pPr>
            <a:r>
              <a:rPr b="0" dirty="0">
                <a:solidFill>
                  <a:srgbClr val="7E7E7E"/>
                </a:solidFill>
                <a:latin typeface="Arial MT"/>
                <a:cs typeface="Arial MT"/>
              </a:rPr>
              <a:t>The</a:t>
            </a:r>
            <a:r>
              <a:rPr b="0" spc="-30" dirty="0">
                <a:solidFill>
                  <a:srgbClr val="7E7E7E"/>
                </a:solidFill>
                <a:latin typeface="Arial MT"/>
                <a:cs typeface="Arial MT"/>
              </a:rPr>
              <a:t> </a:t>
            </a:r>
            <a:r>
              <a:rPr b="0" dirty="0">
                <a:solidFill>
                  <a:srgbClr val="7E7E7E"/>
                </a:solidFill>
                <a:latin typeface="Arial MT"/>
                <a:cs typeface="Arial MT"/>
              </a:rPr>
              <a:t>tolerance</a:t>
            </a:r>
            <a:r>
              <a:rPr b="0" spc="-20" dirty="0">
                <a:solidFill>
                  <a:srgbClr val="7E7E7E"/>
                </a:solidFill>
                <a:latin typeface="Arial MT"/>
                <a:cs typeface="Arial MT"/>
              </a:rPr>
              <a:t> </a:t>
            </a:r>
            <a:r>
              <a:rPr b="0" dirty="0">
                <a:solidFill>
                  <a:srgbClr val="7E7E7E"/>
                </a:solidFill>
                <a:latin typeface="Arial MT"/>
                <a:cs typeface="Arial MT"/>
              </a:rPr>
              <a:t>value</a:t>
            </a:r>
            <a:r>
              <a:rPr b="0" spc="-25" dirty="0">
                <a:solidFill>
                  <a:srgbClr val="7E7E7E"/>
                </a:solidFill>
                <a:latin typeface="Arial MT"/>
                <a:cs typeface="Arial MT"/>
              </a:rPr>
              <a:t> </a:t>
            </a:r>
            <a:r>
              <a:rPr b="0" dirty="0">
                <a:solidFill>
                  <a:srgbClr val="7E7E7E"/>
                </a:solidFill>
                <a:latin typeface="Arial MT"/>
                <a:cs typeface="Arial MT"/>
              </a:rPr>
              <a:t>must</a:t>
            </a:r>
            <a:r>
              <a:rPr b="0" spc="-10" dirty="0">
                <a:solidFill>
                  <a:srgbClr val="7E7E7E"/>
                </a:solidFill>
                <a:latin typeface="Arial MT"/>
                <a:cs typeface="Arial MT"/>
              </a:rPr>
              <a:t> </a:t>
            </a:r>
            <a:r>
              <a:rPr b="0" dirty="0">
                <a:solidFill>
                  <a:srgbClr val="7E7E7E"/>
                </a:solidFill>
                <a:latin typeface="Arial MT"/>
                <a:cs typeface="Arial MT"/>
              </a:rPr>
              <a:t>be</a:t>
            </a:r>
            <a:r>
              <a:rPr b="0" spc="-20" dirty="0">
                <a:solidFill>
                  <a:srgbClr val="7E7E7E"/>
                </a:solidFill>
                <a:latin typeface="Arial MT"/>
                <a:cs typeface="Arial MT"/>
              </a:rPr>
              <a:t> </a:t>
            </a:r>
            <a:r>
              <a:rPr b="0" spc="-10" dirty="0">
                <a:solidFill>
                  <a:srgbClr val="7E7E7E"/>
                </a:solidFill>
                <a:latin typeface="Arial MT"/>
                <a:cs typeface="Arial MT"/>
              </a:rPr>
              <a:t>smaller </a:t>
            </a:r>
            <a:r>
              <a:rPr b="0" dirty="0">
                <a:solidFill>
                  <a:srgbClr val="7E7E7E"/>
                </a:solidFill>
                <a:latin typeface="Arial MT"/>
                <a:cs typeface="Arial MT"/>
              </a:rPr>
              <a:t>than</a:t>
            </a:r>
            <a:r>
              <a:rPr b="0" spc="-15" dirty="0">
                <a:solidFill>
                  <a:srgbClr val="7E7E7E"/>
                </a:solidFill>
                <a:latin typeface="Arial MT"/>
                <a:cs typeface="Arial MT"/>
              </a:rPr>
              <a:t> </a:t>
            </a:r>
            <a:r>
              <a:rPr dirty="0">
                <a:solidFill>
                  <a:srgbClr val="C00000"/>
                </a:solidFill>
              </a:rPr>
              <a:t>.10</a:t>
            </a:r>
            <a:r>
              <a:rPr spc="-20" dirty="0">
                <a:solidFill>
                  <a:srgbClr val="C00000"/>
                </a:solidFill>
              </a:rPr>
              <a:t> </a:t>
            </a:r>
            <a:r>
              <a:rPr b="0" dirty="0">
                <a:solidFill>
                  <a:srgbClr val="7E7E7E"/>
                </a:solidFill>
                <a:latin typeface="Arial MT"/>
                <a:cs typeface="Arial MT"/>
              </a:rPr>
              <a:t>to</a:t>
            </a:r>
            <a:r>
              <a:rPr b="0" spc="-15" dirty="0">
                <a:solidFill>
                  <a:srgbClr val="7E7E7E"/>
                </a:solidFill>
                <a:latin typeface="Arial MT"/>
                <a:cs typeface="Arial MT"/>
              </a:rPr>
              <a:t> </a:t>
            </a:r>
            <a:r>
              <a:rPr b="0" dirty="0">
                <a:solidFill>
                  <a:srgbClr val="7E7E7E"/>
                </a:solidFill>
                <a:latin typeface="Arial MT"/>
                <a:cs typeface="Arial MT"/>
              </a:rPr>
              <a:t>indicate</a:t>
            </a:r>
            <a:r>
              <a:rPr b="0" spc="-35" dirty="0">
                <a:solidFill>
                  <a:srgbClr val="7E7E7E"/>
                </a:solidFill>
                <a:latin typeface="Arial MT"/>
                <a:cs typeface="Arial MT"/>
              </a:rPr>
              <a:t> </a:t>
            </a:r>
            <a:r>
              <a:rPr b="0" dirty="0">
                <a:solidFill>
                  <a:srgbClr val="7E7E7E"/>
                </a:solidFill>
                <a:latin typeface="Arial MT"/>
                <a:cs typeface="Arial MT"/>
              </a:rPr>
              <a:t>a</a:t>
            </a:r>
            <a:r>
              <a:rPr b="0" spc="-20" dirty="0">
                <a:solidFill>
                  <a:srgbClr val="7E7E7E"/>
                </a:solidFill>
                <a:latin typeface="Arial MT"/>
                <a:cs typeface="Arial MT"/>
              </a:rPr>
              <a:t> </a:t>
            </a:r>
            <a:r>
              <a:rPr b="0" dirty="0">
                <a:solidFill>
                  <a:srgbClr val="7E7E7E"/>
                </a:solidFill>
                <a:latin typeface="Arial MT"/>
                <a:cs typeface="Arial MT"/>
              </a:rPr>
              <a:t>problem</a:t>
            </a:r>
            <a:r>
              <a:rPr b="0" spc="-20" dirty="0">
                <a:solidFill>
                  <a:srgbClr val="7E7E7E"/>
                </a:solidFill>
                <a:latin typeface="Arial MT"/>
                <a:cs typeface="Arial MT"/>
              </a:rPr>
              <a:t> </a:t>
            </a:r>
            <a:r>
              <a:rPr b="0" spc="-25" dirty="0">
                <a:solidFill>
                  <a:srgbClr val="7E7E7E"/>
                </a:solidFill>
                <a:latin typeface="Arial MT"/>
                <a:cs typeface="Arial MT"/>
              </a:rPr>
              <a:t>of </a:t>
            </a:r>
            <a:r>
              <a:rPr b="0" spc="-10" dirty="0">
                <a:solidFill>
                  <a:srgbClr val="7E7E7E"/>
                </a:solidFill>
                <a:latin typeface="Arial MT"/>
                <a:cs typeface="Arial MT"/>
              </a:rPr>
              <a:t>multicollinearity.</a:t>
            </a:r>
          </a:p>
        </p:txBody>
      </p:sp>
    </p:spTree>
    <p:extLst>
      <p:ext uri="{BB962C8B-B14F-4D97-AF65-F5344CB8AC3E}">
        <p14:creationId xmlns:p14="http://schemas.microsoft.com/office/powerpoint/2010/main" val="171245767"/>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3474339"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75" dirty="0"/>
              <a:t> </a:t>
            </a:r>
            <a:r>
              <a:rPr dirty="0"/>
              <a:t>Regression</a:t>
            </a:r>
            <a:r>
              <a:rPr spc="-75" dirty="0"/>
              <a:t> </a:t>
            </a:r>
            <a:r>
              <a:rPr dirty="0"/>
              <a:t>Assumptions:</a:t>
            </a:r>
            <a:r>
              <a:rPr spc="-85" dirty="0"/>
              <a:t> </a:t>
            </a:r>
            <a:r>
              <a:rPr dirty="0"/>
              <a:t>Remedies</a:t>
            </a:r>
            <a:r>
              <a:rPr spc="-70" dirty="0"/>
              <a:t> </a:t>
            </a:r>
            <a:r>
              <a:rPr dirty="0"/>
              <a:t>for</a:t>
            </a:r>
            <a:r>
              <a:rPr spc="-95" dirty="0"/>
              <a:t> </a:t>
            </a:r>
            <a:r>
              <a:rPr spc="-10" dirty="0"/>
              <a:t>Multicollinearity</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762421" y="1943919"/>
            <a:ext cx="6996430" cy="561975"/>
          </a:xfrm>
          <a:prstGeom prst="rect">
            <a:avLst/>
          </a:prstGeom>
        </p:spPr>
        <p:txBody>
          <a:bodyPr vert="horz" wrap="square" lIns="0" tIns="12700" rIns="0" bIns="0" rtlCol="0">
            <a:spAutoFit/>
          </a:bodyPr>
          <a:lstStyle/>
          <a:p>
            <a:pPr marL="297815" marR="5080" indent="-285750">
              <a:lnSpc>
                <a:spcPct val="110000"/>
              </a:lnSpc>
              <a:spcBef>
                <a:spcPts val="100"/>
              </a:spcBef>
              <a:buClr>
                <a:srgbClr val="245896"/>
              </a:buClr>
              <a:buChar char="•"/>
              <a:tabLst>
                <a:tab pos="297815" algn="l"/>
              </a:tabLst>
            </a:pPr>
            <a:r>
              <a:rPr sz="1600" dirty="0">
                <a:solidFill>
                  <a:srgbClr val="7E7E7E"/>
                </a:solidFill>
                <a:latin typeface="Arial MT"/>
                <a:cs typeface="Arial MT"/>
              </a:rPr>
              <a:t>Omit</a:t>
            </a:r>
            <a:r>
              <a:rPr sz="1600" spc="-20" dirty="0">
                <a:solidFill>
                  <a:srgbClr val="7E7E7E"/>
                </a:solidFill>
                <a:latin typeface="Arial MT"/>
                <a:cs typeface="Arial MT"/>
              </a:rPr>
              <a:t> </a:t>
            </a:r>
            <a:r>
              <a:rPr sz="1600" dirty="0">
                <a:solidFill>
                  <a:srgbClr val="7E7E7E"/>
                </a:solidFill>
                <a:latin typeface="Arial MT"/>
                <a:cs typeface="Arial MT"/>
              </a:rPr>
              <a:t>one</a:t>
            </a:r>
            <a:r>
              <a:rPr sz="1600" spc="-35" dirty="0">
                <a:solidFill>
                  <a:srgbClr val="7E7E7E"/>
                </a:solidFill>
                <a:latin typeface="Arial MT"/>
                <a:cs typeface="Arial MT"/>
              </a:rPr>
              <a:t> </a:t>
            </a:r>
            <a:r>
              <a:rPr sz="1600" dirty="0">
                <a:solidFill>
                  <a:srgbClr val="7E7E7E"/>
                </a:solidFill>
                <a:latin typeface="Arial MT"/>
                <a:cs typeface="Arial MT"/>
              </a:rPr>
              <a:t>or</a:t>
            </a:r>
            <a:r>
              <a:rPr sz="1600" spc="-25" dirty="0">
                <a:solidFill>
                  <a:srgbClr val="7E7E7E"/>
                </a:solidFill>
                <a:latin typeface="Arial MT"/>
                <a:cs typeface="Arial MT"/>
              </a:rPr>
              <a:t> </a:t>
            </a:r>
            <a:r>
              <a:rPr sz="1600" dirty="0">
                <a:solidFill>
                  <a:srgbClr val="7E7E7E"/>
                </a:solidFill>
                <a:latin typeface="Arial MT"/>
                <a:cs typeface="Arial MT"/>
              </a:rPr>
              <a:t>more</a:t>
            </a:r>
            <a:r>
              <a:rPr sz="1600" spc="-25" dirty="0">
                <a:solidFill>
                  <a:srgbClr val="7E7E7E"/>
                </a:solidFill>
                <a:latin typeface="Arial MT"/>
                <a:cs typeface="Arial MT"/>
              </a:rPr>
              <a:t> </a:t>
            </a:r>
            <a:r>
              <a:rPr sz="1600" dirty="0">
                <a:solidFill>
                  <a:srgbClr val="7E7E7E"/>
                </a:solidFill>
                <a:latin typeface="Arial MT"/>
                <a:cs typeface="Arial MT"/>
              </a:rPr>
              <a:t>highly</a:t>
            </a:r>
            <a:r>
              <a:rPr sz="1600" spc="-35" dirty="0">
                <a:solidFill>
                  <a:srgbClr val="7E7E7E"/>
                </a:solidFill>
                <a:latin typeface="Arial MT"/>
                <a:cs typeface="Arial MT"/>
              </a:rPr>
              <a:t> </a:t>
            </a:r>
            <a:r>
              <a:rPr sz="1600" dirty="0">
                <a:solidFill>
                  <a:srgbClr val="7E7E7E"/>
                </a:solidFill>
                <a:latin typeface="Arial MT"/>
                <a:cs typeface="Arial MT"/>
              </a:rPr>
              <a:t>correlated</a:t>
            </a:r>
            <a:r>
              <a:rPr sz="1600" spc="-30" dirty="0">
                <a:solidFill>
                  <a:srgbClr val="7E7E7E"/>
                </a:solidFill>
                <a:latin typeface="Arial MT"/>
                <a:cs typeface="Arial MT"/>
              </a:rPr>
              <a:t> </a:t>
            </a:r>
            <a:r>
              <a:rPr sz="1600" dirty="0">
                <a:solidFill>
                  <a:srgbClr val="7E7E7E"/>
                </a:solidFill>
                <a:latin typeface="Arial MT"/>
                <a:cs typeface="Arial MT"/>
              </a:rPr>
              <a:t>independent</a:t>
            </a:r>
            <a:r>
              <a:rPr sz="1600" spc="-35" dirty="0">
                <a:solidFill>
                  <a:srgbClr val="7E7E7E"/>
                </a:solidFill>
                <a:latin typeface="Arial MT"/>
                <a:cs typeface="Arial MT"/>
              </a:rPr>
              <a:t> </a:t>
            </a:r>
            <a:r>
              <a:rPr sz="1600" dirty="0">
                <a:solidFill>
                  <a:srgbClr val="7E7E7E"/>
                </a:solidFill>
                <a:latin typeface="Arial MT"/>
                <a:cs typeface="Arial MT"/>
              </a:rPr>
              <a:t>variable</a:t>
            </a:r>
            <a:r>
              <a:rPr sz="1600" spc="-35" dirty="0">
                <a:solidFill>
                  <a:srgbClr val="7E7E7E"/>
                </a:solidFill>
                <a:latin typeface="Arial MT"/>
                <a:cs typeface="Arial MT"/>
              </a:rPr>
              <a:t> </a:t>
            </a:r>
            <a:r>
              <a:rPr sz="1600" dirty="0">
                <a:solidFill>
                  <a:srgbClr val="7E7E7E"/>
                </a:solidFill>
                <a:latin typeface="Arial MT"/>
                <a:cs typeface="Arial MT"/>
              </a:rPr>
              <a:t>and</a:t>
            </a:r>
            <a:r>
              <a:rPr sz="1600" spc="-30" dirty="0">
                <a:solidFill>
                  <a:srgbClr val="7E7E7E"/>
                </a:solidFill>
                <a:latin typeface="Arial MT"/>
                <a:cs typeface="Arial MT"/>
              </a:rPr>
              <a:t> </a:t>
            </a:r>
            <a:r>
              <a:rPr sz="1600" dirty="0">
                <a:solidFill>
                  <a:srgbClr val="7E7E7E"/>
                </a:solidFill>
                <a:latin typeface="Arial MT"/>
                <a:cs typeface="Arial MT"/>
              </a:rPr>
              <a:t>identify</a:t>
            </a:r>
            <a:r>
              <a:rPr sz="1600" spc="-30" dirty="0">
                <a:solidFill>
                  <a:srgbClr val="7E7E7E"/>
                </a:solidFill>
                <a:latin typeface="Arial MT"/>
                <a:cs typeface="Arial MT"/>
              </a:rPr>
              <a:t> </a:t>
            </a:r>
            <a:r>
              <a:rPr sz="1600" spc="-10" dirty="0">
                <a:solidFill>
                  <a:srgbClr val="7E7E7E"/>
                </a:solidFill>
                <a:latin typeface="Arial MT"/>
                <a:cs typeface="Arial MT"/>
              </a:rPr>
              <a:t>other </a:t>
            </a:r>
            <a:r>
              <a:rPr sz="1600" dirty="0">
                <a:solidFill>
                  <a:srgbClr val="7E7E7E"/>
                </a:solidFill>
                <a:latin typeface="Arial MT"/>
                <a:cs typeface="Arial MT"/>
              </a:rPr>
              <a:t>independent</a:t>
            </a:r>
            <a:r>
              <a:rPr sz="1600" spc="-30" dirty="0">
                <a:solidFill>
                  <a:srgbClr val="7E7E7E"/>
                </a:solidFill>
                <a:latin typeface="Arial MT"/>
                <a:cs typeface="Arial MT"/>
              </a:rPr>
              <a:t> </a:t>
            </a:r>
            <a:r>
              <a:rPr sz="1600" dirty="0">
                <a:solidFill>
                  <a:srgbClr val="7E7E7E"/>
                </a:solidFill>
                <a:latin typeface="Arial MT"/>
                <a:cs typeface="Arial MT"/>
              </a:rPr>
              <a:t>variables</a:t>
            </a:r>
            <a:r>
              <a:rPr sz="1600" spc="-40" dirty="0">
                <a:solidFill>
                  <a:srgbClr val="7E7E7E"/>
                </a:solidFill>
                <a:latin typeface="Arial MT"/>
                <a:cs typeface="Arial MT"/>
              </a:rPr>
              <a:t> </a:t>
            </a:r>
            <a:r>
              <a:rPr sz="1600" dirty="0">
                <a:solidFill>
                  <a:srgbClr val="7E7E7E"/>
                </a:solidFill>
                <a:latin typeface="Arial MT"/>
                <a:cs typeface="Arial MT"/>
              </a:rPr>
              <a:t>to</a:t>
            </a:r>
            <a:r>
              <a:rPr sz="1600" spc="-25" dirty="0">
                <a:solidFill>
                  <a:srgbClr val="7E7E7E"/>
                </a:solidFill>
                <a:latin typeface="Arial MT"/>
                <a:cs typeface="Arial MT"/>
              </a:rPr>
              <a:t> </a:t>
            </a:r>
            <a:r>
              <a:rPr sz="1600" dirty="0">
                <a:solidFill>
                  <a:srgbClr val="7E7E7E"/>
                </a:solidFill>
                <a:latin typeface="Arial MT"/>
                <a:cs typeface="Arial MT"/>
              </a:rPr>
              <a:t>help</a:t>
            </a:r>
            <a:r>
              <a:rPr sz="1600" spc="-35" dirty="0">
                <a:solidFill>
                  <a:srgbClr val="7E7E7E"/>
                </a:solidFill>
                <a:latin typeface="Arial MT"/>
                <a:cs typeface="Arial MT"/>
              </a:rPr>
              <a:t> </a:t>
            </a:r>
            <a:r>
              <a:rPr sz="1600" spc="-10" dirty="0">
                <a:solidFill>
                  <a:srgbClr val="7E7E7E"/>
                </a:solidFill>
                <a:latin typeface="Arial MT"/>
                <a:cs typeface="Arial MT"/>
              </a:rPr>
              <a:t>predictions.</a:t>
            </a:r>
            <a:endParaRPr sz="1600">
              <a:latin typeface="Arial MT"/>
              <a:cs typeface="Arial MT"/>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5" name="object 15"/>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33</a:t>
            </a:fld>
            <a:endParaRPr spc="-25" dirty="0"/>
          </a:p>
        </p:txBody>
      </p:sp>
      <p:sp>
        <p:nvSpPr>
          <p:cNvPr id="12" name="object 12"/>
          <p:cNvSpPr txBox="1"/>
          <p:nvPr/>
        </p:nvSpPr>
        <p:spPr>
          <a:xfrm>
            <a:off x="762421" y="3245415"/>
            <a:ext cx="7197090" cy="561975"/>
          </a:xfrm>
          <a:prstGeom prst="rect">
            <a:avLst/>
          </a:prstGeom>
        </p:spPr>
        <p:txBody>
          <a:bodyPr vert="horz" wrap="square" lIns="0" tIns="12700" rIns="0" bIns="0" rtlCol="0">
            <a:spAutoFit/>
          </a:bodyPr>
          <a:lstStyle/>
          <a:p>
            <a:pPr marL="297815" marR="5080" indent="-285750">
              <a:lnSpc>
                <a:spcPct val="110000"/>
              </a:lnSpc>
              <a:spcBef>
                <a:spcPts val="100"/>
              </a:spcBef>
              <a:buClr>
                <a:srgbClr val="245896"/>
              </a:buClr>
              <a:buChar char="•"/>
              <a:tabLst>
                <a:tab pos="297815" algn="l"/>
              </a:tabLst>
            </a:pPr>
            <a:r>
              <a:rPr sz="1600" dirty="0">
                <a:solidFill>
                  <a:srgbClr val="7E7E7E"/>
                </a:solidFill>
                <a:latin typeface="Arial MT"/>
                <a:cs typeface="Arial MT"/>
              </a:rPr>
              <a:t>Use</a:t>
            </a:r>
            <a:r>
              <a:rPr sz="1600" spc="-4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model</a:t>
            </a:r>
            <a:r>
              <a:rPr sz="1600" spc="-25" dirty="0">
                <a:solidFill>
                  <a:srgbClr val="7E7E7E"/>
                </a:solidFill>
                <a:latin typeface="Arial MT"/>
                <a:cs typeface="Arial MT"/>
              </a:rPr>
              <a:t> </a:t>
            </a:r>
            <a:r>
              <a:rPr sz="1600" dirty="0">
                <a:solidFill>
                  <a:srgbClr val="7E7E7E"/>
                </a:solidFill>
                <a:latin typeface="Arial MT"/>
                <a:cs typeface="Arial MT"/>
              </a:rPr>
              <a:t>with</a:t>
            </a:r>
            <a:r>
              <a:rPr sz="1600" spc="-3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highly</a:t>
            </a:r>
            <a:r>
              <a:rPr sz="1600" spc="-35" dirty="0">
                <a:solidFill>
                  <a:srgbClr val="7E7E7E"/>
                </a:solidFill>
                <a:latin typeface="Arial MT"/>
                <a:cs typeface="Arial MT"/>
              </a:rPr>
              <a:t> </a:t>
            </a:r>
            <a:r>
              <a:rPr sz="1600" dirty="0">
                <a:solidFill>
                  <a:srgbClr val="7E7E7E"/>
                </a:solidFill>
                <a:latin typeface="Arial MT"/>
                <a:cs typeface="Arial MT"/>
              </a:rPr>
              <a:t>correlated</a:t>
            </a:r>
            <a:r>
              <a:rPr sz="1600" spc="-25" dirty="0">
                <a:solidFill>
                  <a:srgbClr val="7E7E7E"/>
                </a:solidFill>
                <a:latin typeface="Arial MT"/>
                <a:cs typeface="Arial MT"/>
              </a:rPr>
              <a:t> </a:t>
            </a:r>
            <a:r>
              <a:rPr sz="1600" dirty="0">
                <a:solidFill>
                  <a:srgbClr val="7E7E7E"/>
                </a:solidFill>
                <a:latin typeface="Arial MT"/>
                <a:cs typeface="Arial MT"/>
              </a:rPr>
              <a:t>independent</a:t>
            </a:r>
            <a:r>
              <a:rPr sz="1600" spc="-35" dirty="0">
                <a:solidFill>
                  <a:srgbClr val="7E7E7E"/>
                </a:solidFill>
                <a:latin typeface="Arial MT"/>
                <a:cs typeface="Arial MT"/>
              </a:rPr>
              <a:t> </a:t>
            </a:r>
            <a:r>
              <a:rPr sz="1600" dirty="0">
                <a:solidFill>
                  <a:srgbClr val="7E7E7E"/>
                </a:solidFill>
                <a:latin typeface="Arial MT"/>
                <a:cs typeface="Arial MT"/>
              </a:rPr>
              <a:t>variables</a:t>
            </a:r>
            <a:r>
              <a:rPr sz="1600" spc="-30" dirty="0">
                <a:solidFill>
                  <a:srgbClr val="7E7E7E"/>
                </a:solidFill>
                <a:latin typeface="Arial MT"/>
                <a:cs typeface="Arial MT"/>
              </a:rPr>
              <a:t> </a:t>
            </a:r>
            <a:r>
              <a:rPr sz="1600" dirty="0">
                <a:solidFill>
                  <a:srgbClr val="7E7E7E"/>
                </a:solidFill>
                <a:latin typeface="Arial MT"/>
                <a:cs typeface="Arial MT"/>
              </a:rPr>
              <a:t>for</a:t>
            </a:r>
            <a:r>
              <a:rPr sz="1600" spc="-20" dirty="0">
                <a:solidFill>
                  <a:srgbClr val="7E7E7E"/>
                </a:solidFill>
                <a:latin typeface="Arial MT"/>
                <a:cs typeface="Arial MT"/>
              </a:rPr>
              <a:t> </a:t>
            </a:r>
            <a:r>
              <a:rPr sz="1600" spc="-10" dirty="0">
                <a:solidFill>
                  <a:srgbClr val="7E7E7E"/>
                </a:solidFill>
                <a:latin typeface="Arial MT"/>
                <a:cs typeface="Arial MT"/>
              </a:rPr>
              <a:t>prediction </a:t>
            </a:r>
            <a:r>
              <a:rPr sz="1600" dirty="0">
                <a:solidFill>
                  <a:srgbClr val="7E7E7E"/>
                </a:solidFill>
                <a:latin typeface="Arial MT"/>
                <a:cs typeface="Arial MT"/>
              </a:rPr>
              <a:t>only,</a:t>
            </a:r>
            <a:r>
              <a:rPr sz="1600" spc="-30" dirty="0">
                <a:solidFill>
                  <a:srgbClr val="7E7E7E"/>
                </a:solidFill>
                <a:latin typeface="Arial MT"/>
                <a:cs typeface="Arial MT"/>
              </a:rPr>
              <a:t> </a:t>
            </a:r>
            <a:r>
              <a:rPr sz="1600" dirty="0">
                <a:solidFill>
                  <a:srgbClr val="7E7E7E"/>
                </a:solidFill>
                <a:latin typeface="Arial MT"/>
                <a:cs typeface="Arial MT"/>
              </a:rPr>
              <a:t>while</a:t>
            </a:r>
            <a:r>
              <a:rPr sz="1600" spc="-45" dirty="0">
                <a:solidFill>
                  <a:srgbClr val="7E7E7E"/>
                </a:solidFill>
                <a:latin typeface="Arial MT"/>
                <a:cs typeface="Arial MT"/>
              </a:rPr>
              <a:t> </a:t>
            </a:r>
            <a:r>
              <a:rPr sz="1600" dirty="0">
                <a:solidFill>
                  <a:srgbClr val="7E7E7E"/>
                </a:solidFill>
                <a:latin typeface="Arial MT"/>
                <a:cs typeface="Arial MT"/>
              </a:rPr>
              <a:t>acknowledging</a:t>
            </a:r>
            <a:r>
              <a:rPr sz="1600" spc="-5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lowered</a:t>
            </a:r>
            <a:r>
              <a:rPr sz="1600" spc="-40" dirty="0">
                <a:solidFill>
                  <a:srgbClr val="7E7E7E"/>
                </a:solidFill>
                <a:latin typeface="Arial MT"/>
                <a:cs typeface="Arial MT"/>
              </a:rPr>
              <a:t> </a:t>
            </a:r>
            <a:r>
              <a:rPr sz="1600" dirty="0">
                <a:solidFill>
                  <a:srgbClr val="7E7E7E"/>
                </a:solidFill>
                <a:latin typeface="Arial MT"/>
                <a:cs typeface="Arial MT"/>
              </a:rPr>
              <a:t>level</a:t>
            </a:r>
            <a:r>
              <a:rPr sz="1600" spc="-35"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overall</a:t>
            </a:r>
            <a:r>
              <a:rPr sz="1600" spc="-35" dirty="0">
                <a:solidFill>
                  <a:srgbClr val="7E7E7E"/>
                </a:solidFill>
                <a:latin typeface="Arial MT"/>
                <a:cs typeface="Arial MT"/>
              </a:rPr>
              <a:t> </a:t>
            </a:r>
            <a:r>
              <a:rPr sz="1600" dirty="0">
                <a:solidFill>
                  <a:srgbClr val="7E7E7E"/>
                </a:solidFill>
                <a:latin typeface="Arial MT"/>
                <a:cs typeface="Arial MT"/>
              </a:rPr>
              <a:t>predictive</a:t>
            </a:r>
            <a:r>
              <a:rPr sz="1600" spc="-35" dirty="0">
                <a:solidFill>
                  <a:srgbClr val="7E7E7E"/>
                </a:solidFill>
                <a:latin typeface="Arial MT"/>
                <a:cs typeface="Arial MT"/>
              </a:rPr>
              <a:t> </a:t>
            </a:r>
            <a:r>
              <a:rPr sz="1600" spc="-10" dirty="0">
                <a:solidFill>
                  <a:srgbClr val="7E7E7E"/>
                </a:solidFill>
                <a:latin typeface="Arial MT"/>
                <a:cs typeface="Arial MT"/>
              </a:rPr>
              <a:t>ability</a:t>
            </a:r>
            <a:endParaRPr sz="1600">
              <a:latin typeface="Arial MT"/>
              <a:cs typeface="Arial MT"/>
            </a:endParaRPr>
          </a:p>
        </p:txBody>
      </p:sp>
      <p:sp>
        <p:nvSpPr>
          <p:cNvPr id="13" name="object 13"/>
          <p:cNvSpPr txBox="1"/>
          <p:nvPr/>
        </p:nvSpPr>
        <p:spPr>
          <a:xfrm>
            <a:off x="762421" y="4546911"/>
            <a:ext cx="7223759" cy="561975"/>
          </a:xfrm>
          <a:prstGeom prst="rect">
            <a:avLst/>
          </a:prstGeom>
        </p:spPr>
        <p:txBody>
          <a:bodyPr vert="horz" wrap="square" lIns="0" tIns="36830" rIns="0" bIns="0" rtlCol="0">
            <a:spAutoFit/>
          </a:bodyPr>
          <a:lstStyle/>
          <a:p>
            <a:pPr marL="297815" indent="-285115">
              <a:lnSpc>
                <a:spcPct val="100000"/>
              </a:lnSpc>
              <a:spcBef>
                <a:spcPts val="290"/>
              </a:spcBef>
              <a:buClr>
                <a:srgbClr val="245896"/>
              </a:buClr>
              <a:buChar char="•"/>
              <a:tabLst>
                <a:tab pos="297815" algn="l"/>
              </a:tabLst>
            </a:pPr>
            <a:r>
              <a:rPr sz="1600" dirty="0">
                <a:solidFill>
                  <a:srgbClr val="7E7E7E"/>
                </a:solidFill>
                <a:latin typeface="Arial MT"/>
                <a:cs typeface="Arial MT"/>
              </a:rPr>
              <a:t>Use</a:t>
            </a:r>
            <a:r>
              <a:rPr sz="1600" spc="-35" dirty="0">
                <a:solidFill>
                  <a:srgbClr val="7E7E7E"/>
                </a:solidFill>
                <a:latin typeface="Arial MT"/>
                <a:cs typeface="Arial MT"/>
              </a:rPr>
              <a:t> </a:t>
            </a:r>
            <a:r>
              <a:rPr sz="1600" dirty="0">
                <a:solidFill>
                  <a:srgbClr val="7E7E7E"/>
                </a:solidFill>
                <a:latin typeface="Arial MT"/>
                <a:cs typeface="Arial MT"/>
              </a:rPr>
              <a:t>a</a:t>
            </a:r>
            <a:r>
              <a:rPr sz="1600" spc="-25" dirty="0">
                <a:solidFill>
                  <a:srgbClr val="7E7E7E"/>
                </a:solidFill>
                <a:latin typeface="Arial MT"/>
                <a:cs typeface="Arial MT"/>
              </a:rPr>
              <a:t> </a:t>
            </a:r>
            <a:r>
              <a:rPr sz="1600" dirty="0">
                <a:solidFill>
                  <a:srgbClr val="7E7E7E"/>
                </a:solidFill>
                <a:latin typeface="Arial MT"/>
                <a:cs typeface="Arial MT"/>
              </a:rPr>
              <a:t>more</a:t>
            </a:r>
            <a:r>
              <a:rPr sz="1600" spc="-15" dirty="0">
                <a:solidFill>
                  <a:srgbClr val="7E7E7E"/>
                </a:solidFill>
                <a:latin typeface="Arial MT"/>
                <a:cs typeface="Arial MT"/>
              </a:rPr>
              <a:t> </a:t>
            </a:r>
            <a:r>
              <a:rPr sz="1600" dirty="0">
                <a:solidFill>
                  <a:srgbClr val="7E7E7E"/>
                </a:solidFill>
                <a:latin typeface="Arial MT"/>
                <a:cs typeface="Arial MT"/>
              </a:rPr>
              <a:t>sophisticated</a:t>
            </a:r>
            <a:r>
              <a:rPr sz="1600" spc="-35" dirty="0">
                <a:solidFill>
                  <a:srgbClr val="7E7E7E"/>
                </a:solidFill>
                <a:latin typeface="Arial MT"/>
                <a:cs typeface="Arial MT"/>
              </a:rPr>
              <a:t> </a:t>
            </a:r>
            <a:r>
              <a:rPr sz="1600" dirty="0">
                <a:solidFill>
                  <a:srgbClr val="7E7E7E"/>
                </a:solidFill>
                <a:latin typeface="Arial MT"/>
                <a:cs typeface="Arial MT"/>
              </a:rPr>
              <a:t>method</a:t>
            </a:r>
            <a:r>
              <a:rPr sz="1600" spc="-15"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analysis</a:t>
            </a:r>
            <a:r>
              <a:rPr sz="1600" spc="-25" dirty="0">
                <a:solidFill>
                  <a:srgbClr val="7E7E7E"/>
                </a:solidFill>
                <a:latin typeface="Arial MT"/>
                <a:cs typeface="Arial MT"/>
              </a:rPr>
              <a:t> </a:t>
            </a:r>
            <a:r>
              <a:rPr sz="1600" dirty="0">
                <a:solidFill>
                  <a:srgbClr val="7E7E7E"/>
                </a:solidFill>
                <a:latin typeface="Arial MT"/>
                <a:cs typeface="Arial MT"/>
              </a:rPr>
              <a:t>such</a:t>
            </a:r>
            <a:r>
              <a:rPr sz="1600" spc="-45" dirty="0">
                <a:solidFill>
                  <a:srgbClr val="7E7E7E"/>
                </a:solidFill>
                <a:latin typeface="Arial MT"/>
                <a:cs typeface="Arial MT"/>
              </a:rPr>
              <a:t> </a:t>
            </a:r>
            <a:r>
              <a:rPr sz="1600" dirty="0">
                <a:solidFill>
                  <a:srgbClr val="7E7E7E"/>
                </a:solidFill>
                <a:latin typeface="Arial MT"/>
                <a:cs typeface="Arial MT"/>
              </a:rPr>
              <a:t>as</a:t>
            </a:r>
            <a:r>
              <a:rPr sz="1600" spc="-20" dirty="0">
                <a:solidFill>
                  <a:srgbClr val="7E7E7E"/>
                </a:solidFill>
                <a:latin typeface="Arial MT"/>
                <a:cs typeface="Arial MT"/>
              </a:rPr>
              <a:t> </a:t>
            </a:r>
            <a:r>
              <a:rPr sz="1600" b="1" dirty="0">
                <a:solidFill>
                  <a:srgbClr val="9C309F"/>
                </a:solidFill>
                <a:latin typeface="Arial"/>
                <a:cs typeface="Arial"/>
              </a:rPr>
              <a:t>Bayesian</a:t>
            </a:r>
            <a:r>
              <a:rPr sz="1600" b="1" spc="-30" dirty="0">
                <a:solidFill>
                  <a:srgbClr val="9C309F"/>
                </a:solidFill>
                <a:latin typeface="Arial"/>
                <a:cs typeface="Arial"/>
              </a:rPr>
              <a:t> </a:t>
            </a:r>
            <a:r>
              <a:rPr sz="1600" b="1" spc="-10" dirty="0">
                <a:solidFill>
                  <a:srgbClr val="9C309F"/>
                </a:solidFill>
                <a:latin typeface="Arial"/>
                <a:cs typeface="Arial"/>
              </a:rPr>
              <a:t>Regression</a:t>
            </a:r>
            <a:endParaRPr sz="1600">
              <a:latin typeface="Arial"/>
              <a:cs typeface="Arial"/>
            </a:endParaRPr>
          </a:p>
          <a:p>
            <a:pPr marL="297815">
              <a:lnSpc>
                <a:spcPct val="100000"/>
              </a:lnSpc>
              <a:spcBef>
                <a:spcPts val="190"/>
              </a:spcBef>
            </a:pPr>
            <a:r>
              <a:rPr sz="1600" dirty="0">
                <a:solidFill>
                  <a:srgbClr val="7E7E7E"/>
                </a:solidFill>
                <a:latin typeface="Arial MT"/>
                <a:cs typeface="Arial MT"/>
              </a:rPr>
              <a:t>or</a:t>
            </a:r>
            <a:r>
              <a:rPr sz="1600" spc="-30" dirty="0">
                <a:solidFill>
                  <a:srgbClr val="7E7E7E"/>
                </a:solidFill>
                <a:latin typeface="Arial MT"/>
                <a:cs typeface="Arial MT"/>
              </a:rPr>
              <a:t> </a:t>
            </a:r>
            <a:r>
              <a:rPr sz="1600" b="1" dirty="0">
                <a:solidFill>
                  <a:srgbClr val="9C309F"/>
                </a:solidFill>
                <a:latin typeface="Arial"/>
                <a:cs typeface="Arial"/>
              </a:rPr>
              <a:t>Regression</a:t>
            </a:r>
            <a:r>
              <a:rPr sz="1600" b="1" spc="-45" dirty="0">
                <a:solidFill>
                  <a:srgbClr val="9C309F"/>
                </a:solidFill>
                <a:latin typeface="Arial"/>
                <a:cs typeface="Arial"/>
              </a:rPr>
              <a:t> </a:t>
            </a:r>
            <a:r>
              <a:rPr sz="1600" b="1" dirty="0">
                <a:solidFill>
                  <a:srgbClr val="9C309F"/>
                </a:solidFill>
                <a:latin typeface="Arial"/>
                <a:cs typeface="Arial"/>
              </a:rPr>
              <a:t>on</a:t>
            </a:r>
            <a:r>
              <a:rPr sz="1600" b="1" spc="-40" dirty="0">
                <a:solidFill>
                  <a:srgbClr val="9C309F"/>
                </a:solidFill>
                <a:latin typeface="Arial"/>
                <a:cs typeface="Arial"/>
              </a:rPr>
              <a:t> </a:t>
            </a:r>
            <a:r>
              <a:rPr sz="1600" b="1" dirty="0">
                <a:solidFill>
                  <a:srgbClr val="9C309F"/>
                </a:solidFill>
                <a:latin typeface="Arial"/>
                <a:cs typeface="Arial"/>
              </a:rPr>
              <a:t>Principle</a:t>
            </a:r>
            <a:r>
              <a:rPr sz="1600" b="1" spc="-30" dirty="0">
                <a:solidFill>
                  <a:srgbClr val="9C309F"/>
                </a:solidFill>
                <a:latin typeface="Arial"/>
                <a:cs typeface="Arial"/>
              </a:rPr>
              <a:t> </a:t>
            </a:r>
            <a:r>
              <a:rPr sz="1600" b="1" spc="-10" dirty="0">
                <a:solidFill>
                  <a:srgbClr val="9C309F"/>
                </a:solidFill>
                <a:latin typeface="Arial"/>
                <a:cs typeface="Arial"/>
              </a:rPr>
              <a:t>Components</a:t>
            </a:r>
            <a:r>
              <a:rPr sz="1600" spc="-10" dirty="0">
                <a:solidFill>
                  <a:srgbClr val="7E7E7E"/>
                </a:solidFill>
                <a:latin typeface="Arial MT"/>
                <a:cs typeface="Arial MT"/>
              </a:rPr>
              <a:t>.</a:t>
            </a:r>
            <a:endParaRPr sz="1600">
              <a:latin typeface="Arial MT"/>
              <a:cs typeface="Arial MT"/>
            </a:endParaRPr>
          </a:p>
        </p:txBody>
      </p:sp>
    </p:spTree>
    <p:extLst>
      <p:ext uri="{BB962C8B-B14F-4D97-AF65-F5344CB8AC3E}">
        <p14:creationId xmlns:p14="http://schemas.microsoft.com/office/powerpoint/2010/main" val="3715009019"/>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4839842"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70" dirty="0"/>
              <a:t> </a:t>
            </a:r>
            <a:r>
              <a:rPr dirty="0"/>
              <a:t>Regression</a:t>
            </a:r>
            <a:r>
              <a:rPr spc="-70" dirty="0"/>
              <a:t> </a:t>
            </a:r>
            <a:r>
              <a:rPr dirty="0"/>
              <a:t>Analysis:</a:t>
            </a:r>
            <a:r>
              <a:rPr spc="-75" dirty="0"/>
              <a:t> </a:t>
            </a:r>
            <a:r>
              <a:rPr dirty="0"/>
              <a:t>The</a:t>
            </a:r>
            <a:r>
              <a:rPr spc="-75" dirty="0"/>
              <a:t> </a:t>
            </a:r>
            <a:r>
              <a:rPr spc="-10" dirty="0"/>
              <a:t>Model</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762420" y="1939327"/>
            <a:ext cx="7073265" cy="2183765"/>
          </a:xfrm>
          <a:prstGeom prst="rect">
            <a:avLst/>
          </a:prstGeom>
        </p:spPr>
        <p:txBody>
          <a:bodyPr vert="horz" wrap="square" lIns="0" tIns="12700" rIns="0" bIns="0" rtlCol="0">
            <a:spAutoFit/>
          </a:bodyPr>
          <a:lstStyle/>
          <a:p>
            <a:pPr marL="282575" indent="-269875">
              <a:lnSpc>
                <a:spcPct val="100000"/>
              </a:lnSpc>
              <a:spcBef>
                <a:spcPts val="100"/>
              </a:spcBef>
              <a:buClr>
                <a:srgbClr val="245896"/>
              </a:buClr>
              <a:buChar char="•"/>
              <a:tabLst>
                <a:tab pos="282575" algn="l"/>
              </a:tabLst>
            </a:pPr>
            <a:r>
              <a:rPr sz="1600" dirty="0">
                <a:solidFill>
                  <a:srgbClr val="7E7E7E"/>
                </a:solidFill>
                <a:latin typeface="Arial MT"/>
                <a:cs typeface="Arial MT"/>
              </a:rPr>
              <a:t>Select</a:t>
            </a:r>
            <a:r>
              <a:rPr sz="1600" spc="-30" dirty="0">
                <a:solidFill>
                  <a:srgbClr val="7E7E7E"/>
                </a:solidFill>
                <a:latin typeface="Arial MT"/>
                <a:cs typeface="Arial MT"/>
              </a:rPr>
              <a:t> </a:t>
            </a:r>
            <a:r>
              <a:rPr sz="1600" dirty="0">
                <a:solidFill>
                  <a:srgbClr val="7E7E7E"/>
                </a:solidFill>
                <a:latin typeface="Arial MT"/>
                <a:cs typeface="Arial MT"/>
              </a:rPr>
              <a:t>a</a:t>
            </a:r>
            <a:r>
              <a:rPr sz="1600" spc="-25" dirty="0">
                <a:solidFill>
                  <a:srgbClr val="7E7E7E"/>
                </a:solidFill>
                <a:latin typeface="Arial MT"/>
                <a:cs typeface="Arial MT"/>
              </a:rPr>
              <a:t> </a:t>
            </a:r>
            <a:r>
              <a:rPr sz="1600" dirty="0">
                <a:solidFill>
                  <a:srgbClr val="7E7E7E"/>
                </a:solidFill>
                <a:latin typeface="Arial MT"/>
                <a:cs typeface="Arial MT"/>
              </a:rPr>
              <a:t>method</a:t>
            </a:r>
            <a:r>
              <a:rPr sz="1600" spc="-15" dirty="0">
                <a:solidFill>
                  <a:srgbClr val="7E7E7E"/>
                </a:solidFill>
                <a:latin typeface="Arial MT"/>
                <a:cs typeface="Arial MT"/>
              </a:rPr>
              <a:t> </a:t>
            </a:r>
            <a:r>
              <a:rPr sz="1600" dirty="0">
                <a:solidFill>
                  <a:srgbClr val="7E7E7E"/>
                </a:solidFill>
                <a:latin typeface="Arial MT"/>
                <a:cs typeface="Arial MT"/>
              </a:rPr>
              <a:t>for</a:t>
            </a:r>
            <a:r>
              <a:rPr sz="1600" spc="-10" dirty="0">
                <a:solidFill>
                  <a:srgbClr val="7E7E7E"/>
                </a:solidFill>
                <a:latin typeface="Arial MT"/>
                <a:cs typeface="Arial MT"/>
              </a:rPr>
              <a:t> </a:t>
            </a:r>
            <a:r>
              <a:rPr sz="1600" dirty="0">
                <a:solidFill>
                  <a:srgbClr val="7E7E7E"/>
                </a:solidFill>
                <a:latin typeface="Arial MT"/>
                <a:cs typeface="Arial MT"/>
              </a:rPr>
              <a:t>specifying</a:t>
            </a:r>
            <a:r>
              <a:rPr sz="1600" spc="-45"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dirty="0">
                <a:solidFill>
                  <a:srgbClr val="7E7E7E"/>
                </a:solidFill>
                <a:latin typeface="Arial MT"/>
                <a:cs typeface="Arial MT"/>
              </a:rPr>
              <a:t>regression</a:t>
            </a:r>
            <a:r>
              <a:rPr sz="1600" spc="-30" dirty="0">
                <a:solidFill>
                  <a:srgbClr val="7E7E7E"/>
                </a:solidFill>
                <a:latin typeface="Arial MT"/>
                <a:cs typeface="Arial MT"/>
              </a:rPr>
              <a:t> </a:t>
            </a:r>
            <a:r>
              <a:rPr sz="1600" dirty="0">
                <a:solidFill>
                  <a:srgbClr val="7E7E7E"/>
                </a:solidFill>
                <a:latin typeface="Arial MT"/>
                <a:cs typeface="Arial MT"/>
              </a:rPr>
              <a:t>model</a:t>
            </a:r>
            <a:r>
              <a:rPr sz="1600" spc="-20" dirty="0">
                <a:solidFill>
                  <a:srgbClr val="7E7E7E"/>
                </a:solidFill>
                <a:latin typeface="Arial MT"/>
                <a:cs typeface="Arial MT"/>
              </a:rPr>
              <a:t> </a:t>
            </a:r>
            <a:r>
              <a:rPr sz="1600" dirty="0">
                <a:solidFill>
                  <a:srgbClr val="7E7E7E"/>
                </a:solidFill>
                <a:latin typeface="Arial MT"/>
                <a:cs typeface="Arial MT"/>
              </a:rPr>
              <a:t>to</a:t>
            </a:r>
            <a:r>
              <a:rPr sz="1600" spc="-25" dirty="0">
                <a:solidFill>
                  <a:srgbClr val="7E7E7E"/>
                </a:solidFill>
                <a:latin typeface="Arial MT"/>
                <a:cs typeface="Arial MT"/>
              </a:rPr>
              <a:t> </a:t>
            </a:r>
            <a:r>
              <a:rPr sz="1600" dirty="0">
                <a:solidFill>
                  <a:srgbClr val="7E7E7E"/>
                </a:solidFill>
                <a:latin typeface="Arial MT"/>
                <a:cs typeface="Arial MT"/>
              </a:rPr>
              <a:t>be</a:t>
            </a:r>
            <a:r>
              <a:rPr sz="1600" spc="-25" dirty="0">
                <a:solidFill>
                  <a:srgbClr val="7E7E7E"/>
                </a:solidFill>
                <a:latin typeface="Arial MT"/>
                <a:cs typeface="Arial MT"/>
              </a:rPr>
              <a:t> </a:t>
            </a:r>
            <a:r>
              <a:rPr sz="1600" spc="-10" dirty="0">
                <a:solidFill>
                  <a:srgbClr val="7E7E7E"/>
                </a:solidFill>
                <a:latin typeface="Arial MT"/>
                <a:cs typeface="Arial MT"/>
              </a:rPr>
              <a:t>estimated</a:t>
            </a:r>
            <a:endParaRPr sz="1600">
              <a:latin typeface="Arial MT"/>
              <a:cs typeface="Arial MT"/>
            </a:endParaRPr>
          </a:p>
          <a:p>
            <a:pPr>
              <a:lnSpc>
                <a:spcPct val="100000"/>
              </a:lnSpc>
              <a:spcBef>
                <a:spcPts val="1470"/>
              </a:spcBef>
              <a:buClr>
                <a:srgbClr val="245896"/>
              </a:buClr>
              <a:buFont typeface="Arial MT"/>
              <a:buChar char="•"/>
            </a:pPr>
            <a:endParaRPr sz="1600">
              <a:latin typeface="Arial MT"/>
              <a:cs typeface="Arial MT"/>
            </a:endParaRPr>
          </a:p>
          <a:p>
            <a:pPr marL="282575" marR="239395" indent="-270510">
              <a:lnSpc>
                <a:spcPct val="110000"/>
              </a:lnSpc>
              <a:spcBef>
                <a:spcPts val="5"/>
              </a:spcBef>
              <a:buClr>
                <a:srgbClr val="245896"/>
              </a:buClr>
              <a:buChar char="•"/>
              <a:tabLst>
                <a:tab pos="282575" algn="l"/>
              </a:tabLst>
            </a:pPr>
            <a:r>
              <a:rPr sz="1600" dirty="0">
                <a:solidFill>
                  <a:srgbClr val="7E7E7E"/>
                </a:solidFill>
                <a:latin typeface="Arial MT"/>
                <a:cs typeface="Arial MT"/>
              </a:rPr>
              <a:t>Assess</a:t>
            </a:r>
            <a:r>
              <a:rPr sz="1600" spc="-40" dirty="0">
                <a:solidFill>
                  <a:srgbClr val="7E7E7E"/>
                </a:solidFill>
                <a:latin typeface="Arial MT"/>
                <a:cs typeface="Arial MT"/>
              </a:rPr>
              <a:t> </a:t>
            </a:r>
            <a:r>
              <a:rPr sz="1600" dirty="0">
                <a:solidFill>
                  <a:srgbClr val="7E7E7E"/>
                </a:solidFill>
                <a:latin typeface="Arial MT"/>
                <a:cs typeface="Arial MT"/>
              </a:rPr>
              <a:t>the</a:t>
            </a:r>
            <a:r>
              <a:rPr sz="1600" spc="-40" dirty="0">
                <a:solidFill>
                  <a:srgbClr val="7E7E7E"/>
                </a:solidFill>
                <a:latin typeface="Arial MT"/>
                <a:cs typeface="Arial MT"/>
              </a:rPr>
              <a:t> </a:t>
            </a:r>
            <a:r>
              <a:rPr sz="1600" b="1" dirty="0">
                <a:solidFill>
                  <a:srgbClr val="6F2F9F"/>
                </a:solidFill>
                <a:latin typeface="Arial"/>
                <a:cs typeface="Arial"/>
              </a:rPr>
              <a:t>statistical</a:t>
            </a:r>
            <a:r>
              <a:rPr sz="1600" b="1" spc="-5" dirty="0">
                <a:solidFill>
                  <a:srgbClr val="6F2F9F"/>
                </a:solidFill>
                <a:latin typeface="Arial"/>
                <a:cs typeface="Arial"/>
              </a:rPr>
              <a:t> </a:t>
            </a:r>
            <a:r>
              <a:rPr sz="1600" b="1" dirty="0">
                <a:solidFill>
                  <a:srgbClr val="6F2F9F"/>
                </a:solidFill>
                <a:latin typeface="Arial"/>
                <a:cs typeface="Arial"/>
              </a:rPr>
              <a:t>significance</a:t>
            </a:r>
            <a:r>
              <a:rPr sz="1600" b="1" spc="-30" dirty="0">
                <a:solidFill>
                  <a:srgbClr val="6F2F9F"/>
                </a:solidFill>
                <a:latin typeface="Arial"/>
                <a:cs typeface="Arial"/>
              </a:rPr>
              <a:t> </a:t>
            </a:r>
            <a:r>
              <a:rPr sz="1600" dirty="0">
                <a:solidFill>
                  <a:srgbClr val="7E7E7E"/>
                </a:solidFill>
                <a:latin typeface="Arial MT"/>
                <a:cs typeface="Arial MT"/>
              </a:rPr>
              <a:t>of</a:t>
            </a:r>
            <a:r>
              <a:rPr sz="1600" spc="-25" dirty="0">
                <a:solidFill>
                  <a:srgbClr val="7E7E7E"/>
                </a:solidFill>
                <a:latin typeface="Arial MT"/>
                <a:cs typeface="Arial MT"/>
              </a:rPr>
              <a:t> </a:t>
            </a:r>
            <a:r>
              <a:rPr sz="1600" dirty="0">
                <a:solidFill>
                  <a:srgbClr val="7E7E7E"/>
                </a:solidFill>
                <a:latin typeface="Arial MT"/>
                <a:cs typeface="Arial MT"/>
              </a:rPr>
              <a:t>the</a:t>
            </a:r>
            <a:r>
              <a:rPr sz="1600" spc="-35" dirty="0">
                <a:solidFill>
                  <a:srgbClr val="7E7E7E"/>
                </a:solidFill>
                <a:latin typeface="Arial MT"/>
                <a:cs typeface="Arial MT"/>
              </a:rPr>
              <a:t> </a:t>
            </a:r>
            <a:r>
              <a:rPr sz="1600" dirty="0">
                <a:solidFill>
                  <a:srgbClr val="7E7E7E"/>
                </a:solidFill>
                <a:latin typeface="Arial MT"/>
                <a:cs typeface="Arial MT"/>
              </a:rPr>
              <a:t>overall</a:t>
            </a:r>
            <a:r>
              <a:rPr sz="1600" spc="-45" dirty="0">
                <a:solidFill>
                  <a:srgbClr val="7E7E7E"/>
                </a:solidFill>
                <a:latin typeface="Arial MT"/>
                <a:cs typeface="Arial MT"/>
              </a:rPr>
              <a:t> </a:t>
            </a:r>
            <a:r>
              <a:rPr sz="1600" dirty="0">
                <a:solidFill>
                  <a:srgbClr val="7E7E7E"/>
                </a:solidFill>
                <a:latin typeface="Arial MT"/>
                <a:cs typeface="Arial MT"/>
              </a:rPr>
              <a:t>model</a:t>
            </a:r>
            <a:r>
              <a:rPr sz="1600" spc="-35" dirty="0">
                <a:solidFill>
                  <a:srgbClr val="7E7E7E"/>
                </a:solidFill>
                <a:latin typeface="Arial MT"/>
                <a:cs typeface="Arial MT"/>
              </a:rPr>
              <a:t> </a:t>
            </a:r>
            <a:r>
              <a:rPr sz="1600" dirty="0">
                <a:solidFill>
                  <a:srgbClr val="7E7E7E"/>
                </a:solidFill>
                <a:latin typeface="Arial MT"/>
                <a:cs typeface="Arial MT"/>
              </a:rPr>
              <a:t>in</a:t>
            </a:r>
            <a:r>
              <a:rPr sz="1600" spc="-35" dirty="0">
                <a:solidFill>
                  <a:srgbClr val="7E7E7E"/>
                </a:solidFill>
                <a:latin typeface="Arial MT"/>
                <a:cs typeface="Arial MT"/>
              </a:rPr>
              <a:t> </a:t>
            </a:r>
            <a:r>
              <a:rPr sz="1600" dirty="0">
                <a:solidFill>
                  <a:srgbClr val="7E7E7E"/>
                </a:solidFill>
                <a:latin typeface="Arial MT"/>
                <a:cs typeface="Arial MT"/>
              </a:rPr>
              <a:t>predicting</a:t>
            </a:r>
            <a:r>
              <a:rPr sz="1600" spc="-40" dirty="0">
                <a:solidFill>
                  <a:srgbClr val="7E7E7E"/>
                </a:solidFill>
                <a:latin typeface="Arial MT"/>
                <a:cs typeface="Arial MT"/>
              </a:rPr>
              <a:t> </a:t>
            </a:r>
            <a:r>
              <a:rPr sz="1600" spc="-25" dirty="0">
                <a:solidFill>
                  <a:srgbClr val="7E7E7E"/>
                </a:solidFill>
                <a:latin typeface="Arial MT"/>
                <a:cs typeface="Arial MT"/>
              </a:rPr>
              <a:t>the </a:t>
            </a:r>
            <a:r>
              <a:rPr sz="1600" dirty="0">
                <a:solidFill>
                  <a:srgbClr val="7E7E7E"/>
                </a:solidFill>
                <a:latin typeface="Arial MT"/>
                <a:cs typeface="Arial MT"/>
              </a:rPr>
              <a:t>dependent</a:t>
            </a:r>
            <a:r>
              <a:rPr sz="1600" spc="-50" dirty="0">
                <a:solidFill>
                  <a:srgbClr val="7E7E7E"/>
                </a:solidFill>
                <a:latin typeface="Arial MT"/>
                <a:cs typeface="Arial MT"/>
              </a:rPr>
              <a:t> </a:t>
            </a:r>
            <a:r>
              <a:rPr sz="1600" dirty="0">
                <a:solidFill>
                  <a:srgbClr val="7E7E7E"/>
                </a:solidFill>
                <a:latin typeface="Arial MT"/>
                <a:cs typeface="Arial MT"/>
              </a:rPr>
              <a:t>variable,</a:t>
            </a:r>
            <a:r>
              <a:rPr sz="1600" spc="-45" dirty="0">
                <a:solidFill>
                  <a:srgbClr val="7E7E7E"/>
                </a:solidFill>
                <a:latin typeface="Arial MT"/>
                <a:cs typeface="Arial MT"/>
              </a:rPr>
              <a:t> </a:t>
            </a:r>
            <a:r>
              <a:rPr sz="1600" spc="-25" dirty="0">
                <a:solidFill>
                  <a:srgbClr val="7E7E7E"/>
                </a:solidFill>
                <a:latin typeface="Arial MT"/>
                <a:cs typeface="Arial MT"/>
              </a:rPr>
              <a:t>and</a:t>
            </a:r>
            <a:endParaRPr sz="1600">
              <a:latin typeface="Arial MT"/>
              <a:cs typeface="Arial MT"/>
            </a:endParaRPr>
          </a:p>
          <a:p>
            <a:pPr>
              <a:lnSpc>
                <a:spcPct val="100000"/>
              </a:lnSpc>
              <a:spcBef>
                <a:spcPts val="1470"/>
              </a:spcBef>
              <a:buClr>
                <a:srgbClr val="245896"/>
              </a:buClr>
              <a:buFont typeface="Arial MT"/>
              <a:buChar char="•"/>
            </a:pPr>
            <a:endParaRPr sz="1600">
              <a:latin typeface="Arial MT"/>
              <a:cs typeface="Arial MT"/>
            </a:endParaRPr>
          </a:p>
          <a:p>
            <a:pPr marL="283210" marR="5080" indent="-270510">
              <a:lnSpc>
                <a:spcPct val="110000"/>
              </a:lnSpc>
              <a:buClr>
                <a:srgbClr val="245896"/>
              </a:buClr>
              <a:buChar char="•"/>
              <a:tabLst>
                <a:tab pos="283210" algn="l"/>
              </a:tabLst>
            </a:pPr>
            <a:r>
              <a:rPr sz="1600" dirty="0">
                <a:solidFill>
                  <a:srgbClr val="7E7E7E"/>
                </a:solidFill>
                <a:latin typeface="Arial MT"/>
                <a:cs typeface="Arial MT"/>
              </a:rPr>
              <a:t>Determine</a:t>
            </a:r>
            <a:r>
              <a:rPr sz="1600" spc="-30" dirty="0">
                <a:solidFill>
                  <a:srgbClr val="7E7E7E"/>
                </a:solidFill>
                <a:latin typeface="Arial MT"/>
                <a:cs typeface="Arial MT"/>
              </a:rPr>
              <a:t> </a:t>
            </a:r>
            <a:r>
              <a:rPr sz="1600" dirty="0">
                <a:solidFill>
                  <a:srgbClr val="7E7E7E"/>
                </a:solidFill>
                <a:latin typeface="Arial MT"/>
                <a:cs typeface="Arial MT"/>
              </a:rPr>
              <a:t>whether</a:t>
            </a:r>
            <a:r>
              <a:rPr sz="1600" spc="-20" dirty="0">
                <a:solidFill>
                  <a:srgbClr val="7E7E7E"/>
                </a:solidFill>
                <a:latin typeface="Arial MT"/>
                <a:cs typeface="Arial MT"/>
              </a:rPr>
              <a:t> </a:t>
            </a:r>
            <a:r>
              <a:rPr sz="1600" dirty="0">
                <a:solidFill>
                  <a:srgbClr val="7E7E7E"/>
                </a:solidFill>
                <a:latin typeface="Arial MT"/>
                <a:cs typeface="Arial MT"/>
              </a:rPr>
              <a:t>any</a:t>
            </a:r>
            <a:r>
              <a:rPr sz="1600" spc="-3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observations</a:t>
            </a:r>
            <a:r>
              <a:rPr sz="1600" spc="-30" dirty="0">
                <a:solidFill>
                  <a:srgbClr val="7E7E7E"/>
                </a:solidFill>
                <a:latin typeface="Arial MT"/>
                <a:cs typeface="Arial MT"/>
              </a:rPr>
              <a:t> </a:t>
            </a:r>
            <a:r>
              <a:rPr sz="1600" dirty="0">
                <a:solidFill>
                  <a:srgbClr val="7E7E7E"/>
                </a:solidFill>
                <a:latin typeface="Arial MT"/>
                <a:cs typeface="Arial MT"/>
              </a:rPr>
              <a:t>exert</a:t>
            </a:r>
            <a:r>
              <a:rPr sz="1600" spc="-20" dirty="0">
                <a:solidFill>
                  <a:srgbClr val="7E7E7E"/>
                </a:solidFill>
                <a:latin typeface="Arial MT"/>
                <a:cs typeface="Arial MT"/>
              </a:rPr>
              <a:t> </a:t>
            </a:r>
            <a:r>
              <a:rPr sz="1600" dirty="0">
                <a:solidFill>
                  <a:srgbClr val="7E7E7E"/>
                </a:solidFill>
                <a:latin typeface="Arial MT"/>
                <a:cs typeface="Arial MT"/>
              </a:rPr>
              <a:t>an</a:t>
            </a:r>
            <a:r>
              <a:rPr sz="1600" spc="-25" dirty="0">
                <a:solidFill>
                  <a:srgbClr val="7E7E7E"/>
                </a:solidFill>
                <a:latin typeface="Arial MT"/>
                <a:cs typeface="Arial MT"/>
              </a:rPr>
              <a:t> </a:t>
            </a:r>
            <a:r>
              <a:rPr sz="1600" dirty="0">
                <a:solidFill>
                  <a:srgbClr val="7E7E7E"/>
                </a:solidFill>
                <a:latin typeface="Arial MT"/>
                <a:cs typeface="Arial MT"/>
              </a:rPr>
              <a:t>undue</a:t>
            </a:r>
            <a:r>
              <a:rPr sz="1600" spc="-30" dirty="0">
                <a:solidFill>
                  <a:srgbClr val="7E7E7E"/>
                </a:solidFill>
                <a:latin typeface="Arial MT"/>
                <a:cs typeface="Arial MT"/>
              </a:rPr>
              <a:t> </a:t>
            </a:r>
            <a:r>
              <a:rPr sz="1600" dirty="0">
                <a:solidFill>
                  <a:srgbClr val="7E7E7E"/>
                </a:solidFill>
                <a:latin typeface="Arial MT"/>
                <a:cs typeface="Arial MT"/>
              </a:rPr>
              <a:t>influence</a:t>
            </a:r>
            <a:r>
              <a:rPr sz="1600" spc="-35" dirty="0">
                <a:solidFill>
                  <a:srgbClr val="7E7E7E"/>
                </a:solidFill>
                <a:latin typeface="Arial MT"/>
                <a:cs typeface="Arial MT"/>
              </a:rPr>
              <a:t> </a:t>
            </a:r>
            <a:r>
              <a:rPr sz="1600" dirty="0">
                <a:solidFill>
                  <a:srgbClr val="7E7E7E"/>
                </a:solidFill>
                <a:latin typeface="Arial MT"/>
                <a:cs typeface="Arial MT"/>
              </a:rPr>
              <a:t>on</a:t>
            </a:r>
            <a:r>
              <a:rPr sz="1600" spc="-25" dirty="0">
                <a:solidFill>
                  <a:srgbClr val="7E7E7E"/>
                </a:solidFill>
                <a:latin typeface="Arial MT"/>
                <a:cs typeface="Arial MT"/>
              </a:rPr>
              <a:t> the </a:t>
            </a:r>
            <a:r>
              <a:rPr sz="1600" spc="-10" dirty="0">
                <a:solidFill>
                  <a:srgbClr val="7E7E7E"/>
                </a:solidFill>
                <a:latin typeface="Arial MT"/>
                <a:cs typeface="Arial MT"/>
              </a:rPr>
              <a:t>results.</a:t>
            </a:r>
            <a:endParaRPr sz="1600">
              <a:latin typeface="Arial MT"/>
              <a:cs typeface="Arial MT"/>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34</a:t>
            </a:fld>
            <a:endParaRPr spc="-25" dirty="0"/>
          </a:p>
        </p:txBody>
      </p:sp>
    </p:spTree>
    <p:extLst>
      <p:ext uri="{BB962C8B-B14F-4D97-AF65-F5344CB8AC3E}">
        <p14:creationId xmlns:p14="http://schemas.microsoft.com/office/powerpoint/2010/main" val="1832367028"/>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4839842"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70" dirty="0"/>
              <a:t> </a:t>
            </a:r>
            <a:r>
              <a:rPr dirty="0"/>
              <a:t>Regression</a:t>
            </a:r>
            <a:r>
              <a:rPr spc="-65" dirty="0"/>
              <a:t> </a:t>
            </a:r>
            <a:r>
              <a:rPr dirty="0"/>
              <a:t>Model:</a:t>
            </a:r>
            <a:r>
              <a:rPr spc="-70" dirty="0"/>
              <a:t> </a:t>
            </a:r>
            <a:r>
              <a:rPr dirty="0"/>
              <a:t>Estimation</a:t>
            </a:r>
            <a:r>
              <a:rPr spc="-80" dirty="0"/>
              <a:t> </a:t>
            </a:r>
            <a:r>
              <a:rPr spc="-10" dirty="0"/>
              <a:t>Technique</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762421" y="1853674"/>
            <a:ext cx="7371715" cy="4006215"/>
          </a:xfrm>
          <a:prstGeom prst="rect">
            <a:avLst/>
          </a:prstGeom>
        </p:spPr>
        <p:txBody>
          <a:bodyPr vert="horz" wrap="square" lIns="0" tIns="113030" rIns="0" bIns="0" rtlCol="0">
            <a:spAutoFit/>
          </a:bodyPr>
          <a:lstStyle/>
          <a:p>
            <a:pPr marL="12700">
              <a:lnSpc>
                <a:spcPct val="100000"/>
              </a:lnSpc>
              <a:spcBef>
                <a:spcPts val="890"/>
              </a:spcBef>
            </a:pPr>
            <a:r>
              <a:rPr sz="1600" dirty="0">
                <a:solidFill>
                  <a:srgbClr val="7E7E7E"/>
                </a:solidFill>
                <a:latin typeface="Arial MT"/>
                <a:cs typeface="Arial MT"/>
              </a:rPr>
              <a:t>Three</a:t>
            </a:r>
            <a:r>
              <a:rPr sz="1600" spc="-30" dirty="0">
                <a:solidFill>
                  <a:srgbClr val="7E7E7E"/>
                </a:solidFill>
                <a:latin typeface="Arial MT"/>
                <a:cs typeface="Arial MT"/>
              </a:rPr>
              <a:t> </a:t>
            </a:r>
            <a:r>
              <a:rPr sz="1600" dirty="0">
                <a:solidFill>
                  <a:srgbClr val="7E7E7E"/>
                </a:solidFill>
                <a:latin typeface="Arial MT"/>
                <a:cs typeface="Arial MT"/>
              </a:rPr>
              <a:t>possible</a:t>
            </a:r>
            <a:r>
              <a:rPr sz="1600" spc="-45" dirty="0">
                <a:solidFill>
                  <a:srgbClr val="7E7E7E"/>
                </a:solidFill>
                <a:latin typeface="Arial MT"/>
                <a:cs typeface="Arial MT"/>
              </a:rPr>
              <a:t> </a:t>
            </a:r>
            <a:r>
              <a:rPr sz="1600" spc="-10" dirty="0">
                <a:solidFill>
                  <a:srgbClr val="7E7E7E"/>
                </a:solidFill>
                <a:latin typeface="Arial MT"/>
                <a:cs typeface="Arial MT"/>
              </a:rPr>
              <a:t>approaches:</a:t>
            </a:r>
            <a:endParaRPr sz="1600">
              <a:latin typeface="Arial MT"/>
              <a:cs typeface="Arial MT"/>
            </a:endParaRPr>
          </a:p>
          <a:p>
            <a:pPr marL="354965" marR="940435" indent="-342900">
              <a:lnSpc>
                <a:spcPct val="110000"/>
              </a:lnSpc>
              <a:spcBef>
                <a:spcPts val="600"/>
              </a:spcBef>
              <a:buClr>
                <a:srgbClr val="245896"/>
              </a:buClr>
              <a:buAutoNum type="arabicPeriod"/>
              <a:tabLst>
                <a:tab pos="354965" algn="l"/>
              </a:tabLst>
            </a:pPr>
            <a:r>
              <a:rPr sz="1600" b="1" dirty="0">
                <a:solidFill>
                  <a:srgbClr val="C00000"/>
                </a:solidFill>
                <a:latin typeface="Arial"/>
                <a:cs typeface="Arial"/>
              </a:rPr>
              <a:t>Confirmatory</a:t>
            </a:r>
            <a:r>
              <a:rPr sz="1600" b="1" spc="-45" dirty="0">
                <a:solidFill>
                  <a:srgbClr val="C00000"/>
                </a:solidFill>
                <a:latin typeface="Arial"/>
                <a:cs typeface="Arial"/>
              </a:rPr>
              <a:t> </a:t>
            </a:r>
            <a:r>
              <a:rPr sz="1600" dirty="0">
                <a:solidFill>
                  <a:srgbClr val="7E7E7E"/>
                </a:solidFill>
                <a:latin typeface="Arial MT"/>
                <a:cs typeface="Arial MT"/>
              </a:rPr>
              <a:t>(Simultaneous):</a:t>
            </a:r>
            <a:r>
              <a:rPr sz="1600" spc="-30" dirty="0">
                <a:solidFill>
                  <a:srgbClr val="7E7E7E"/>
                </a:solidFill>
                <a:latin typeface="Arial MT"/>
                <a:cs typeface="Arial MT"/>
              </a:rPr>
              <a:t> </a:t>
            </a:r>
            <a:r>
              <a:rPr sz="1600" dirty="0">
                <a:solidFill>
                  <a:srgbClr val="7E7E7E"/>
                </a:solidFill>
                <a:latin typeface="Arial MT"/>
                <a:cs typeface="Arial MT"/>
              </a:rPr>
              <a:t>researcher</a:t>
            </a:r>
            <a:r>
              <a:rPr sz="1600" spc="-35" dirty="0">
                <a:solidFill>
                  <a:srgbClr val="7E7E7E"/>
                </a:solidFill>
                <a:latin typeface="Arial MT"/>
                <a:cs typeface="Arial MT"/>
              </a:rPr>
              <a:t> </a:t>
            </a:r>
            <a:r>
              <a:rPr sz="1600" dirty="0">
                <a:solidFill>
                  <a:srgbClr val="7E7E7E"/>
                </a:solidFill>
                <a:latin typeface="Arial MT"/>
                <a:cs typeface="Arial MT"/>
              </a:rPr>
              <a:t>specifies</a:t>
            </a:r>
            <a:r>
              <a:rPr sz="1600" spc="-50" dirty="0">
                <a:solidFill>
                  <a:srgbClr val="7E7E7E"/>
                </a:solidFill>
                <a:latin typeface="Arial MT"/>
                <a:cs typeface="Arial MT"/>
              </a:rPr>
              <a:t> </a:t>
            </a:r>
            <a:r>
              <a:rPr sz="1600" dirty="0">
                <a:solidFill>
                  <a:srgbClr val="7E7E7E"/>
                </a:solidFill>
                <a:latin typeface="Arial MT"/>
                <a:cs typeface="Arial MT"/>
              </a:rPr>
              <a:t>the</a:t>
            </a:r>
            <a:r>
              <a:rPr sz="1600" spc="-35" dirty="0">
                <a:solidFill>
                  <a:srgbClr val="7E7E7E"/>
                </a:solidFill>
                <a:latin typeface="Arial MT"/>
                <a:cs typeface="Arial MT"/>
              </a:rPr>
              <a:t> </a:t>
            </a:r>
            <a:r>
              <a:rPr sz="1600" dirty="0">
                <a:solidFill>
                  <a:srgbClr val="7E7E7E"/>
                </a:solidFill>
                <a:latin typeface="Arial MT"/>
                <a:cs typeface="Arial MT"/>
              </a:rPr>
              <a:t>exact</a:t>
            </a:r>
            <a:r>
              <a:rPr sz="1600" spc="-45" dirty="0">
                <a:solidFill>
                  <a:srgbClr val="7E7E7E"/>
                </a:solidFill>
                <a:latin typeface="Arial MT"/>
                <a:cs typeface="Arial MT"/>
              </a:rPr>
              <a:t> </a:t>
            </a:r>
            <a:r>
              <a:rPr sz="1600" dirty="0">
                <a:solidFill>
                  <a:srgbClr val="7E7E7E"/>
                </a:solidFill>
                <a:latin typeface="Arial MT"/>
                <a:cs typeface="Arial MT"/>
              </a:rPr>
              <a:t>set</a:t>
            </a:r>
            <a:r>
              <a:rPr sz="1600" spc="-30" dirty="0">
                <a:solidFill>
                  <a:srgbClr val="7E7E7E"/>
                </a:solidFill>
                <a:latin typeface="Arial MT"/>
                <a:cs typeface="Arial MT"/>
              </a:rPr>
              <a:t> </a:t>
            </a:r>
            <a:r>
              <a:rPr sz="1600" spc="-25" dirty="0">
                <a:solidFill>
                  <a:srgbClr val="7E7E7E"/>
                </a:solidFill>
                <a:latin typeface="Arial MT"/>
                <a:cs typeface="Arial MT"/>
              </a:rPr>
              <a:t>of </a:t>
            </a:r>
            <a:r>
              <a:rPr sz="1600" dirty="0">
                <a:solidFill>
                  <a:srgbClr val="7E7E7E"/>
                </a:solidFill>
                <a:latin typeface="Arial MT"/>
                <a:cs typeface="Arial MT"/>
              </a:rPr>
              <a:t>independent</a:t>
            </a:r>
            <a:r>
              <a:rPr sz="1600" spc="-30" dirty="0">
                <a:solidFill>
                  <a:srgbClr val="7E7E7E"/>
                </a:solidFill>
                <a:latin typeface="Arial MT"/>
                <a:cs typeface="Arial MT"/>
              </a:rPr>
              <a:t> </a:t>
            </a:r>
            <a:r>
              <a:rPr sz="1600" dirty="0">
                <a:solidFill>
                  <a:srgbClr val="7E7E7E"/>
                </a:solidFill>
                <a:latin typeface="Arial MT"/>
                <a:cs typeface="Arial MT"/>
              </a:rPr>
              <a:t>variables</a:t>
            </a:r>
            <a:r>
              <a:rPr sz="1600" spc="-35" dirty="0">
                <a:solidFill>
                  <a:srgbClr val="7E7E7E"/>
                </a:solidFill>
                <a:latin typeface="Arial MT"/>
                <a:cs typeface="Arial MT"/>
              </a:rPr>
              <a:t> </a:t>
            </a:r>
            <a:r>
              <a:rPr sz="1600" dirty="0">
                <a:solidFill>
                  <a:srgbClr val="7E7E7E"/>
                </a:solidFill>
                <a:latin typeface="Arial MT"/>
                <a:cs typeface="Arial MT"/>
              </a:rPr>
              <a:t>to</a:t>
            </a:r>
            <a:r>
              <a:rPr sz="1600" spc="-20" dirty="0">
                <a:solidFill>
                  <a:srgbClr val="7E7E7E"/>
                </a:solidFill>
                <a:latin typeface="Arial MT"/>
                <a:cs typeface="Arial MT"/>
              </a:rPr>
              <a:t> </a:t>
            </a:r>
            <a:r>
              <a:rPr sz="1600" dirty="0">
                <a:solidFill>
                  <a:srgbClr val="7E7E7E"/>
                </a:solidFill>
                <a:latin typeface="Arial MT"/>
                <a:cs typeface="Arial MT"/>
              </a:rPr>
              <a:t>be</a:t>
            </a:r>
            <a:r>
              <a:rPr sz="1600" spc="-30" dirty="0">
                <a:solidFill>
                  <a:srgbClr val="7E7E7E"/>
                </a:solidFill>
                <a:latin typeface="Arial MT"/>
                <a:cs typeface="Arial MT"/>
              </a:rPr>
              <a:t> </a:t>
            </a:r>
            <a:r>
              <a:rPr sz="1600" spc="-10" dirty="0">
                <a:solidFill>
                  <a:srgbClr val="7E7E7E"/>
                </a:solidFill>
                <a:latin typeface="Arial MT"/>
                <a:cs typeface="Arial MT"/>
              </a:rPr>
              <a:t>included.</a:t>
            </a:r>
            <a:endParaRPr sz="1600">
              <a:latin typeface="Arial MT"/>
              <a:cs typeface="Arial MT"/>
            </a:endParaRPr>
          </a:p>
          <a:p>
            <a:pPr marL="927100" marR="201930" lvl="1" indent="-342900">
              <a:lnSpc>
                <a:spcPct val="110000"/>
              </a:lnSpc>
              <a:spcBef>
                <a:spcPts val="600"/>
              </a:spcBef>
              <a:buClr>
                <a:srgbClr val="245896"/>
              </a:buClr>
              <a:buChar char="•"/>
              <a:tabLst>
                <a:tab pos="927100" algn="l"/>
              </a:tabLst>
            </a:pPr>
            <a:r>
              <a:rPr sz="1600" spc="-10" dirty="0">
                <a:solidFill>
                  <a:srgbClr val="7E7E7E"/>
                </a:solidFill>
                <a:latin typeface="Arial MT"/>
                <a:cs typeface="Arial MT"/>
              </a:rPr>
              <a:t>Trade-</a:t>
            </a:r>
            <a:r>
              <a:rPr sz="1600" dirty="0">
                <a:solidFill>
                  <a:srgbClr val="7E7E7E"/>
                </a:solidFill>
                <a:latin typeface="Arial MT"/>
                <a:cs typeface="Arial MT"/>
              </a:rPr>
              <a:t>off</a:t>
            </a:r>
            <a:r>
              <a:rPr sz="1600" spc="-20" dirty="0">
                <a:solidFill>
                  <a:srgbClr val="7E7E7E"/>
                </a:solidFill>
                <a:latin typeface="Arial MT"/>
                <a:cs typeface="Arial MT"/>
              </a:rPr>
              <a:t> </a:t>
            </a:r>
            <a:r>
              <a:rPr sz="1600" dirty="0">
                <a:solidFill>
                  <a:srgbClr val="7E7E7E"/>
                </a:solidFill>
                <a:latin typeface="Arial MT"/>
                <a:cs typeface="Arial MT"/>
              </a:rPr>
              <a:t>between</a:t>
            </a:r>
            <a:r>
              <a:rPr sz="1600" spc="-30" dirty="0">
                <a:solidFill>
                  <a:srgbClr val="7E7E7E"/>
                </a:solidFill>
                <a:latin typeface="Arial MT"/>
                <a:cs typeface="Arial MT"/>
              </a:rPr>
              <a:t> </a:t>
            </a:r>
            <a:r>
              <a:rPr sz="1600" dirty="0">
                <a:solidFill>
                  <a:srgbClr val="7E7E7E"/>
                </a:solidFill>
                <a:latin typeface="Arial MT"/>
                <a:cs typeface="Arial MT"/>
              </a:rPr>
              <a:t>more</a:t>
            </a:r>
            <a:r>
              <a:rPr sz="1600" spc="-25" dirty="0">
                <a:solidFill>
                  <a:srgbClr val="7E7E7E"/>
                </a:solidFill>
                <a:latin typeface="Arial MT"/>
                <a:cs typeface="Arial MT"/>
              </a:rPr>
              <a:t> </a:t>
            </a:r>
            <a:r>
              <a:rPr sz="1600" dirty="0">
                <a:solidFill>
                  <a:srgbClr val="7E7E7E"/>
                </a:solidFill>
                <a:latin typeface="Arial MT"/>
                <a:cs typeface="Arial MT"/>
              </a:rPr>
              <a:t>independent</a:t>
            </a:r>
            <a:r>
              <a:rPr sz="1600" spc="-30" dirty="0">
                <a:solidFill>
                  <a:srgbClr val="7E7E7E"/>
                </a:solidFill>
                <a:latin typeface="Arial MT"/>
                <a:cs typeface="Arial MT"/>
              </a:rPr>
              <a:t> </a:t>
            </a:r>
            <a:r>
              <a:rPr sz="1600" dirty="0">
                <a:solidFill>
                  <a:srgbClr val="7E7E7E"/>
                </a:solidFill>
                <a:latin typeface="Arial MT"/>
                <a:cs typeface="Arial MT"/>
              </a:rPr>
              <a:t>variables</a:t>
            </a:r>
            <a:r>
              <a:rPr sz="1600" spc="-40" dirty="0">
                <a:solidFill>
                  <a:srgbClr val="7E7E7E"/>
                </a:solidFill>
                <a:latin typeface="Arial MT"/>
                <a:cs typeface="Arial MT"/>
              </a:rPr>
              <a:t> </a:t>
            </a:r>
            <a:r>
              <a:rPr sz="1600" dirty="0">
                <a:solidFill>
                  <a:srgbClr val="7E7E7E"/>
                </a:solidFill>
                <a:latin typeface="Arial MT"/>
                <a:cs typeface="Arial MT"/>
              </a:rPr>
              <a:t>and</a:t>
            </a:r>
            <a:r>
              <a:rPr sz="1600" spc="-30" dirty="0">
                <a:solidFill>
                  <a:srgbClr val="7E7E7E"/>
                </a:solidFill>
                <a:latin typeface="Arial MT"/>
                <a:cs typeface="Arial MT"/>
              </a:rPr>
              <a:t> </a:t>
            </a:r>
            <a:r>
              <a:rPr sz="1600" dirty="0">
                <a:solidFill>
                  <a:srgbClr val="7E7E7E"/>
                </a:solidFill>
                <a:latin typeface="Arial MT"/>
                <a:cs typeface="Arial MT"/>
              </a:rPr>
              <a:t>greater</a:t>
            </a:r>
            <a:r>
              <a:rPr sz="1600" spc="-20" dirty="0">
                <a:solidFill>
                  <a:srgbClr val="7E7E7E"/>
                </a:solidFill>
                <a:latin typeface="Arial MT"/>
                <a:cs typeface="Arial MT"/>
              </a:rPr>
              <a:t> </a:t>
            </a:r>
            <a:r>
              <a:rPr sz="1600" spc="-10" dirty="0">
                <a:solidFill>
                  <a:srgbClr val="7E7E7E"/>
                </a:solidFill>
                <a:latin typeface="Arial MT"/>
                <a:cs typeface="Arial MT"/>
              </a:rPr>
              <a:t>predictive </a:t>
            </a:r>
            <a:r>
              <a:rPr sz="1600" dirty="0">
                <a:solidFill>
                  <a:srgbClr val="7E7E7E"/>
                </a:solidFill>
                <a:latin typeface="Arial MT"/>
                <a:cs typeface="Arial MT"/>
              </a:rPr>
              <a:t>accuracy</a:t>
            </a:r>
            <a:r>
              <a:rPr sz="1600" spc="-30" dirty="0">
                <a:solidFill>
                  <a:srgbClr val="7E7E7E"/>
                </a:solidFill>
                <a:latin typeface="Arial MT"/>
                <a:cs typeface="Arial MT"/>
              </a:rPr>
              <a:t> </a:t>
            </a:r>
            <a:r>
              <a:rPr sz="1600" dirty="0">
                <a:solidFill>
                  <a:srgbClr val="7E7E7E"/>
                </a:solidFill>
                <a:latin typeface="Arial MT"/>
                <a:cs typeface="Arial MT"/>
              </a:rPr>
              <a:t>versus</a:t>
            </a:r>
            <a:r>
              <a:rPr sz="1600" spc="-25" dirty="0">
                <a:solidFill>
                  <a:srgbClr val="7E7E7E"/>
                </a:solidFill>
                <a:latin typeface="Arial MT"/>
                <a:cs typeface="Arial MT"/>
              </a:rPr>
              <a:t> </a:t>
            </a:r>
            <a:r>
              <a:rPr sz="1600" dirty="0">
                <a:solidFill>
                  <a:srgbClr val="7E7E7E"/>
                </a:solidFill>
                <a:latin typeface="Arial MT"/>
                <a:cs typeface="Arial MT"/>
              </a:rPr>
              <a:t>model</a:t>
            </a:r>
            <a:r>
              <a:rPr sz="1600" spc="-20" dirty="0">
                <a:solidFill>
                  <a:srgbClr val="7E7E7E"/>
                </a:solidFill>
                <a:latin typeface="Arial MT"/>
                <a:cs typeface="Arial MT"/>
              </a:rPr>
              <a:t> </a:t>
            </a:r>
            <a:r>
              <a:rPr sz="1600" dirty="0">
                <a:solidFill>
                  <a:srgbClr val="7E7E7E"/>
                </a:solidFill>
                <a:latin typeface="Arial MT"/>
                <a:cs typeface="Arial MT"/>
              </a:rPr>
              <a:t>parsimony</a:t>
            </a:r>
            <a:r>
              <a:rPr sz="1600" spc="-20" dirty="0">
                <a:solidFill>
                  <a:srgbClr val="7E7E7E"/>
                </a:solidFill>
                <a:latin typeface="Arial MT"/>
                <a:cs typeface="Arial MT"/>
              </a:rPr>
              <a:t> </a:t>
            </a:r>
            <a:r>
              <a:rPr sz="1600" dirty="0">
                <a:solidFill>
                  <a:srgbClr val="7E7E7E"/>
                </a:solidFill>
                <a:latin typeface="Arial MT"/>
                <a:cs typeface="Arial MT"/>
              </a:rPr>
              <a:t>and</a:t>
            </a:r>
            <a:r>
              <a:rPr sz="1600" spc="-20" dirty="0">
                <a:solidFill>
                  <a:srgbClr val="7E7E7E"/>
                </a:solidFill>
                <a:latin typeface="Arial MT"/>
                <a:cs typeface="Arial MT"/>
              </a:rPr>
              <a:t> </a:t>
            </a:r>
            <a:r>
              <a:rPr sz="1600" dirty="0">
                <a:solidFill>
                  <a:srgbClr val="7E7E7E"/>
                </a:solidFill>
                <a:latin typeface="Arial MT"/>
                <a:cs typeface="Arial MT"/>
              </a:rPr>
              <a:t>concise</a:t>
            </a:r>
            <a:r>
              <a:rPr sz="1600" spc="-40" dirty="0">
                <a:solidFill>
                  <a:srgbClr val="7E7E7E"/>
                </a:solidFill>
                <a:latin typeface="Arial MT"/>
                <a:cs typeface="Arial MT"/>
              </a:rPr>
              <a:t> </a:t>
            </a:r>
            <a:r>
              <a:rPr sz="1600" spc="-10" dirty="0">
                <a:solidFill>
                  <a:srgbClr val="7E7E7E"/>
                </a:solidFill>
                <a:latin typeface="Arial MT"/>
                <a:cs typeface="Arial MT"/>
              </a:rPr>
              <a:t>explanation</a:t>
            </a:r>
            <a:endParaRPr sz="1600">
              <a:latin typeface="Arial MT"/>
              <a:cs typeface="Arial MT"/>
            </a:endParaRPr>
          </a:p>
          <a:p>
            <a:pPr lvl="1">
              <a:lnSpc>
                <a:spcPct val="100000"/>
              </a:lnSpc>
              <a:spcBef>
                <a:spcPts val="1664"/>
              </a:spcBef>
              <a:buClr>
                <a:srgbClr val="245896"/>
              </a:buClr>
              <a:buFont typeface="Arial MT"/>
              <a:buChar char="•"/>
            </a:pPr>
            <a:endParaRPr sz="1600">
              <a:latin typeface="Arial MT"/>
              <a:cs typeface="Arial MT"/>
            </a:endParaRPr>
          </a:p>
          <a:p>
            <a:pPr marL="354965" indent="-342265">
              <a:lnSpc>
                <a:spcPct val="100000"/>
              </a:lnSpc>
              <a:buClr>
                <a:srgbClr val="245896"/>
              </a:buClr>
              <a:buAutoNum type="arabicPeriod"/>
              <a:tabLst>
                <a:tab pos="354965" algn="l"/>
              </a:tabLst>
            </a:pPr>
            <a:r>
              <a:rPr sz="1600" b="1" dirty="0">
                <a:solidFill>
                  <a:srgbClr val="C00000"/>
                </a:solidFill>
                <a:latin typeface="Arial"/>
                <a:cs typeface="Arial"/>
              </a:rPr>
              <a:t>Sequential</a:t>
            </a:r>
            <a:r>
              <a:rPr sz="1600" b="1" spc="-40" dirty="0">
                <a:solidFill>
                  <a:srgbClr val="C00000"/>
                </a:solidFill>
                <a:latin typeface="Arial"/>
                <a:cs typeface="Arial"/>
              </a:rPr>
              <a:t> </a:t>
            </a:r>
            <a:r>
              <a:rPr sz="1600" b="1" dirty="0">
                <a:solidFill>
                  <a:srgbClr val="C00000"/>
                </a:solidFill>
                <a:latin typeface="Arial"/>
                <a:cs typeface="Arial"/>
              </a:rPr>
              <a:t>Search</a:t>
            </a:r>
            <a:r>
              <a:rPr sz="1600" b="1" spc="-45" dirty="0">
                <a:solidFill>
                  <a:srgbClr val="C00000"/>
                </a:solidFill>
                <a:latin typeface="Arial"/>
                <a:cs typeface="Arial"/>
              </a:rPr>
              <a:t> </a:t>
            </a:r>
            <a:r>
              <a:rPr sz="1600" b="1" spc="-10" dirty="0">
                <a:solidFill>
                  <a:srgbClr val="C00000"/>
                </a:solidFill>
                <a:latin typeface="Arial"/>
                <a:cs typeface="Arial"/>
              </a:rPr>
              <a:t>Methods</a:t>
            </a:r>
            <a:r>
              <a:rPr sz="1600" spc="-10" dirty="0">
                <a:solidFill>
                  <a:srgbClr val="7E7E7E"/>
                </a:solidFill>
                <a:latin typeface="Arial MT"/>
                <a:cs typeface="Arial MT"/>
              </a:rPr>
              <a:t>:</a:t>
            </a:r>
            <a:endParaRPr sz="1600">
              <a:latin typeface="Arial MT"/>
              <a:cs typeface="Arial MT"/>
            </a:endParaRPr>
          </a:p>
          <a:p>
            <a:pPr marL="926465" lvl="1" indent="-342900">
              <a:lnSpc>
                <a:spcPct val="100000"/>
              </a:lnSpc>
              <a:spcBef>
                <a:spcPts val="790"/>
              </a:spcBef>
              <a:buClr>
                <a:srgbClr val="245896"/>
              </a:buClr>
              <a:buFont typeface="Arial MT"/>
              <a:buChar char="•"/>
              <a:tabLst>
                <a:tab pos="926465" algn="l"/>
              </a:tabLst>
            </a:pPr>
            <a:r>
              <a:rPr sz="1600" i="1" dirty="0">
                <a:solidFill>
                  <a:srgbClr val="C00000"/>
                </a:solidFill>
                <a:latin typeface="Arial"/>
                <a:cs typeface="Arial"/>
              </a:rPr>
              <a:t>Stepwise</a:t>
            </a:r>
            <a:r>
              <a:rPr sz="1600" i="1" spc="-40" dirty="0">
                <a:solidFill>
                  <a:srgbClr val="C00000"/>
                </a:solidFill>
                <a:latin typeface="Arial"/>
                <a:cs typeface="Arial"/>
              </a:rPr>
              <a:t> </a:t>
            </a:r>
            <a:r>
              <a:rPr sz="1600" dirty="0">
                <a:solidFill>
                  <a:srgbClr val="7E7E7E"/>
                </a:solidFill>
                <a:latin typeface="Arial MT"/>
                <a:cs typeface="Arial MT"/>
              </a:rPr>
              <a:t>(variables</a:t>
            </a:r>
            <a:r>
              <a:rPr sz="1600" spc="-25" dirty="0">
                <a:solidFill>
                  <a:srgbClr val="7E7E7E"/>
                </a:solidFill>
                <a:latin typeface="Arial MT"/>
                <a:cs typeface="Arial MT"/>
              </a:rPr>
              <a:t> </a:t>
            </a:r>
            <a:r>
              <a:rPr sz="1600" dirty="0">
                <a:solidFill>
                  <a:srgbClr val="7E7E7E"/>
                </a:solidFill>
                <a:latin typeface="Arial MT"/>
                <a:cs typeface="Arial MT"/>
              </a:rPr>
              <a:t>not</a:t>
            </a:r>
            <a:r>
              <a:rPr sz="1600" spc="-15" dirty="0">
                <a:solidFill>
                  <a:srgbClr val="7E7E7E"/>
                </a:solidFill>
                <a:latin typeface="Arial MT"/>
                <a:cs typeface="Arial MT"/>
              </a:rPr>
              <a:t> </a:t>
            </a:r>
            <a:r>
              <a:rPr sz="1600" dirty="0">
                <a:solidFill>
                  <a:srgbClr val="7E7E7E"/>
                </a:solidFill>
                <a:latin typeface="Arial MT"/>
                <a:cs typeface="Arial MT"/>
              </a:rPr>
              <a:t>removed</a:t>
            </a:r>
            <a:r>
              <a:rPr sz="1600" spc="-15" dirty="0">
                <a:solidFill>
                  <a:srgbClr val="7E7E7E"/>
                </a:solidFill>
                <a:latin typeface="Arial MT"/>
                <a:cs typeface="Arial MT"/>
              </a:rPr>
              <a:t> </a:t>
            </a:r>
            <a:r>
              <a:rPr sz="1600" dirty="0">
                <a:solidFill>
                  <a:srgbClr val="7E7E7E"/>
                </a:solidFill>
                <a:latin typeface="Arial MT"/>
                <a:cs typeface="Arial MT"/>
              </a:rPr>
              <a:t>once</a:t>
            </a:r>
            <a:r>
              <a:rPr sz="1600" spc="-25" dirty="0">
                <a:solidFill>
                  <a:srgbClr val="7E7E7E"/>
                </a:solidFill>
                <a:latin typeface="Arial MT"/>
                <a:cs typeface="Arial MT"/>
              </a:rPr>
              <a:t> </a:t>
            </a:r>
            <a:r>
              <a:rPr sz="1600" dirty="0">
                <a:solidFill>
                  <a:srgbClr val="7E7E7E"/>
                </a:solidFill>
                <a:latin typeface="Arial MT"/>
                <a:cs typeface="Arial MT"/>
              </a:rPr>
              <a:t>included</a:t>
            </a:r>
            <a:r>
              <a:rPr sz="1600" spc="-40" dirty="0">
                <a:solidFill>
                  <a:srgbClr val="7E7E7E"/>
                </a:solidFill>
                <a:latin typeface="Arial MT"/>
                <a:cs typeface="Arial MT"/>
              </a:rPr>
              <a:t> </a:t>
            </a:r>
            <a:r>
              <a:rPr sz="1600" dirty="0">
                <a:solidFill>
                  <a:srgbClr val="7E7E7E"/>
                </a:solidFill>
                <a:latin typeface="Arial MT"/>
                <a:cs typeface="Arial MT"/>
              </a:rPr>
              <a:t>in</a:t>
            </a:r>
            <a:r>
              <a:rPr sz="1600" spc="-25" dirty="0">
                <a:solidFill>
                  <a:srgbClr val="7E7E7E"/>
                </a:solidFill>
                <a:latin typeface="Arial MT"/>
                <a:cs typeface="Arial MT"/>
              </a:rPr>
              <a:t> </a:t>
            </a:r>
            <a:r>
              <a:rPr sz="1600" dirty="0">
                <a:solidFill>
                  <a:srgbClr val="7E7E7E"/>
                </a:solidFill>
                <a:latin typeface="Arial MT"/>
                <a:cs typeface="Arial MT"/>
              </a:rPr>
              <a:t>regression</a:t>
            </a:r>
            <a:r>
              <a:rPr sz="1600" spc="-30" dirty="0">
                <a:solidFill>
                  <a:srgbClr val="7E7E7E"/>
                </a:solidFill>
                <a:latin typeface="Arial MT"/>
                <a:cs typeface="Arial MT"/>
              </a:rPr>
              <a:t> </a:t>
            </a:r>
            <a:r>
              <a:rPr sz="1600" spc="-10" dirty="0">
                <a:solidFill>
                  <a:srgbClr val="7E7E7E"/>
                </a:solidFill>
                <a:latin typeface="Arial MT"/>
                <a:cs typeface="Arial MT"/>
              </a:rPr>
              <a:t>equation).</a:t>
            </a:r>
            <a:endParaRPr sz="1600">
              <a:latin typeface="Arial MT"/>
              <a:cs typeface="Arial MT"/>
            </a:endParaRPr>
          </a:p>
          <a:p>
            <a:pPr marL="926465" lvl="1" indent="-342900">
              <a:lnSpc>
                <a:spcPct val="100000"/>
              </a:lnSpc>
              <a:spcBef>
                <a:spcPts val="795"/>
              </a:spcBef>
              <a:buClr>
                <a:srgbClr val="245896"/>
              </a:buClr>
              <a:buFont typeface="Arial MT"/>
              <a:buChar char="•"/>
              <a:tabLst>
                <a:tab pos="926465" algn="l"/>
              </a:tabLst>
            </a:pPr>
            <a:r>
              <a:rPr sz="1600" i="1" dirty="0">
                <a:solidFill>
                  <a:srgbClr val="C00000"/>
                </a:solidFill>
                <a:latin typeface="Arial"/>
                <a:cs typeface="Arial"/>
              </a:rPr>
              <a:t>Forward</a:t>
            </a:r>
            <a:r>
              <a:rPr sz="1600" i="1" spc="405" dirty="0">
                <a:solidFill>
                  <a:srgbClr val="C00000"/>
                </a:solidFill>
                <a:latin typeface="Arial"/>
                <a:cs typeface="Arial"/>
              </a:rPr>
              <a:t> </a:t>
            </a:r>
            <a:r>
              <a:rPr sz="1600" i="1" dirty="0">
                <a:solidFill>
                  <a:srgbClr val="C00000"/>
                </a:solidFill>
                <a:latin typeface="Arial"/>
                <a:cs typeface="Arial"/>
              </a:rPr>
              <a:t>Inclusion</a:t>
            </a:r>
            <a:r>
              <a:rPr sz="1600" i="1" spc="-30" dirty="0">
                <a:solidFill>
                  <a:srgbClr val="C00000"/>
                </a:solidFill>
                <a:latin typeface="Arial"/>
                <a:cs typeface="Arial"/>
              </a:rPr>
              <a:t> </a:t>
            </a:r>
            <a:r>
              <a:rPr sz="1600" dirty="0">
                <a:solidFill>
                  <a:srgbClr val="7E7E7E"/>
                </a:solidFill>
                <a:latin typeface="Arial MT"/>
                <a:cs typeface="Arial MT"/>
              </a:rPr>
              <a:t>&amp;</a:t>
            </a:r>
            <a:r>
              <a:rPr sz="1600" spc="-25" dirty="0">
                <a:solidFill>
                  <a:srgbClr val="7E7E7E"/>
                </a:solidFill>
                <a:latin typeface="Arial MT"/>
                <a:cs typeface="Arial MT"/>
              </a:rPr>
              <a:t> </a:t>
            </a:r>
            <a:r>
              <a:rPr sz="1600" i="1" dirty="0">
                <a:solidFill>
                  <a:srgbClr val="C00000"/>
                </a:solidFill>
                <a:latin typeface="Arial"/>
                <a:cs typeface="Arial"/>
              </a:rPr>
              <a:t>Backward</a:t>
            </a:r>
            <a:r>
              <a:rPr sz="1600" i="1" spc="-30" dirty="0">
                <a:solidFill>
                  <a:srgbClr val="C00000"/>
                </a:solidFill>
                <a:latin typeface="Arial"/>
                <a:cs typeface="Arial"/>
              </a:rPr>
              <a:t> </a:t>
            </a:r>
            <a:r>
              <a:rPr sz="1600" i="1" spc="-10" dirty="0">
                <a:solidFill>
                  <a:srgbClr val="C00000"/>
                </a:solidFill>
                <a:latin typeface="Arial"/>
                <a:cs typeface="Arial"/>
              </a:rPr>
              <a:t>Elimination</a:t>
            </a:r>
            <a:r>
              <a:rPr sz="1600" spc="-10" dirty="0">
                <a:solidFill>
                  <a:srgbClr val="7E7E7E"/>
                </a:solidFill>
                <a:latin typeface="Arial MT"/>
                <a:cs typeface="Arial MT"/>
              </a:rPr>
              <a:t>.</a:t>
            </a:r>
            <a:endParaRPr sz="1600">
              <a:latin typeface="Arial MT"/>
              <a:cs typeface="Arial MT"/>
            </a:endParaRPr>
          </a:p>
          <a:p>
            <a:pPr marL="926465" lvl="1" indent="-342900">
              <a:lnSpc>
                <a:spcPct val="100000"/>
              </a:lnSpc>
              <a:spcBef>
                <a:spcPts val="790"/>
              </a:spcBef>
              <a:buClr>
                <a:srgbClr val="245896"/>
              </a:buClr>
              <a:buFont typeface="Arial MT"/>
              <a:buChar char="•"/>
              <a:tabLst>
                <a:tab pos="926465" algn="l"/>
              </a:tabLst>
            </a:pPr>
            <a:r>
              <a:rPr sz="1600" i="1" spc="-10" dirty="0">
                <a:solidFill>
                  <a:srgbClr val="C00000"/>
                </a:solidFill>
                <a:latin typeface="Arial"/>
                <a:cs typeface="Arial"/>
              </a:rPr>
              <a:t>Hierarchical</a:t>
            </a:r>
            <a:r>
              <a:rPr sz="1600" spc="-10" dirty="0">
                <a:solidFill>
                  <a:srgbClr val="7E7E7E"/>
                </a:solidFill>
                <a:latin typeface="Arial MT"/>
                <a:cs typeface="Arial MT"/>
              </a:rPr>
              <a:t>.</a:t>
            </a:r>
            <a:endParaRPr sz="1600">
              <a:latin typeface="Arial MT"/>
              <a:cs typeface="Arial MT"/>
            </a:endParaRPr>
          </a:p>
          <a:p>
            <a:pPr lvl="1">
              <a:lnSpc>
                <a:spcPct val="100000"/>
              </a:lnSpc>
              <a:spcBef>
                <a:spcPts val="1664"/>
              </a:spcBef>
              <a:buClr>
                <a:srgbClr val="245896"/>
              </a:buClr>
              <a:buFont typeface="Arial MT"/>
              <a:buChar char="•"/>
            </a:pPr>
            <a:endParaRPr sz="1600">
              <a:latin typeface="Arial MT"/>
              <a:cs typeface="Arial MT"/>
            </a:endParaRPr>
          </a:p>
          <a:p>
            <a:pPr marL="354965" indent="-342265">
              <a:lnSpc>
                <a:spcPct val="100000"/>
              </a:lnSpc>
              <a:buClr>
                <a:srgbClr val="245896"/>
              </a:buClr>
              <a:buAutoNum type="arabicPeriod"/>
              <a:tabLst>
                <a:tab pos="354965" algn="l"/>
              </a:tabLst>
            </a:pPr>
            <a:r>
              <a:rPr sz="1600" b="1" dirty="0">
                <a:solidFill>
                  <a:srgbClr val="C00000"/>
                </a:solidFill>
                <a:latin typeface="Arial"/>
                <a:cs typeface="Arial"/>
              </a:rPr>
              <a:t>Combinatorial</a:t>
            </a:r>
            <a:r>
              <a:rPr sz="1600" b="1" spc="-25" dirty="0">
                <a:solidFill>
                  <a:srgbClr val="C00000"/>
                </a:solidFill>
                <a:latin typeface="Arial"/>
                <a:cs typeface="Arial"/>
              </a:rPr>
              <a:t> </a:t>
            </a:r>
            <a:r>
              <a:rPr sz="1600" spc="-10" dirty="0">
                <a:solidFill>
                  <a:srgbClr val="7E7E7E"/>
                </a:solidFill>
                <a:latin typeface="Arial MT"/>
                <a:cs typeface="Arial MT"/>
              </a:rPr>
              <a:t>(All-Possible-Subsets)</a:t>
            </a:r>
            <a:endParaRPr sz="1600">
              <a:latin typeface="Arial MT"/>
              <a:cs typeface="Arial MT"/>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35</a:t>
            </a:fld>
            <a:endParaRPr spc="-25" dirty="0"/>
          </a:p>
        </p:txBody>
      </p:sp>
    </p:spTree>
    <p:extLst>
      <p:ext uri="{BB962C8B-B14F-4D97-AF65-F5344CB8AC3E}">
        <p14:creationId xmlns:p14="http://schemas.microsoft.com/office/powerpoint/2010/main" val="4285767273"/>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4839842"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xfrm>
            <a:off x="672505" y="1057945"/>
            <a:ext cx="6108065" cy="330200"/>
          </a:xfrm>
          <a:prstGeom prst="rect">
            <a:avLst/>
          </a:prstGeom>
        </p:spPr>
        <p:txBody>
          <a:bodyPr vert="horz" wrap="square" lIns="0" tIns="12065" rIns="0" bIns="0" rtlCol="0">
            <a:spAutoFit/>
          </a:bodyPr>
          <a:lstStyle/>
          <a:p>
            <a:pPr marL="12700">
              <a:lnSpc>
                <a:spcPct val="100000"/>
              </a:lnSpc>
              <a:spcBef>
                <a:spcPts val="95"/>
              </a:spcBef>
            </a:pPr>
            <a:r>
              <a:rPr dirty="0"/>
              <a:t>Multiple</a:t>
            </a:r>
            <a:r>
              <a:rPr spc="-70" dirty="0"/>
              <a:t> </a:t>
            </a:r>
            <a:r>
              <a:rPr dirty="0"/>
              <a:t>Regression</a:t>
            </a:r>
            <a:r>
              <a:rPr spc="-70" dirty="0"/>
              <a:t> </a:t>
            </a:r>
            <a:r>
              <a:rPr dirty="0"/>
              <a:t>Model:</a:t>
            </a:r>
            <a:r>
              <a:rPr spc="-70" dirty="0"/>
              <a:t> </a:t>
            </a:r>
            <a:r>
              <a:rPr dirty="0"/>
              <a:t>Stepwise</a:t>
            </a:r>
            <a:r>
              <a:rPr spc="-70" dirty="0"/>
              <a:t> </a:t>
            </a:r>
            <a:r>
              <a:rPr dirty="0"/>
              <a:t>Search</a:t>
            </a:r>
            <a:r>
              <a:rPr spc="-75" dirty="0"/>
              <a:t> </a:t>
            </a:r>
            <a:r>
              <a:rPr spc="-10" dirty="0"/>
              <a:t>Methods</a:t>
            </a:r>
          </a:p>
        </p:txBody>
      </p:sp>
      <p:grpSp>
        <p:nvGrpSpPr>
          <p:cNvPr id="5" name="object 5"/>
          <p:cNvGrpSpPr/>
          <p:nvPr/>
        </p:nvGrpSpPr>
        <p:grpSpPr>
          <a:xfrm>
            <a:off x="552450" y="986790"/>
            <a:ext cx="8440420" cy="120014"/>
            <a:chOff x="552450" y="986790"/>
            <a:chExt cx="8440420" cy="120014"/>
          </a:xfrm>
        </p:grpSpPr>
        <p:pic>
          <p:nvPicPr>
            <p:cNvPr id="6" name="object 6"/>
            <p:cNvPicPr/>
            <p:nvPr/>
          </p:nvPicPr>
          <p:blipFill>
            <a:blip r:embed="rId2" cstate="print"/>
            <a:stretch>
              <a:fillRect/>
            </a:stretch>
          </p:blipFill>
          <p:spPr>
            <a:xfrm>
              <a:off x="552450" y="986790"/>
              <a:ext cx="8439911" cy="119633"/>
            </a:xfrm>
            <a:prstGeom prst="rect">
              <a:avLst/>
            </a:prstGeom>
          </p:spPr>
        </p:pic>
        <p:sp>
          <p:nvSpPr>
            <p:cNvPr id="7" name="object 7"/>
            <p:cNvSpPr/>
            <p:nvPr/>
          </p:nvSpPr>
          <p:spPr>
            <a:xfrm>
              <a:off x="593978" y="1020699"/>
              <a:ext cx="8344534" cy="12065"/>
            </a:xfrm>
            <a:custGeom>
              <a:avLst/>
              <a:gdLst/>
              <a:ahLst/>
              <a:cxnLst/>
              <a:rect l="l" t="t" r="r" b="b"/>
              <a:pathLst>
                <a:path w="8344534" h="12065">
                  <a:moveTo>
                    <a:pt x="0" y="0"/>
                  </a:moveTo>
                  <a:lnTo>
                    <a:pt x="8344496" y="11645"/>
                  </a:lnTo>
                </a:path>
              </a:pathLst>
            </a:custGeom>
            <a:ln w="25400">
              <a:solidFill>
                <a:srgbClr val="5D92BA"/>
              </a:solidFill>
            </a:ln>
          </p:spPr>
          <p:txBody>
            <a:bodyPr wrap="square" lIns="0" tIns="0" rIns="0" bIns="0" rtlCol="0"/>
            <a:lstStyle/>
            <a:p>
              <a:endParaRPr/>
            </a:p>
          </p:txBody>
        </p:sp>
      </p:grpSp>
      <p:sp>
        <p:nvSpPr>
          <p:cNvPr id="8" name="object 8"/>
          <p:cNvSpPr/>
          <p:nvPr/>
        </p:nvSpPr>
        <p:spPr>
          <a:xfrm>
            <a:off x="593598" y="1626870"/>
            <a:ext cx="8345170" cy="4792345"/>
          </a:xfrm>
          <a:custGeom>
            <a:avLst/>
            <a:gdLst/>
            <a:ahLst/>
            <a:cxnLst/>
            <a:rect l="l" t="t" r="r" b="b"/>
            <a:pathLst>
              <a:path w="8345170" h="4792345">
                <a:moveTo>
                  <a:pt x="8344661" y="0"/>
                </a:moveTo>
                <a:lnTo>
                  <a:pt x="0" y="0"/>
                </a:lnTo>
                <a:lnTo>
                  <a:pt x="0" y="4792218"/>
                </a:lnTo>
                <a:lnTo>
                  <a:pt x="8344661" y="4792218"/>
                </a:lnTo>
                <a:lnTo>
                  <a:pt x="8344661" y="0"/>
                </a:lnTo>
                <a:close/>
              </a:path>
            </a:pathLst>
          </a:custGeom>
          <a:solidFill>
            <a:srgbClr val="93B1C7"/>
          </a:solidFill>
        </p:spPr>
        <p:txBody>
          <a:bodyPr wrap="square" lIns="0" tIns="0" rIns="0" bIns="0" rtlCol="0"/>
          <a:lstStyle/>
          <a:p>
            <a:endParaRPr/>
          </a:p>
        </p:txBody>
      </p:sp>
      <p:sp>
        <p:nvSpPr>
          <p:cNvPr id="9" name="object 9"/>
          <p:cNvSpPr txBox="1"/>
          <p:nvPr/>
        </p:nvSpPr>
        <p:spPr>
          <a:xfrm>
            <a:off x="698159" y="1850167"/>
            <a:ext cx="7988934" cy="4314190"/>
          </a:xfrm>
          <a:prstGeom prst="rect">
            <a:avLst/>
          </a:prstGeom>
        </p:spPr>
        <p:txBody>
          <a:bodyPr vert="horz" wrap="square" lIns="0" tIns="12700" rIns="0" bIns="0" rtlCol="0">
            <a:spAutoFit/>
          </a:bodyPr>
          <a:lstStyle/>
          <a:p>
            <a:pPr marL="507365" marR="463550" indent="-431800">
              <a:lnSpc>
                <a:spcPct val="110000"/>
              </a:lnSpc>
              <a:spcBef>
                <a:spcPts val="100"/>
              </a:spcBef>
              <a:buClr>
                <a:srgbClr val="245896"/>
              </a:buClr>
              <a:buAutoNum type="arabicPeriod"/>
              <a:tabLst>
                <a:tab pos="507365" algn="l"/>
              </a:tabLst>
            </a:pPr>
            <a:r>
              <a:rPr sz="1600" dirty="0">
                <a:solidFill>
                  <a:srgbClr val="FFFFFF"/>
                </a:solidFill>
                <a:latin typeface="Arial MT"/>
                <a:cs typeface="Arial MT"/>
              </a:rPr>
              <a:t>Start</a:t>
            </a:r>
            <a:r>
              <a:rPr sz="1600" spc="-15" dirty="0">
                <a:solidFill>
                  <a:srgbClr val="FFFFFF"/>
                </a:solidFill>
                <a:latin typeface="Arial MT"/>
                <a:cs typeface="Arial MT"/>
              </a:rPr>
              <a:t> </a:t>
            </a:r>
            <a:r>
              <a:rPr sz="1600" dirty="0">
                <a:solidFill>
                  <a:srgbClr val="FFFFFF"/>
                </a:solidFill>
                <a:latin typeface="Arial MT"/>
                <a:cs typeface="Arial MT"/>
              </a:rPr>
              <a:t>with</a:t>
            </a:r>
            <a:r>
              <a:rPr sz="1600" spc="-30" dirty="0">
                <a:solidFill>
                  <a:srgbClr val="FFFFFF"/>
                </a:solidFill>
                <a:latin typeface="Arial MT"/>
                <a:cs typeface="Arial MT"/>
              </a:rPr>
              <a:t> </a:t>
            </a:r>
            <a:r>
              <a:rPr sz="1600" dirty="0">
                <a:solidFill>
                  <a:srgbClr val="FFFFFF"/>
                </a:solidFill>
                <a:latin typeface="Arial MT"/>
                <a:cs typeface="Arial MT"/>
              </a:rPr>
              <a:t>simple</a:t>
            </a:r>
            <a:r>
              <a:rPr sz="1600" spc="-35" dirty="0">
                <a:solidFill>
                  <a:srgbClr val="FFFFFF"/>
                </a:solidFill>
                <a:latin typeface="Arial MT"/>
                <a:cs typeface="Arial MT"/>
              </a:rPr>
              <a:t> </a:t>
            </a:r>
            <a:r>
              <a:rPr sz="1600" dirty="0">
                <a:solidFill>
                  <a:srgbClr val="FFFFFF"/>
                </a:solidFill>
                <a:latin typeface="Arial MT"/>
                <a:cs typeface="Arial MT"/>
              </a:rPr>
              <a:t>regression</a:t>
            </a:r>
            <a:r>
              <a:rPr sz="1600" spc="-30" dirty="0">
                <a:solidFill>
                  <a:srgbClr val="FFFFFF"/>
                </a:solidFill>
                <a:latin typeface="Arial MT"/>
                <a:cs typeface="Arial MT"/>
              </a:rPr>
              <a:t> </a:t>
            </a:r>
            <a:r>
              <a:rPr sz="1600" dirty="0">
                <a:solidFill>
                  <a:srgbClr val="FFFFFF"/>
                </a:solidFill>
                <a:latin typeface="Arial MT"/>
                <a:cs typeface="Arial MT"/>
              </a:rPr>
              <a:t>model</a:t>
            </a:r>
            <a:r>
              <a:rPr sz="1600" spc="-25" dirty="0">
                <a:solidFill>
                  <a:srgbClr val="FFFFFF"/>
                </a:solidFill>
                <a:latin typeface="Arial MT"/>
                <a:cs typeface="Arial MT"/>
              </a:rPr>
              <a:t> </a:t>
            </a:r>
            <a:r>
              <a:rPr sz="1600" dirty="0">
                <a:solidFill>
                  <a:srgbClr val="FFFFFF"/>
                </a:solidFill>
                <a:latin typeface="Arial MT"/>
                <a:cs typeface="Arial MT"/>
              </a:rPr>
              <a:t>with</a:t>
            </a:r>
            <a:r>
              <a:rPr sz="1600" spc="-30" dirty="0">
                <a:solidFill>
                  <a:srgbClr val="FFFFFF"/>
                </a:solidFill>
                <a:latin typeface="Arial MT"/>
                <a:cs typeface="Arial MT"/>
              </a:rPr>
              <a:t> </a:t>
            </a:r>
            <a:r>
              <a:rPr sz="1600" dirty="0">
                <a:solidFill>
                  <a:srgbClr val="FFFFFF"/>
                </a:solidFill>
                <a:latin typeface="Arial MT"/>
                <a:cs typeface="Arial MT"/>
              </a:rPr>
              <a:t>one</a:t>
            </a:r>
            <a:r>
              <a:rPr sz="1600" spc="-30" dirty="0">
                <a:solidFill>
                  <a:srgbClr val="FFFFFF"/>
                </a:solidFill>
                <a:latin typeface="Arial MT"/>
                <a:cs typeface="Arial MT"/>
              </a:rPr>
              <a:t> </a:t>
            </a:r>
            <a:r>
              <a:rPr sz="1600" dirty="0">
                <a:solidFill>
                  <a:srgbClr val="FFFFFF"/>
                </a:solidFill>
                <a:latin typeface="Arial MT"/>
                <a:cs typeface="Arial MT"/>
              </a:rPr>
              <a:t>independent</a:t>
            </a:r>
            <a:r>
              <a:rPr sz="1600" spc="-30" dirty="0">
                <a:solidFill>
                  <a:srgbClr val="FFFFFF"/>
                </a:solidFill>
                <a:latin typeface="Arial MT"/>
                <a:cs typeface="Arial MT"/>
              </a:rPr>
              <a:t> </a:t>
            </a:r>
            <a:r>
              <a:rPr sz="1600" dirty="0">
                <a:solidFill>
                  <a:srgbClr val="FFFFFF"/>
                </a:solidFill>
                <a:latin typeface="Arial MT"/>
                <a:cs typeface="Arial MT"/>
              </a:rPr>
              <a:t>variable</a:t>
            </a:r>
            <a:r>
              <a:rPr sz="1600" spc="-30" dirty="0">
                <a:solidFill>
                  <a:srgbClr val="FFFFFF"/>
                </a:solidFill>
                <a:latin typeface="Arial MT"/>
                <a:cs typeface="Arial MT"/>
              </a:rPr>
              <a:t> </a:t>
            </a:r>
            <a:r>
              <a:rPr sz="1600" dirty="0">
                <a:solidFill>
                  <a:srgbClr val="FFFFFF"/>
                </a:solidFill>
                <a:latin typeface="Arial MT"/>
                <a:cs typeface="Arial MT"/>
              </a:rPr>
              <a:t>(most</a:t>
            </a:r>
            <a:r>
              <a:rPr sz="1600" spc="-15" dirty="0">
                <a:solidFill>
                  <a:srgbClr val="FFFFFF"/>
                </a:solidFill>
                <a:latin typeface="Arial MT"/>
                <a:cs typeface="Arial MT"/>
              </a:rPr>
              <a:t> </a:t>
            </a:r>
            <a:r>
              <a:rPr sz="1600" spc="-10" dirty="0">
                <a:solidFill>
                  <a:srgbClr val="FFFFFF"/>
                </a:solidFill>
                <a:latin typeface="Arial MT"/>
                <a:cs typeface="Arial MT"/>
              </a:rPr>
              <a:t>highly </a:t>
            </a:r>
            <a:r>
              <a:rPr sz="1600" dirty="0">
                <a:solidFill>
                  <a:srgbClr val="FFFFFF"/>
                </a:solidFill>
                <a:latin typeface="Arial MT"/>
                <a:cs typeface="Arial MT"/>
              </a:rPr>
              <a:t>correlated</a:t>
            </a:r>
            <a:r>
              <a:rPr sz="1600" spc="-40" dirty="0">
                <a:solidFill>
                  <a:srgbClr val="FFFFFF"/>
                </a:solidFill>
                <a:latin typeface="Arial MT"/>
                <a:cs typeface="Arial MT"/>
              </a:rPr>
              <a:t> </a:t>
            </a:r>
            <a:r>
              <a:rPr sz="1600" dirty="0">
                <a:solidFill>
                  <a:srgbClr val="FFFFFF"/>
                </a:solidFill>
                <a:latin typeface="Arial MT"/>
                <a:cs typeface="Arial MT"/>
              </a:rPr>
              <a:t>with</a:t>
            </a:r>
            <a:r>
              <a:rPr sz="1600" spc="-45" dirty="0">
                <a:solidFill>
                  <a:srgbClr val="FFFFFF"/>
                </a:solidFill>
                <a:latin typeface="Arial MT"/>
                <a:cs typeface="Arial MT"/>
              </a:rPr>
              <a:t> </a:t>
            </a:r>
            <a:r>
              <a:rPr sz="1600" i="1" spc="-25" dirty="0">
                <a:solidFill>
                  <a:srgbClr val="FFFFFF"/>
                </a:solidFill>
                <a:latin typeface="Arial"/>
                <a:cs typeface="Arial"/>
              </a:rPr>
              <a:t>Y</a:t>
            </a:r>
            <a:r>
              <a:rPr sz="1600" spc="-25" dirty="0">
                <a:solidFill>
                  <a:srgbClr val="FFFFFF"/>
                </a:solidFill>
                <a:latin typeface="Arial MT"/>
                <a:cs typeface="Arial MT"/>
              </a:rPr>
              <a:t>).</a:t>
            </a:r>
            <a:endParaRPr sz="1600">
              <a:latin typeface="Arial MT"/>
              <a:cs typeface="Arial MT"/>
            </a:endParaRPr>
          </a:p>
          <a:p>
            <a:pPr marL="507365" indent="-431165">
              <a:lnSpc>
                <a:spcPct val="100000"/>
              </a:lnSpc>
              <a:spcBef>
                <a:spcPts val="790"/>
              </a:spcBef>
              <a:buClr>
                <a:srgbClr val="245896"/>
              </a:buClr>
              <a:buAutoNum type="arabicPeriod"/>
              <a:tabLst>
                <a:tab pos="507365" algn="l"/>
              </a:tabLst>
            </a:pPr>
            <a:r>
              <a:rPr sz="1600" dirty="0">
                <a:solidFill>
                  <a:srgbClr val="FFFFFF"/>
                </a:solidFill>
                <a:latin typeface="Arial MT"/>
                <a:cs typeface="Arial MT"/>
              </a:rPr>
              <a:t>Examine</a:t>
            </a:r>
            <a:r>
              <a:rPr sz="1600" spc="-40" dirty="0">
                <a:solidFill>
                  <a:srgbClr val="FFFFFF"/>
                </a:solidFill>
                <a:latin typeface="Arial MT"/>
                <a:cs typeface="Arial MT"/>
              </a:rPr>
              <a:t> </a:t>
            </a:r>
            <a:r>
              <a:rPr sz="1600" dirty="0">
                <a:solidFill>
                  <a:srgbClr val="FFFFFF"/>
                </a:solidFill>
                <a:latin typeface="Arial MT"/>
                <a:cs typeface="Arial MT"/>
              </a:rPr>
              <a:t>the</a:t>
            </a:r>
            <a:r>
              <a:rPr sz="1600" spc="-20" dirty="0">
                <a:solidFill>
                  <a:srgbClr val="FFFFFF"/>
                </a:solidFill>
                <a:latin typeface="Arial MT"/>
                <a:cs typeface="Arial MT"/>
              </a:rPr>
              <a:t> </a:t>
            </a:r>
            <a:r>
              <a:rPr sz="1600" i="1" dirty="0">
                <a:solidFill>
                  <a:srgbClr val="9C309F"/>
                </a:solidFill>
                <a:latin typeface="Arial"/>
                <a:cs typeface="Arial"/>
              </a:rPr>
              <a:t>partial</a:t>
            </a:r>
            <a:r>
              <a:rPr sz="1600" i="1" spc="-25" dirty="0">
                <a:solidFill>
                  <a:srgbClr val="9C309F"/>
                </a:solidFill>
                <a:latin typeface="Arial"/>
                <a:cs typeface="Arial"/>
              </a:rPr>
              <a:t> </a:t>
            </a:r>
            <a:r>
              <a:rPr sz="1600" i="1" dirty="0">
                <a:solidFill>
                  <a:srgbClr val="9C309F"/>
                </a:solidFill>
                <a:latin typeface="Arial"/>
                <a:cs typeface="Arial"/>
              </a:rPr>
              <a:t>correlation</a:t>
            </a:r>
            <a:r>
              <a:rPr sz="1600" i="1" spc="-30" dirty="0">
                <a:solidFill>
                  <a:srgbClr val="9C309F"/>
                </a:solidFill>
                <a:latin typeface="Arial"/>
                <a:cs typeface="Arial"/>
              </a:rPr>
              <a:t> </a:t>
            </a:r>
            <a:r>
              <a:rPr sz="1600" i="1" dirty="0">
                <a:solidFill>
                  <a:srgbClr val="9C309F"/>
                </a:solidFill>
                <a:latin typeface="Arial"/>
                <a:cs typeface="Arial"/>
              </a:rPr>
              <a:t>coefficients</a:t>
            </a:r>
            <a:r>
              <a:rPr sz="1600" i="1" spc="-25" dirty="0">
                <a:solidFill>
                  <a:srgbClr val="9C309F"/>
                </a:solidFill>
                <a:latin typeface="Arial"/>
                <a:cs typeface="Arial"/>
              </a:rPr>
              <a:t> </a:t>
            </a:r>
            <a:r>
              <a:rPr sz="1600" dirty="0">
                <a:solidFill>
                  <a:srgbClr val="FFFFFF"/>
                </a:solidFill>
                <a:latin typeface="Arial MT"/>
                <a:cs typeface="Arial MT"/>
              </a:rPr>
              <a:t>to</a:t>
            </a:r>
            <a:r>
              <a:rPr sz="1600" spc="-20" dirty="0">
                <a:solidFill>
                  <a:srgbClr val="FFFFFF"/>
                </a:solidFill>
                <a:latin typeface="Arial MT"/>
                <a:cs typeface="Arial MT"/>
              </a:rPr>
              <a:t> </a:t>
            </a:r>
            <a:r>
              <a:rPr sz="1600" dirty="0">
                <a:solidFill>
                  <a:srgbClr val="FFFFFF"/>
                </a:solidFill>
                <a:latin typeface="Arial MT"/>
                <a:cs typeface="Arial MT"/>
              </a:rPr>
              <a:t>determine</a:t>
            </a:r>
            <a:r>
              <a:rPr sz="1600" spc="-20" dirty="0">
                <a:solidFill>
                  <a:srgbClr val="FFFFFF"/>
                </a:solidFill>
                <a:latin typeface="Arial MT"/>
                <a:cs typeface="Arial MT"/>
              </a:rPr>
              <a:t> </a:t>
            </a:r>
            <a:r>
              <a:rPr sz="1600" dirty="0">
                <a:solidFill>
                  <a:srgbClr val="FFFFFF"/>
                </a:solidFill>
                <a:latin typeface="Arial MT"/>
                <a:cs typeface="Arial MT"/>
              </a:rPr>
              <a:t>the</a:t>
            </a:r>
            <a:r>
              <a:rPr sz="1600" spc="-25" dirty="0">
                <a:solidFill>
                  <a:srgbClr val="FFFFFF"/>
                </a:solidFill>
                <a:latin typeface="Arial MT"/>
                <a:cs typeface="Arial MT"/>
              </a:rPr>
              <a:t> </a:t>
            </a:r>
            <a:r>
              <a:rPr sz="1600" dirty="0">
                <a:solidFill>
                  <a:srgbClr val="FFFFFF"/>
                </a:solidFill>
                <a:latin typeface="Arial MT"/>
                <a:cs typeface="Arial MT"/>
              </a:rPr>
              <a:t>next</a:t>
            </a:r>
            <a:r>
              <a:rPr sz="1600" spc="-20" dirty="0">
                <a:solidFill>
                  <a:srgbClr val="FFFFFF"/>
                </a:solidFill>
                <a:latin typeface="Arial MT"/>
                <a:cs typeface="Arial MT"/>
              </a:rPr>
              <a:t> </a:t>
            </a:r>
            <a:r>
              <a:rPr sz="1600" i="1" dirty="0">
                <a:solidFill>
                  <a:srgbClr val="FFFFFF"/>
                </a:solidFill>
                <a:latin typeface="Arial"/>
                <a:cs typeface="Arial"/>
              </a:rPr>
              <a:t>X</a:t>
            </a:r>
            <a:r>
              <a:rPr sz="1575" i="1" baseline="-21164" dirty="0">
                <a:solidFill>
                  <a:srgbClr val="FFFFFF"/>
                </a:solidFill>
                <a:latin typeface="Arial"/>
                <a:cs typeface="Arial"/>
              </a:rPr>
              <a:t>i</a:t>
            </a:r>
            <a:r>
              <a:rPr sz="1575" i="1" spc="165" baseline="-21164" dirty="0">
                <a:solidFill>
                  <a:srgbClr val="FFFFFF"/>
                </a:solidFill>
                <a:latin typeface="Arial"/>
                <a:cs typeface="Arial"/>
              </a:rPr>
              <a:t> </a:t>
            </a:r>
            <a:r>
              <a:rPr sz="1600" dirty="0">
                <a:solidFill>
                  <a:srgbClr val="FFFFFF"/>
                </a:solidFill>
                <a:latin typeface="Arial MT"/>
                <a:cs typeface="Arial MT"/>
              </a:rPr>
              <a:t>to</a:t>
            </a:r>
            <a:r>
              <a:rPr sz="1600" spc="-20" dirty="0">
                <a:solidFill>
                  <a:srgbClr val="FFFFFF"/>
                </a:solidFill>
                <a:latin typeface="Arial MT"/>
                <a:cs typeface="Arial MT"/>
              </a:rPr>
              <a:t> </a:t>
            </a:r>
            <a:r>
              <a:rPr sz="1600" spc="-25" dirty="0">
                <a:solidFill>
                  <a:srgbClr val="FFFFFF"/>
                </a:solidFill>
                <a:latin typeface="Arial MT"/>
                <a:cs typeface="Arial MT"/>
              </a:rPr>
              <a:t>add</a:t>
            </a:r>
            <a:endParaRPr sz="1600">
              <a:latin typeface="Arial MT"/>
              <a:cs typeface="Arial MT"/>
            </a:endParaRPr>
          </a:p>
          <a:p>
            <a:pPr marL="507365" marR="123189" indent="-431800">
              <a:lnSpc>
                <a:spcPct val="110000"/>
              </a:lnSpc>
              <a:spcBef>
                <a:spcPts val="600"/>
              </a:spcBef>
              <a:buClr>
                <a:srgbClr val="245896"/>
              </a:buClr>
              <a:buAutoNum type="arabicPeriod"/>
              <a:tabLst>
                <a:tab pos="507365" algn="l"/>
              </a:tabLst>
            </a:pPr>
            <a:r>
              <a:rPr sz="1600" spc="-10" dirty="0">
                <a:solidFill>
                  <a:srgbClr val="FFFFFF"/>
                </a:solidFill>
                <a:latin typeface="Arial MT"/>
                <a:cs typeface="Arial MT"/>
              </a:rPr>
              <a:t>Re-</a:t>
            </a:r>
            <a:r>
              <a:rPr sz="1600" dirty="0">
                <a:solidFill>
                  <a:srgbClr val="FFFFFF"/>
                </a:solidFill>
                <a:latin typeface="Arial MT"/>
                <a:cs typeface="Arial MT"/>
              </a:rPr>
              <a:t>compute</a:t>
            </a:r>
            <a:r>
              <a:rPr sz="1600" spc="-20" dirty="0">
                <a:solidFill>
                  <a:srgbClr val="FFFFFF"/>
                </a:solidFill>
                <a:latin typeface="Arial MT"/>
                <a:cs typeface="Arial MT"/>
              </a:rPr>
              <a:t> </a:t>
            </a:r>
            <a:r>
              <a:rPr sz="1600" dirty="0">
                <a:solidFill>
                  <a:srgbClr val="FFFFFF"/>
                </a:solidFill>
                <a:latin typeface="Arial MT"/>
                <a:cs typeface="Arial MT"/>
              </a:rPr>
              <a:t>the</a:t>
            </a:r>
            <a:r>
              <a:rPr sz="1600" spc="-15" dirty="0">
                <a:solidFill>
                  <a:srgbClr val="FFFFFF"/>
                </a:solidFill>
                <a:latin typeface="Arial MT"/>
                <a:cs typeface="Arial MT"/>
              </a:rPr>
              <a:t> </a:t>
            </a:r>
            <a:r>
              <a:rPr sz="1600" dirty="0">
                <a:solidFill>
                  <a:srgbClr val="FFFFFF"/>
                </a:solidFill>
                <a:latin typeface="Arial MT"/>
                <a:cs typeface="Arial MT"/>
              </a:rPr>
              <a:t>regression</a:t>
            </a:r>
            <a:r>
              <a:rPr sz="1600" spc="-25" dirty="0">
                <a:solidFill>
                  <a:srgbClr val="FFFFFF"/>
                </a:solidFill>
                <a:latin typeface="Arial MT"/>
                <a:cs typeface="Arial MT"/>
              </a:rPr>
              <a:t> </a:t>
            </a:r>
            <a:r>
              <a:rPr sz="1600" dirty="0">
                <a:solidFill>
                  <a:srgbClr val="FFFFFF"/>
                </a:solidFill>
                <a:latin typeface="Arial MT"/>
                <a:cs typeface="Arial MT"/>
              </a:rPr>
              <a:t>equation</a:t>
            </a:r>
            <a:r>
              <a:rPr sz="1600" spc="-20" dirty="0">
                <a:solidFill>
                  <a:srgbClr val="FFFFFF"/>
                </a:solidFill>
                <a:latin typeface="Arial MT"/>
                <a:cs typeface="Arial MT"/>
              </a:rPr>
              <a:t> </a:t>
            </a:r>
            <a:r>
              <a:rPr sz="1600" dirty="0">
                <a:solidFill>
                  <a:srgbClr val="FFFFFF"/>
                </a:solidFill>
                <a:latin typeface="Arial MT"/>
                <a:cs typeface="Arial MT"/>
              </a:rPr>
              <a:t>using</a:t>
            </a:r>
            <a:r>
              <a:rPr sz="1600" spc="-30" dirty="0">
                <a:solidFill>
                  <a:srgbClr val="FFFFFF"/>
                </a:solidFill>
                <a:latin typeface="Arial MT"/>
                <a:cs typeface="Arial MT"/>
              </a:rPr>
              <a:t> </a:t>
            </a:r>
            <a:r>
              <a:rPr sz="1600" dirty="0">
                <a:solidFill>
                  <a:srgbClr val="FFFFFF"/>
                </a:solidFill>
                <a:latin typeface="Arial MT"/>
                <a:cs typeface="Arial MT"/>
              </a:rPr>
              <a:t>the</a:t>
            </a:r>
            <a:r>
              <a:rPr sz="1600" spc="-15" dirty="0">
                <a:solidFill>
                  <a:srgbClr val="FFFFFF"/>
                </a:solidFill>
                <a:latin typeface="Arial MT"/>
                <a:cs typeface="Arial MT"/>
              </a:rPr>
              <a:t> </a:t>
            </a:r>
            <a:r>
              <a:rPr sz="1600" dirty="0">
                <a:solidFill>
                  <a:srgbClr val="FFFFFF"/>
                </a:solidFill>
                <a:latin typeface="Arial MT"/>
                <a:cs typeface="Arial MT"/>
              </a:rPr>
              <a:t>two</a:t>
            </a:r>
            <a:r>
              <a:rPr sz="1600" spc="-20" dirty="0">
                <a:solidFill>
                  <a:srgbClr val="FFFFFF"/>
                </a:solidFill>
                <a:latin typeface="Arial MT"/>
                <a:cs typeface="Arial MT"/>
              </a:rPr>
              <a:t> </a:t>
            </a:r>
            <a:r>
              <a:rPr sz="1600" i="1" dirty="0">
                <a:solidFill>
                  <a:srgbClr val="FFFFFF"/>
                </a:solidFill>
                <a:latin typeface="Arial"/>
                <a:cs typeface="Arial"/>
              </a:rPr>
              <a:t>X</a:t>
            </a:r>
            <a:r>
              <a:rPr sz="1575" i="1" baseline="-21164" dirty="0">
                <a:solidFill>
                  <a:srgbClr val="FFFFFF"/>
                </a:solidFill>
                <a:latin typeface="Arial"/>
                <a:cs typeface="Arial"/>
              </a:rPr>
              <a:t>i</a:t>
            </a:r>
            <a:r>
              <a:rPr sz="1600" dirty="0">
                <a:solidFill>
                  <a:srgbClr val="FFFFFF"/>
                </a:solidFill>
                <a:latin typeface="Arial MT"/>
                <a:cs typeface="Arial MT"/>
              </a:rPr>
              <a:t>.</a:t>
            </a:r>
            <a:r>
              <a:rPr sz="1600" spc="-20" dirty="0">
                <a:solidFill>
                  <a:srgbClr val="FFFFFF"/>
                </a:solidFill>
                <a:latin typeface="Arial MT"/>
                <a:cs typeface="Arial MT"/>
              </a:rPr>
              <a:t> </a:t>
            </a:r>
            <a:r>
              <a:rPr sz="1600" dirty="0">
                <a:solidFill>
                  <a:srgbClr val="FFFFFF"/>
                </a:solidFill>
                <a:latin typeface="Arial MT"/>
                <a:cs typeface="Arial MT"/>
              </a:rPr>
              <a:t>Then,</a:t>
            </a:r>
            <a:r>
              <a:rPr sz="1600" spc="-20" dirty="0">
                <a:solidFill>
                  <a:srgbClr val="FFFFFF"/>
                </a:solidFill>
                <a:latin typeface="Arial MT"/>
                <a:cs typeface="Arial MT"/>
              </a:rPr>
              <a:t> </a:t>
            </a:r>
            <a:r>
              <a:rPr sz="1600" dirty="0">
                <a:solidFill>
                  <a:srgbClr val="FFFFFF"/>
                </a:solidFill>
                <a:latin typeface="Arial MT"/>
                <a:cs typeface="Arial MT"/>
              </a:rPr>
              <a:t>examine</a:t>
            </a:r>
            <a:r>
              <a:rPr sz="1600" spc="-20" dirty="0">
                <a:solidFill>
                  <a:srgbClr val="FFFFFF"/>
                </a:solidFill>
                <a:latin typeface="Arial MT"/>
                <a:cs typeface="Arial MT"/>
              </a:rPr>
              <a:t> </a:t>
            </a:r>
            <a:r>
              <a:rPr sz="1600" dirty="0">
                <a:solidFill>
                  <a:srgbClr val="FFFFFF"/>
                </a:solidFill>
                <a:latin typeface="Arial MT"/>
                <a:cs typeface="Arial MT"/>
              </a:rPr>
              <a:t>the</a:t>
            </a:r>
            <a:r>
              <a:rPr sz="1600" spc="-20" dirty="0">
                <a:solidFill>
                  <a:srgbClr val="FFFFFF"/>
                </a:solidFill>
                <a:latin typeface="Arial MT"/>
                <a:cs typeface="Arial MT"/>
              </a:rPr>
              <a:t> </a:t>
            </a:r>
            <a:r>
              <a:rPr sz="1600" i="1" dirty="0">
                <a:solidFill>
                  <a:srgbClr val="9C309F"/>
                </a:solidFill>
                <a:latin typeface="Arial"/>
                <a:cs typeface="Arial"/>
              </a:rPr>
              <a:t>partial</a:t>
            </a:r>
            <a:r>
              <a:rPr sz="1600" i="1" spc="-20" dirty="0">
                <a:solidFill>
                  <a:srgbClr val="9C309F"/>
                </a:solidFill>
                <a:latin typeface="Arial"/>
                <a:cs typeface="Arial"/>
              </a:rPr>
              <a:t> </a:t>
            </a:r>
            <a:r>
              <a:rPr sz="1600" i="1" spc="-50" dirty="0">
                <a:solidFill>
                  <a:srgbClr val="9C309F"/>
                </a:solidFill>
                <a:latin typeface="Arial"/>
                <a:cs typeface="Arial"/>
              </a:rPr>
              <a:t>F </a:t>
            </a:r>
            <a:r>
              <a:rPr sz="1600" i="1" dirty="0">
                <a:solidFill>
                  <a:srgbClr val="9C309F"/>
                </a:solidFill>
                <a:latin typeface="Arial"/>
                <a:cs typeface="Arial"/>
              </a:rPr>
              <a:t>values</a:t>
            </a:r>
            <a:r>
              <a:rPr sz="1600" i="1" spc="-40" dirty="0">
                <a:solidFill>
                  <a:srgbClr val="9C309F"/>
                </a:solidFill>
                <a:latin typeface="Arial"/>
                <a:cs typeface="Arial"/>
              </a:rPr>
              <a:t> </a:t>
            </a:r>
            <a:r>
              <a:rPr sz="1600" dirty="0">
                <a:solidFill>
                  <a:srgbClr val="FFFFFF"/>
                </a:solidFill>
                <a:latin typeface="Arial MT"/>
                <a:cs typeface="Arial MT"/>
              </a:rPr>
              <a:t>for</a:t>
            </a:r>
            <a:r>
              <a:rPr sz="1600" spc="-20" dirty="0">
                <a:solidFill>
                  <a:srgbClr val="FFFFFF"/>
                </a:solidFill>
                <a:latin typeface="Arial MT"/>
                <a:cs typeface="Arial MT"/>
              </a:rPr>
              <a:t> </a:t>
            </a:r>
            <a:r>
              <a:rPr sz="1600" dirty="0">
                <a:solidFill>
                  <a:srgbClr val="FFFFFF"/>
                </a:solidFill>
                <a:latin typeface="Arial MT"/>
                <a:cs typeface="Arial MT"/>
              </a:rPr>
              <a:t>the</a:t>
            </a:r>
            <a:r>
              <a:rPr sz="1600" spc="-25" dirty="0">
                <a:solidFill>
                  <a:srgbClr val="FFFFFF"/>
                </a:solidFill>
                <a:latin typeface="Arial MT"/>
                <a:cs typeface="Arial MT"/>
              </a:rPr>
              <a:t> </a:t>
            </a:r>
            <a:r>
              <a:rPr sz="1600" dirty="0">
                <a:solidFill>
                  <a:srgbClr val="FFFFFF"/>
                </a:solidFill>
                <a:latin typeface="Arial MT"/>
                <a:cs typeface="Arial MT"/>
              </a:rPr>
              <a:t>original</a:t>
            </a:r>
            <a:r>
              <a:rPr sz="1600" spc="-40" dirty="0">
                <a:solidFill>
                  <a:srgbClr val="FFFFFF"/>
                </a:solidFill>
                <a:latin typeface="Arial MT"/>
                <a:cs typeface="Arial MT"/>
              </a:rPr>
              <a:t> </a:t>
            </a:r>
            <a:r>
              <a:rPr sz="1600" dirty="0">
                <a:solidFill>
                  <a:srgbClr val="FFFFFF"/>
                </a:solidFill>
                <a:latin typeface="Arial MT"/>
                <a:cs typeface="Arial MT"/>
              </a:rPr>
              <a:t>variable</a:t>
            </a:r>
            <a:r>
              <a:rPr sz="1600" spc="-35" dirty="0">
                <a:solidFill>
                  <a:srgbClr val="FFFFFF"/>
                </a:solidFill>
                <a:latin typeface="Arial MT"/>
                <a:cs typeface="Arial MT"/>
              </a:rPr>
              <a:t> </a:t>
            </a:r>
            <a:r>
              <a:rPr sz="1600" dirty="0">
                <a:solidFill>
                  <a:srgbClr val="FFFFFF"/>
                </a:solidFill>
                <a:latin typeface="Arial MT"/>
                <a:cs typeface="Arial MT"/>
              </a:rPr>
              <a:t>in</a:t>
            </a:r>
            <a:r>
              <a:rPr sz="1600" spc="-35" dirty="0">
                <a:solidFill>
                  <a:srgbClr val="FFFFFF"/>
                </a:solidFill>
                <a:latin typeface="Arial MT"/>
                <a:cs typeface="Arial MT"/>
              </a:rPr>
              <a:t> </a:t>
            </a:r>
            <a:r>
              <a:rPr sz="1600" dirty="0">
                <a:solidFill>
                  <a:srgbClr val="FFFFFF"/>
                </a:solidFill>
                <a:latin typeface="Arial MT"/>
                <a:cs typeface="Arial MT"/>
              </a:rPr>
              <a:t>the</a:t>
            </a:r>
            <a:r>
              <a:rPr sz="1600" spc="-25" dirty="0">
                <a:solidFill>
                  <a:srgbClr val="FFFFFF"/>
                </a:solidFill>
                <a:latin typeface="Arial MT"/>
                <a:cs typeface="Arial MT"/>
              </a:rPr>
              <a:t> </a:t>
            </a:r>
            <a:r>
              <a:rPr sz="1600" dirty="0">
                <a:solidFill>
                  <a:srgbClr val="FFFFFF"/>
                </a:solidFill>
                <a:latin typeface="Arial MT"/>
                <a:cs typeface="Arial MT"/>
              </a:rPr>
              <a:t>model</a:t>
            </a:r>
            <a:r>
              <a:rPr sz="1600" spc="-30" dirty="0">
                <a:solidFill>
                  <a:srgbClr val="FFFFFF"/>
                </a:solidFill>
                <a:latin typeface="Arial MT"/>
                <a:cs typeface="Arial MT"/>
              </a:rPr>
              <a:t> </a:t>
            </a:r>
            <a:r>
              <a:rPr sz="1600" dirty="0">
                <a:solidFill>
                  <a:srgbClr val="FFFFFF"/>
                </a:solidFill>
                <a:latin typeface="Arial MT"/>
                <a:cs typeface="Arial MT"/>
              </a:rPr>
              <a:t>for</a:t>
            </a:r>
            <a:r>
              <a:rPr sz="1600" spc="-20" dirty="0">
                <a:solidFill>
                  <a:srgbClr val="FFFFFF"/>
                </a:solidFill>
                <a:latin typeface="Arial MT"/>
                <a:cs typeface="Arial MT"/>
              </a:rPr>
              <a:t> </a:t>
            </a:r>
            <a:r>
              <a:rPr sz="1600" dirty="0">
                <a:solidFill>
                  <a:srgbClr val="FFFFFF"/>
                </a:solidFill>
                <a:latin typeface="Arial MT"/>
                <a:cs typeface="Arial MT"/>
              </a:rPr>
              <a:t>statistical</a:t>
            </a:r>
            <a:r>
              <a:rPr sz="1600" spc="-35" dirty="0">
                <a:solidFill>
                  <a:srgbClr val="FFFFFF"/>
                </a:solidFill>
                <a:latin typeface="Arial MT"/>
                <a:cs typeface="Arial MT"/>
              </a:rPr>
              <a:t> </a:t>
            </a:r>
            <a:r>
              <a:rPr sz="1600" dirty="0">
                <a:solidFill>
                  <a:srgbClr val="FFFFFF"/>
                </a:solidFill>
                <a:latin typeface="Arial MT"/>
                <a:cs typeface="Arial MT"/>
              </a:rPr>
              <a:t>significance.</a:t>
            </a:r>
            <a:r>
              <a:rPr sz="1600" spc="-40" dirty="0">
                <a:solidFill>
                  <a:srgbClr val="FFFFFF"/>
                </a:solidFill>
                <a:latin typeface="Arial MT"/>
                <a:cs typeface="Arial MT"/>
              </a:rPr>
              <a:t> </a:t>
            </a:r>
            <a:r>
              <a:rPr sz="1600" dirty="0">
                <a:solidFill>
                  <a:srgbClr val="FFFFFF"/>
                </a:solidFill>
                <a:latin typeface="Arial MT"/>
                <a:cs typeface="Arial MT"/>
              </a:rPr>
              <a:t>If</a:t>
            </a:r>
            <a:r>
              <a:rPr sz="1600" spc="-20" dirty="0">
                <a:solidFill>
                  <a:srgbClr val="FFFFFF"/>
                </a:solidFill>
                <a:latin typeface="Arial MT"/>
                <a:cs typeface="Arial MT"/>
              </a:rPr>
              <a:t> not→ </a:t>
            </a:r>
            <a:r>
              <a:rPr sz="1600" dirty="0">
                <a:solidFill>
                  <a:srgbClr val="FFFFFF"/>
                </a:solidFill>
                <a:latin typeface="Arial MT"/>
                <a:cs typeface="Arial MT"/>
              </a:rPr>
              <a:t>eliminate</a:t>
            </a:r>
            <a:r>
              <a:rPr sz="1600" spc="-40" dirty="0">
                <a:solidFill>
                  <a:srgbClr val="FFFFFF"/>
                </a:solidFill>
                <a:latin typeface="Arial MT"/>
                <a:cs typeface="Arial MT"/>
              </a:rPr>
              <a:t> </a:t>
            </a:r>
            <a:r>
              <a:rPr sz="1600" dirty="0">
                <a:solidFill>
                  <a:srgbClr val="FFFFFF"/>
                </a:solidFill>
                <a:latin typeface="Arial MT"/>
                <a:cs typeface="Arial MT"/>
              </a:rPr>
              <a:t>the</a:t>
            </a:r>
            <a:r>
              <a:rPr sz="1600" spc="-35" dirty="0">
                <a:solidFill>
                  <a:srgbClr val="FFFFFF"/>
                </a:solidFill>
                <a:latin typeface="Arial MT"/>
                <a:cs typeface="Arial MT"/>
              </a:rPr>
              <a:t> </a:t>
            </a:r>
            <a:r>
              <a:rPr sz="1600" dirty="0">
                <a:solidFill>
                  <a:srgbClr val="FFFFFF"/>
                </a:solidFill>
                <a:latin typeface="Arial MT"/>
                <a:cs typeface="Arial MT"/>
              </a:rPr>
              <a:t>first</a:t>
            </a:r>
            <a:r>
              <a:rPr sz="1600" spc="-20" dirty="0">
                <a:solidFill>
                  <a:srgbClr val="FFFFFF"/>
                </a:solidFill>
                <a:latin typeface="Arial MT"/>
                <a:cs typeface="Arial MT"/>
              </a:rPr>
              <a:t> </a:t>
            </a:r>
            <a:r>
              <a:rPr sz="1600" i="1" spc="-25" dirty="0">
                <a:solidFill>
                  <a:srgbClr val="FFFFFF"/>
                </a:solidFill>
                <a:latin typeface="Arial"/>
                <a:cs typeface="Arial"/>
              </a:rPr>
              <a:t>X</a:t>
            </a:r>
            <a:r>
              <a:rPr sz="1575" i="1" spc="-37" baseline="-21164" dirty="0">
                <a:solidFill>
                  <a:srgbClr val="FFFFFF"/>
                </a:solidFill>
                <a:latin typeface="Arial"/>
                <a:cs typeface="Arial"/>
              </a:rPr>
              <a:t>i</a:t>
            </a:r>
            <a:r>
              <a:rPr sz="1600" i="1" spc="-25" dirty="0">
                <a:solidFill>
                  <a:srgbClr val="FFFFFF"/>
                </a:solidFill>
                <a:latin typeface="Arial"/>
                <a:cs typeface="Arial"/>
              </a:rPr>
              <a:t>.</a:t>
            </a:r>
            <a:endParaRPr sz="1600">
              <a:latin typeface="Arial"/>
              <a:cs typeface="Arial"/>
            </a:endParaRPr>
          </a:p>
          <a:p>
            <a:pPr marL="507365" marR="81280" indent="-431800">
              <a:lnSpc>
                <a:spcPct val="110000"/>
              </a:lnSpc>
              <a:spcBef>
                <a:spcPts val="600"/>
              </a:spcBef>
              <a:buClr>
                <a:srgbClr val="245896"/>
              </a:buClr>
              <a:buAutoNum type="arabicPeriod"/>
              <a:tabLst>
                <a:tab pos="507365" algn="l"/>
              </a:tabLst>
            </a:pPr>
            <a:r>
              <a:rPr sz="1600" dirty="0">
                <a:solidFill>
                  <a:srgbClr val="FFFFFF"/>
                </a:solidFill>
                <a:latin typeface="Arial MT"/>
                <a:cs typeface="Arial MT"/>
              </a:rPr>
              <a:t>Continue</a:t>
            </a:r>
            <a:r>
              <a:rPr sz="1600" spc="-30" dirty="0">
                <a:solidFill>
                  <a:srgbClr val="FFFFFF"/>
                </a:solidFill>
                <a:latin typeface="Arial MT"/>
                <a:cs typeface="Arial MT"/>
              </a:rPr>
              <a:t> </a:t>
            </a:r>
            <a:r>
              <a:rPr sz="1600" dirty="0">
                <a:solidFill>
                  <a:srgbClr val="FFFFFF"/>
                </a:solidFill>
                <a:latin typeface="Arial MT"/>
                <a:cs typeface="Arial MT"/>
              </a:rPr>
              <a:t>this</a:t>
            </a:r>
            <a:r>
              <a:rPr sz="1600" spc="-20" dirty="0">
                <a:solidFill>
                  <a:srgbClr val="FFFFFF"/>
                </a:solidFill>
                <a:latin typeface="Arial MT"/>
                <a:cs typeface="Arial MT"/>
              </a:rPr>
              <a:t> </a:t>
            </a:r>
            <a:r>
              <a:rPr sz="1600" dirty="0">
                <a:solidFill>
                  <a:srgbClr val="FFFFFF"/>
                </a:solidFill>
                <a:latin typeface="Arial MT"/>
                <a:cs typeface="Arial MT"/>
              </a:rPr>
              <a:t>procedure</a:t>
            </a:r>
            <a:r>
              <a:rPr sz="1600" spc="-20" dirty="0">
                <a:solidFill>
                  <a:srgbClr val="FFFFFF"/>
                </a:solidFill>
                <a:latin typeface="Arial MT"/>
                <a:cs typeface="Arial MT"/>
              </a:rPr>
              <a:t> </a:t>
            </a:r>
            <a:r>
              <a:rPr sz="1600" dirty="0">
                <a:solidFill>
                  <a:srgbClr val="FFFFFF"/>
                </a:solidFill>
                <a:latin typeface="Arial MT"/>
                <a:cs typeface="Arial MT"/>
              </a:rPr>
              <a:t>by</a:t>
            </a:r>
            <a:r>
              <a:rPr sz="1600" spc="-20" dirty="0">
                <a:solidFill>
                  <a:srgbClr val="FFFFFF"/>
                </a:solidFill>
                <a:latin typeface="Arial MT"/>
                <a:cs typeface="Arial MT"/>
              </a:rPr>
              <a:t> </a:t>
            </a:r>
            <a:r>
              <a:rPr sz="1600" dirty="0">
                <a:solidFill>
                  <a:srgbClr val="FFFFFF"/>
                </a:solidFill>
                <a:latin typeface="Arial MT"/>
                <a:cs typeface="Arial MT"/>
              </a:rPr>
              <a:t>examining</a:t>
            </a:r>
            <a:r>
              <a:rPr sz="1600" spc="-25" dirty="0">
                <a:solidFill>
                  <a:srgbClr val="FFFFFF"/>
                </a:solidFill>
                <a:latin typeface="Arial MT"/>
                <a:cs typeface="Arial MT"/>
              </a:rPr>
              <a:t> </a:t>
            </a:r>
            <a:r>
              <a:rPr sz="1600" dirty="0">
                <a:solidFill>
                  <a:srgbClr val="FFFFFF"/>
                </a:solidFill>
                <a:latin typeface="Arial MT"/>
                <a:cs typeface="Arial MT"/>
              </a:rPr>
              <a:t>all</a:t>
            </a:r>
            <a:r>
              <a:rPr sz="1600" spc="-25" dirty="0">
                <a:solidFill>
                  <a:srgbClr val="FFFFFF"/>
                </a:solidFill>
                <a:latin typeface="Arial MT"/>
                <a:cs typeface="Arial MT"/>
              </a:rPr>
              <a:t> </a:t>
            </a:r>
            <a:r>
              <a:rPr sz="1600" dirty="0">
                <a:solidFill>
                  <a:srgbClr val="FFFFFF"/>
                </a:solidFill>
                <a:latin typeface="Arial MT"/>
                <a:cs typeface="Arial MT"/>
              </a:rPr>
              <a:t>independent</a:t>
            </a:r>
            <a:r>
              <a:rPr sz="1600" spc="405" dirty="0">
                <a:solidFill>
                  <a:srgbClr val="FFFFFF"/>
                </a:solidFill>
                <a:latin typeface="Arial MT"/>
                <a:cs typeface="Arial MT"/>
              </a:rPr>
              <a:t> </a:t>
            </a:r>
            <a:r>
              <a:rPr sz="1600" dirty="0">
                <a:solidFill>
                  <a:srgbClr val="FFFFFF"/>
                </a:solidFill>
                <a:latin typeface="Arial MT"/>
                <a:cs typeface="Arial MT"/>
              </a:rPr>
              <a:t>variable</a:t>
            </a:r>
            <a:r>
              <a:rPr sz="1600" spc="-30" dirty="0">
                <a:solidFill>
                  <a:srgbClr val="FFFFFF"/>
                </a:solidFill>
                <a:latin typeface="Arial MT"/>
                <a:cs typeface="Arial MT"/>
              </a:rPr>
              <a:t> </a:t>
            </a:r>
            <a:r>
              <a:rPr sz="1600" dirty="0">
                <a:solidFill>
                  <a:srgbClr val="FFFFFF"/>
                </a:solidFill>
                <a:latin typeface="Arial MT"/>
                <a:cs typeface="Arial MT"/>
              </a:rPr>
              <a:t>not</a:t>
            </a:r>
            <a:r>
              <a:rPr sz="1600" spc="-10" dirty="0">
                <a:solidFill>
                  <a:srgbClr val="FFFFFF"/>
                </a:solidFill>
                <a:latin typeface="Arial MT"/>
                <a:cs typeface="Arial MT"/>
              </a:rPr>
              <a:t> </a:t>
            </a:r>
            <a:r>
              <a:rPr sz="1600" dirty="0">
                <a:solidFill>
                  <a:srgbClr val="FFFFFF"/>
                </a:solidFill>
                <a:latin typeface="Arial MT"/>
                <a:cs typeface="Arial MT"/>
              </a:rPr>
              <a:t>in</a:t>
            </a:r>
            <a:r>
              <a:rPr sz="1600" spc="-25" dirty="0">
                <a:solidFill>
                  <a:srgbClr val="FFFFFF"/>
                </a:solidFill>
                <a:latin typeface="Arial MT"/>
                <a:cs typeface="Arial MT"/>
              </a:rPr>
              <a:t> </a:t>
            </a:r>
            <a:r>
              <a:rPr sz="1600" dirty="0">
                <a:solidFill>
                  <a:srgbClr val="FFFFFF"/>
                </a:solidFill>
                <a:latin typeface="Arial MT"/>
                <a:cs typeface="Arial MT"/>
              </a:rPr>
              <a:t>the</a:t>
            </a:r>
            <a:r>
              <a:rPr sz="1600" spc="-15" dirty="0">
                <a:solidFill>
                  <a:srgbClr val="FFFFFF"/>
                </a:solidFill>
                <a:latin typeface="Arial MT"/>
                <a:cs typeface="Arial MT"/>
              </a:rPr>
              <a:t> </a:t>
            </a:r>
            <a:r>
              <a:rPr sz="1600" dirty="0">
                <a:solidFill>
                  <a:srgbClr val="FFFFFF"/>
                </a:solidFill>
                <a:latin typeface="Arial MT"/>
                <a:cs typeface="Arial MT"/>
              </a:rPr>
              <a:t>model</a:t>
            </a:r>
            <a:r>
              <a:rPr sz="1600" spc="-20" dirty="0">
                <a:solidFill>
                  <a:srgbClr val="FFFFFF"/>
                </a:solidFill>
                <a:latin typeface="Arial MT"/>
                <a:cs typeface="Arial MT"/>
              </a:rPr>
              <a:t> </a:t>
            </a:r>
            <a:r>
              <a:rPr sz="1600" spc="-25" dirty="0">
                <a:solidFill>
                  <a:srgbClr val="FFFFFF"/>
                </a:solidFill>
                <a:latin typeface="Arial MT"/>
                <a:cs typeface="Arial MT"/>
              </a:rPr>
              <a:t>to </a:t>
            </a:r>
            <a:r>
              <a:rPr sz="1600" dirty="0">
                <a:solidFill>
                  <a:srgbClr val="FFFFFF"/>
                </a:solidFill>
                <a:latin typeface="Arial MT"/>
                <a:cs typeface="Arial MT"/>
              </a:rPr>
              <a:t>determine</a:t>
            </a:r>
            <a:r>
              <a:rPr sz="1600" spc="-30" dirty="0">
                <a:solidFill>
                  <a:srgbClr val="FFFFFF"/>
                </a:solidFill>
                <a:latin typeface="Arial MT"/>
                <a:cs typeface="Arial MT"/>
              </a:rPr>
              <a:t> </a:t>
            </a:r>
            <a:r>
              <a:rPr sz="1600" dirty="0">
                <a:solidFill>
                  <a:srgbClr val="FFFFFF"/>
                </a:solidFill>
                <a:latin typeface="Arial MT"/>
                <a:cs typeface="Arial MT"/>
              </a:rPr>
              <a:t>whether</a:t>
            </a:r>
            <a:r>
              <a:rPr sz="1600" spc="-25" dirty="0">
                <a:solidFill>
                  <a:srgbClr val="FFFFFF"/>
                </a:solidFill>
                <a:latin typeface="Arial MT"/>
                <a:cs typeface="Arial MT"/>
              </a:rPr>
              <a:t> </a:t>
            </a:r>
            <a:r>
              <a:rPr sz="1600" dirty="0">
                <a:solidFill>
                  <a:srgbClr val="FFFFFF"/>
                </a:solidFill>
                <a:latin typeface="Arial MT"/>
                <a:cs typeface="Arial MT"/>
              </a:rPr>
              <a:t>to</a:t>
            </a:r>
            <a:r>
              <a:rPr sz="1600" spc="-25" dirty="0">
                <a:solidFill>
                  <a:srgbClr val="FFFFFF"/>
                </a:solidFill>
                <a:latin typeface="Arial MT"/>
                <a:cs typeface="Arial MT"/>
              </a:rPr>
              <a:t> </a:t>
            </a:r>
            <a:r>
              <a:rPr sz="1600" dirty="0">
                <a:solidFill>
                  <a:srgbClr val="FFFFFF"/>
                </a:solidFill>
                <a:latin typeface="Arial MT"/>
                <a:cs typeface="Arial MT"/>
              </a:rPr>
              <a:t>make</a:t>
            </a:r>
            <a:r>
              <a:rPr sz="1600" spc="-30" dirty="0">
                <a:solidFill>
                  <a:srgbClr val="FFFFFF"/>
                </a:solidFill>
                <a:latin typeface="Arial MT"/>
                <a:cs typeface="Arial MT"/>
              </a:rPr>
              <a:t> </a:t>
            </a:r>
            <a:r>
              <a:rPr sz="1600" dirty="0">
                <a:solidFill>
                  <a:srgbClr val="FFFFFF"/>
                </a:solidFill>
                <a:latin typeface="Arial MT"/>
                <a:cs typeface="Arial MT"/>
              </a:rPr>
              <a:t>a</a:t>
            </a:r>
            <a:r>
              <a:rPr sz="1600" spc="-25" dirty="0">
                <a:solidFill>
                  <a:srgbClr val="FFFFFF"/>
                </a:solidFill>
                <a:latin typeface="Arial MT"/>
                <a:cs typeface="Arial MT"/>
              </a:rPr>
              <a:t> </a:t>
            </a:r>
            <a:r>
              <a:rPr sz="1600" dirty="0">
                <a:solidFill>
                  <a:srgbClr val="FFFFFF"/>
                </a:solidFill>
                <a:latin typeface="Arial MT"/>
                <a:cs typeface="Arial MT"/>
              </a:rPr>
              <a:t>statistically</a:t>
            </a:r>
            <a:r>
              <a:rPr sz="1600" spc="-35" dirty="0">
                <a:solidFill>
                  <a:srgbClr val="FFFFFF"/>
                </a:solidFill>
                <a:latin typeface="Arial MT"/>
                <a:cs typeface="Arial MT"/>
              </a:rPr>
              <a:t> </a:t>
            </a:r>
            <a:r>
              <a:rPr sz="1600" dirty="0">
                <a:solidFill>
                  <a:srgbClr val="FFFFFF"/>
                </a:solidFill>
                <a:latin typeface="Arial MT"/>
                <a:cs typeface="Arial MT"/>
              </a:rPr>
              <a:t>significant</a:t>
            </a:r>
            <a:r>
              <a:rPr sz="1600" spc="-40" dirty="0">
                <a:solidFill>
                  <a:srgbClr val="FFFFFF"/>
                </a:solidFill>
                <a:latin typeface="Arial MT"/>
                <a:cs typeface="Arial MT"/>
              </a:rPr>
              <a:t> </a:t>
            </a:r>
            <a:r>
              <a:rPr sz="1600" dirty="0">
                <a:solidFill>
                  <a:srgbClr val="FFFFFF"/>
                </a:solidFill>
                <a:latin typeface="Arial MT"/>
                <a:cs typeface="Arial MT"/>
              </a:rPr>
              <a:t>addition</a:t>
            </a:r>
            <a:r>
              <a:rPr sz="1600" spc="-35" dirty="0">
                <a:solidFill>
                  <a:srgbClr val="FFFFFF"/>
                </a:solidFill>
                <a:latin typeface="Arial MT"/>
                <a:cs typeface="Arial MT"/>
              </a:rPr>
              <a:t> </a:t>
            </a:r>
            <a:r>
              <a:rPr sz="1600" dirty="0">
                <a:solidFill>
                  <a:srgbClr val="FFFFFF"/>
                </a:solidFill>
                <a:latin typeface="Arial MT"/>
                <a:cs typeface="Arial MT"/>
              </a:rPr>
              <a:t>to</a:t>
            </a:r>
            <a:r>
              <a:rPr sz="1600" spc="-25" dirty="0">
                <a:solidFill>
                  <a:srgbClr val="FFFFFF"/>
                </a:solidFill>
                <a:latin typeface="Arial MT"/>
                <a:cs typeface="Arial MT"/>
              </a:rPr>
              <a:t> </a:t>
            </a:r>
            <a:r>
              <a:rPr sz="1600" dirty="0">
                <a:solidFill>
                  <a:srgbClr val="FFFFFF"/>
                </a:solidFill>
                <a:latin typeface="Arial MT"/>
                <a:cs typeface="Arial MT"/>
              </a:rPr>
              <a:t>current</a:t>
            </a:r>
            <a:r>
              <a:rPr sz="1600" spc="-15" dirty="0">
                <a:solidFill>
                  <a:srgbClr val="FFFFFF"/>
                </a:solidFill>
                <a:latin typeface="Arial MT"/>
                <a:cs typeface="Arial MT"/>
              </a:rPr>
              <a:t> </a:t>
            </a:r>
            <a:r>
              <a:rPr sz="1600" dirty="0">
                <a:solidFill>
                  <a:srgbClr val="FFFFFF"/>
                </a:solidFill>
                <a:latin typeface="Arial MT"/>
                <a:cs typeface="Arial MT"/>
              </a:rPr>
              <a:t>model,</a:t>
            </a:r>
            <a:r>
              <a:rPr sz="1600" spc="-20" dirty="0">
                <a:solidFill>
                  <a:srgbClr val="FFFFFF"/>
                </a:solidFill>
                <a:latin typeface="Arial MT"/>
                <a:cs typeface="Arial MT"/>
              </a:rPr>
              <a:t> etc.</a:t>
            </a:r>
            <a:endParaRPr sz="1600">
              <a:latin typeface="Arial MT"/>
              <a:cs typeface="Arial MT"/>
            </a:endParaRPr>
          </a:p>
          <a:p>
            <a:pPr marL="507365" indent="-431800">
              <a:lnSpc>
                <a:spcPct val="100000"/>
              </a:lnSpc>
              <a:spcBef>
                <a:spcPts val="795"/>
              </a:spcBef>
              <a:buClr>
                <a:srgbClr val="245896"/>
              </a:buClr>
              <a:buAutoNum type="arabicPeriod"/>
              <a:tabLst>
                <a:tab pos="507365" algn="l"/>
              </a:tabLst>
            </a:pPr>
            <a:r>
              <a:rPr sz="1600" spc="-10" dirty="0">
                <a:solidFill>
                  <a:srgbClr val="9C309F"/>
                </a:solidFill>
                <a:latin typeface="Arial MT"/>
                <a:cs typeface="Arial MT"/>
              </a:rPr>
              <a:t>Caveats:</a:t>
            </a:r>
            <a:endParaRPr sz="1600">
              <a:latin typeface="Arial MT"/>
              <a:cs typeface="Arial MT"/>
            </a:endParaRPr>
          </a:p>
          <a:p>
            <a:pPr marL="876935" marR="645795" lvl="1" indent="-229235">
              <a:lnSpc>
                <a:spcPct val="110000"/>
              </a:lnSpc>
              <a:spcBef>
                <a:spcPts val="600"/>
              </a:spcBef>
              <a:buClr>
                <a:srgbClr val="245896"/>
              </a:buClr>
              <a:buAutoNum type="arabicPeriod"/>
              <a:tabLst>
                <a:tab pos="876935" algn="l"/>
              </a:tabLst>
            </a:pPr>
            <a:r>
              <a:rPr sz="1600" dirty="0">
                <a:solidFill>
                  <a:srgbClr val="FFFFFF"/>
                </a:solidFill>
                <a:latin typeface="Arial MT"/>
                <a:cs typeface="Arial MT"/>
              </a:rPr>
              <a:t>Multicollinearity:</a:t>
            </a:r>
            <a:r>
              <a:rPr sz="1600" spc="-35" dirty="0">
                <a:solidFill>
                  <a:srgbClr val="FFFFFF"/>
                </a:solidFill>
                <a:latin typeface="Arial MT"/>
                <a:cs typeface="Arial MT"/>
              </a:rPr>
              <a:t> </a:t>
            </a:r>
            <a:r>
              <a:rPr sz="1600" dirty="0">
                <a:solidFill>
                  <a:srgbClr val="FFFFFF"/>
                </a:solidFill>
                <a:latin typeface="Arial MT"/>
                <a:cs typeface="Arial MT"/>
              </a:rPr>
              <a:t>omission</a:t>
            </a:r>
            <a:r>
              <a:rPr sz="1600" spc="-40" dirty="0">
                <a:solidFill>
                  <a:srgbClr val="FFFFFF"/>
                </a:solidFill>
                <a:latin typeface="Arial MT"/>
                <a:cs typeface="Arial MT"/>
              </a:rPr>
              <a:t> </a:t>
            </a:r>
            <a:r>
              <a:rPr sz="1600" dirty="0">
                <a:solidFill>
                  <a:srgbClr val="FFFFFF"/>
                </a:solidFill>
                <a:latin typeface="Arial MT"/>
                <a:cs typeface="Arial MT"/>
              </a:rPr>
              <a:t>of</a:t>
            </a:r>
            <a:r>
              <a:rPr sz="1600" spc="-20" dirty="0">
                <a:solidFill>
                  <a:srgbClr val="FFFFFF"/>
                </a:solidFill>
                <a:latin typeface="Arial MT"/>
                <a:cs typeface="Arial MT"/>
              </a:rPr>
              <a:t> </a:t>
            </a:r>
            <a:r>
              <a:rPr sz="1600" dirty="0">
                <a:solidFill>
                  <a:srgbClr val="FFFFFF"/>
                </a:solidFill>
                <a:latin typeface="Arial MT"/>
                <a:cs typeface="Arial MT"/>
              </a:rPr>
              <a:t>variables</a:t>
            </a:r>
            <a:r>
              <a:rPr sz="1600" spc="-40" dirty="0">
                <a:solidFill>
                  <a:srgbClr val="FFFFFF"/>
                </a:solidFill>
                <a:latin typeface="Arial MT"/>
                <a:cs typeface="Arial MT"/>
              </a:rPr>
              <a:t> </a:t>
            </a:r>
            <a:r>
              <a:rPr sz="1600" dirty="0">
                <a:solidFill>
                  <a:srgbClr val="FFFFFF"/>
                </a:solidFill>
                <a:latin typeface="Arial MT"/>
                <a:cs typeface="Arial MT"/>
              </a:rPr>
              <a:t>that</a:t>
            </a:r>
            <a:r>
              <a:rPr sz="1600" spc="-15" dirty="0">
                <a:solidFill>
                  <a:srgbClr val="FFFFFF"/>
                </a:solidFill>
                <a:latin typeface="Arial MT"/>
                <a:cs typeface="Arial MT"/>
              </a:rPr>
              <a:t> </a:t>
            </a:r>
            <a:r>
              <a:rPr sz="1600" dirty="0">
                <a:solidFill>
                  <a:srgbClr val="FFFFFF"/>
                </a:solidFill>
                <a:latin typeface="Arial MT"/>
                <a:cs typeface="Arial MT"/>
              </a:rPr>
              <a:t>might</a:t>
            </a:r>
            <a:r>
              <a:rPr sz="1600" spc="-15" dirty="0">
                <a:solidFill>
                  <a:srgbClr val="FFFFFF"/>
                </a:solidFill>
                <a:latin typeface="Arial MT"/>
                <a:cs typeface="Arial MT"/>
              </a:rPr>
              <a:t> </a:t>
            </a:r>
            <a:r>
              <a:rPr sz="1600" dirty="0">
                <a:solidFill>
                  <a:srgbClr val="FFFFFF"/>
                </a:solidFill>
                <a:latin typeface="Arial MT"/>
                <a:cs typeface="Arial MT"/>
              </a:rPr>
              <a:t>be</a:t>
            </a:r>
            <a:r>
              <a:rPr sz="1600" spc="-30" dirty="0">
                <a:solidFill>
                  <a:srgbClr val="FFFFFF"/>
                </a:solidFill>
                <a:latin typeface="Arial MT"/>
                <a:cs typeface="Arial MT"/>
              </a:rPr>
              <a:t> </a:t>
            </a:r>
            <a:r>
              <a:rPr sz="1600" dirty="0">
                <a:solidFill>
                  <a:srgbClr val="FFFFFF"/>
                </a:solidFill>
                <a:latin typeface="Arial MT"/>
                <a:cs typeface="Arial MT"/>
              </a:rPr>
              <a:t>highly</a:t>
            </a:r>
            <a:r>
              <a:rPr sz="1600" spc="-35" dirty="0">
                <a:solidFill>
                  <a:srgbClr val="FFFFFF"/>
                </a:solidFill>
                <a:latin typeface="Arial MT"/>
                <a:cs typeface="Arial MT"/>
              </a:rPr>
              <a:t> </a:t>
            </a:r>
            <a:r>
              <a:rPr sz="1600" dirty="0">
                <a:solidFill>
                  <a:srgbClr val="FFFFFF"/>
                </a:solidFill>
                <a:latin typeface="Arial MT"/>
                <a:cs typeface="Arial MT"/>
              </a:rPr>
              <a:t>related</a:t>
            </a:r>
            <a:r>
              <a:rPr sz="1600" spc="-30" dirty="0">
                <a:solidFill>
                  <a:srgbClr val="FFFFFF"/>
                </a:solidFill>
                <a:latin typeface="Arial MT"/>
                <a:cs typeface="Arial MT"/>
              </a:rPr>
              <a:t> </a:t>
            </a:r>
            <a:r>
              <a:rPr sz="1600" dirty="0">
                <a:solidFill>
                  <a:srgbClr val="FFFFFF"/>
                </a:solidFill>
                <a:latin typeface="Arial MT"/>
                <a:cs typeface="Arial MT"/>
              </a:rPr>
              <a:t>to</a:t>
            </a:r>
            <a:r>
              <a:rPr sz="1600" spc="-25" dirty="0">
                <a:solidFill>
                  <a:srgbClr val="FFFFFF"/>
                </a:solidFill>
                <a:latin typeface="Arial MT"/>
                <a:cs typeface="Arial MT"/>
              </a:rPr>
              <a:t> the </a:t>
            </a:r>
            <a:r>
              <a:rPr sz="1600" dirty="0">
                <a:solidFill>
                  <a:srgbClr val="FFFFFF"/>
                </a:solidFill>
                <a:latin typeface="Arial MT"/>
                <a:cs typeface="Arial MT"/>
              </a:rPr>
              <a:t>dependent</a:t>
            </a:r>
            <a:r>
              <a:rPr sz="1600" spc="-40" dirty="0">
                <a:solidFill>
                  <a:srgbClr val="FFFFFF"/>
                </a:solidFill>
                <a:latin typeface="Arial MT"/>
                <a:cs typeface="Arial MT"/>
              </a:rPr>
              <a:t> </a:t>
            </a:r>
            <a:r>
              <a:rPr sz="1600" spc="-10" dirty="0">
                <a:solidFill>
                  <a:srgbClr val="FFFFFF"/>
                </a:solidFill>
                <a:latin typeface="Arial MT"/>
                <a:cs typeface="Arial MT"/>
              </a:rPr>
              <a:t>variable</a:t>
            </a:r>
            <a:endParaRPr sz="1600">
              <a:latin typeface="Arial MT"/>
              <a:cs typeface="Arial MT"/>
            </a:endParaRPr>
          </a:p>
          <a:p>
            <a:pPr marL="876935" lvl="1" indent="-228600">
              <a:lnSpc>
                <a:spcPct val="100000"/>
              </a:lnSpc>
              <a:spcBef>
                <a:spcPts val="790"/>
              </a:spcBef>
              <a:buClr>
                <a:srgbClr val="245896"/>
              </a:buClr>
              <a:buAutoNum type="arabicPeriod"/>
              <a:tabLst>
                <a:tab pos="876935" algn="l"/>
              </a:tabLst>
            </a:pPr>
            <a:r>
              <a:rPr sz="1600" dirty="0">
                <a:solidFill>
                  <a:srgbClr val="FFFFFF"/>
                </a:solidFill>
                <a:latin typeface="Arial MT"/>
                <a:cs typeface="Arial MT"/>
              </a:rPr>
              <a:t>Loss</a:t>
            </a:r>
            <a:r>
              <a:rPr sz="1600" spc="-20" dirty="0">
                <a:solidFill>
                  <a:srgbClr val="FFFFFF"/>
                </a:solidFill>
                <a:latin typeface="Arial MT"/>
                <a:cs typeface="Arial MT"/>
              </a:rPr>
              <a:t> </a:t>
            </a:r>
            <a:r>
              <a:rPr sz="1600" dirty="0">
                <a:solidFill>
                  <a:srgbClr val="FFFFFF"/>
                </a:solidFill>
                <a:latin typeface="Arial MT"/>
                <a:cs typeface="Arial MT"/>
              </a:rPr>
              <a:t>of</a:t>
            </a:r>
            <a:r>
              <a:rPr sz="1600" spc="-20" dirty="0">
                <a:solidFill>
                  <a:srgbClr val="FFFFFF"/>
                </a:solidFill>
                <a:latin typeface="Arial MT"/>
                <a:cs typeface="Arial MT"/>
              </a:rPr>
              <a:t> </a:t>
            </a:r>
            <a:r>
              <a:rPr sz="1600" dirty="0">
                <a:solidFill>
                  <a:srgbClr val="FFFFFF"/>
                </a:solidFill>
                <a:latin typeface="Arial MT"/>
                <a:cs typeface="Arial MT"/>
              </a:rPr>
              <a:t>researcher</a:t>
            </a:r>
            <a:r>
              <a:rPr sz="1600" spc="-15" dirty="0">
                <a:solidFill>
                  <a:srgbClr val="FFFFFF"/>
                </a:solidFill>
                <a:latin typeface="Arial MT"/>
                <a:cs typeface="Arial MT"/>
              </a:rPr>
              <a:t> </a:t>
            </a:r>
            <a:r>
              <a:rPr sz="1600" spc="-10" dirty="0">
                <a:solidFill>
                  <a:srgbClr val="FFFFFF"/>
                </a:solidFill>
                <a:latin typeface="Arial MT"/>
                <a:cs typeface="Arial MT"/>
              </a:rPr>
              <a:t>control</a:t>
            </a:r>
            <a:endParaRPr sz="1600">
              <a:latin typeface="Arial MT"/>
              <a:cs typeface="Arial MT"/>
            </a:endParaRPr>
          </a:p>
          <a:p>
            <a:pPr marL="876935" marR="683895" lvl="1" indent="-229235">
              <a:lnSpc>
                <a:spcPct val="110000"/>
              </a:lnSpc>
              <a:spcBef>
                <a:spcPts val="600"/>
              </a:spcBef>
              <a:buClr>
                <a:srgbClr val="245896"/>
              </a:buClr>
              <a:buAutoNum type="arabicPeriod"/>
              <a:tabLst>
                <a:tab pos="876935" algn="l"/>
              </a:tabLst>
            </a:pPr>
            <a:r>
              <a:rPr sz="1600" dirty="0">
                <a:solidFill>
                  <a:srgbClr val="FFFFFF"/>
                </a:solidFill>
                <a:latin typeface="Arial MT"/>
                <a:cs typeface="Arial MT"/>
              </a:rPr>
              <a:t>Increase</a:t>
            </a:r>
            <a:r>
              <a:rPr sz="1600" spc="-25" dirty="0">
                <a:solidFill>
                  <a:srgbClr val="FFFFFF"/>
                </a:solidFill>
                <a:latin typeface="Arial MT"/>
                <a:cs typeface="Arial MT"/>
              </a:rPr>
              <a:t> </a:t>
            </a:r>
            <a:r>
              <a:rPr sz="1600" dirty="0">
                <a:solidFill>
                  <a:srgbClr val="FFFFFF"/>
                </a:solidFill>
                <a:latin typeface="Arial MT"/>
                <a:cs typeface="Arial MT"/>
              </a:rPr>
              <a:t>in</a:t>
            </a:r>
            <a:r>
              <a:rPr sz="1600" spc="-30" dirty="0">
                <a:solidFill>
                  <a:srgbClr val="FFFFFF"/>
                </a:solidFill>
                <a:latin typeface="Arial MT"/>
                <a:cs typeface="Arial MT"/>
              </a:rPr>
              <a:t> </a:t>
            </a:r>
            <a:r>
              <a:rPr sz="1600" dirty="0">
                <a:solidFill>
                  <a:srgbClr val="FFFFFF"/>
                </a:solidFill>
                <a:latin typeface="Arial MT"/>
                <a:cs typeface="Arial MT"/>
              </a:rPr>
              <a:t>the</a:t>
            </a:r>
            <a:r>
              <a:rPr sz="1600" spc="-20" dirty="0">
                <a:solidFill>
                  <a:srgbClr val="FFFFFF"/>
                </a:solidFill>
                <a:latin typeface="Arial MT"/>
                <a:cs typeface="Arial MT"/>
              </a:rPr>
              <a:t> </a:t>
            </a:r>
            <a:r>
              <a:rPr sz="1600" dirty="0">
                <a:solidFill>
                  <a:srgbClr val="FFFFFF"/>
                </a:solidFill>
                <a:latin typeface="Arial MT"/>
                <a:cs typeface="Arial MT"/>
              </a:rPr>
              <a:t>overall</a:t>
            </a:r>
            <a:r>
              <a:rPr sz="1600" spc="-35" dirty="0">
                <a:solidFill>
                  <a:srgbClr val="FFFFFF"/>
                </a:solidFill>
                <a:latin typeface="Arial MT"/>
                <a:cs typeface="Arial MT"/>
              </a:rPr>
              <a:t> </a:t>
            </a:r>
            <a:r>
              <a:rPr sz="1600" dirty="0">
                <a:solidFill>
                  <a:srgbClr val="FFFFFF"/>
                </a:solidFill>
                <a:latin typeface="Arial MT"/>
                <a:cs typeface="Arial MT"/>
              </a:rPr>
              <a:t>error</a:t>
            </a:r>
            <a:r>
              <a:rPr sz="1600" spc="-10" dirty="0">
                <a:solidFill>
                  <a:srgbClr val="FFFFFF"/>
                </a:solidFill>
                <a:latin typeface="Arial MT"/>
                <a:cs typeface="Arial MT"/>
              </a:rPr>
              <a:t> </a:t>
            </a:r>
            <a:r>
              <a:rPr sz="1600" dirty="0">
                <a:solidFill>
                  <a:srgbClr val="FFFFFF"/>
                </a:solidFill>
                <a:latin typeface="Arial MT"/>
                <a:cs typeface="Arial MT"/>
              </a:rPr>
              <a:t>rate</a:t>
            </a:r>
            <a:r>
              <a:rPr sz="1600" spc="-20" dirty="0">
                <a:solidFill>
                  <a:srgbClr val="FFFFFF"/>
                </a:solidFill>
                <a:latin typeface="Arial MT"/>
                <a:cs typeface="Arial MT"/>
              </a:rPr>
              <a:t> </a:t>
            </a:r>
            <a:r>
              <a:rPr sz="1600" dirty="0">
                <a:solidFill>
                  <a:srgbClr val="FFFFFF"/>
                </a:solidFill>
                <a:latin typeface="Arial MT"/>
                <a:cs typeface="Arial MT"/>
              </a:rPr>
              <a:t>due</a:t>
            </a:r>
            <a:r>
              <a:rPr sz="1600" spc="-25" dirty="0">
                <a:solidFill>
                  <a:srgbClr val="FFFFFF"/>
                </a:solidFill>
                <a:latin typeface="Arial MT"/>
                <a:cs typeface="Arial MT"/>
              </a:rPr>
              <a:t> </a:t>
            </a:r>
            <a:r>
              <a:rPr sz="1600" dirty="0">
                <a:solidFill>
                  <a:srgbClr val="FFFFFF"/>
                </a:solidFill>
                <a:latin typeface="Arial MT"/>
                <a:cs typeface="Arial MT"/>
              </a:rPr>
              <a:t>to</a:t>
            </a:r>
            <a:r>
              <a:rPr sz="1600" spc="-20" dirty="0">
                <a:solidFill>
                  <a:srgbClr val="FFFFFF"/>
                </a:solidFill>
                <a:latin typeface="Arial MT"/>
                <a:cs typeface="Arial MT"/>
              </a:rPr>
              <a:t> </a:t>
            </a:r>
            <a:r>
              <a:rPr sz="1600" dirty="0">
                <a:solidFill>
                  <a:srgbClr val="FFFFFF"/>
                </a:solidFill>
                <a:latin typeface="Arial MT"/>
                <a:cs typeface="Arial MT"/>
              </a:rPr>
              <a:t>large</a:t>
            </a:r>
            <a:r>
              <a:rPr sz="1600" spc="-25" dirty="0">
                <a:solidFill>
                  <a:srgbClr val="FFFFFF"/>
                </a:solidFill>
                <a:latin typeface="Arial MT"/>
                <a:cs typeface="Arial MT"/>
              </a:rPr>
              <a:t> </a:t>
            </a:r>
            <a:r>
              <a:rPr sz="1600" dirty="0">
                <a:solidFill>
                  <a:srgbClr val="FFFFFF"/>
                </a:solidFill>
                <a:latin typeface="Arial MT"/>
                <a:cs typeface="Arial MT"/>
              </a:rPr>
              <a:t>number</a:t>
            </a:r>
            <a:r>
              <a:rPr sz="1600" spc="-15" dirty="0">
                <a:solidFill>
                  <a:srgbClr val="FFFFFF"/>
                </a:solidFill>
                <a:latin typeface="Arial MT"/>
                <a:cs typeface="Arial MT"/>
              </a:rPr>
              <a:t> </a:t>
            </a:r>
            <a:r>
              <a:rPr sz="1600" dirty="0">
                <a:solidFill>
                  <a:srgbClr val="FFFFFF"/>
                </a:solidFill>
                <a:latin typeface="Arial MT"/>
                <a:cs typeface="Arial MT"/>
              </a:rPr>
              <a:t>od</a:t>
            </a:r>
            <a:r>
              <a:rPr sz="1600" spc="-25" dirty="0">
                <a:solidFill>
                  <a:srgbClr val="FFFFFF"/>
                </a:solidFill>
                <a:latin typeface="Arial MT"/>
                <a:cs typeface="Arial MT"/>
              </a:rPr>
              <a:t> </a:t>
            </a:r>
            <a:r>
              <a:rPr sz="1600" dirty="0">
                <a:solidFill>
                  <a:srgbClr val="FFFFFF"/>
                </a:solidFill>
                <a:latin typeface="Arial MT"/>
                <a:cs typeface="Arial MT"/>
              </a:rPr>
              <a:t>statistical</a:t>
            </a:r>
            <a:r>
              <a:rPr sz="1600" spc="-30" dirty="0">
                <a:solidFill>
                  <a:srgbClr val="FFFFFF"/>
                </a:solidFill>
                <a:latin typeface="Arial MT"/>
                <a:cs typeface="Arial MT"/>
              </a:rPr>
              <a:t> </a:t>
            </a:r>
            <a:r>
              <a:rPr sz="1600" spc="-10" dirty="0">
                <a:solidFill>
                  <a:srgbClr val="FFFFFF"/>
                </a:solidFill>
                <a:latin typeface="Arial MT"/>
                <a:cs typeface="Arial MT"/>
              </a:rPr>
              <a:t>tests preformed.</a:t>
            </a:r>
            <a:endParaRPr sz="1600">
              <a:latin typeface="Arial MT"/>
              <a:cs typeface="Arial MT"/>
            </a:endParaRPr>
          </a:p>
        </p:txBody>
      </p:sp>
      <p:grpSp>
        <p:nvGrpSpPr>
          <p:cNvPr id="10" name="object 10"/>
          <p:cNvGrpSpPr/>
          <p:nvPr/>
        </p:nvGrpSpPr>
        <p:grpSpPr>
          <a:xfrm>
            <a:off x="552450" y="1460753"/>
            <a:ext cx="8440420" cy="120014"/>
            <a:chOff x="552450" y="1460753"/>
            <a:chExt cx="8440420" cy="120014"/>
          </a:xfrm>
        </p:grpSpPr>
        <p:pic>
          <p:nvPicPr>
            <p:cNvPr id="11" name="object 11"/>
            <p:cNvPicPr/>
            <p:nvPr/>
          </p:nvPicPr>
          <p:blipFill>
            <a:blip r:embed="rId2" cstate="print"/>
            <a:stretch>
              <a:fillRect/>
            </a:stretch>
          </p:blipFill>
          <p:spPr>
            <a:xfrm>
              <a:off x="552450" y="1460753"/>
              <a:ext cx="8439911" cy="119633"/>
            </a:xfrm>
            <a:prstGeom prst="rect">
              <a:avLst/>
            </a:prstGeom>
          </p:spPr>
        </p:pic>
        <p:sp>
          <p:nvSpPr>
            <p:cNvPr id="12" name="object 12"/>
            <p:cNvSpPr/>
            <p:nvPr/>
          </p:nvSpPr>
          <p:spPr>
            <a:xfrm>
              <a:off x="593978" y="1494662"/>
              <a:ext cx="8344534" cy="12065"/>
            </a:xfrm>
            <a:custGeom>
              <a:avLst/>
              <a:gdLst/>
              <a:ahLst/>
              <a:cxnLst/>
              <a:rect l="l" t="t" r="r" b="b"/>
              <a:pathLst>
                <a:path w="8344534" h="12065">
                  <a:moveTo>
                    <a:pt x="0" y="0"/>
                  </a:moveTo>
                  <a:lnTo>
                    <a:pt x="8344496" y="11645"/>
                  </a:lnTo>
                </a:path>
              </a:pathLst>
            </a:custGeom>
            <a:ln w="25400">
              <a:solidFill>
                <a:srgbClr val="5D92BA"/>
              </a:solidFill>
            </a:ln>
          </p:spPr>
          <p:txBody>
            <a:bodyPr wrap="square" lIns="0" tIns="0" rIns="0" bIns="0" rtlCol="0"/>
            <a:lstStyle/>
            <a:p>
              <a:endParaRPr/>
            </a:p>
          </p:txBody>
        </p:sp>
      </p:gr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4" name="object 14"/>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36</a:t>
            </a:fld>
            <a:endParaRPr spc="-25" dirty="0"/>
          </a:p>
        </p:txBody>
      </p:sp>
    </p:spTree>
    <p:extLst>
      <p:ext uri="{BB962C8B-B14F-4D97-AF65-F5344CB8AC3E}">
        <p14:creationId xmlns:p14="http://schemas.microsoft.com/office/powerpoint/2010/main" val="535028985"/>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4839842"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70" dirty="0"/>
              <a:t> </a:t>
            </a:r>
            <a:r>
              <a:rPr dirty="0"/>
              <a:t>Regression</a:t>
            </a:r>
            <a:r>
              <a:rPr spc="-65" dirty="0"/>
              <a:t> </a:t>
            </a:r>
            <a:r>
              <a:rPr dirty="0"/>
              <a:t>Model:</a:t>
            </a:r>
            <a:r>
              <a:rPr spc="-70" dirty="0"/>
              <a:t> </a:t>
            </a:r>
            <a:r>
              <a:rPr dirty="0"/>
              <a:t>Other</a:t>
            </a:r>
            <a:r>
              <a:rPr spc="-90" dirty="0"/>
              <a:t> </a:t>
            </a:r>
            <a:r>
              <a:rPr dirty="0"/>
              <a:t>Sequential</a:t>
            </a:r>
            <a:r>
              <a:rPr spc="-60" dirty="0"/>
              <a:t> </a:t>
            </a:r>
            <a:r>
              <a:rPr dirty="0"/>
              <a:t>Search</a:t>
            </a:r>
            <a:r>
              <a:rPr spc="-75" dirty="0"/>
              <a:t> </a:t>
            </a:r>
            <a:r>
              <a:rPr spc="-10" dirty="0"/>
              <a:t>Methods</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667512" y="2451354"/>
            <a:ext cx="7538720" cy="2644140"/>
          </a:xfrm>
          <a:prstGeom prst="rect">
            <a:avLst/>
          </a:prstGeom>
          <a:solidFill>
            <a:srgbClr val="93B1C7"/>
          </a:solidFill>
        </p:spPr>
        <p:txBody>
          <a:bodyPr vert="horz" wrap="square" lIns="0" tIns="5080" rIns="0" bIns="0" rtlCol="0">
            <a:spAutoFit/>
          </a:bodyPr>
          <a:lstStyle/>
          <a:p>
            <a:pPr>
              <a:lnSpc>
                <a:spcPct val="100000"/>
              </a:lnSpc>
              <a:spcBef>
                <a:spcPts val="40"/>
              </a:spcBef>
            </a:pPr>
            <a:endParaRPr sz="1600">
              <a:latin typeface="Times New Roman"/>
              <a:cs typeface="Times New Roman"/>
            </a:endParaRPr>
          </a:p>
          <a:p>
            <a:pPr marL="523875" indent="-342900">
              <a:lnSpc>
                <a:spcPct val="100000"/>
              </a:lnSpc>
              <a:buClr>
                <a:srgbClr val="245896"/>
              </a:buClr>
              <a:buAutoNum type="arabicPeriod"/>
              <a:tabLst>
                <a:tab pos="523875" algn="l"/>
              </a:tabLst>
            </a:pPr>
            <a:r>
              <a:rPr sz="1600" spc="-10" dirty="0">
                <a:solidFill>
                  <a:srgbClr val="FFFFFF"/>
                </a:solidFill>
                <a:latin typeface="Arial MT"/>
                <a:cs typeface="Arial MT"/>
              </a:rPr>
              <a:t>Trial-and-</a:t>
            </a:r>
            <a:r>
              <a:rPr sz="1600" dirty="0">
                <a:solidFill>
                  <a:srgbClr val="FFFFFF"/>
                </a:solidFill>
                <a:latin typeface="Arial MT"/>
                <a:cs typeface="Arial MT"/>
              </a:rPr>
              <a:t>error</a:t>
            </a:r>
            <a:r>
              <a:rPr sz="1600" spc="15" dirty="0">
                <a:solidFill>
                  <a:srgbClr val="FFFFFF"/>
                </a:solidFill>
                <a:latin typeface="Arial MT"/>
                <a:cs typeface="Arial MT"/>
              </a:rPr>
              <a:t> </a:t>
            </a:r>
            <a:r>
              <a:rPr sz="1600" spc="-10" dirty="0">
                <a:solidFill>
                  <a:srgbClr val="FFFFFF"/>
                </a:solidFill>
                <a:latin typeface="Arial MT"/>
                <a:cs typeface="Arial MT"/>
              </a:rPr>
              <a:t>processes</a:t>
            </a:r>
            <a:endParaRPr sz="1600">
              <a:latin typeface="Arial MT"/>
              <a:cs typeface="Arial MT"/>
            </a:endParaRPr>
          </a:p>
          <a:p>
            <a:pPr>
              <a:lnSpc>
                <a:spcPct val="100000"/>
              </a:lnSpc>
              <a:spcBef>
                <a:spcPts val="1664"/>
              </a:spcBef>
              <a:buAutoNum type="arabicPeriod"/>
            </a:pPr>
            <a:endParaRPr sz="1600">
              <a:latin typeface="Arial MT"/>
              <a:cs typeface="Arial MT"/>
            </a:endParaRPr>
          </a:p>
          <a:p>
            <a:pPr marL="523875" indent="-342900">
              <a:lnSpc>
                <a:spcPct val="100000"/>
              </a:lnSpc>
              <a:buClr>
                <a:srgbClr val="245896"/>
              </a:buClr>
              <a:buAutoNum type="arabicPeriod"/>
              <a:tabLst>
                <a:tab pos="523875" algn="l"/>
              </a:tabLst>
            </a:pPr>
            <a:r>
              <a:rPr sz="1600" b="1" dirty="0">
                <a:solidFill>
                  <a:srgbClr val="9C309F"/>
                </a:solidFill>
                <a:latin typeface="Arial"/>
                <a:cs typeface="Arial"/>
              </a:rPr>
              <a:t>Forward</a:t>
            </a:r>
            <a:r>
              <a:rPr sz="1600" b="1" spc="-30" dirty="0">
                <a:solidFill>
                  <a:srgbClr val="9C309F"/>
                </a:solidFill>
                <a:latin typeface="Arial"/>
                <a:cs typeface="Arial"/>
              </a:rPr>
              <a:t> </a:t>
            </a:r>
            <a:r>
              <a:rPr sz="1600" b="1" dirty="0">
                <a:solidFill>
                  <a:srgbClr val="9C309F"/>
                </a:solidFill>
                <a:latin typeface="Arial"/>
                <a:cs typeface="Arial"/>
              </a:rPr>
              <a:t>addition</a:t>
            </a:r>
            <a:r>
              <a:rPr sz="1600" b="1" spc="-15" dirty="0">
                <a:solidFill>
                  <a:srgbClr val="9C309F"/>
                </a:solidFill>
                <a:latin typeface="Arial"/>
                <a:cs typeface="Arial"/>
              </a:rPr>
              <a:t> </a:t>
            </a:r>
            <a:r>
              <a:rPr sz="1600" dirty="0">
                <a:solidFill>
                  <a:srgbClr val="FFFFFF"/>
                </a:solidFill>
                <a:latin typeface="Arial MT"/>
                <a:cs typeface="Arial MT"/>
              </a:rPr>
              <a:t>is</a:t>
            </a:r>
            <a:r>
              <a:rPr sz="1600" spc="-30" dirty="0">
                <a:solidFill>
                  <a:srgbClr val="FFFFFF"/>
                </a:solidFill>
                <a:latin typeface="Arial MT"/>
                <a:cs typeface="Arial MT"/>
              </a:rPr>
              <a:t> </a:t>
            </a:r>
            <a:r>
              <a:rPr sz="1600" dirty="0">
                <a:solidFill>
                  <a:srgbClr val="FFFFFF"/>
                </a:solidFill>
                <a:latin typeface="Arial MT"/>
                <a:cs typeface="Arial MT"/>
              </a:rPr>
              <a:t>similar</a:t>
            </a:r>
            <a:r>
              <a:rPr sz="1600" spc="-30" dirty="0">
                <a:solidFill>
                  <a:srgbClr val="FFFFFF"/>
                </a:solidFill>
                <a:latin typeface="Arial MT"/>
                <a:cs typeface="Arial MT"/>
              </a:rPr>
              <a:t> </a:t>
            </a:r>
            <a:r>
              <a:rPr sz="1600" dirty="0">
                <a:solidFill>
                  <a:srgbClr val="FFFFFF"/>
                </a:solidFill>
                <a:latin typeface="Arial MT"/>
                <a:cs typeface="Arial MT"/>
              </a:rPr>
              <a:t>to</a:t>
            </a:r>
            <a:r>
              <a:rPr sz="1600" spc="-20" dirty="0">
                <a:solidFill>
                  <a:srgbClr val="FFFFFF"/>
                </a:solidFill>
                <a:latin typeface="Arial MT"/>
                <a:cs typeface="Arial MT"/>
              </a:rPr>
              <a:t> </a:t>
            </a:r>
            <a:r>
              <a:rPr sz="1600" dirty="0">
                <a:solidFill>
                  <a:srgbClr val="FFFFFF"/>
                </a:solidFill>
                <a:latin typeface="Arial MT"/>
                <a:cs typeface="Arial MT"/>
              </a:rPr>
              <a:t>stepwise</a:t>
            </a:r>
            <a:r>
              <a:rPr sz="1600" spc="-45" dirty="0">
                <a:solidFill>
                  <a:srgbClr val="FFFFFF"/>
                </a:solidFill>
                <a:latin typeface="Arial MT"/>
                <a:cs typeface="Arial MT"/>
              </a:rPr>
              <a:t> </a:t>
            </a:r>
            <a:r>
              <a:rPr sz="1600" dirty="0">
                <a:solidFill>
                  <a:srgbClr val="FFFFFF"/>
                </a:solidFill>
                <a:latin typeface="Arial MT"/>
                <a:cs typeface="Arial MT"/>
              </a:rPr>
              <a:t>procedure</a:t>
            </a:r>
            <a:r>
              <a:rPr sz="1600" spc="-25" dirty="0">
                <a:solidFill>
                  <a:srgbClr val="FFFFFF"/>
                </a:solidFill>
                <a:latin typeface="Arial MT"/>
                <a:cs typeface="Arial MT"/>
              </a:rPr>
              <a:t> </a:t>
            </a:r>
            <a:r>
              <a:rPr sz="1600" dirty="0">
                <a:solidFill>
                  <a:srgbClr val="FFFFFF"/>
                </a:solidFill>
                <a:latin typeface="Arial MT"/>
                <a:cs typeface="Arial MT"/>
              </a:rPr>
              <a:t>except</a:t>
            </a:r>
            <a:r>
              <a:rPr sz="1600" spc="-20" dirty="0">
                <a:solidFill>
                  <a:srgbClr val="FFFFFF"/>
                </a:solidFill>
                <a:latin typeface="Arial MT"/>
                <a:cs typeface="Arial MT"/>
              </a:rPr>
              <a:t> </a:t>
            </a:r>
            <a:r>
              <a:rPr sz="1600" dirty="0">
                <a:solidFill>
                  <a:srgbClr val="FFFFFF"/>
                </a:solidFill>
                <a:latin typeface="Arial MT"/>
                <a:cs typeface="Arial MT"/>
              </a:rPr>
              <a:t>that</a:t>
            </a:r>
            <a:r>
              <a:rPr sz="1600" spc="-10" dirty="0">
                <a:solidFill>
                  <a:srgbClr val="FFFFFF"/>
                </a:solidFill>
                <a:latin typeface="Arial MT"/>
                <a:cs typeface="Arial MT"/>
              </a:rPr>
              <a:t> </a:t>
            </a:r>
            <a:r>
              <a:rPr sz="1600" dirty="0">
                <a:solidFill>
                  <a:srgbClr val="FFFFFF"/>
                </a:solidFill>
                <a:latin typeface="Arial MT"/>
                <a:cs typeface="Arial MT"/>
              </a:rPr>
              <a:t>once</a:t>
            </a:r>
            <a:r>
              <a:rPr sz="1600" spc="-30" dirty="0">
                <a:solidFill>
                  <a:srgbClr val="FFFFFF"/>
                </a:solidFill>
                <a:latin typeface="Arial MT"/>
                <a:cs typeface="Arial MT"/>
              </a:rPr>
              <a:t> </a:t>
            </a:r>
            <a:r>
              <a:rPr sz="1600" spc="-50" dirty="0">
                <a:solidFill>
                  <a:srgbClr val="FFFFFF"/>
                </a:solidFill>
                <a:latin typeface="Arial MT"/>
                <a:cs typeface="Arial MT"/>
              </a:rPr>
              <a:t>a</a:t>
            </a:r>
            <a:endParaRPr sz="1600">
              <a:latin typeface="Arial MT"/>
              <a:cs typeface="Arial MT"/>
            </a:endParaRPr>
          </a:p>
          <a:p>
            <a:pPr marL="523875">
              <a:lnSpc>
                <a:spcPct val="100000"/>
              </a:lnSpc>
              <a:spcBef>
                <a:spcPts val="190"/>
              </a:spcBef>
            </a:pPr>
            <a:r>
              <a:rPr sz="1600" dirty="0">
                <a:solidFill>
                  <a:srgbClr val="FFFFFF"/>
                </a:solidFill>
                <a:latin typeface="Arial MT"/>
                <a:cs typeface="Arial MT"/>
              </a:rPr>
              <a:t>variable</a:t>
            </a:r>
            <a:r>
              <a:rPr sz="1600" spc="-30" dirty="0">
                <a:solidFill>
                  <a:srgbClr val="FFFFFF"/>
                </a:solidFill>
                <a:latin typeface="Arial MT"/>
                <a:cs typeface="Arial MT"/>
              </a:rPr>
              <a:t> </a:t>
            </a:r>
            <a:r>
              <a:rPr sz="1600" dirty="0">
                <a:solidFill>
                  <a:srgbClr val="FFFFFF"/>
                </a:solidFill>
                <a:latin typeface="Arial MT"/>
                <a:cs typeface="Arial MT"/>
              </a:rPr>
              <a:t>is</a:t>
            </a:r>
            <a:r>
              <a:rPr sz="1600" spc="-15" dirty="0">
                <a:solidFill>
                  <a:srgbClr val="FFFFFF"/>
                </a:solidFill>
                <a:latin typeface="Arial MT"/>
                <a:cs typeface="Arial MT"/>
              </a:rPr>
              <a:t> </a:t>
            </a:r>
            <a:r>
              <a:rPr sz="1600" dirty="0">
                <a:solidFill>
                  <a:srgbClr val="FFFFFF"/>
                </a:solidFill>
                <a:latin typeface="Arial MT"/>
                <a:cs typeface="Arial MT"/>
              </a:rPr>
              <a:t>entered</a:t>
            </a:r>
            <a:r>
              <a:rPr sz="1600" spc="-15" dirty="0">
                <a:solidFill>
                  <a:srgbClr val="FFFFFF"/>
                </a:solidFill>
                <a:latin typeface="Arial MT"/>
                <a:cs typeface="Arial MT"/>
              </a:rPr>
              <a:t> </a:t>
            </a:r>
            <a:r>
              <a:rPr sz="1600" dirty="0">
                <a:solidFill>
                  <a:srgbClr val="FFFFFF"/>
                </a:solidFill>
                <a:latin typeface="Arial MT"/>
                <a:cs typeface="Arial MT"/>
              </a:rPr>
              <a:t>→</a:t>
            </a:r>
            <a:r>
              <a:rPr sz="1600" spc="-10" dirty="0">
                <a:solidFill>
                  <a:srgbClr val="FFFFFF"/>
                </a:solidFill>
                <a:latin typeface="Arial MT"/>
                <a:cs typeface="Arial MT"/>
              </a:rPr>
              <a:t> </a:t>
            </a:r>
            <a:r>
              <a:rPr sz="1600" dirty="0">
                <a:solidFill>
                  <a:srgbClr val="FFFFFF"/>
                </a:solidFill>
                <a:latin typeface="Arial MT"/>
                <a:cs typeface="Arial MT"/>
              </a:rPr>
              <a:t>cannot</a:t>
            </a:r>
            <a:r>
              <a:rPr sz="1600" spc="-15" dirty="0">
                <a:solidFill>
                  <a:srgbClr val="FFFFFF"/>
                </a:solidFill>
                <a:latin typeface="Arial MT"/>
                <a:cs typeface="Arial MT"/>
              </a:rPr>
              <a:t> </a:t>
            </a:r>
            <a:r>
              <a:rPr sz="1600" dirty="0">
                <a:solidFill>
                  <a:srgbClr val="FFFFFF"/>
                </a:solidFill>
                <a:latin typeface="Arial MT"/>
                <a:cs typeface="Arial MT"/>
              </a:rPr>
              <a:t>be</a:t>
            </a:r>
            <a:r>
              <a:rPr sz="1600" spc="-20" dirty="0">
                <a:solidFill>
                  <a:srgbClr val="FFFFFF"/>
                </a:solidFill>
                <a:latin typeface="Arial MT"/>
                <a:cs typeface="Arial MT"/>
              </a:rPr>
              <a:t> </a:t>
            </a:r>
            <a:r>
              <a:rPr sz="1600" spc="-10" dirty="0">
                <a:solidFill>
                  <a:srgbClr val="FFFFFF"/>
                </a:solidFill>
                <a:latin typeface="Arial MT"/>
                <a:cs typeface="Arial MT"/>
              </a:rPr>
              <a:t>removed</a:t>
            </a:r>
            <a:endParaRPr sz="1600">
              <a:latin typeface="Arial MT"/>
              <a:cs typeface="Arial MT"/>
            </a:endParaRPr>
          </a:p>
          <a:p>
            <a:pPr>
              <a:lnSpc>
                <a:spcPct val="100000"/>
              </a:lnSpc>
              <a:spcBef>
                <a:spcPts val="1475"/>
              </a:spcBef>
            </a:pPr>
            <a:endParaRPr sz="1600">
              <a:latin typeface="Arial MT"/>
              <a:cs typeface="Arial MT"/>
            </a:endParaRPr>
          </a:p>
          <a:p>
            <a:pPr marL="523875" marR="477520" indent="-342900">
              <a:lnSpc>
                <a:spcPct val="110000"/>
              </a:lnSpc>
              <a:buClr>
                <a:srgbClr val="245896"/>
              </a:buClr>
              <a:buAutoNum type="arabicPeriod" startAt="3"/>
              <a:tabLst>
                <a:tab pos="523875" algn="l"/>
              </a:tabLst>
            </a:pPr>
            <a:r>
              <a:rPr sz="1600" b="1" dirty="0">
                <a:solidFill>
                  <a:srgbClr val="9C309F"/>
                </a:solidFill>
                <a:latin typeface="Arial"/>
                <a:cs typeface="Arial"/>
              </a:rPr>
              <a:t>Backward</a:t>
            </a:r>
            <a:r>
              <a:rPr sz="1600" b="1" spc="-45" dirty="0">
                <a:solidFill>
                  <a:srgbClr val="9C309F"/>
                </a:solidFill>
                <a:latin typeface="Arial"/>
                <a:cs typeface="Arial"/>
              </a:rPr>
              <a:t> </a:t>
            </a:r>
            <a:r>
              <a:rPr sz="1600" b="1" dirty="0">
                <a:solidFill>
                  <a:srgbClr val="9C309F"/>
                </a:solidFill>
                <a:latin typeface="Arial"/>
                <a:cs typeface="Arial"/>
              </a:rPr>
              <a:t>elimination</a:t>
            </a:r>
            <a:r>
              <a:rPr sz="1600" dirty="0">
                <a:solidFill>
                  <a:srgbClr val="FFFFFF"/>
                </a:solidFill>
                <a:latin typeface="Arial MT"/>
                <a:cs typeface="Arial MT"/>
              </a:rPr>
              <a:t>: starts</a:t>
            </a:r>
            <a:r>
              <a:rPr sz="1600" spc="-25" dirty="0">
                <a:solidFill>
                  <a:srgbClr val="FFFFFF"/>
                </a:solidFill>
                <a:latin typeface="Arial MT"/>
                <a:cs typeface="Arial MT"/>
              </a:rPr>
              <a:t> </a:t>
            </a:r>
            <a:r>
              <a:rPr sz="1600" dirty="0">
                <a:solidFill>
                  <a:srgbClr val="FFFFFF"/>
                </a:solidFill>
                <a:latin typeface="Arial MT"/>
                <a:cs typeface="Arial MT"/>
              </a:rPr>
              <a:t>with</a:t>
            </a:r>
            <a:r>
              <a:rPr sz="1600" spc="-35" dirty="0">
                <a:solidFill>
                  <a:srgbClr val="FFFFFF"/>
                </a:solidFill>
                <a:latin typeface="Arial MT"/>
                <a:cs typeface="Arial MT"/>
              </a:rPr>
              <a:t> </a:t>
            </a:r>
            <a:r>
              <a:rPr sz="1600" dirty="0">
                <a:solidFill>
                  <a:srgbClr val="FFFFFF"/>
                </a:solidFill>
                <a:latin typeface="Arial MT"/>
                <a:cs typeface="Arial MT"/>
              </a:rPr>
              <a:t>all</a:t>
            </a:r>
            <a:r>
              <a:rPr sz="1600" spc="-40" dirty="0">
                <a:solidFill>
                  <a:srgbClr val="FFFFFF"/>
                </a:solidFill>
                <a:latin typeface="Arial MT"/>
                <a:cs typeface="Arial MT"/>
              </a:rPr>
              <a:t> </a:t>
            </a:r>
            <a:r>
              <a:rPr sz="1600" dirty="0">
                <a:solidFill>
                  <a:srgbClr val="FFFFFF"/>
                </a:solidFill>
                <a:latin typeface="Arial MT"/>
                <a:cs typeface="Arial MT"/>
              </a:rPr>
              <a:t>variables</a:t>
            </a:r>
            <a:r>
              <a:rPr sz="1600" spc="-35" dirty="0">
                <a:solidFill>
                  <a:srgbClr val="FFFFFF"/>
                </a:solidFill>
                <a:latin typeface="Arial MT"/>
                <a:cs typeface="Arial MT"/>
              </a:rPr>
              <a:t> </a:t>
            </a:r>
            <a:r>
              <a:rPr sz="1600" dirty="0">
                <a:solidFill>
                  <a:srgbClr val="FFFFFF"/>
                </a:solidFill>
                <a:latin typeface="Arial MT"/>
                <a:cs typeface="Arial MT"/>
              </a:rPr>
              <a:t>in</a:t>
            </a:r>
            <a:r>
              <a:rPr sz="1600" spc="-35" dirty="0">
                <a:solidFill>
                  <a:srgbClr val="FFFFFF"/>
                </a:solidFill>
                <a:latin typeface="Arial MT"/>
                <a:cs typeface="Arial MT"/>
              </a:rPr>
              <a:t> </a:t>
            </a:r>
            <a:r>
              <a:rPr sz="1600" dirty="0">
                <a:solidFill>
                  <a:srgbClr val="FFFFFF"/>
                </a:solidFill>
                <a:latin typeface="Arial MT"/>
                <a:cs typeface="Arial MT"/>
              </a:rPr>
              <a:t>model</a:t>
            </a:r>
            <a:r>
              <a:rPr sz="1600" spc="-35" dirty="0">
                <a:solidFill>
                  <a:srgbClr val="FFFFFF"/>
                </a:solidFill>
                <a:latin typeface="Arial MT"/>
                <a:cs typeface="Arial MT"/>
              </a:rPr>
              <a:t> </a:t>
            </a:r>
            <a:r>
              <a:rPr sz="1600" dirty="0">
                <a:solidFill>
                  <a:srgbClr val="FFFFFF"/>
                </a:solidFill>
                <a:latin typeface="Arial MT"/>
                <a:cs typeface="Arial MT"/>
              </a:rPr>
              <a:t>and</a:t>
            </a:r>
            <a:r>
              <a:rPr sz="1600" spc="-30" dirty="0">
                <a:solidFill>
                  <a:srgbClr val="FFFFFF"/>
                </a:solidFill>
                <a:latin typeface="Arial MT"/>
                <a:cs typeface="Arial MT"/>
              </a:rPr>
              <a:t> </a:t>
            </a:r>
            <a:r>
              <a:rPr sz="1600" dirty="0">
                <a:solidFill>
                  <a:srgbClr val="FFFFFF"/>
                </a:solidFill>
                <a:latin typeface="Arial MT"/>
                <a:cs typeface="Arial MT"/>
              </a:rPr>
              <a:t>then</a:t>
            </a:r>
            <a:r>
              <a:rPr sz="1600" spc="-25" dirty="0">
                <a:solidFill>
                  <a:srgbClr val="FFFFFF"/>
                </a:solidFill>
                <a:latin typeface="Arial MT"/>
                <a:cs typeface="Arial MT"/>
              </a:rPr>
              <a:t> </a:t>
            </a:r>
            <a:r>
              <a:rPr sz="1600" spc="-10" dirty="0">
                <a:solidFill>
                  <a:srgbClr val="FFFFFF"/>
                </a:solidFill>
                <a:latin typeface="Arial MT"/>
                <a:cs typeface="Arial MT"/>
              </a:rPr>
              <a:t>delete </a:t>
            </a:r>
            <a:r>
              <a:rPr sz="1600" dirty="0">
                <a:solidFill>
                  <a:srgbClr val="FFFFFF"/>
                </a:solidFill>
                <a:latin typeface="Arial MT"/>
                <a:cs typeface="Arial MT"/>
              </a:rPr>
              <a:t>independent</a:t>
            </a:r>
            <a:r>
              <a:rPr sz="1600" spc="-30" dirty="0">
                <a:solidFill>
                  <a:srgbClr val="FFFFFF"/>
                </a:solidFill>
                <a:latin typeface="Arial MT"/>
                <a:cs typeface="Arial MT"/>
              </a:rPr>
              <a:t> </a:t>
            </a:r>
            <a:r>
              <a:rPr sz="1600" dirty="0">
                <a:solidFill>
                  <a:srgbClr val="FFFFFF"/>
                </a:solidFill>
                <a:latin typeface="Arial MT"/>
                <a:cs typeface="Arial MT"/>
              </a:rPr>
              <a:t>variables</a:t>
            </a:r>
            <a:r>
              <a:rPr sz="1600" spc="-35" dirty="0">
                <a:solidFill>
                  <a:srgbClr val="FFFFFF"/>
                </a:solidFill>
                <a:latin typeface="Arial MT"/>
                <a:cs typeface="Arial MT"/>
              </a:rPr>
              <a:t> </a:t>
            </a:r>
            <a:r>
              <a:rPr sz="1600" dirty="0">
                <a:solidFill>
                  <a:srgbClr val="FFFFFF"/>
                </a:solidFill>
                <a:latin typeface="Arial MT"/>
                <a:cs typeface="Arial MT"/>
              </a:rPr>
              <a:t>that</a:t>
            </a:r>
            <a:r>
              <a:rPr sz="1600" spc="-15" dirty="0">
                <a:solidFill>
                  <a:srgbClr val="FFFFFF"/>
                </a:solidFill>
                <a:latin typeface="Arial MT"/>
                <a:cs typeface="Arial MT"/>
              </a:rPr>
              <a:t> </a:t>
            </a:r>
            <a:r>
              <a:rPr sz="1600" dirty="0">
                <a:solidFill>
                  <a:srgbClr val="FFFFFF"/>
                </a:solidFill>
                <a:latin typeface="Arial MT"/>
                <a:cs typeface="Arial MT"/>
              </a:rPr>
              <a:t>do</a:t>
            </a:r>
            <a:r>
              <a:rPr sz="1600" spc="-25" dirty="0">
                <a:solidFill>
                  <a:srgbClr val="FFFFFF"/>
                </a:solidFill>
                <a:latin typeface="Arial MT"/>
                <a:cs typeface="Arial MT"/>
              </a:rPr>
              <a:t> </a:t>
            </a:r>
            <a:r>
              <a:rPr sz="1600" dirty="0">
                <a:solidFill>
                  <a:srgbClr val="FFFFFF"/>
                </a:solidFill>
                <a:latin typeface="Arial MT"/>
                <a:cs typeface="Arial MT"/>
              </a:rPr>
              <a:t>not</a:t>
            </a:r>
            <a:r>
              <a:rPr sz="1600" spc="-20" dirty="0">
                <a:solidFill>
                  <a:srgbClr val="FFFFFF"/>
                </a:solidFill>
                <a:latin typeface="Arial MT"/>
                <a:cs typeface="Arial MT"/>
              </a:rPr>
              <a:t> </a:t>
            </a:r>
            <a:r>
              <a:rPr sz="1600" dirty="0">
                <a:solidFill>
                  <a:srgbClr val="FFFFFF"/>
                </a:solidFill>
                <a:latin typeface="Arial MT"/>
                <a:cs typeface="Arial MT"/>
              </a:rPr>
              <a:t>contribute</a:t>
            </a:r>
            <a:r>
              <a:rPr sz="1600" spc="-20" dirty="0">
                <a:solidFill>
                  <a:srgbClr val="FFFFFF"/>
                </a:solidFill>
                <a:latin typeface="Arial MT"/>
                <a:cs typeface="Arial MT"/>
              </a:rPr>
              <a:t> </a:t>
            </a:r>
            <a:r>
              <a:rPr sz="1600" spc="-10" dirty="0">
                <a:solidFill>
                  <a:srgbClr val="FFFFFF"/>
                </a:solidFill>
                <a:latin typeface="Arial MT"/>
                <a:cs typeface="Arial MT"/>
              </a:rPr>
              <a:t>significantly.</a:t>
            </a:r>
            <a:endParaRPr sz="1600">
              <a:latin typeface="Arial MT"/>
              <a:cs typeface="Arial MT"/>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4" name="object 14"/>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37</a:t>
            </a:fld>
            <a:endParaRPr spc="-25" dirty="0"/>
          </a:p>
        </p:txBody>
      </p:sp>
      <p:sp>
        <p:nvSpPr>
          <p:cNvPr id="12" name="object 12"/>
          <p:cNvSpPr txBox="1"/>
          <p:nvPr/>
        </p:nvSpPr>
        <p:spPr>
          <a:xfrm>
            <a:off x="836090" y="1985016"/>
            <a:ext cx="419354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7E7E7E"/>
                </a:solidFill>
                <a:latin typeface="Arial MT"/>
                <a:cs typeface="Arial MT"/>
              </a:rPr>
              <a:t>Forward</a:t>
            </a:r>
            <a:r>
              <a:rPr sz="1800" spc="-20" dirty="0">
                <a:solidFill>
                  <a:srgbClr val="7E7E7E"/>
                </a:solidFill>
                <a:latin typeface="Arial MT"/>
                <a:cs typeface="Arial MT"/>
              </a:rPr>
              <a:t> </a:t>
            </a:r>
            <a:r>
              <a:rPr sz="1800" dirty="0">
                <a:solidFill>
                  <a:srgbClr val="7E7E7E"/>
                </a:solidFill>
                <a:latin typeface="Arial MT"/>
                <a:cs typeface="Arial MT"/>
              </a:rPr>
              <a:t>Addition</a:t>
            </a:r>
            <a:r>
              <a:rPr sz="1800" spc="-20" dirty="0">
                <a:solidFill>
                  <a:srgbClr val="7E7E7E"/>
                </a:solidFill>
                <a:latin typeface="Arial MT"/>
                <a:cs typeface="Arial MT"/>
              </a:rPr>
              <a:t> </a:t>
            </a:r>
            <a:r>
              <a:rPr sz="1800" dirty="0">
                <a:solidFill>
                  <a:srgbClr val="7E7E7E"/>
                </a:solidFill>
                <a:latin typeface="Arial MT"/>
                <a:cs typeface="Arial MT"/>
              </a:rPr>
              <a:t>&amp;</a:t>
            </a:r>
            <a:r>
              <a:rPr sz="1800" spc="-10" dirty="0">
                <a:solidFill>
                  <a:srgbClr val="7E7E7E"/>
                </a:solidFill>
                <a:latin typeface="Arial MT"/>
                <a:cs typeface="Arial MT"/>
              </a:rPr>
              <a:t> </a:t>
            </a:r>
            <a:r>
              <a:rPr sz="1800" dirty="0">
                <a:solidFill>
                  <a:srgbClr val="7E7E7E"/>
                </a:solidFill>
                <a:latin typeface="Arial MT"/>
                <a:cs typeface="Arial MT"/>
              </a:rPr>
              <a:t>Backward</a:t>
            </a:r>
            <a:r>
              <a:rPr sz="1800" spc="-25" dirty="0">
                <a:solidFill>
                  <a:srgbClr val="7E7E7E"/>
                </a:solidFill>
                <a:latin typeface="Arial MT"/>
                <a:cs typeface="Arial MT"/>
              </a:rPr>
              <a:t> </a:t>
            </a:r>
            <a:r>
              <a:rPr sz="1800" spc="-10" dirty="0">
                <a:solidFill>
                  <a:srgbClr val="7E7E7E"/>
                </a:solidFill>
                <a:latin typeface="Arial MT"/>
                <a:cs typeface="Arial MT"/>
              </a:rPr>
              <a:t>elimination</a:t>
            </a:r>
            <a:endParaRPr sz="1800">
              <a:latin typeface="Arial MT"/>
              <a:cs typeface="Arial MT"/>
            </a:endParaRPr>
          </a:p>
        </p:txBody>
      </p:sp>
    </p:spTree>
    <p:extLst>
      <p:ext uri="{BB962C8B-B14F-4D97-AF65-F5344CB8AC3E}">
        <p14:creationId xmlns:p14="http://schemas.microsoft.com/office/powerpoint/2010/main" val="300860991"/>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4839842"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70" dirty="0"/>
              <a:t> </a:t>
            </a:r>
            <a:r>
              <a:rPr dirty="0"/>
              <a:t>Regression</a:t>
            </a:r>
            <a:r>
              <a:rPr spc="-65" dirty="0"/>
              <a:t> </a:t>
            </a:r>
            <a:r>
              <a:rPr dirty="0"/>
              <a:t>Model:</a:t>
            </a:r>
            <a:r>
              <a:rPr spc="-70" dirty="0"/>
              <a:t> </a:t>
            </a:r>
            <a:r>
              <a:rPr dirty="0"/>
              <a:t>Estimation</a:t>
            </a:r>
            <a:r>
              <a:rPr spc="-80" dirty="0"/>
              <a:t> </a:t>
            </a:r>
            <a:r>
              <a:rPr spc="-10" dirty="0"/>
              <a:t>Technique</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762421" y="1814840"/>
            <a:ext cx="7306309" cy="4353560"/>
          </a:xfrm>
          <a:prstGeom prst="rect">
            <a:avLst/>
          </a:prstGeom>
        </p:spPr>
        <p:txBody>
          <a:bodyPr vert="horz" wrap="square" lIns="0" tIns="12700" rIns="0" bIns="0" rtlCol="0">
            <a:spAutoFit/>
          </a:bodyPr>
          <a:lstStyle/>
          <a:p>
            <a:pPr marL="12700" marR="898525">
              <a:lnSpc>
                <a:spcPct val="110000"/>
              </a:lnSpc>
              <a:spcBef>
                <a:spcPts val="100"/>
              </a:spcBef>
            </a:pPr>
            <a:r>
              <a:rPr sz="1600" dirty="0">
                <a:solidFill>
                  <a:srgbClr val="7E7E7E"/>
                </a:solidFill>
                <a:latin typeface="Arial MT"/>
                <a:cs typeface="Arial MT"/>
              </a:rPr>
              <a:t>Irrespective</a:t>
            </a:r>
            <a:r>
              <a:rPr sz="1600" spc="-3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technique</a:t>
            </a:r>
            <a:r>
              <a:rPr sz="1600" spc="-35" dirty="0">
                <a:solidFill>
                  <a:srgbClr val="7E7E7E"/>
                </a:solidFill>
                <a:latin typeface="Arial MT"/>
                <a:cs typeface="Arial MT"/>
              </a:rPr>
              <a:t> </a:t>
            </a:r>
            <a:r>
              <a:rPr sz="1600" dirty="0">
                <a:solidFill>
                  <a:srgbClr val="7E7E7E"/>
                </a:solidFill>
                <a:latin typeface="Arial MT"/>
                <a:cs typeface="Arial MT"/>
              </a:rPr>
              <a:t>chosen;</a:t>
            </a:r>
            <a:r>
              <a:rPr sz="1600" spc="-30" dirty="0">
                <a:solidFill>
                  <a:srgbClr val="7E7E7E"/>
                </a:solidFill>
                <a:latin typeface="Arial MT"/>
                <a:cs typeface="Arial MT"/>
              </a:rPr>
              <a:t> </a:t>
            </a:r>
            <a:r>
              <a:rPr sz="1600" dirty="0">
                <a:solidFill>
                  <a:srgbClr val="7E7E7E"/>
                </a:solidFill>
                <a:latin typeface="Arial MT"/>
                <a:cs typeface="Arial MT"/>
              </a:rPr>
              <a:t>theory</a:t>
            </a:r>
            <a:r>
              <a:rPr sz="1600" spc="-5" dirty="0">
                <a:solidFill>
                  <a:srgbClr val="7E7E7E"/>
                </a:solidFill>
                <a:latin typeface="Arial MT"/>
                <a:cs typeface="Arial MT"/>
              </a:rPr>
              <a:t> </a:t>
            </a:r>
            <a:r>
              <a:rPr sz="1600" dirty="0">
                <a:solidFill>
                  <a:srgbClr val="7E7E7E"/>
                </a:solidFill>
                <a:latin typeface="Arial MT"/>
                <a:cs typeface="Arial MT"/>
              </a:rPr>
              <a:t>must</a:t>
            </a:r>
            <a:r>
              <a:rPr sz="1600" spc="-20" dirty="0">
                <a:solidFill>
                  <a:srgbClr val="7E7E7E"/>
                </a:solidFill>
                <a:latin typeface="Arial MT"/>
                <a:cs typeface="Arial MT"/>
              </a:rPr>
              <a:t> </a:t>
            </a:r>
            <a:r>
              <a:rPr sz="1600" dirty="0">
                <a:solidFill>
                  <a:srgbClr val="7E7E7E"/>
                </a:solidFill>
                <a:latin typeface="Arial MT"/>
                <a:cs typeface="Arial MT"/>
              </a:rPr>
              <a:t>be</a:t>
            </a:r>
            <a:r>
              <a:rPr sz="1600" spc="-25" dirty="0">
                <a:solidFill>
                  <a:srgbClr val="7E7E7E"/>
                </a:solidFill>
                <a:latin typeface="Arial MT"/>
                <a:cs typeface="Arial MT"/>
              </a:rPr>
              <a:t> </a:t>
            </a:r>
            <a:r>
              <a:rPr sz="1600" dirty="0">
                <a:solidFill>
                  <a:srgbClr val="7E7E7E"/>
                </a:solidFill>
                <a:latin typeface="Arial MT"/>
                <a:cs typeface="Arial MT"/>
              </a:rPr>
              <a:t>a</a:t>
            </a:r>
            <a:r>
              <a:rPr sz="1600" spc="-25" dirty="0">
                <a:solidFill>
                  <a:srgbClr val="7E7E7E"/>
                </a:solidFill>
                <a:latin typeface="Arial MT"/>
                <a:cs typeface="Arial MT"/>
              </a:rPr>
              <a:t> </a:t>
            </a:r>
            <a:r>
              <a:rPr sz="1600" dirty="0">
                <a:solidFill>
                  <a:srgbClr val="7E7E7E"/>
                </a:solidFill>
                <a:latin typeface="Arial MT"/>
                <a:cs typeface="Arial MT"/>
              </a:rPr>
              <a:t>guiding</a:t>
            </a:r>
            <a:r>
              <a:rPr sz="1600" spc="-35" dirty="0">
                <a:solidFill>
                  <a:srgbClr val="7E7E7E"/>
                </a:solidFill>
                <a:latin typeface="Arial MT"/>
                <a:cs typeface="Arial MT"/>
              </a:rPr>
              <a:t> </a:t>
            </a:r>
            <a:r>
              <a:rPr sz="1600" dirty="0">
                <a:solidFill>
                  <a:srgbClr val="7E7E7E"/>
                </a:solidFill>
                <a:latin typeface="Arial MT"/>
                <a:cs typeface="Arial MT"/>
              </a:rPr>
              <a:t>factor</a:t>
            </a:r>
            <a:r>
              <a:rPr sz="1600" spc="-15" dirty="0">
                <a:solidFill>
                  <a:srgbClr val="7E7E7E"/>
                </a:solidFill>
                <a:latin typeface="Arial MT"/>
                <a:cs typeface="Arial MT"/>
              </a:rPr>
              <a:t> </a:t>
            </a:r>
            <a:r>
              <a:rPr sz="1600" spc="-25" dirty="0">
                <a:solidFill>
                  <a:srgbClr val="7E7E7E"/>
                </a:solidFill>
                <a:latin typeface="Arial MT"/>
                <a:cs typeface="Arial MT"/>
              </a:rPr>
              <a:t>in </a:t>
            </a:r>
            <a:r>
              <a:rPr sz="1600" dirty="0">
                <a:solidFill>
                  <a:srgbClr val="7E7E7E"/>
                </a:solidFill>
                <a:latin typeface="Arial MT"/>
                <a:cs typeface="Arial MT"/>
              </a:rPr>
              <a:t>evaluating</a:t>
            </a:r>
            <a:r>
              <a:rPr sz="1600" spc="-3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final</a:t>
            </a:r>
            <a:r>
              <a:rPr sz="1600" spc="-25" dirty="0">
                <a:solidFill>
                  <a:srgbClr val="7E7E7E"/>
                </a:solidFill>
                <a:latin typeface="Arial MT"/>
                <a:cs typeface="Arial MT"/>
              </a:rPr>
              <a:t> </a:t>
            </a:r>
            <a:r>
              <a:rPr sz="1600" dirty="0">
                <a:solidFill>
                  <a:srgbClr val="7E7E7E"/>
                </a:solidFill>
                <a:latin typeface="Arial MT"/>
                <a:cs typeface="Arial MT"/>
              </a:rPr>
              <a:t>regression</a:t>
            </a:r>
            <a:r>
              <a:rPr sz="1600" spc="-30" dirty="0">
                <a:solidFill>
                  <a:srgbClr val="7E7E7E"/>
                </a:solidFill>
                <a:latin typeface="Arial MT"/>
                <a:cs typeface="Arial MT"/>
              </a:rPr>
              <a:t> </a:t>
            </a:r>
            <a:r>
              <a:rPr sz="1600" dirty="0">
                <a:solidFill>
                  <a:srgbClr val="7E7E7E"/>
                </a:solidFill>
                <a:latin typeface="Arial MT"/>
                <a:cs typeface="Arial MT"/>
              </a:rPr>
              <a:t>model</a:t>
            </a:r>
            <a:r>
              <a:rPr sz="1600" spc="-25" dirty="0">
                <a:solidFill>
                  <a:srgbClr val="7E7E7E"/>
                </a:solidFill>
                <a:latin typeface="Arial MT"/>
                <a:cs typeface="Arial MT"/>
              </a:rPr>
              <a:t> </a:t>
            </a:r>
            <a:r>
              <a:rPr sz="1600" spc="-10" dirty="0">
                <a:solidFill>
                  <a:srgbClr val="7E7E7E"/>
                </a:solidFill>
                <a:latin typeface="Arial MT"/>
                <a:cs typeface="Arial MT"/>
              </a:rPr>
              <a:t>because:</a:t>
            </a:r>
            <a:endParaRPr sz="1600">
              <a:latin typeface="Arial MT"/>
              <a:cs typeface="Arial MT"/>
            </a:endParaRPr>
          </a:p>
          <a:p>
            <a:pPr marL="297815" marR="71755" indent="-285750">
              <a:lnSpc>
                <a:spcPct val="110000"/>
              </a:lnSpc>
              <a:spcBef>
                <a:spcPts val="600"/>
              </a:spcBef>
              <a:buClr>
                <a:srgbClr val="245896"/>
              </a:buClr>
              <a:buFont typeface="Arial MT"/>
              <a:buChar char="•"/>
              <a:tabLst>
                <a:tab pos="297815" algn="l"/>
              </a:tabLst>
            </a:pPr>
            <a:r>
              <a:rPr sz="1600" b="1" dirty="0">
                <a:solidFill>
                  <a:srgbClr val="752477"/>
                </a:solidFill>
                <a:latin typeface="Arial"/>
                <a:cs typeface="Arial"/>
              </a:rPr>
              <a:t>Confirmatory</a:t>
            </a:r>
            <a:r>
              <a:rPr sz="1600" b="1" spc="-35" dirty="0">
                <a:solidFill>
                  <a:srgbClr val="752477"/>
                </a:solidFill>
                <a:latin typeface="Arial"/>
                <a:cs typeface="Arial"/>
              </a:rPr>
              <a:t> </a:t>
            </a:r>
            <a:r>
              <a:rPr sz="1600" b="1" dirty="0">
                <a:solidFill>
                  <a:srgbClr val="752477"/>
                </a:solidFill>
                <a:latin typeface="Arial"/>
                <a:cs typeface="Arial"/>
              </a:rPr>
              <a:t>Specification</a:t>
            </a:r>
            <a:r>
              <a:rPr sz="1600" dirty="0">
                <a:solidFill>
                  <a:srgbClr val="7E7E7E"/>
                </a:solidFill>
                <a:latin typeface="Arial MT"/>
                <a:cs typeface="Arial MT"/>
              </a:rPr>
              <a:t>,</a:t>
            </a:r>
            <a:r>
              <a:rPr sz="1600" spc="-20"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only</a:t>
            </a:r>
            <a:r>
              <a:rPr sz="1600" spc="-35" dirty="0">
                <a:solidFill>
                  <a:srgbClr val="7E7E7E"/>
                </a:solidFill>
                <a:latin typeface="Arial MT"/>
                <a:cs typeface="Arial MT"/>
              </a:rPr>
              <a:t> </a:t>
            </a:r>
            <a:r>
              <a:rPr sz="1600" dirty="0">
                <a:solidFill>
                  <a:srgbClr val="7E7E7E"/>
                </a:solidFill>
                <a:latin typeface="Arial MT"/>
                <a:cs typeface="Arial MT"/>
              </a:rPr>
              <a:t>method</a:t>
            </a:r>
            <a:r>
              <a:rPr sz="1600" spc="-25" dirty="0">
                <a:solidFill>
                  <a:srgbClr val="7E7E7E"/>
                </a:solidFill>
                <a:latin typeface="Arial MT"/>
                <a:cs typeface="Arial MT"/>
              </a:rPr>
              <a:t> </a:t>
            </a:r>
            <a:r>
              <a:rPr sz="1600" dirty="0">
                <a:solidFill>
                  <a:srgbClr val="7E7E7E"/>
                </a:solidFill>
                <a:latin typeface="Arial MT"/>
                <a:cs typeface="Arial MT"/>
              </a:rPr>
              <a:t>to</a:t>
            </a:r>
            <a:r>
              <a:rPr sz="1600" spc="-30" dirty="0">
                <a:solidFill>
                  <a:srgbClr val="7E7E7E"/>
                </a:solidFill>
                <a:latin typeface="Arial MT"/>
                <a:cs typeface="Arial MT"/>
              </a:rPr>
              <a:t> </a:t>
            </a:r>
            <a:r>
              <a:rPr sz="1600" dirty="0">
                <a:solidFill>
                  <a:srgbClr val="7E7E7E"/>
                </a:solidFill>
                <a:latin typeface="Arial MT"/>
                <a:cs typeface="Arial MT"/>
              </a:rPr>
              <a:t>allow</a:t>
            </a:r>
            <a:r>
              <a:rPr sz="1600" spc="-50" dirty="0">
                <a:solidFill>
                  <a:srgbClr val="7E7E7E"/>
                </a:solidFill>
                <a:latin typeface="Arial MT"/>
                <a:cs typeface="Arial MT"/>
              </a:rPr>
              <a:t> </a:t>
            </a:r>
            <a:r>
              <a:rPr sz="1600" dirty="0">
                <a:solidFill>
                  <a:srgbClr val="7E7E7E"/>
                </a:solidFill>
                <a:latin typeface="Arial MT"/>
                <a:cs typeface="Arial MT"/>
              </a:rPr>
              <a:t>direct</a:t>
            </a:r>
            <a:r>
              <a:rPr sz="1600" spc="-25" dirty="0">
                <a:solidFill>
                  <a:srgbClr val="7E7E7E"/>
                </a:solidFill>
                <a:latin typeface="Arial MT"/>
                <a:cs typeface="Arial MT"/>
              </a:rPr>
              <a:t> </a:t>
            </a:r>
            <a:r>
              <a:rPr sz="1600" dirty="0">
                <a:solidFill>
                  <a:srgbClr val="7E7E7E"/>
                </a:solidFill>
                <a:latin typeface="Arial MT"/>
                <a:cs typeface="Arial MT"/>
              </a:rPr>
              <a:t>testing</a:t>
            </a:r>
            <a:r>
              <a:rPr sz="1600" spc="-30" dirty="0">
                <a:solidFill>
                  <a:srgbClr val="7E7E7E"/>
                </a:solidFill>
                <a:latin typeface="Arial MT"/>
                <a:cs typeface="Arial MT"/>
              </a:rPr>
              <a:t> </a:t>
            </a:r>
            <a:r>
              <a:rPr sz="1600" dirty="0">
                <a:solidFill>
                  <a:srgbClr val="7E7E7E"/>
                </a:solidFill>
                <a:latin typeface="Arial MT"/>
                <a:cs typeface="Arial MT"/>
              </a:rPr>
              <a:t>of</a:t>
            </a:r>
            <a:r>
              <a:rPr sz="1600" spc="-25" dirty="0">
                <a:solidFill>
                  <a:srgbClr val="7E7E7E"/>
                </a:solidFill>
                <a:latin typeface="Arial MT"/>
                <a:cs typeface="Arial MT"/>
              </a:rPr>
              <a:t> </a:t>
            </a:r>
            <a:r>
              <a:rPr sz="1600" dirty="0">
                <a:solidFill>
                  <a:srgbClr val="7E7E7E"/>
                </a:solidFill>
                <a:latin typeface="Arial MT"/>
                <a:cs typeface="Arial MT"/>
              </a:rPr>
              <a:t>a</a:t>
            </a:r>
            <a:r>
              <a:rPr sz="1600" spc="-35" dirty="0">
                <a:solidFill>
                  <a:srgbClr val="7E7E7E"/>
                </a:solidFill>
                <a:latin typeface="Arial MT"/>
                <a:cs typeface="Arial MT"/>
              </a:rPr>
              <a:t> </a:t>
            </a:r>
            <a:r>
              <a:rPr sz="1600" spc="-20" dirty="0">
                <a:solidFill>
                  <a:srgbClr val="7E7E7E"/>
                </a:solidFill>
                <a:latin typeface="Arial MT"/>
                <a:cs typeface="Arial MT"/>
              </a:rPr>
              <a:t>pre- </a:t>
            </a:r>
            <a:r>
              <a:rPr sz="1600" dirty="0">
                <a:solidFill>
                  <a:srgbClr val="7E7E7E"/>
                </a:solidFill>
                <a:latin typeface="Arial MT"/>
                <a:cs typeface="Arial MT"/>
              </a:rPr>
              <a:t>specified</a:t>
            </a:r>
            <a:r>
              <a:rPr sz="1600" spc="-35" dirty="0">
                <a:solidFill>
                  <a:srgbClr val="7E7E7E"/>
                </a:solidFill>
                <a:latin typeface="Arial MT"/>
                <a:cs typeface="Arial MT"/>
              </a:rPr>
              <a:t> </a:t>
            </a:r>
            <a:r>
              <a:rPr sz="1600" dirty="0">
                <a:solidFill>
                  <a:srgbClr val="7E7E7E"/>
                </a:solidFill>
                <a:latin typeface="Arial MT"/>
                <a:cs typeface="Arial MT"/>
              </a:rPr>
              <a:t>model,</a:t>
            </a:r>
            <a:r>
              <a:rPr sz="1600" spc="-10" dirty="0">
                <a:solidFill>
                  <a:srgbClr val="7E7E7E"/>
                </a:solidFill>
                <a:latin typeface="Arial MT"/>
                <a:cs typeface="Arial MT"/>
              </a:rPr>
              <a:t> </a:t>
            </a:r>
            <a:r>
              <a:rPr sz="1600" dirty="0">
                <a:solidFill>
                  <a:srgbClr val="7E7E7E"/>
                </a:solidFill>
                <a:latin typeface="Arial MT"/>
                <a:cs typeface="Arial MT"/>
              </a:rPr>
              <a:t>is</a:t>
            </a:r>
            <a:r>
              <a:rPr sz="1600" spc="-25" dirty="0">
                <a:solidFill>
                  <a:srgbClr val="7E7E7E"/>
                </a:solidFill>
                <a:latin typeface="Arial MT"/>
                <a:cs typeface="Arial MT"/>
              </a:rPr>
              <a:t> </a:t>
            </a:r>
            <a:r>
              <a:rPr sz="1600" dirty="0">
                <a:solidFill>
                  <a:srgbClr val="7E7E7E"/>
                </a:solidFill>
                <a:latin typeface="Arial MT"/>
                <a:cs typeface="Arial MT"/>
              </a:rPr>
              <a:t>also</a:t>
            </a:r>
            <a:r>
              <a:rPr sz="1600" spc="-3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most</a:t>
            </a:r>
            <a:r>
              <a:rPr sz="1600" spc="-10" dirty="0">
                <a:solidFill>
                  <a:srgbClr val="7E7E7E"/>
                </a:solidFill>
                <a:latin typeface="Arial MT"/>
                <a:cs typeface="Arial MT"/>
              </a:rPr>
              <a:t> </a:t>
            </a:r>
            <a:r>
              <a:rPr sz="1600" dirty="0">
                <a:solidFill>
                  <a:srgbClr val="7E7E7E"/>
                </a:solidFill>
                <a:latin typeface="Arial MT"/>
                <a:cs typeface="Arial MT"/>
              </a:rPr>
              <a:t>complex</a:t>
            </a:r>
            <a:r>
              <a:rPr sz="1600" spc="-25" dirty="0">
                <a:solidFill>
                  <a:srgbClr val="7E7E7E"/>
                </a:solidFill>
                <a:latin typeface="Arial MT"/>
                <a:cs typeface="Arial MT"/>
              </a:rPr>
              <a:t> </a:t>
            </a:r>
            <a:r>
              <a:rPr sz="1600" dirty="0">
                <a:solidFill>
                  <a:srgbClr val="7E7E7E"/>
                </a:solidFill>
                <a:latin typeface="Arial MT"/>
                <a:cs typeface="Arial MT"/>
              </a:rPr>
              <a:t>from</a:t>
            </a:r>
            <a:r>
              <a:rPr sz="1600" spc="-1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perspectives</a:t>
            </a:r>
            <a:r>
              <a:rPr sz="1600" spc="-25" dirty="0">
                <a:solidFill>
                  <a:srgbClr val="7E7E7E"/>
                </a:solidFill>
                <a:latin typeface="Arial MT"/>
                <a:cs typeface="Arial MT"/>
              </a:rPr>
              <a:t> of </a:t>
            </a:r>
            <a:r>
              <a:rPr sz="1600" dirty="0">
                <a:solidFill>
                  <a:srgbClr val="7E7E7E"/>
                </a:solidFill>
                <a:latin typeface="Arial MT"/>
                <a:cs typeface="Arial MT"/>
              </a:rPr>
              <a:t>specification</a:t>
            </a:r>
            <a:r>
              <a:rPr sz="1600" spc="-45" dirty="0">
                <a:solidFill>
                  <a:srgbClr val="7E7E7E"/>
                </a:solidFill>
                <a:latin typeface="Arial MT"/>
                <a:cs typeface="Arial MT"/>
              </a:rPr>
              <a:t> </a:t>
            </a:r>
            <a:r>
              <a:rPr sz="1600" dirty="0">
                <a:solidFill>
                  <a:srgbClr val="7E7E7E"/>
                </a:solidFill>
                <a:latin typeface="Arial MT"/>
                <a:cs typeface="Arial MT"/>
              </a:rPr>
              <a:t>error,</a:t>
            </a:r>
            <a:r>
              <a:rPr sz="1600" spc="-25" dirty="0">
                <a:solidFill>
                  <a:srgbClr val="7E7E7E"/>
                </a:solidFill>
                <a:latin typeface="Arial MT"/>
                <a:cs typeface="Arial MT"/>
              </a:rPr>
              <a:t> </a:t>
            </a:r>
            <a:r>
              <a:rPr sz="1600" dirty="0">
                <a:solidFill>
                  <a:srgbClr val="7E7E7E"/>
                </a:solidFill>
                <a:latin typeface="Arial MT"/>
                <a:cs typeface="Arial MT"/>
              </a:rPr>
              <a:t>model</a:t>
            </a:r>
            <a:r>
              <a:rPr sz="1600" spc="-35" dirty="0">
                <a:solidFill>
                  <a:srgbClr val="7E7E7E"/>
                </a:solidFill>
                <a:latin typeface="Arial MT"/>
                <a:cs typeface="Arial MT"/>
              </a:rPr>
              <a:t> </a:t>
            </a:r>
            <a:r>
              <a:rPr sz="1600" dirty="0">
                <a:solidFill>
                  <a:srgbClr val="7E7E7E"/>
                </a:solidFill>
                <a:latin typeface="Arial MT"/>
                <a:cs typeface="Arial MT"/>
              </a:rPr>
              <a:t>parsimony</a:t>
            </a:r>
            <a:r>
              <a:rPr sz="1600" spc="-35" dirty="0">
                <a:solidFill>
                  <a:srgbClr val="7E7E7E"/>
                </a:solidFill>
                <a:latin typeface="Arial MT"/>
                <a:cs typeface="Arial MT"/>
              </a:rPr>
              <a:t> </a:t>
            </a:r>
            <a:r>
              <a:rPr sz="1600" dirty="0">
                <a:solidFill>
                  <a:srgbClr val="7E7E7E"/>
                </a:solidFill>
                <a:latin typeface="Arial MT"/>
                <a:cs typeface="Arial MT"/>
              </a:rPr>
              <a:t>and</a:t>
            </a:r>
            <a:r>
              <a:rPr sz="1600" spc="-35" dirty="0">
                <a:solidFill>
                  <a:srgbClr val="7E7E7E"/>
                </a:solidFill>
                <a:latin typeface="Arial MT"/>
                <a:cs typeface="Arial MT"/>
              </a:rPr>
              <a:t> </a:t>
            </a:r>
            <a:r>
              <a:rPr sz="1600" dirty="0">
                <a:solidFill>
                  <a:srgbClr val="7E7E7E"/>
                </a:solidFill>
                <a:latin typeface="Arial MT"/>
                <a:cs typeface="Arial MT"/>
              </a:rPr>
              <a:t>achieving</a:t>
            </a:r>
            <a:r>
              <a:rPr sz="1600" spc="-55" dirty="0">
                <a:solidFill>
                  <a:srgbClr val="7E7E7E"/>
                </a:solidFill>
                <a:latin typeface="Arial MT"/>
                <a:cs typeface="Arial MT"/>
              </a:rPr>
              <a:t> </a:t>
            </a:r>
            <a:r>
              <a:rPr sz="1600" dirty="0">
                <a:solidFill>
                  <a:srgbClr val="7E7E7E"/>
                </a:solidFill>
                <a:latin typeface="Arial MT"/>
                <a:cs typeface="Arial MT"/>
              </a:rPr>
              <a:t>maximum</a:t>
            </a:r>
            <a:r>
              <a:rPr sz="1600" spc="-30" dirty="0">
                <a:solidFill>
                  <a:srgbClr val="7E7E7E"/>
                </a:solidFill>
                <a:latin typeface="Arial MT"/>
                <a:cs typeface="Arial MT"/>
              </a:rPr>
              <a:t> </a:t>
            </a:r>
            <a:r>
              <a:rPr sz="1600" spc="-10" dirty="0">
                <a:solidFill>
                  <a:srgbClr val="7E7E7E"/>
                </a:solidFill>
                <a:latin typeface="Arial MT"/>
                <a:cs typeface="Arial MT"/>
              </a:rPr>
              <a:t>predictive accuracy.</a:t>
            </a:r>
            <a:endParaRPr sz="1600">
              <a:latin typeface="Arial MT"/>
              <a:cs typeface="Arial MT"/>
            </a:endParaRPr>
          </a:p>
          <a:p>
            <a:pPr marL="297815" marR="516890" indent="-285750">
              <a:lnSpc>
                <a:spcPct val="110000"/>
              </a:lnSpc>
              <a:spcBef>
                <a:spcPts val="600"/>
              </a:spcBef>
              <a:buClr>
                <a:srgbClr val="245896"/>
              </a:buClr>
              <a:buFont typeface="Arial MT"/>
              <a:buChar char="•"/>
              <a:tabLst>
                <a:tab pos="297815" algn="l"/>
              </a:tabLst>
            </a:pPr>
            <a:r>
              <a:rPr sz="1600" b="1" dirty="0">
                <a:solidFill>
                  <a:srgbClr val="752477"/>
                </a:solidFill>
                <a:latin typeface="Arial"/>
                <a:cs typeface="Arial"/>
              </a:rPr>
              <a:t>Sequential</a:t>
            </a:r>
            <a:r>
              <a:rPr sz="1600" b="1" spc="-45" dirty="0">
                <a:solidFill>
                  <a:srgbClr val="752477"/>
                </a:solidFill>
                <a:latin typeface="Arial"/>
                <a:cs typeface="Arial"/>
              </a:rPr>
              <a:t> </a:t>
            </a:r>
            <a:r>
              <a:rPr sz="1600" b="1" dirty="0">
                <a:solidFill>
                  <a:srgbClr val="752477"/>
                </a:solidFill>
                <a:latin typeface="Arial"/>
                <a:cs typeface="Arial"/>
              </a:rPr>
              <a:t>search</a:t>
            </a:r>
            <a:r>
              <a:rPr sz="1600" b="1" spc="-40" dirty="0">
                <a:solidFill>
                  <a:srgbClr val="752477"/>
                </a:solidFill>
                <a:latin typeface="Arial"/>
                <a:cs typeface="Arial"/>
              </a:rPr>
              <a:t> </a:t>
            </a:r>
            <a:r>
              <a:rPr sz="1600" dirty="0">
                <a:solidFill>
                  <a:srgbClr val="7E7E7E"/>
                </a:solidFill>
                <a:latin typeface="Arial MT"/>
                <a:cs typeface="Arial MT"/>
              </a:rPr>
              <a:t>(e.g.,</a:t>
            </a:r>
            <a:r>
              <a:rPr sz="1600" spc="-15" dirty="0">
                <a:solidFill>
                  <a:srgbClr val="7E7E7E"/>
                </a:solidFill>
                <a:latin typeface="Arial MT"/>
                <a:cs typeface="Arial MT"/>
              </a:rPr>
              <a:t> </a:t>
            </a:r>
            <a:r>
              <a:rPr sz="1600" dirty="0">
                <a:solidFill>
                  <a:srgbClr val="7E7E7E"/>
                </a:solidFill>
                <a:latin typeface="Arial MT"/>
                <a:cs typeface="Arial MT"/>
              </a:rPr>
              <a:t>stepwise),</a:t>
            </a:r>
            <a:r>
              <a:rPr sz="1600" spc="-45" dirty="0">
                <a:solidFill>
                  <a:srgbClr val="7E7E7E"/>
                </a:solidFill>
                <a:latin typeface="Arial MT"/>
                <a:cs typeface="Arial MT"/>
              </a:rPr>
              <a:t> </a:t>
            </a:r>
            <a:r>
              <a:rPr sz="1600" dirty="0">
                <a:solidFill>
                  <a:srgbClr val="7E7E7E"/>
                </a:solidFill>
                <a:latin typeface="Arial MT"/>
                <a:cs typeface="Arial MT"/>
              </a:rPr>
              <a:t>while</a:t>
            </a:r>
            <a:r>
              <a:rPr sz="1600" spc="-60" dirty="0">
                <a:solidFill>
                  <a:srgbClr val="7E7E7E"/>
                </a:solidFill>
                <a:latin typeface="Arial MT"/>
                <a:cs typeface="Arial MT"/>
              </a:rPr>
              <a:t> </a:t>
            </a:r>
            <a:r>
              <a:rPr sz="1600" dirty="0">
                <a:solidFill>
                  <a:srgbClr val="7E7E7E"/>
                </a:solidFill>
                <a:latin typeface="Arial MT"/>
                <a:cs typeface="Arial MT"/>
              </a:rPr>
              <a:t>maximizing</a:t>
            </a:r>
            <a:r>
              <a:rPr sz="1600" spc="-50" dirty="0">
                <a:solidFill>
                  <a:srgbClr val="7E7E7E"/>
                </a:solidFill>
                <a:latin typeface="Arial MT"/>
                <a:cs typeface="Arial MT"/>
              </a:rPr>
              <a:t> </a:t>
            </a:r>
            <a:r>
              <a:rPr sz="1600" spc="-10" dirty="0">
                <a:solidFill>
                  <a:srgbClr val="7E7E7E"/>
                </a:solidFill>
                <a:latin typeface="Arial MT"/>
                <a:cs typeface="Arial MT"/>
              </a:rPr>
              <a:t>predictive </a:t>
            </a:r>
            <a:r>
              <a:rPr sz="1600" dirty="0">
                <a:solidFill>
                  <a:srgbClr val="7E7E7E"/>
                </a:solidFill>
                <a:latin typeface="Arial MT"/>
                <a:cs typeface="Arial MT"/>
              </a:rPr>
              <a:t>accuracy,</a:t>
            </a:r>
            <a:r>
              <a:rPr sz="1600" spc="-40" dirty="0">
                <a:solidFill>
                  <a:srgbClr val="7E7E7E"/>
                </a:solidFill>
                <a:latin typeface="Arial MT"/>
                <a:cs typeface="Arial MT"/>
              </a:rPr>
              <a:t> </a:t>
            </a:r>
            <a:r>
              <a:rPr sz="1600" dirty="0">
                <a:solidFill>
                  <a:srgbClr val="7E7E7E"/>
                </a:solidFill>
                <a:latin typeface="Arial MT"/>
                <a:cs typeface="Arial MT"/>
              </a:rPr>
              <a:t>represents</a:t>
            </a:r>
            <a:r>
              <a:rPr sz="1600" spc="-25" dirty="0">
                <a:solidFill>
                  <a:srgbClr val="7E7E7E"/>
                </a:solidFill>
                <a:latin typeface="Arial MT"/>
                <a:cs typeface="Arial MT"/>
              </a:rPr>
              <a:t> </a:t>
            </a:r>
            <a:r>
              <a:rPr sz="1600" dirty="0">
                <a:solidFill>
                  <a:srgbClr val="7E7E7E"/>
                </a:solidFill>
                <a:latin typeface="Arial MT"/>
                <a:cs typeface="Arial MT"/>
              </a:rPr>
              <a:t>a</a:t>
            </a:r>
            <a:r>
              <a:rPr sz="1600" spc="390" dirty="0">
                <a:solidFill>
                  <a:srgbClr val="7E7E7E"/>
                </a:solidFill>
                <a:latin typeface="Arial MT"/>
                <a:cs typeface="Arial MT"/>
              </a:rPr>
              <a:t> </a:t>
            </a:r>
            <a:r>
              <a:rPr sz="1600" dirty="0">
                <a:solidFill>
                  <a:srgbClr val="7E7E7E"/>
                </a:solidFill>
                <a:latin typeface="Arial MT"/>
                <a:cs typeface="Arial MT"/>
              </a:rPr>
              <a:t>completely</a:t>
            </a:r>
            <a:r>
              <a:rPr sz="1600" spc="-30" dirty="0">
                <a:solidFill>
                  <a:srgbClr val="7E7E7E"/>
                </a:solidFill>
                <a:latin typeface="Arial MT"/>
                <a:cs typeface="Arial MT"/>
              </a:rPr>
              <a:t> </a:t>
            </a:r>
            <a:r>
              <a:rPr sz="1600" dirty="0">
                <a:solidFill>
                  <a:srgbClr val="7E7E7E"/>
                </a:solidFill>
                <a:latin typeface="Arial MT"/>
                <a:cs typeface="Arial MT"/>
              </a:rPr>
              <a:t>“automated” approach</a:t>
            </a:r>
            <a:r>
              <a:rPr sz="1600" spc="-40" dirty="0">
                <a:solidFill>
                  <a:srgbClr val="7E7E7E"/>
                </a:solidFill>
                <a:latin typeface="Arial MT"/>
                <a:cs typeface="Arial MT"/>
              </a:rPr>
              <a:t> </a:t>
            </a:r>
            <a:r>
              <a:rPr sz="1600" dirty="0">
                <a:solidFill>
                  <a:srgbClr val="7E7E7E"/>
                </a:solidFill>
                <a:latin typeface="Arial MT"/>
                <a:cs typeface="Arial MT"/>
              </a:rPr>
              <a:t>to</a:t>
            </a:r>
            <a:r>
              <a:rPr sz="1600" spc="-25" dirty="0">
                <a:solidFill>
                  <a:srgbClr val="7E7E7E"/>
                </a:solidFill>
                <a:latin typeface="Arial MT"/>
                <a:cs typeface="Arial MT"/>
              </a:rPr>
              <a:t> </a:t>
            </a:r>
            <a:r>
              <a:rPr sz="1600" spc="-10" dirty="0">
                <a:solidFill>
                  <a:srgbClr val="7E7E7E"/>
                </a:solidFill>
                <a:latin typeface="Arial MT"/>
                <a:cs typeface="Arial MT"/>
              </a:rPr>
              <a:t>model </a:t>
            </a:r>
            <a:r>
              <a:rPr sz="1600" dirty="0">
                <a:solidFill>
                  <a:srgbClr val="7E7E7E"/>
                </a:solidFill>
                <a:latin typeface="Arial MT"/>
                <a:cs typeface="Arial MT"/>
              </a:rPr>
              <a:t>estimation,</a:t>
            </a:r>
            <a:r>
              <a:rPr sz="1600" spc="-15" dirty="0">
                <a:solidFill>
                  <a:srgbClr val="7E7E7E"/>
                </a:solidFill>
                <a:latin typeface="Arial MT"/>
                <a:cs typeface="Arial MT"/>
              </a:rPr>
              <a:t> </a:t>
            </a:r>
            <a:r>
              <a:rPr sz="1600" dirty="0">
                <a:solidFill>
                  <a:srgbClr val="7E7E7E"/>
                </a:solidFill>
                <a:latin typeface="Arial MT"/>
                <a:cs typeface="Arial MT"/>
              </a:rPr>
              <a:t>leaving</a:t>
            </a:r>
            <a:r>
              <a:rPr sz="1600" spc="-4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researcher</a:t>
            </a:r>
            <a:r>
              <a:rPr sz="1600" spc="-20" dirty="0">
                <a:solidFill>
                  <a:srgbClr val="7E7E7E"/>
                </a:solidFill>
                <a:latin typeface="Arial MT"/>
                <a:cs typeface="Arial MT"/>
              </a:rPr>
              <a:t> </a:t>
            </a:r>
            <a:r>
              <a:rPr sz="1600" dirty="0">
                <a:solidFill>
                  <a:srgbClr val="7E7E7E"/>
                </a:solidFill>
                <a:latin typeface="Arial MT"/>
                <a:cs typeface="Arial MT"/>
              </a:rPr>
              <a:t>almost</a:t>
            </a:r>
            <a:r>
              <a:rPr sz="1600" spc="-20" dirty="0">
                <a:solidFill>
                  <a:srgbClr val="7E7E7E"/>
                </a:solidFill>
                <a:latin typeface="Arial MT"/>
                <a:cs typeface="Arial MT"/>
              </a:rPr>
              <a:t> </a:t>
            </a:r>
            <a:r>
              <a:rPr sz="1600" dirty="0">
                <a:solidFill>
                  <a:srgbClr val="7E7E7E"/>
                </a:solidFill>
                <a:latin typeface="Arial MT"/>
                <a:cs typeface="Arial MT"/>
              </a:rPr>
              <a:t>no</a:t>
            </a:r>
            <a:r>
              <a:rPr sz="1600" spc="-30" dirty="0">
                <a:solidFill>
                  <a:srgbClr val="7E7E7E"/>
                </a:solidFill>
                <a:latin typeface="Arial MT"/>
                <a:cs typeface="Arial MT"/>
              </a:rPr>
              <a:t> </a:t>
            </a:r>
            <a:r>
              <a:rPr sz="1600" dirty="0">
                <a:solidFill>
                  <a:srgbClr val="7E7E7E"/>
                </a:solidFill>
                <a:latin typeface="Arial MT"/>
                <a:cs typeface="Arial MT"/>
              </a:rPr>
              <a:t>control</a:t>
            </a:r>
            <a:r>
              <a:rPr sz="1600" spc="-25" dirty="0">
                <a:solidFill>
                  <a:srgbClr val="7E7E7E"/>
                </a:solidFill>
                <a:latin typeface="Arial MT"/>
                <a:cs typeface="Arial MT"/>
              </a:rPr>
              <a:t> </a:t>
            </a:r>
            <a:r>
              <a:rPr sz="1600" dirty="0">
                <a:solidFill>
                  <a:srgbClr val="7E7E7E"/>
                </a:solidFill>
                <a:latin typeface="Arial MT"/>
                <a:cs typeface="Arial MT"/>
              </a:rPr>
              <a:t>over</a:t>
            </a:r>
            <a:r>
              <a:rPr sz="1600" spc="-2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final</a:t>
            </a:r>
            <a:r>
              <a:rPr sz="1600" spc="-30" dirty="0">
                <a:solidFill>
                  <a:srgbClr val="7E7E7E"/>
                </a:solidFill>
                <a:latin typeface="Arial MT"/>
                <a:cs typeface="Arial MT"/>
              </a:rPr>
              <a:t> </a:t>
            </a:r>
            <a:r>
              <a:rPr sz="1600" spc="-10" dirty="0">
                <a:solidFill>
                  <a:srgbClr val="7E7E7E"/>
                </a:solidFill>
                <a:latin typeface="Arial MT"/>
                <a:cs typeface="Arial MT"/>
              </a:rPr>
              <a:t>model specification.</a:t>
            </a:r>
            <a:endParaRPr sz="1600">
              <a:latin typeface="Arial MT"/>
              <a:cs typeface="Arial MT"/>
            </a:endParaRPr>
          </a:p>
          <a:p>
            <a:pPr marL="298450" marR="5080" indent="-285750">
              <a:lnSpc>
                <a:spcPct val="110000"/>
              </a:lnSpc>
              <a:spcBef>
                <a:spcPts val="600"/>
              </a:spcBef>
              <a:buClr>
                <a:srgbClr val="245896"/>
              </a:buClr>
              <a:buFont typeface="Arial MT"/>
              <a:buChar char="•"/>
              <a:tabLst>
                <a:tab pos="298450" algn="l"/>
              </a:tabLst>
            </a:pPr>
            <a:r>
              <a:rPr sz="1600" b="1" dirty="0">
                <a:solidFill>
                  <a:srgbClr val="752477"/>
                </a:solidFill>
                <a:latin typeface="Arial"/>
                <a:cs typeface="Arial"/>
              </a:rPr>
              <a:t>Combinatorial</a:t>
            </a:r>
            <a:r>
              <a:rPr sz="1600" b="1" spc="-35" dirty="0">
                <a:solidFill>
                  <a:srgbClr val="752477"/>
                </a:solidFill>
                <a:latin typeface="Arial"/>
                <a:cs typeface="Arial"/>
              </a:rPr>
              <a:t> </a:t>
            </a:r>
            <a:r>
              <a:rPr sz="1600" b="1" dirty="0">
                <a:solidFill>
                  <a:srgbClr val="752477"/>
                </a:solidFill>
                <a:latin typeface="Arial"/>
                <a:cs typeface="Arial"/>
              </a:rPr>
              <a:t>estimation</a:t>
            </a:r>
            <a:r>
              <a:rPr sz="1600" dirty="0">
                <a:solidFill>
                  <a:srgbClr val="7E7E7E"/>
                </a:solidFill>
                <a:latin typeface="Arial MT"/>
                <a:cs typeface="Arial MT"/>
              </a:rPr>
              <a:t>,</a:t>
            </a:r>
            <a:r>
              <a:rPr sz="1600" spc="-20" dirty="0">
                <a:solidFill>
                  <a:srgbClr val="7E7E7E"/>
                </a:solidFill>
                <a:latin typeface="Arial MT"/>
                <a:cs typeface="Arial MT"/>
              </a:rPr>
              <a:t> </a:t>
            </a:r>
            <a:r>
              <a:rPr sz="1600" dirty="0">
                <a:solidFill>
                  <a:srgbClr val="7E7E7E"/>
                </a:solidFill>
                <a:latin typeface="Arial MT"/>
                <a:cs typeface="Arial MT"/>
              </a:rPr>
              <a:t>while</a:t>
            </a:r>
            <a:r>
              <a:rPr sz="1600" spc="-60" dirty="0">
                <a:solidFill>
                  <a:srgbClr val="7E7E7E"/>
                </a:solidFill>
                <a:latin typeface="Arial MT"/>
                <a:cs typeface="Arial MT"/>
              </a:rPr>
              <a:t> </a:t>
            </a:r>
            <a:r>
              <a:rPr sz="1600" dirty="0">
                <a:solidFill>
                  <a:srgbClr val="7E7E7E"/>
                </a:solidFill>
                <a:latin typeface="Arial MT"/>
                <a:cs typeface="Arial MT"/>
              </a:rPr>
              <a:t>considering</a:t>
            </a:r>
            <a:r>
              <a:rPr sz="1600" spc="-50" dirty="0">
                <a:solidFill>
                  <a:srgbClr val="7E7E7E"/>
                </a:solidFill>
                <a:latin typeface="Arial MT"/>
                <a:cs typeface="Arial MT"/>
              </a:rPr>
              <a:t> </a:t>
            </a:r>
            <a:r>
              <a:rPr sz="1600" dirty="0">
                <a:solidFill>
                  <a:srgbClr val="7E7E7E"/>
                </a:solidFill>
                <a:latin typeface="Arial MT"/>
                <a:cs typeface="Arial MT"/>
              </a:rPr>
              <a:t>all</a:t>
            </a:r>
            <a:r>
              <a:rPr sz="1600" spc="-50" dirty="0">
                <a:solidFill>
                  <a:srgbClr val="7E7E7E"/>
                </a:solidFill>
                <a:latin typeface="Arial MT"/>
                <a:cs typeface="Arial MT"/>
              </a:rPr>
              <a:t> </a:t>
            </a:r>
            <a:r>
              <a:rPr sz="1600" dirty="0">
                <a:solidFill>
                  <a:srgbClr val="7E7E7E"/>
                </a:solidFill>
                <a:latin typeface="Arial MT"/>
                <a:cs typeface="Arial MT"/>
              </a:rPr>
              <a:t>possible</a:t>
            </a:r>
            <a:r>
              <a:rPr sz="1600" spc="-60" dirty="0">
                <a:solidFill>
                  <a:srgbClr val="7E7E7E"/>
                </a:solidFill>
                <a:latin typeface="Arial MT"/>
                <a:cs typeface="Arial MT"/>
              </a:rPr>
              <a:t> </a:t>
            </a:r>
            <a:r>
              <a:rPr sz="1600" dirty="0">
                <a:solidFill>
                  <a:srgbClr val="7E7E7E"/>
                </a:solidFill>
                <a:latin typeface="Arial MT"/>
                <a:cs typeface="Arial MT"/>
              </a:rPr>
              <a:t>models,</a:t>
            </a:r>
            <a:r>
              <a:rPr sz="1600" spc="-30" dirty="0">
                <a:solidFill>
                  <a:srgbClr val="7E7E7E"/>
                </a:solidFill>
                <a:latin typeface="Arial MT"/>
                <a:cs typeface="Arial MT"/>
              </a:rPr>
              <a:t> </a:t>
            </a:r>
            <a:r>
              <a:rPr sz="1600" spc="-10" dirty="0">
                <a:solidFill>
                  <a:srgbClr val="7E7E7E"/>
                </a:solidFill>
                <a:latin typeface="Arial MT"/>
                <a:cs typeface="Arial MT"/>
              </a:rPr>
              <a:t>still </a:t>
            </a:r>
            <a:r>
              <a:rPr sz="1600" dirty="0">
                <a:solidFill>
                  <a:srgbClr val="7E7E7E"/>
                </a:solidFill>
                <a:latin typeface="Arial MT"/>
                <a:cs typeface="Arial MT"/>
              </a:rPr>
              <a:t>removes</a:t>
            </a:r>
            <a:r>
              <a:rPr sz="1600" spc="-25" dirty="0">
                <a:solidFill>
                  <a:srgbClr val="7E7E7E"/>
                </a:solidFill>
                <a:latin typeface="Arial MT"/>
                <a:cs typeface="Arial MT"/>
              </a:rPr>
              <a:t> </a:t>
            </a:r>
            <a:r>
              <a:rPr sz="1600" dirty="0">
                <a:solidFill>
                  <a:srgbClr val="7E7E7E"/>
                </a:solidFill>
                <a:latin typeface="Arial MT"/>
                <a:cs typeface="Arial MT"/>
              </a:rPr>
              <a:t>control</a:t>
            </a:r>
            <a:r>
              <a:rPr sz="1600" spc="-30" dirty="0">
                <a:solidFill>
                  <a:srgbClr val="7E7E7E"/>
                </a:solidFill>
                <a:latin typeface="Arial MT"/>
                <a:cs typeface="Arial MT"/>
              </a:rPr>
              <a:t> </a:t>
            </a:r>
            <a:r>
              <a:rPr sz="1600" dirty="0">
                <a:solidFill>
                  <a:srgbClr val="7E7E7E"/>
                </a:solidFill>
                <a:latin typeface="Arial MT"/>
                <a:cs typeface="Arial MT"/>
              </a:rPr>
              <a:t>from</a:t>
            </a:r>
            <a:r>
              <a:rPr sz="1600" spc="-1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researcher</a:t>
            </a:r>
            <a:r>
              <a:rPr sz="1600" spc="-20" dirty="0">
                <a:solidFill>
                  <a:srgbClr val="7E7E7E"/>
                </a:solidFill>
                <a:latin typeface="Arial MT"/>
                <a:cs typeface="Arial MT"/>
              </a:rPr>
              <a:t> </a:t>
            </a:r>
            <a:r>
              <a:rPr sz="1600" dirty="0">
                <a:solidFill>
                  <a:srgbClr val="7E7E7E"/>
                </a:solidFill>
                <a:latin typeface="Arial MT"/>
                <a:cs typeface="Arial MT"/>
              </a:rPr>
              <a:t>in</a:t>
            </a:r>
            <a:r>
              <a:rPr sz="1600" spc="-35" dirty="0">
                <a:solidFill>
                  <a:srgbClr val="7E7E7E"/>
                </a:solidFill>
                <a:latin typeface="Arial MT"/>
                <a:cs typeface="Arial MT"/>
              </a:rPr>
              <a:t> </a:t>
            </a:r>
            <a:r>
              <a:rPr sz="1600" dirty="0">
                <a:solidFill>
                  <a:srgbClr val="7E7E7E"/>
                </a:solidFill>
                <a:latin typeface="Arial MT"/>
                <a:cs typeface="Arial MT"/>
              </a:rPr>
              <a:t>terms</a:t>
            </a:r>
            <a:r>
              <a:rPr sz="1600" spc="-1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final</a:t>
            </a:r>
            <a:r>
              <a:rPr sz="1600" spc="-30" dirty="0">
                <a:solidFill>
                  <a:srgbClr val="7E7E7E"/>
                </a:solidFill>
                <a:latin typeface="Arial MT"/>
                <a:cs typeface="Arial MT"/>
              </a:rPr>
              <a:t> </a:t>
            </a:r>
            <a:r>
              <a:rPr sz="1600" dirty="0">
                <a:solidFill>
                  <a:srgbClr val="7E7E7E"/>
                </a:solidFill>
                <a:latin typeface="Arial MT"/>
                <a:cs typeface="Arial MT"/>
              </a:rPr>
              <a:t>model</a:t>
            </a:r>
            <a:r>
              <a:rPr sz="1600" spc="-25" dirty="0">
                <a:solidFill>
                  <a:srgbClr val="7E7E7E"/>
                </a:solidFill>
                <a:latin typeface="Arial MT"/>
                <a:cs typeface="Arial MT"/>
              </a:rPr>
              <a:t> </a:t>
            </a:r>
            <a:r>
              <a:rPr sz="1600" dirty="0">
                <a:solidFill>
                  <a:srgbClr val="7E7E7E"/>
                </a:solidFill>
                <a:latin typeface="Arial MT"/>
                <a:cs typeface="Arial MT"/>
              </a:rPr>
              <a:t>specification</a:t>
            </a:r>
            <a:r>
              <a:rPr sz="1600" spc="-50" dirty="0">
                <a:solidFill>
                  <a:srgbClr val="7E7E7E"/>
                </a:solidFill>
                <a:latin typeface="Arial MT"/>
                <a:cs typeface="Arial MT"/>
              </a:rPr>
              <a:t> </a:t>
            </a:r>
            <a:r>
              <a:rPr sz="1600" spc="-20" dirty="0">
                <a:solidFill>
                  <a:srgbClr val="7E7E7E"/>
                </a:solidFill>
                <a:latin typeface="Arial MT"/>
                <a:cs typeface="Arial MT"/>
              </a:rPr>
              <a:t>even </a:t>
            </a:r>
            <a:r>
              <a:rPr sz="1600" dirty="0">
                <a:solidFill>
                  <a:srgbClr val="7E7E7E"/>
                </a:solidFill>
                <a:latin typeface="Arial MT"/>
                <a:cs typeface="Arial MT"/>
              </a:rPr>
              <a:t>though</a:t>
            </a:r>
            <a:r>
              <a:rPr sz="1600" spc="-2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researcher</a:t>
            </a:r>
            <a:r>
              <a:rPr sz="1600" spc="-15" dirty="0">
                <a:solidFill>
                  <a:srgbClr val="7E7E7E"/>
                </a:solidFill>
                <a:latin typeface="Arial MT"/>
                <a:cs typeface="Arial MT"/>
              </a:rPr>
              <a:t> </a:t>
            </a:r>
            <a:r>
              <a:rPr sz="1600" dirty="0">
                <a:solidFill>
                  <a:srgbClr val="7E7E7E"/>
                </a:solidFill>
                <a:latin typeface="Arial MT"/>
                <a:cs typeface="Arial MT"/>
              </a:rPr>
              <a:t>can</a:t>
            </a:r>
            <a:r>
              <a:rPr sz="1600" spc="-20" dirty="0">
                <a:solidFill>
                  <a:srgbClr val="7E7E7E"/>
                </a:solidFill>
                <a:latin typeface="Arial MT"/>
                <a:cs typeface="Arial MT"/>
              </a:rPr>
              <a:t> </a:t>
            </a:r>
            <a:r>
              <a:rPr sz="1600" dirty="0">
                <a:solidFill>
                  <a:srgbClr val="7E7E7E"/>
                </a:solidFill>
                <a:latin typeface="Arial MT"/>
                <a:cs typeface="Arial MT"/>
              </a:rPr>
              <a:t>view</a:t>
            </a:r>
            <a:r>
              <a:rPr sz="1600" spc="-35"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dirty="0">
                <a:solidFill>
                  <a:srgbClr val="7E7E7E"/>
                </a:solidFill>
                <a:latin typeface="Arial MT"/>
                <a:cs typeface="Arial MT"/>
              </a:rPr>
              <a:t>set</a:t>
            </a:r>
            <a:r>
              <a:rPr sz="1600" spc="-2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roughly</a:t>
            </a:r>
            <a:r>
              <a:rPr sz="1600" spc="-20" dirty="0">
                <a:solidFill>
                  <a:srgbClr val="7E7E7E"/>
                </a:solidFill>
                <a:latin typeface="Arial MT"/>
                <a:cs typeface="Arial MT"/>
              </a:rPr>
              <a:t> </a:t>
            </a:r>
            <a:r>
              <a:rPr sz="1600" dirty="0">
                <a:solidFill>
                  <a:srgbClr val="7E7E7E"/>
                </a:solidFill>
                <a:latin typeface="Arial MT"/>
                <a:cs typeface="Arial MT"/>
              </a:rPr>
              <a:t>equivalent</a:t>
            </a:r>
            <a:r>
              <a:rPr sz="1600" spc="-30" dirty="0">
                <a:solidFill>
                  <a:srgbClr val="7E7E7E"/>
                </a:solidFill>
                <a:latin typeface="Arial MT"/>
                <a:cs typeface="Arial MT"/>
              </a:rPr>
              <a:t> </a:t>
            </a:r>
            <a:r>
              <a:rPr sz="1600" dirty="0">
                <a:solidFill>
                  <a:srgbClr val="7E7E7E"/>
                </a:solidFill>
                <a:latin typeface="Arial MT"/>
                <a:cs typeface="Arial MT"/>
              </a:rPr>
              <a:t>models</a:t>
            </a:r>
            <a:r>
              <a:rPr sz="1600" spc="-15" dirty="0">
                <a:solidFill>
                  <a:srgbClr val="7E7E7E"/>
                </a:solidFill>
                <a:latin typeface="Arial MT"/>
                <a:cs typeface="Arial MT"/>
              </a:rPr>
              <a:t> </a:t>
            </a:r>
            <a:r>
              <a:rPr sz="1600" dirty="0">
                <a:solidFill>
                  <a:srgbClr val="7E7E7E"/>
                </a:solidFill>
                <a:latin typeface="Arial MT"/>
                <a:cs typeface="Arial MT"/>
              </a:rPr>
              <a:t>in</a:t>
            </a:r>
            <a:r>
              <a:rPr sz="1600" spc="-25" dirty="0">
                <a:solidFill>
                  <a:srgbClr val="7E7E7E"/>
                </a:solidFill>
                <a:latin typeface="Arial MT"/>
                <a:cs typeface="Arial MT"/>
              </a:rPr>
              <a:t> </a:t>
            </a:r>
            <a:r>
              <a:rPr sz="1600" spc="-10" dirty="0">
                <a:solidFill>
                  <a:srgbClr val="7E7E7E"/>
                </a:solidFill>
                <a:latin typeface="Arial MT"/>
                <a:cs typeface="Arial MT"/>
              </a:rPr>
              <a:t>terms </a:t>
            </a:r>
            <a:r>
              <a:rPr sz="1600" dirty="0">
                <a:solidFill>
                  <a:srgbClr val="7E7E7E"/>
                </a:solidFill>
                <a:latin typeface="Arial MT"/>
                <a:cs typeface="Arial MT"/>
              </a:rPr>
              <a:t>of</a:t>
            </a:r>
            <a:r>
              <a:rPr sz="1600" spc="-25" dirty="0">
                <a:solidFill>
                  <a:srgbClr val="7E7E7E"/>
                </a:solidFill>
                <a:latin typeface="Arial MT"/>
                <a:cs typeface="Arial MT"/>
              </a:rPr>
              <a:t> </a:t>
            </a:r>
            <a:r>
              <a:rPr sz="1600" dirty="0">
                <a:solidFill>
                  <a:srgbClr val="7E7E7E"/>
                </a:solidFill>
                <a:latin typeface="Arial MT"/>
                <a:cs typeface="Arial MT"/>
              </a:rPr>
              <a:t>predictive</a:t>
            </a:r>
            <a:r>
              <a:rPr sz="1600" spc="-40" dirty="0">
                <a:solidFill>
                  <a:srgbClr val="7E7E7E"/>
                </a:solidFill>
                <a:latin typeface="Arial MT"/>
                <a:cs typeface="Arial MT"/>
              </a:rPr>
              <a:t> </a:t>
            </a:r>
            <a:r>
              <a:rPr sz="1600" spc="-10" dirty="0">
                <a:solidFill>
                  <a:srgbClr val="7E7E7E"/>
                </a:solidFill>
                <a:latin typeface="Arial MT"/>
                <a:cs typeface="Arial MT"/>
              </a:rPr>
              <a:t>accuracy.</a:t>
            </a:r>
            <a:endParaRPr sz="1600">
              <a:latin typeface="Arial MT"/>
              <a:cs typeface="Arial MT"/>
            </a:endParaRPr>
          </a:p>
          <a:p>
            <a:pPr marL="223520">
              <a:lnSpc>
                <a:spcPct val="100000"/>
              </a:lnSpc>
              <a:spcBef>
                <a:spcPts val="795"/>
              </a:spcBef>
            </a:pPr>
            <a:r>
              <a:rPr sz="1600" b="1" dirty="0">
                <a:solidFill>
                  <a:srgbClr val="C00000"/>
                </a:solidFill>
                <a:latin typeface="Arial"/>
                <a:cs typeface="Arial"/>
              </a:rPr>
              <a:t>No</a:t>
            </a:r>
            <a:r>
              <a:rPr sz="1600" b="1" spc="-40" dirty="0">
                <a:solidFill>
                  <a:srgbClr val="C00000"/>
                </a:solidFill>
                <a:latin typeface="Arial"/>
                <a:cs typeface="Arial"/>
              </a:rPr>
              <a:t> </a:t>
            </a:r>
            <a:r>
              <a:rPr sz="1600" b="1" dirty="0">
                <a:solidFill>
                  <a:srgbClr val="C00000"/>
                </a:solidFill>
                <a:latin typeface="Arial"/>
                <a:cs typeface="Arial"/>
              </a:rPr>
              <a:t>single</a:t>
            </a:r>
            <a:r>
              <a:rPr sz="1600" b="1" spc="-20" dirty="0">
                <a:solidFill>
                  <a:srgbClr val="C00000"/>
                </a:solidFill>
                <a:latin typeface="Arial"/>
                <a:cs typeface="Arial"/>
              </a:rPr>
              <a:t> </a:t>
            </a:r>
            <a:r>
              <a:rPr sz="1600" b="1" dirty="0">
                <a:solidFill>
                  <a:srgbClr val="C00000"/>
                </a:solidFill>
                <a:latin typeface="Arial"/>
                <a:cs typeface="Arial"/>
              </a:rPr>
              <a:t>method</a:t>
            </a:r>
            <a:r>
              <a:rPr sz="1600" b="1" spc="-25" dirty="0">
                <a:solidFill>
                  <a:srgbClr val="C00000"/>
                </a:solidFill>
                <a:latin typeface="Arial"/>
                <a:cs typeface="Arial"/>
              </a:rPr>
              <a:t> </a:t>
            </a:r>
            <a:r>
              <a:rPr sz="1600" b="1" dirty="0">
                <a:solidFill>
                  <a:srgbClr val="C00000"/>
                </a:solidFill>
                <a:latin typeface="Arial"/>
                <a:cs typeface="Arial"/>
              </a:rPr>
              <a:t>is</a:t>
            </a:r>
            <a:r>
              <a:rPr sz="1600" b="1" spc="-25" dirty="0">
                <a:solidFill>
                  <a:srgbClr val="C00000"/>
                </a:solidFill>
                <a:latin typeface="Arial"/>
                <a:cs typeface="Arial"/>
              </a:rPr>
              <a:t> </a:t>
            </a:r>
            <a:r>
              <a:rPr sz="1600" b="1" dirty="0">
                <a:solidFill>
                  <a:srgbClr val="C00000"/>
                </a:solidFill>
                <a:latin typeface="Arial"/>
                <a:cs typeface="Arial"/>
              </a:rPr>
              <a:t>“Best”;</a:t>
            </a:r>
            <a:r>
              <a:rPr sz="1600" b="1" spc="-35" dirty="0">
                <a:solidFill>
                  <a:srgbClr val="C00000"/>
                </a:solidFill>
                <a:latin typeface="Arial"/>
                <a:cs typeface="Arial"/>
              </a:rPr>
              <a:t> </a:t>
            </a:r>
            <a:r>
              <a:rPr sz="1600" b="1" dirty="0">
                <a:solidFill>
                  <a:srgbClr val="C00000"/>
                </a:solidFill>
                <a:latin typeface="Arial"/>
                <a:cs typeface="Arial"/>
              </a:rPr>
              <a:t>better</a:t>
            </a:r>
            <a:r>
              <a:rPr sz="1600" b="1" spc="-20" dirty="0">
                <a:solidFill>
                  <a:srgbClr val="C00000"/>
                </a:solidFill>
                <a:latin typeface="Arial"/>
                <a:cs typeface="Arial"/>
              </a:rPr>
              <a:t> </a:t>
            </a:r>
            <a:r>
              <a:rPr sz="1600" b="1" dirty="0">
                <a:solidFill>
                  <a:srgbClr val="C00000"/>
                </a:solidFill>
                <a:latin typeface="Arial"/>
                <a:cs typeface="Arial"/>
              </a:rPr>
              <a:t>to</a:t>
            </a:r>
            <a:r>
              <a:rPr sz="1600" b="1" spc="-20" dirty="0">
                <a:solidFill>
                  <a:srgbClr val="C00000"/>
                </a:solidFill>
                <a:latin typeface="Arial"/>
                <a:cs typeface="Arial"/>
              </a:rPr>
              <a:t> </a:t>
            </a:r>
            <a:r>
              <a:rPr sz="1600" b="1" dirty="0">
                <a:solidFill>
                  <a:srgbClr val="C00000"/>
                </a:solidFill>
                <a:latin typeface="Arial"/>
                <a:cs typeface="Arial"/>
              </a:rPr>
              <a:t>use</a:t>
            </a:r>
            <a:r>
              <a:rPr sz="1600" b="1" spc="-30" dirty="0">
                <a:solidFill>
                  <a:srgbClr val="C00000"/>
                </a:solidFill>
                <a:latin typeface="Arial"/>
                <a:cs typeface="Arial"/>
              </a:rPr>
              <a:t> </a:t>
            </a:r>
            <a:r>
              <a:rPr sz="1600" b="1" dirty="0">
                <a:solidFill>
                  <a:srgbClr val="C00000"/>
                </a:solidFill>
                <a:latin typeface="Arial"/>
                <a:cs typeface="Arial"/>
              </a:rPr>
              <a:t>a</a:t>
            </a:r>
            <a:r>
              <a:rPr sz="1600" b="1" spc="-25" dirty="0">
                <a:solidFill>
                  <a:srgbClr val="C00000"/>
                </a:solidFill>
                <a:latin typeface="Arial"/>
                <a:cs typeface="Arial"/>
              </a:rPr>
              <a:t> </a:t>
            </a:r>
            <a:r>
              <a:rPr sz="1600" b="1" dirty="0">
                <a:solidFill>
                  <a:srgbClr val="C00000"/>
                </a:solidFill>
                <a:latin typeface="Arial"/>
                <a:cs typeface="Arial"/>
              </a:rPr>
              <a:t>combination</a:t>
            </a:r>
            <a:r>
              <a:rPr sz="1600" b="1" spc="-25" dirty="0">
                <a:solidFill>
                  <a:srgbClr val="C00000"/>
                </a:solidFill>
                <a:latin typeface="Arial"/>
                <a:cs typeface="Arial"/>
              </a:rPr>
              <a:t> </a:t>
            </a:r>
            <a:r>
              <a:rPr sz="1600" b="1" dirty="0">
                <a:solidFill>
                  <a:srgbClr val="C00000"/>
                </a:solidFill>
                <a:latin typeface="Arial"/>
                <a:cs typeface="Arial"/>
              </a:rPr>
              <a:t>of</a:t>
            </a:r>
            <a:r>
              <a:rPr sz="1600" b="1" spc="-20" dirty="0">
                <a:solidFill>
                  <a:srgbClr val="C00000"/>
                </a:solidFill>
                <a:latin typeface="Arial"/>
                <a:cs typeface="Arial"/>
              </a:rPr>
              <a:t> </a:t>
            </a:r>
            <a:r>
              <a:rPr sz="1600" b="1" spc="-10" dirty="0">
                <a:solidFill>
                  <a:srgbClr val="C00000"/>
                </a:solidFill>
                <a:latin typeface="Arial"/>
                <a:cs typeface="Arial"/>
              </a:rPr>
              <a:t>approaches.</a:t>
            </a:r>
            <a:endParaRPr sz="1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38</a:t>
            </a:fld>
            <a:endParaRPr spc="-25" dirty="0"/>
          </a:p>
        </p:txBody>
      </p:sp>
    </p:spTree>
    <p:extLst>
      <p:ext uri="{BB962C8B-B14F-4D97-AF65-F5344CB8AC3E}">
        <p14:creationId xmlns:p14="http://schemas.microsoft.com/office/powerpoint/2010/main" val="3102774166"/>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4839842"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65" dirty="0"/>
              <a:t> </a:t>
            </a:r>
            <a:r>
              <a:rPr dirty="0"/>
              <a:t>Regression</a:t>
            </a:r>
            <a:r>
              <a:rPr spc="-60" dirty="0"/>
              <a:t> </a:t>
            </a:r>
            <a:r>
              <a:rPr dirty="0"/>
              <a:t>Model:</a:t>
            </a:r>
            <a:r>
              <a:rPr spc="-65" dirty="0"/>
              <a:t> </a:t>
            </a:r>
            <a:r>
              <a:rPr dirty="0"/>
              <a:t>Statistical</a:t>
            </a:r>
            <a:r>
              <a:rPr spc="-80" dirty="0"/>
              <a:t> </a:t>
            </a:r>
            <a:r>
              <a:rPr dirty="0"/>
              <a:t>vs.</a:t>
            </a:r>
            <a:r>
              <a:rPr spc="-85" dirty="0"/>
              <a:t> </a:t>
            </a:r>
            <a:r>
              <a:rPr dirty="0"/>
              <a:t>Practical</a:t>
            </a:r>
            <a:r>
              <a:rPr spc="-70" dirty="0"/>
              <a:t> </a:t>
            </a:r>
            <a:r>
              <a:rPr spc="-10" dirty="0"/>
              <a:t>Significance</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697970" y="1789673"/>
            <a:ext cx="7406005" cy="4314190"/>
          </a:xfrm>
          <a:prstGeom prst="rect">
            <a:avLst/>
          </a:prstGeom>
        </p:spPr>
        <p:txBody>
          <a:bodyPr vert="horz" wrap="square" lIns="0" tIns="113030" rIns="0" bIns="0" rtlCol="0">
            <a:spAutoFit/>
          </a:bodyPr>
          <a:lstStyle/>
          <a:p>
            <a:pPr marL="361315" indent="-285115">
              <a:lnSpc>
                <a:spcPct val="100000"/>
              </a:lnSpc>
              <a:spcBef>
                <a:spcPts val="890"/>
              </a:spcBef>
              <a:buClr>
                <a:srgbClr val="245896"/>
              </a:buClr>
              <a:buFont typeface="Arial MT"/>
              <a:buChar char="•"/>
              <a:tabLst>
                <a:tab pos="361315" algn="l"/>
              </a:tabLst>
            </a:pPr>
            <a:r>
              <a:rPr sz="1600" i="1" dirty="0">
                <a:solidFill>
                  <a:srgbClr val="7E7E7E"/>
                </a:solidFill>
                <a:latin typeface="Arial"/>
                <a:cs typeface="Arial"/>
              </a:rPr>
              <a:t>F</a:t>
            </a:r>
            <a:r>
              <a:rPr sz="1600" i="1" spc="-25" dirty="0">
                <a:solidFill>
                  <a:srgbClr val="7E7E7E"/>
                </a:solidFill>
                <a:latin typeface="Arial"/>
                <a:cs typeface="Arial"/>
              </a:rPr>
              <a:t> </a:t>
            </a:r>
            <a:r>
              <a:rPr sz="1600" dirty="0">
                <a:solidFill>
                  <a:srgbClr val="7E7E7E"/>
                </a:solidFill>
                <a:latin typeface="Arial MT"/>
                <a:cs typeface="Arial MT"/>
              </a:rPr>
              <a:t>statistic</a:t>
            </a:r>
            <a:r>
              <a:rPr sz="1600" spc="-25" dirty="0">
                <a:solidFill>
                  <a:srgbClr val="7E7E7E"/>
                </a:solidFill>
                <a:latin typeface="Arial MT"/>
                <a:cs typeface="Arial MT"/>
              </a:rPr>
              <a:t> </a:t>
            </a:r>
            <a:r>
              <a:rPr sz="1600" dirty="0">
                <a:solidFill>
                  <a:srgbClr val="7E7E7E"/>
                </a:solidFill>
                <a:latin typeface="Arial MT"/>
                <a:cs typeface="Arial MT"/>
              </a:rPr>
              <a:t>→</a:t>
            </a:r>
            <a:r>
              <a:rPr sz="1600" spc="-15" dirty="0">
                <a:solidFill>
                  <a:srgbClr val="7E7E7E"/>
                </a:solidFill>
                <a:latin typeface="Arial MT"/>
                <a:cs typeface="Arial MT"/>
              </a:rPr>
              <a:t> </a:t>
            </a:r>
            <a:r>
              <a:rPr sz="1600" dirty="0">
                <a:solidFill>
                  <a:srgbClr val="7E7E7E"/>
                </a:solidFill>
                <a:latin typeface="Arial MT"/>
                <a:cs typeface="Arial MT"/>
              </a:rPr>
              <a:t>test</a:t>
            </a:r>
            <a:r>
              <a:rPr sz="1600" spc="-15" dirty="0">
                <a:solidFill>
                  <a:srgbClr val="7E7E7E"/>
                </a:solidFill>
                <a:latin typeface="Arial MT"/>
                <a:cs typeface="Arial MT"/>
              </a:rPr>
              <a:t> </a:t>
            </a:r>
            <a:r>
              <a:rPr sz="1600" dirty="0">
                <a:solidFill>
                  <a:srgbClr val="7E7E7E"/>
                </a:solidFill>
                <a:latin typeface="Arial MT"/>
                <a:cs typeface="Arial MT"/>
              </a:rPr>
              <a:t>if</a:t>
            </a:r>
            <a:r>
              <a:rPr sz="1600" spc="-20" dirty="0">
                <a:solidFill>
                  <a:srgbClr val="7E7E7E"/>
                </a:solidFill>
                <a:latin typeface="Arial MT"/>
                <a:cs typeface="Arial MT"/>
              </a:rPr>
              <a:t> </a:t>
            </a:r>
            <a:r>
              <a:rPr sz="1600" dirty="0">
                <a:solidFill>
                  <a:srgbClr val="7E7E7E"/>
                </a:solidFill>
                <a:latin typeface="Arial MT"/>
                <a:cs typeface="Arial MT"/>
              </a:rPr>
              <a:t>overall</a:t>
            </a:r>
            <a:r>
              <a:rPr sz="1600" spc="-30" dirty="0">
                <a:solidFill>
                  <a:srgbClr val="7E7E7E"/>
                </a:solidFill>
                <a:latin typeface="Arial MT"/>
                <a:cs typeface="Arial MT"/>
              </a:rPr>
              <a:t> </a:t>
            </a:r>
            <a:r>
              <a:rPr sz="1600" dirty="0">
                <a:solidFill>
                  <a:srgbClr val="7E7E7E"/>
                </a:solidFill>
                <a:latin typeface="Arial MT"/>
                <a:cs typeface="Arial MT"/>
              </a:rPr>
              <a:t>regression</a:t>
            </a:r>
            <a:r>
              <a:rPr sz="1600" spc="-30" dirty="0">
                <a:solidFill>
                  <a:srgbClr val="7E7E7E"/>
                </a:solidFill>
                <a:latin typeface="Arial MT"/>
                <a:cs typeface="Arial MT"/>
              </a:rPr>
              <a:t> </a:t>
            </a:r>
            <a:r>
              <a:rPr sz="1600" dirty="0">
                <a:solidFill>
                  <a:srgbClr val="7E7E7E"/>
                </a:solidFill>
                <a:latin typeface="Arial MT"/>
                <a:cs typeface="Arial MT"/>
              </a:rPr>
              <a:t>model</a:t>
            </a:r>
            <a:r>
              <a:rPr sz="1600" spc="-25" dirty="0">
                <a:solidFill>
                  <a:srgbClr val="7E7E7E"/>
                </a:solidFill>
                <a:latin typeface="Arial MT"/>
                <a:cs typeface="Arial MT"/>
              </a:rPr>
              <a:t> </a:t>
            </a:r>
            <a:r>
              <a:rPr sz="1600" dirty="0">
                <a:solidFill>
                  <a:srgbClr val="7E7E7E"/>
                </a:solidFill>
                <a:latin typeface="Arial MT"/>
                <a:cs typeface="Arial MT"/>
              </a:rPr>
              <a:t>is</a:t>
            </a:r>
            <a:r>
              <a:rPr sz="1600" spc="-25" dirty="0">
                <a:solidFill>
                  <a:srgbClr val="7E7E7E"/>
                </a:solidFill>
                <a:latin typeface="Arial MT"/>
                <a:cs typeface="Arial MT"/>
              </a:rPr>
              <a:t> </a:t>
            </a:r>
            <a:r>
              <a:rPr sz="1600" dirty="0">
                <a:solidFill>
                  <a:srgbClr val="7E7E7E"/>
                </a:solidFill>
                <a:latin typeface="Arial MT"/>
                <a:cs typeface="Arial MT"/>
              </a:rPr>
              <a:t>statistically</a:t>
            </a:r>
            <a:r>
              <a:rPr sz="1600" spc="-25" dirty="0">
                <a:solidFill>
                  <a:srgbClr val="7E7E7E"/>
                </a:solidFill>
                <a:latin typeface="Arial MT"/>
                <a:cs typeface="Arial MT"/>
              </a:rPr>
              <a:t> </a:t>
            </a:r>
            <a:r>
              <a:rPr sz="1600" spc="-10" dirty="0">
                <a:solidFill>
                  <a:srgbClr val="7E7E7E"/>
                </a:solidFill>
                <a:latin typeface="Arial MT"/>
                <a:cs typeface="Arial MT"/>
              </a:rPr>
              <a:t>significant.</a:t>
            </a:r>
            <a:endParaRPr sz="1600">
              <a:latin typeface="Arial MT"/>
              <a:cs typeface="Arial MT"/>
            </a:endParaRPr>
          </a:p>
          <a:p>
            <a:pPr marL="762000" marR="121920" lvl="1" indent="-286385">
              <a:lnSpc>
                <a:spcPct val="110000"/>
              </a:lnSpc>
              <a:spcBef>
                <a:spcPts val="600"/>
              </a:spcBef>
              <a:buClr>
                <a:srgbClr val="245896"/>
              </a:buClr>
              <a:buChar char="•"/>
              <a:tabLst>
                <a:tab pos="762000" algn="l"/>
              </a:tabLst>
            </a:pPr>
            <a:r>
              <a:rPr sz="1600" dirty="0">
                <a:solidFill>
                  <a:srgbClr val="7E7E7E"/>
                </a:solidFill>
                <a:latin typeface="Arial MT"/>
                <a:cs typeface="Arial MT"/>
              </a:rPr>
              <a:t>If</a:t>
            </a:r>
            <a:r>
              <a:rPr sz="1600" spc="-5"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i="1" dirty="0">
                <a:solidFill>
                  <a:srgbClr val="7E7E7E"/>
                </a:solidFill>
                <a:latin typeface="Arial"/>
                <a:cs typeface="Arial"/>
              </a:rPr>
              <a:t>F</a:t>
            </a:r>
            <a:r>
              <a:rPr sz="1600" i="1" spc="-20" dirty="0">
                <a:solidFill>
                  <a:srgbClr val="7E7E7E"/>
                </a:solidFill>
                <a:latin typeface="Arial"/>
                <a:cs typeface="Arial"/>
              </a:rPr>
              <a:t> </a:t>
            </a:r>
            <a:r>
              <a:rPr sz="1600" dirty="0">
                <a:solidFill>
                  <a:srgbClr val="7E7E7E"/>
                </a:solidFill>
                <a:latin typeface="Arial MT"/>
                <a:cs typeface="Arial MT"/>
              </a:rPr>
              <a:t>statistic</a:t>
            </a:r>
            <a:r>
              <a:rPr sz="1600" spc="-15" dirty="0">
                <a:solidFill>
                  <a:srgbClr val="7E7E7E"/>
                </a:solidFill>
                <a:latin typeface="Arial MT"/>
                <a:cs typeface="Arial MT"/>
              </a:rPr>
              <a:t> </a:t>
            </a:r>
            <a:r>
              <a:rPr sz="1600" dirty="0">
                <a:solidFill>
                  <a:srgbClr val="7E7E7E"/>
                </a:solidFill>
                <a:latin typeface="Arial MT"/>
                <a:cs typeface="Arial MT"/>
              </a:rPr>
              <a:t>is</a:t>
            </a:r>
            <a:r>
              <a:rPr sz="1600" spc="-15" dirty="0">
                <a:solidFill>
                  <a:srgbClr val="7E7E7E"/>
                </a:solidFill>
                <a:latin typeface="Arial MT"/>
                <a:cs typeface="Arial MT"/>
              </a:rPr>
              <a:t> </a:t>
            </a:r>
            <a:r>
              <a:rPr sz="1600" dirty="0">
                <a:solidFill>
                  <a:srgbClr val="7E7E7E"/>
                </a:solidFill>
                <a:latin typeface="Arial MT"/>
                <a:cs typeface="Arial MT"/>
              </a:rPr>
              <a:t>significant</a:t>
            </a:r>
            <a:r>
              <a:rPr sz="1600" spc="-30" dirty="0">
                <a:solidFill>
                  <a:srgbClr val="7E7E7E"/>
                </a:solidFill>
                <a:latin typeface="Arial MT"/>
                <a:cs typeface="Arial MT"/>
              </a:rPr>
              <a:t> </a:t>
            </a:r>
            <a:r>
              <a:rPr sz="1600" spc="-10" dirty="0">
                <a:solidFill>
                  <a:srgbClr val="7E7E7E"/>
                </a:solidFill>
                <a:latin typeface="Arial MT"/>
                <a:cs typeface="Arial MT"/>
              </a:rPr>
              <a:t>(</a:t>
            </a:r>
            <a:r>
              <a:rPr sz="1600" i="1" spc="-10" dirty="0">
                <a:solidFill>
                  <a:srgbClr val="7E7E7E"/>
                </a:solidFill>
                <a:latin typeface="Arial"/>
                <a:cs typeface="Arial"/>
              </a:rPr>
              <a:t>p</a:t>
            </a:r>
            <a:r>
              <a:rPr sz="1600" spc="-10" dirty="0">
                <a:solidFill>
                  <a:srgbClr val="7E7E7E"/>
                </a:solidFill>
                <a:latin typeface="Arial MT"/>
                <a:cs typeface="Arial MT"/>
              </a:rPr>
              <a:t>-</a:t>
            </a:r>
            <a:r>
              <a:rPr sz="1600" dirty="0">
                <a:solidFill>
                  <a:srgbClr val="7E7E7E"/>
                </a:solidFill>
                <a:latin typeface="Arial MT"/>
                <a:cs typeface="Arial MT"/>
              </a:rPr>
              <a:t>value</a:t>
            </a:r>
            <a:r>
              <a:rPr sz="1600" spc="-25" dirty="0">
                <a:solidFill>
                  <a:srgbClr val="7E7E7E"/>
                </a:solidFill>
                <a:latin typeface="Arial MT"/>
                <a:cs typeface="Arial MT"/>
              </a:rPr>
              <a:t> </a:t>
            </a:r>
            <a:r>
              <a:rPr sz="1600" dirty="0">
                <a:solidFill>
                  <a:srgbClr val="7E7E7E"/>
                </a:solidFill>
                <a:latin typeface="Arial MT"/>
                <a:cs typeface="Arial MT"/>
              </a:rPr>
              <a:t>&lt;</a:t>
            </a:r>
            <a:r>
              <a:rPr sz="1600" spc="-5" dirty="0">
                <a:solidFill>
                  <a:srgbClr val="7E7E7E"/>
                </a:solidFill>
                <a:latin typeface="Arial MT"/>
                <a:cs typeface="Arial MT"/>
              </a:rPr>
              <a:t> </a:t>
            </a:r>
            <a:r>
              <a:rPr sz="1600" dirty="0">
                <a:solidFill>
                  <a:srgbClr val="7E7E7E"/>
                </a:solidFill>
                <a:latin typeface="Arial MT"/>
                <a:cs typeface="Arial MT"/>
              </a:rPr>
              <a:t>0.05)</a:t>
            </a:r>
            <a:r>
              <a:rPr sz="1600" spc="-10" dirty="0">
                <a:solidFill>
                  <a:srgbClr val="7E7E7E"/>
                </a:solidFill>
                <a:latin typeface="Arial MT"/>
                <a:cs typeface="Arial MT"/>
              </a:rPr>
              <a:t> </a:t>
            </a:r>
            <a:r>
              <a:rPr sz="1600" dirty="0">
                <a:solidFill>
                  <a:srgbClr val="7E7E7E"/>
                </a:solidFill>
                <a:latin typeface="Arial MT"/>
                <a:cs typeface="Arial MT"/>
              </a:rPr>
              <a:t>→</a:t>
            </a:r>
            <a:r>
              <a:rPr sz="1600" spc="-10" dirty="0">
                <a:solidFill>
                  <a:srgbClr val="7E7E7E"/>
                </a:solidFill>
                <a:latin typeface="Arial MT"/>
                <a:cs typeface="Arial MT"/>
              </a:rPr>
              <a:t> </a:t>
            </a:r>
            <a:r>
              <a:rPr sz="1600" dirty="0">
                <a:solidFill>
                  <a:srgbClr val="7E7E7E"/>
                </a:solidFill>
                <a:latin typeface="Arial MT"/>
                <a:cs typeface="Arial MT"/>
              </a:rPr>
              <a:t>unlikely</a:t>
            </a:r>
            <a:r>
              <a:rPr sz="1600" spc="-25" dirty="0">
                <a:solidFill>
                  <a:srgbClr val="7E7E7E"/>
                </a:solidFill>
                <a:latin typeface="Arial MT"/>
                <a:cs typeface="Arial MT"/>
              </a:rPr>
              <a:t> </a:t>
            </a:r>
            <a:r>
              <a:rPr sz="1600" dirty="0">
                <a:solidFill>
                  <a:srgbClr val="7E7E7E"/>
                </a:solidFill>
                <a:latin typeface="Arial MT"/>
                <a:cs typeface="Arial MT"/>
              </a:rPr>
              <a:t>your</a:t>
            </a:r>
            <a:r>
              <a:rPr sz="1600" spc="-25" dirty="0">
                <a:solidFill>
                  <a:srgbClr val="7E7E7E"/>
                </a:solidFill>
                <a:latin typeface="Arial MT"/>
                <a:cs typeface="Arial MT"/>
              </a:rPr>
              <a:t> </a:t>
            </a:r>
            <a:r>
              <a:rPr sz="1600" dirty="0">
                <a:solidFill>
                  <a:srgbClr val="7E7E7E"/>
                </a:solidFill>
                <a:latin typeface="Arial MT"/>
                <a:cs typeface="Arial MT"/>
              </a:rPr>
              <a:t>sample</a:t>
            </a:r>
            <a:r>
              <a:rPr sz="1600" spc="-25" dirty="0">
                <a:solidFill>
                  <a:srgbClr val="7E7E7E"/>
                </a:solidFill>
                <a:latin typeface="Arial MT"/>
                <a:cs typeface="Arial MT"/>
              </a:rPr>
              <a:t> </a:t>
            </a:r>
            <a:r>
              <a:rPr sz="1600" spc="-20" dirty="0">
                <a:solidFill>
                  <a:srgbClr val="7E7E7E"/>
                </a:solidFill>
                <a:latin typeface="Arial MT"/>
                <a:cs typeface="Arial MT"/>
              </a:rPr>
              <a:t>will </a:t>
            </a:r>
            <a:r>
              <a:rPr sz="1600" dirty="0">
                <a:solidFill>
                  <a:srgbClr val="7E7E7E"/>
                </a:solidFill>
                <a:latin typeface="Arial MT"/>
                <a:cs typeface="Arial MT"/>
              </a:rPr>
              <a:t>produce</a:t>
            </a:r>
            <a:r>
              <a:rPr sz="1600" spc="-20" dirty="0">
                <a:solidFill>
                  <a:srgbClr val="7E7E7E"/>
                </a:solidFill>
                <a:latin typeface="Arial MT"/>
                <a:cs typeface="Arial MT"/>
              </a:rPr>
              <a:t> </a:t>
            </a:r>
            <a:r>
              <a:rPr sz="1600" dirty="0">
                <a:solidFill>
                  <a:srgbClr val="7E7E7E"/>
                </a:solidFill>
                <a:latin typeface="Arial MT"/>
                <a:cs typeface="Arial MT"/>
              </a:rPr>
              <a:t>a</a:t>
            </a:r>
            <a:r>
              <a:rPr sz="1600" spc="-20" dirty="0">
                <a:solidFill>
                  <a:srgbClr val="7E7E7E"/>
                </a:solidFill>
                <a:latin typeface="Arial MT"/>
                <a:cs typeface="Arial MT"/>
              </a:rPr>
              <a:t> </a:t>
            </a:r>
            <a:r>
              <a:rPr sz="1600" dirty="0">
                <a:solidFill>
                  <a:srgbClr val="7E7E7E"/>
                </a:solidFill>
                <a:latin typeface="Arial MT"/>
                <a:cs typeface="Arial MT"/>
              </a:rPr>
              <a:t>large</a:t>
            </a:r>
            <a:r>
              <a:rPr sz="1600" spc="-15" dirty="0">
                <a:solidFill>
                  <a:srgbClr val="7E7E7E"/>
                </a:solidFill>
                <a:latin typeface="Arial MT"/>
                <a:cs typeface="Arial MT"/>
              </a:rPr>
              <a:t> </a:t>
            </a:r>
            <a:r>
              <a:rPr sz="1600" dirty="0">
                <a:solidFill>
                  <a:srgbClr val="7E7E7E"/>
                </a:solidFill>
                <a:latin typeface="Arial MT"/>
                <a:cs typeface="Arial MT"/>
              </a:rPr>
              <a:t>R</a:t>
            </a:r>
            <a:r>
              <a:rPr sz="1575" baseline="26455" dirty="0">
                <a:solidFill>
                  <a:srgbClr val="7E7E7E"/>
                </a:solidFill>
                <a:latin typeface="Arial MT"/>
                <a:cs typeface="Arial MT"/>
              </a:rPr>
              <a:t>2</a:t>
            </a:r>
            <a:r>
              <a:rPr sz="1575" spc="172" baseline="26455" dirty="0">
                <a:solidFill>
                  <a:srgbClr val="7E7E7E"/>
                </a:solidFill>
                <a:latin typeface="Arial MT"/>
                <a:cs typeface="Arial MT"/>
              </a:rPr>
              <a:t> </a:t>
            </a:r>
            <a:r>
              <a:rPr sz="1600" dirty="0">
                <a:solidFill>
                  <a:srgbClr val="7E7E7E"/>
                </a:solidFill>
                <a:latin typeface="Arial MT"/>
                <a:cs typeface="Arial MT"/>
              </a:rPr>
              <a:t>when</a:t>
            </a:r>
            <a:r>
              <a:rPr sz="1600" spc="-25" dirty="0">
                <a:solidFill>
                  <a:srgbClr val="7E7E7E"/>
                </a:solidFill>
                <a:latin typeface="Arial MT"/>
                <a:cs typeface="Arial MT"/>
              </a:rPr>
              <a:t> </a:t>
            </a:r>
            <a:r>
              <a:rPr sz="1600" dirty="0">
                <a:solidFill>
                  <a:srgbClr val="7E7E7E"/>
                </a:solidFill>
                <a:latin typeface="Arial MT"/>
                <a:cs typeface="Arial MT"/>
              </a:rPr>
              <a:t>the</a:t>
            </a:r>
            <a:r>
              <a:rPr sz="1600" spc="-10" dirty="0">
                <a:solidFill>
                  <a:srgbClr val="7E7E7E"/>
                </a:solidFill>
                <a:latin typeface="Arial MT"/>
                <a:cs typeface="Arial MT"/>
              </a:rPr>
              <a:t> </a:t>
            </a:r>
            <a:r>
              <a:rPr sz="1600" dirty="0">
                <a:solidFill>
                  <a:srgbClr val="7E7E7E"/>
                </a:solidFill>
                <a:latin typeface="Arial MT"/>
                <a:cs typeface="Arial MT"/>
              </a:rPr>
              <a:t>population</a:t>
            </a:r>
            <a:r>
              <a:rPr sz="1600" spc="-25" dirty="0">
                <a:solidFill>
                  <a:srgbClr val="7E7E7E"/>
                </a:solidFill>
                <a:latin typeface="Arial MT"/>
                <a:cs typeface="Arial MT"/>
              </a:rPr>
              <a:t> </a:t>
            </a:r>
            <a:r>
              <a:rPr sz="1600" dirty="0">
                <a:solidFill>
                  <a:srgbClr val="7E7E7E"/>
                </a:solidFill>
                <a:latin typeface="Arial MT"/>
                <a:cs typeface="Arial MT"/>
              </a:rPr>
              <a:t>R</a:t>
            </a:r>
            <a:r>
              <a:rPr sz="1575" baseline="26455" dirty="0">
                <a:solidFill>
                  <a:srgbClr val="7E7E7E"/>
                </a:solidFill>
                <a:latin typeface="Arial MT"/>
                <a:cs typeface="Arial MT"/>
              </a:rPr>
              <a:t>2</a:t>
            </a:r>
            <a:r>
              <a:rPr sz="1575" spc="179" baseline="26455" dirty="0">
                <a:solidFill>
                  <a:srgbClr val="7E7E7E"/>
                </a:solidFill>
                <a:latin typeface="Arial MT"/>
                <a:cs typeface="Arial MT"/>
              </a:rPr>
              <a:t> </a:t>
            </a:r>
            <a:r>
              <a:rPr sz="1600" dirty="0">
                <a:solidFill>
                  <a:srgbClr val="7E7E7E"/>
                </a:solidFill>
                <a:latin typeface="Arial MT"/>
                <a:cs typeface="Arial MT"/>
              </a:rPr>
              <a:t>is</a:t>
            </a:r>
            <a:r>
              <a:rPr sz="1600" spc="-20" dirty="0">
                <a:solidFill>
                  <a:srgbClr val="7E7E7E"/>
                </a:solidFill>
                <a:latin typeface="Arial MT"/>
                <a:cs typeface="Arial MT"/>
              </a:rPr>
              <a:t> </a:t>
            </a:r>
            <a:r>
              <a:rPr sz="1600" dirty="0">
                <a:solidFill>
                  <a:srgbClr val="7E7E7E"/>
                </a:solidFill>
                <a:latin typeface="Arial MT"/>
                <a:cs typeface="Arial MT"/>
              </a:rPr>
              <a:t>actually</a:t>
            </a:r>
            <a:r>
              <a:rPr sz="1600" spc="-20" dirty="0">
                <a:solidFill>
                  <a:srgbClr val="7E7E7E"/>
                </a:solidFill>
                <a:latin typeface="Arial MT"/>
                <a:cs typeface="Arial MT"/>
              </a:rPr>
              <a:t> </a:t>
            </a:r>
            <a:r>
              <a:rPr sz="1600" spc="-10" dirty="0">
                <a:solidFill>
                  <a:srgbClr val="7E7E7E"/>
                </a:solidFill>
                <a:latin typeface="Arial MT"/>
                <a:cs typeface="Arial MT"/>
              </a:rPr>
              <a:t>zero.</a:t>
            </a:r>
            <a:endParaRPr sz="1600">
              <a:latin typeface="Arial MT"/>
              <a:cs typeface="Arial MT"/>
            </a:endParaRPr>
          </a:p>
          <a:p>
            <a:pPr marL="361950" marR="456565" indent="-286385">
              <a:lnSpc>
                <a:spcPct val="110000"/>
              </a:lnSpc>
              <a:spcBef>
                <a:spcPts val="600"/>
              </a:spcBef>
              <a:buClr>
                <a:srgbClr val="245896"/>
              </a:buClr>
              <a:buChar char="•"/>
              <a:tabLst>
                <a:tab pos="361950" algn="l"/>
              </a:tabLst>
            </a:pPr>
            <a:r>
              <a:rPr sz="1600" dirty="0">
                <a:solidFill>
                  <a:srgbClr val="7E7E7E"/>
                </a:solidFill>
                <a:latin typeface="Arial MT"/>
                <a:cs typeface="Arial MT"/>
              </a:rPr>
              <a:t>Coefficient</a:t>
            </a:r>
            <a:r>
              <a:rPr sz="1600" spc="-30"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Determination;</a:t>
            </a:r>
            <a:r>
              <a:rPr sz="1600" spc="-10" dirty="0">
                <a:solidFill>
                  <a:srgbClr val="7E7E7E"/>
                </a:solidFill>
                <a:latin typeface="Arial MT"/>
                <a:cs typeface="Arial MT"/>
              </a:rPr>
              <a:t> </a:t>
            </a:r>
            <a:r>
              <a:rPr sz="1600" dirty="0">
                <a:solidFill>
                  <a:srgbClr val="7E7E7E"/>
                </a:solidFill>
                <a:latin typeface="Arial MT"/>
                <a:cs typeface="Arial MT"/>
              </a:rPr>
              <a:t>R</a:t>
            </a:r>
            <a:r>
              <a:rPr sz="1575" baseline="26455" dirty="0">
                <a:solidFill>
                  <a:srgbClr val="7E7E7E"/>
                </a:solidFill>
                <a:latin typeface="Arial MT"/>
                <a:cs typeface="Arial MT"/>
              </a:rPr>
              <a:t>2</a:t>
            </a:r>
            <a:r>
              <a:rPr sz="1575" spc="187" baseline="26455" dirty="0">
                <a:solidFill>
                  <a:srgbClr val="7E7E7E"/>
                </a:solidFill>
                <a:latin typeface="Arial MT"/>
                <a:cs typeface="Arial MT"/>
              </a:rPr>
              <a:t>  </a:t>
            </a:r>
            <a:r>
              <a:rPr sz="1600" dirty="0">
                <a:solidFill>
                  <a:srgbClr val="7E7E7E"/>
                </a:solidFill>
                <a:latin typeface="Arial MT"/>
                <a:cs typeface="Arial MT"/>
              </a:rPr>
              <a:t>→</a:t>
            </a:r>
            <a:r>
              <a:rPr sz="1600" spc="420" dirty="0">
                <a:solidFill>
                  <a:srgbClr val="7E7E7E"/>
                </a:solidFill>
                <a:latin typeface="Arial MT"/>
                <a:cs typeface="Arial MT"/>
              </a:rPr>
              <a:t> </a:t>
            </a:r>
            <a:r>
              <a:rPr sz="1600" dirty="0">
                <a:solidFill>
                  <a:srgbClr val="7E7E7E"/>
                </a:solidFill>
                <a:latin typeface="Arial MT"/>
                <a:cs typeface="Arial MT"/>
              </a:rPr>
              <a:t>Evaluate</a:t>
            </a:r>
            <a:r>
              <a:rPr sz="1600" spc="-3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strength</a:t>
            </a:r>
            <a:r>
              <a:rPr sz="1600" spc="-1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spc="-10" dirty="0">
                <a:solidFill>
                  <a:srgbClr val="7E7E7E"/>
                </a:solidFill>
                <a:latin typeface="Arial MT"/>
                <a:cs typeface="Arial MT"/>
              </a:rPr>
              <a:t>linear </a:t>
            </a:r>
            <a:r>
              <a:rPr sz="1600" dirty="0">
                <a:solidFill>
                  <a:srgbClr val="7E7E7E"/>
                </a:solidFill>
                <a:latin typeface="Arial MT"/>
                <a:cs typeface="Arial MT"/>
              </a:rPr>
              <a:t>association</a:t>
            </a:r>
            <a:r>
              <a:rPr sz="1600" spc="-50" dirty="0">
                <a:solidFill>
                  <a:srgbClr val="7E7E7E"/>
                </a:solidFill>
                <a:latin typeface="Arial MT"/>
                <a:cs typeface="Arial MT"/>
              </a:rPr>
              <a:t> </a:t>
            </a:r>
            <a:r>
              <a:rPr sz="1600" dirty="0">
                <a:solidFill>
                  <a:srgbClr val="7E7E7E"/>
                </a:solidFill>
                <a:latin typeface="Arial MT"/>
                <a:cs typeface="Arial MT"/>
              </a:rPr>
              <a:t>between</a:t>
            </a:r>
            <a:r>
              <a:rPr sz="1600" spc="-25"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dependent</a:t>
            </a:r>
            <a:r>
              <a:rPr sz="1600" spc="-15" dirty="0">
                <a:solidFill>
                  <a:srgbClr val="7E7E7E"/>
                </a:solidFill>
                <a:latin typeface="Arial MT"/>
                <a:cs typeface="Arial MT"/>
              </a:rPr>
              <a:t> </a:t>
            </a:r>
            <a:r>
              <a:rPr sz="1600" dirty="0">
                <a:solidFill>
                  <a:srgbClr val="7E7E7E"/>
                </a:solidFill>
                <a:latin typeface="Arial MT"/>
                <a:cs typeface="Arial MT"/>
              </a:rPr>
              <a:t>variable</a:t>
            </a:r>
            <a:r>
              <a:rPr sz="1600" spc="-40" dirty="0">
                <a:solidFill>
                  <a:srgbClr val="7E7E7E"/>
                </a:solidFill>
                <a:latin typeface="Arial MT"/>
                <a:cs typeface="Arial MT"/>
              </a:rPr>
              <a:t> </a:t>
            </a:r>
            <a:r>
              <a:rPr sz="1600" dirty="0">
                <a:solidFill>
                  <a:srgbClr val="7E7E7E"/>
                </a:solidFill>
                <a:latin typeface="Arial MT"/>
                <a:cs typeface="Arial MT"/>
              </a:rPr>
              <a:t>and</a:t>
            </a:r>
            <a:r>
              <a:rPr sz="1600" spc="-2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several</a:t>
            </a:r>
            <a:r>
              <a:rPr sz="1600" spc="-35" dirty="0">
                <a:solidFill>
                  <a:srgbClr val="7E7E7E"/>
                </a:solidFill>
                <a:latin typeface="Arial MT"/>
                <a:cs typeface="Arial MT"/>
              </a:rPr>
              <a:t> </a:t>
            </a:r>
            <a:r>
              <a:rPr sz="1600" spc="-10" dirty="0">
                <a:solidFill>
                  <a:srgbClr val="7E7E7E"/>
                </a:solidFill>
                <a:latin typeface="Arial MT"/>
                <a:cs typeface="Arial MT"/>
              </a:rPr>
              <a:t>independent </a:t>
            </a:r>
            <a:r>
              <a:rPr sz="1600" dirty="0">
                <a:solidFill>
                  <a:srgbClr val="7E7E7E"/>
                </a:solidFill>
                <a:latin typeface="Arial MT"/>
                <a:cs typeface="Arial MT"/>
              </a:rPr>
              <a:t>variables</a:t>
            </a:r>
            <a:r>
              <a:rPr sz="1600" spc="15" dirty="0">
                <a:solidFill>
                  <a:srgbClr val="7E7E7E"/>
                </a:solidFill>
                <a:latin typeface="Arial MT"/>
                <a:cs typeface="Arial MT"/>
              </a:rPr>
              <a:t> </a:t>
            </a:r>
            <a:r>
              <a:rPr sz="1600" spc="-10" dirty="0">
                <a:solidFill>
                  <a:srgbClr val="7E7E7E"/>
                </a:solidFill>
                <a:latin typeface="Arial MT"/>
                <a:cs typeface="Arial MT"/>
              </a:rPr>
              <a:t>(goodness-of-fit).</a:t>
            </a:r>
            <a:endParaRPr sz="1600">
              <a:latin typeface="Arial MT"/>
              <a:cs typeface="Arial MT"/>
            </a:endParaRPr>
          </a:p>
          <a:p>
            <a:pPr marL="476250" marR="95250">
              <a:lnSpc>
                <a:spcPct val="110000"/>
              </a:lnSpc>
              <a:spcBef>
                <a:spcPts val="600"/>
              </a:spcBef>
            </a:pPr>
            <a:r>
              <a:rPr sz="1600" dirty="0">
                <a:solidFill>
                  <a:srgbClr val="7E7E7E"/>
                </a:solidFill>
                <a:latin typeface="Arial MT"/>
                <a:cs typeface="Arial MT"/>
              </a:rPr>
              <a:t>→</a:t>
            </a:r>
            <a:r>
              <a:rPr sz="1600" spc="409" dirty="0">
                <a:solidFill>
                  <a:srgbClr val="7E7E7E"/>
                </a:solidFill>
                <a:latin typeface="Arial MT"/>
                <a:cs typeface="Arial MT"/>
              </a:rPr>
              <a:t> </a:t>
            </a:r>
            <a:r>
              <a:rPr sz="1600" dirty="0">
                <a:solidFill>
                  <a:srgbClr val="7E7E7E"/>
                </a:solidFill>
                <a:latin typeface="Arial MT"/>
                <a:cs typeface="Arial MT"/>
              </a:rPr>
              <a:t>Strength</a:t>
            </a:r>
            <a:r>
              <a:rPr sz="1600" spc="-2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overall</a:t>
            </a:r>
            <a:r>
              <a:rPr sz="1600" spc="-35" dirty="0">
                <a:solidFill>
                  <a:srgbClr val="7E7E7E"/>
                </a:solidFill>
                <a:latin typeface="Arial MT"/>
                <a:cs typeface="Arial MT"/>
              </a:rPr>
              <a:t> </a:t>
            </a:r>
            <a:r>
              <a:rPr sz="1600" dirty="0">
                <a:solidFill>
                  <a:srgbClr val="7E7E7E"/>
                </a:solidFill>
                <a:latin typeface="Arial MT"/>
                <a:cs typeface="Arial MT"/>
              </a:rPr>
              <a:t>relationship</a:t>
            </a:r>
            <a:r>
              <a:rPr sz="1600" spc="-3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amount</a:t>
            </a:r>
            <a:r>
              <a:rPr sz="1600" spc="-1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dirty="0">
                <a:solidFill>
                  <a:srgbClr val="7E7E7E"/>
                </a:solidFill>
                <a:latin typeface="Arial MT"/>
                <a:cs typeface="Arial MT"/>
              </a:rPr>
              <a:t>dependent</a:t>
            </a:r>
            <a:r>
              <a:rPr sz="1600" spc="-25" dirty="0">
                <a:solidFill>
                  <a:srgbClr val="7E7E7E"/>
                </a:solidFill>
                <a:latin typeface="Arial MT"/>
                <a:cs typeface="Arial MT"/>
              </a:rPr>
              <a:t> </a:t>
            </a:r>
            <a:r>
              <a:rPr sz="1600" spc="-10" dirty="0">
                <a:solidFill>
                  <a:srgbClr val="7E7E7E"/>
                </a:solidFill>
                <a:latin typeface="Arial MT"/>
                <a:cs typeface="Arial MT"/>
              </a:rPr>
              <a:t>variable </a:t>
            </a:r>
            <a:r>
              <a:rPr sz="1600" dirty="0">
                <a:solidFill>
                  <a:srgbClr val="7E7E7E"/>
                </a:solidFill>
                <a:latin typeface="Arial MT"/>
                <a:cs typeface="Arial MT"/>
              </a:rPr>
              <a:t>“explained”</a:t>
            </a:r>
            <a:r>
              <a:rPr sz="1600" spc="-40" dirty="0">
                <a:solidFill>
                  <a:srgbClr val="7E7E7E"/>
                </a:solidFill>
                <a:latin typeface="Arial MT"/>
                <a:cs typeface="Arial MT"/>
              </a:rPr>
              <a:t> </a:t>
            </a:r>
            <a:r>
              <a:rPr sz="1600" dirty="0">
                <a:solidFill>
                  <a:srgbClr val="7E7E7E"/>
                </a:solidFill>
                <a:latin typeface="Arial MT"/>
                <a:cs typeface="Arial MT"/>
              </a:rPr>
              <a:t>by</a:t>
            </a:r>
            <a:r>
              <a:rPr sz="1600" spc="-3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independent</a:t>
            </a:r>
            <a:r>
              <a:rPr sz="1600" spc="-40" dirty="0">
                <a:solidFill>
                  <a:srgbClr val="7E7E7E"/>
                </a:solidFill>
                <a:latin typeface="Arial MT"/>
                <a:cs typeface="Arial MT"/>
              </a:rPr>
              <a:t> </a:t>
            </a:r>
            <a:r>
              <a:rPr sz="1600" dirty="0">
                <a:solidFill>
                  <a:srgbClr val="7E7E7E"/>
                </a:solidFill>
                <a:latin typeface="Arial MT"/>
                <a:cs typeface="Arial MT"/>
              </a:rPr>
              <a:t>variables</a:t>
            </a:r>
            <a:r>
              <a:rPr sz="1600" spc="-30" dirty="0">
                <a:solidFill>
                  <a:srgbClr val="7E7E7E"/>
                </a:solidFill>
                <a:latin typeface="Arial MT"/>
                <a:cs typeface="Arial MT"/>
              </a:rPr>
              <a:t> </a:t>
            </a:r>
            <a:r>
              <a:rPr sz="1600" spc="-10" dirty="0">
                <a:solidFill>
                  <a:srgbClr val="7E7E7E"/>
                </a:solidFill>
                <a:latin typeface="Arial MT"/>
                <a:cs typeface="Arial MT"/>
              </a:rPr>
              <a:t>combined.</a:t>
            </a:r>
            <a:endParaRPr sz="1600">
              <a:latin typeface="Arial MT"/>
              <a:cs typeface="Arial MT"/>
            </a:endParaRPr>
          </a:p>
          <a:p>
            <a:pPr marL="475615" marR="106045">
              <a:lnSpc>
                <a:spcPct val="110000"/>
              </a:lnSpc>
              <a:spcBef>
                <a:spcPts val="600"/>
              </a:spcBef>
            </a:pPr>
            <a:r>
              <a:rPr sz="1600" dirty="0">
                <a:solidFill>
                  <a:srgbClr val="7E7E7E"/>
                </a:solidFill>
                <a:latin typeface="Arial MT"/>
                <a:cs typeface="Arial MT"/>
              </a:rPr>
              <a:t>→</a:t>
            </a:r>
            <a:r>
              <a:rPr sz="1600" spc="434" dirty="0">
                <a:solidFill>
                  <a:srgbClr val="7E7E7E"/>
                </a:solidFill>
                <a:latin typeface="Arial MT"/>
                <a:cs typeface="Arial MT"/>
              </a:rPr>
              <a:t> </a:t>
            </a:r>
            <a:r>
              <a:rPr sz="1600" dirty="0">
                <a:solidFill>
                  <a:srgbClr val="7E7E7E"/>
                </a:solidFill>
                <a:latin typeface="Arial MT"/>
                <a:cs typeface="Arial MT"/>
              </a:rPr>
              <a:t>0</a:t>
            </a:r>
            <a:r>
              <a:rPr sz="1600" spc="-10" dirty="0">
                <a:solidFill>
                  <a:srgbClr val="7E7E7E"/>
                </a:solidFill>
                <a:latin typeface="Arial MT"/>
                <a:cs typeface="Arial MT"/>
              </a:rPr>
              <a:t> </a:t>
            </a:r>
            <a:r>
              <a:rPr sz="1600" dirty="0">
                <a:solidFill>
                  <a:srgbClr val="7E7E7E"/>
                </a:solidFill>
                <a:latin typeface="Arial MT"/>
                <a:cs typeface="Arial MT"/>
              </a:rPr>
              <a:t>to</a:t>
            </a:r>
            <a:r>
              <a:rPr sz="1600" spc="-5" dirty="0">
                <a:solidFill>
                  <a:srgbClr val="7E7E7E"/>
                </a:solidFill>
                <a:latin typeface="Arial MT"/>
                <a:cs typeface="Arial MT"/>
              </a:rPr>
              <a:t> </a:t>
            </a:r>
            <a:r>
              <a:rPr sz="1600" dirty="0">
                <a:solidFill>
                  <a:srgbClr val="7E7E7E"/>
                </a:solidFill>
                <a:latin typeface="Arial MT"/>
                <a:cs typeface="Arial MT"/>
              </a:rPr>
              <a:t>1:</a:t>
            </a:r>
            <a:r>
              <a:rPr sz="1600" spc="-10" dirty="0">
                <a:solidFill>
                  <a:srgbClr val="7E7E7E"/>
                </a:solidFill>
                <a:latin typeface="Arial MT"/>
                <a:cs typeface="Arial MT"/>
              </a:rPr>
              <a:t> </a:t>
            </a:r>
            <a:r>
              <a:rPr sz="1600" dirty="0">
                <a:solidFill>
                  <a:srgbClr val="7E7E7E"/>
                </a:solidFill>
                <a:latin typeface="Arial MT"/>
                <a:cs typeface="Arial MT"/>
              </a:rPr>
              <a:t>A</a:t>
            </a:r>
            <a:r>
              <a:rPr sz="1600" spc="-5" dirty="0">
                <a:solidFill>
                  <a:srgbClr val="7E7E7E"/>
                </a:solidFill>
                <a:latin typeface="Arial MT"/>
                <a:cs typeface="Arial MT"/>
              </a:rPr>
              <a:t> </a:t>
            </a:r>
            <a:r>
              <a:rPr sz="1600" dirty="0">
                <a:solidFill>
                  <a:srgbClr val="7E7E7E"/>
                </a:solidFill>
                <a:latin typeface="Arial MT"/>
                <a:cs typeface="Arial MT"/>
              </a:rPr>
              <a:t>large</a:t>
            </a:r>
            <a:r>
              <a:rPr sz="1600" spc="425" dirty="0">
                <a:solidFill>
                  <a:srgbClr val="7E7E7E"/>
                </a:solidFill>
                <a:latin typeface="Arial MT"/>
                <a:cs typeface="Arial MT"/>
              </a:rPr>
              <a:t> </a:t>
            </a:r>
            <a:r>
              <a:rPr sz="1600" dirty="0">
                <a:solidFill>
                  <a:srgbClr val="7E7E7E"/>
                </a:solidFill>
                <a:latin typeface="Arial MT"/>
                <a:cs typeface="Arial MT"/>
              </a:rPr>
              <a:t>R</a:t>
            </a:r>
            <a:r>
              <a:rPr sz="1575" baseline="26455" dirty="0">
                <a:solidFill>
                  <a:srgbClr val="7E7E7E"/>
                </a:solidFill>
                <a:latin typeface="Arial MT"/>
                <a:cs typeface="Arial MT"/>
              </a:rPr>
              <a:t>2</a:t>
            </a:r>
            <a:r>
              <a:rPr sz="1575" spc="209" baseline="26455" dirty="0">
                <a:solidFill>
                  <a:srgbClr val="7E7E7E"/>
                </a:solidFill>
                <a:latin typeface="Arial MT"/>
                <a:cs typeface="Arial MT"/>
              </a:rPr>
              <a:t>  </a:t>
            </a:r>
            <a:r>
              <a:rPr sz="1600" dirty="0">
                <a:solidFill>
                  <a:srgbClr val="7E7E7E"/>
                </a:solidFill>
                <a:latin typeface="Arial MT"/>
                <a:cs typeface="Arial MT"/>
              </a:rPr>
              <a:t>indicates</a:t>
            </a:r>
            <a:r>
              <a:rPr sz="1600" spc="-15" dirty="0">
                <a:solidFill>
                  <a:srgbClr val="7E7E7E"/>
                </a:solidFill>
                <a:latin typeface="Arial MT"/>
                <a:cs typeface="Arial MT"/>
              </a:rPr>
              <a:t> </a:t>
            </a:r>
            <a:r>
              <a:rPr sz="1600" dirty="0">
                <a:solidFill>
                  <a:srgbClr val="7E7E7E"/>
                </a:solidFill>
                <a:latin typeface="Arial MT"/>
                <a:cs typeface="Arial MT"/>
              </a:rPr>
              <a:t>the</a:t>
            </a:r>
            <a:r>
              <a:rPr sz="1600" spc="-10" dirty="0">
                <a:solidFill>
                  <a:srgbClr val="7E7E7E"/>
                </a:solidFill>
                <a:latin typeface="Arial MT"/>
                <a:cs typeface="Arial MT"/>
              </a:rPr>
              <a:t> </a:t>
            </a:r>
            <a:r>
              <a:rPr sz="1600" dirty="0">
                <a:solidFill>
                  <a:srgbClr val="7E7E7E"/>
                </a:solidFill>
                <a:latin typeface="Arial MT"/>
                <a:cs typeface="Arial MT"/>
              </a:rPr>
              <a:t>straight line</a:t>
            </a:r>
            <a:r>
              <a:rPr sz="1600" spc="-20" dirty="0">
                <a:solidFill>
                  <a:srgbClr val="7E7E7E"/>
                </a:solidFill>
                <a:latin typeface="Arial MT"/>
                <a:cs typeface="Arial MT"/>
              </a:rPr>
              <a:t> </a:t>
            </a:r>
            <a:r>
              <a:rPr sz="1600" dirty="0">
                <a:solidFill>
                  <a:srgbClr val="7E7E7E"/>
                </a:solidFill>
                <a:latin typeface="Arial MT"/>
                <a:cs typeface="Arial MT"/>
              </a:rPr>
              <a:t>works</a:t>
            </a:r>
            <a:r>
              <a:rPr sz="1600" spc="-15" dirty="0">
                <a:solidFill>
                  <a:srgbClr val="7E7E7E"/>
                </a:solidFill>
                <a:latin typeface="Arial MT"/>
                <a:cs typeface="Arial MT"/>
              </a:rPr>
              <a:t> </a:t>
            </a:r>
            <a:r>
              <a:rPr sz="1600" dirty="0">
                <a:solidFill>
                  <a:srgbClr val="7E7E7E"/>
                </a:solidFill>
                <a:latin typeface="Arial MT"/>
                <a:cs typeface="Arial MT"/>
              </a:rPr>
              <a:t>well</a:t>
            </a:r>
            <a:r>
              <a:rPr sz="1600" spc="-25" dirty="0">
                <a:solidFill>
                  <a:srgbClr val="7E7E7E"/>
                </a:solidFill>
                <a:latin typeface="Arial MT"/>
                <a:cs typeface="Arial MT"/>
              </a:rPr>
              <a:t> </a:t>
            </a:r>
            <a:r>
              <a:rPr sz="1600" dirty="0">
                <a:solidFill>
                  <a:srgbClr val="7E7E7E"/>
                </a:solidFill>
                <a:latin typeface="Arial MT"/>
                <a:cs typeface="Arial MT"/>
              </a:rPr>
              <a:t>while</a:t>
            </a:r>
            <a:r>
              <a:rPr sz="1600" spc="-30" dirty="0">
                <a:solidFill>
                  <a:srgbClr val="7E7E7E"/>
                </a:solidFill>
                <a:latin typeface="Arial MT"/>
                <a:cs typeface="Arial MT"/>
              </a:rPr>
              <a:t> </a:t>
            </a:r>
            <a:r>
              <a:rPr sz="1600" dirty="0">
                <a:solidFill>
                  <a:srgbClr val="7E7E7E"/>
                </a:solidFill>
                <a:latin typeface="Arial MT"/>
                <a:cs typeface="Arial MT"/>
              </a:rPr>
              <a:t>a</a:t>
            </a:r>
            <a:r>
              <a:rPr sz="1600" spc="-10" dirty="0">
                <a:solidFill>
                  <a:srgbClr val="7E7E7E"/>
                </a:solidFill>
                <a:latin typeface="Arial MT"/>
                <a:cs typeface="Arial MT"/>
              </a:rPr>
              <a:t> </a:t>
            </a:r>
            <a:r>
              <a:rPr sz="1600" dirty="0">
                <a:solidFill>
                  <a:srgbClr val="7E7E7E"/>
                </a:solidFill>
                <a:latin typeface="Arial MT"/>
                <a:cs typeface="Arial MT"/>
              </a:rPr>
              <a:t>small</a:t>
            </a:r>
            <a:r>
              <a:rPr sz="1600" spc="430" dirty="0">
                <a:solidFill>
                  <a:srgbClr val="7E7E7E"/>
                </a:solidFill>
                <a:latin typeface="Arial MT"/>
                <a:cs typeface="Arial MT"/>
              </a:rPr>
              <a:t> </a:t>
            </a:r>
            <a:r>
              <a:rPr sz="1600" spc="-25" dirty="0">
                <a:solidFill>
                  <a:srgbClr val="7E7E7E"/>
                </a:solidFill>
                <a:latin typeface="Arial MT"/>
                <a:cs typeface="Arial MT"/>
              </a:rPr>
              <a:t>R</a:t>
            </a:r>
            <a:r>
              <a:rPr sz="1575" spc="-37" baseline="26455" dirty="0">
                <a:solidFill>
                  <a:srgbClr val="7E7E7E"/>
                </a:solidFill>
                <a:latin typeface="Arial MT"/>
                <a:cs typeface="Arial MT"/>
              </a:rPr>
              <a:t>2 </a:t>
            </a:r>
            <a:r>
              <a:rPr sz="1600" dirty="0">
                <a:solidFill>
                  <a:srgbClr val="7E7E7E"/>
                </a:solidFill>
                <a:latin typeface="Arial MT"/>
                <a:cs typeface="Arial MT"/>
              </a:rPr>
              <a:t>indicates</a:t>
            </a:r>
            <a:r>
              <a:rPr sz="1600" spc="-25" dirty="0">
                <a:solidFill>
                  <a:srgbClr val="7E7E7E"/>
                </a:solidFill>
                <a:latin typeface="Arial MT"/>
                <a:cs typeface="Arial MT"/>
              </a:rPr>
              <a:t> </a:t>
            </a:r>
            <a:r>
              <a:rPr sz="1600" dirty="0">
                <a:solidFill>
                  <a:srgbClr val="7E7E7E"/>
                </a:solidFill>
                <a:latin typeface="Arial MT"/>
                <a:cs typeface="Arial MT"/>
              </a:rPr>
              <a:t>it</a:t>
            </a:r>
            <a:r>
              <a:rPr sz="1600" spc="-20" dirty="0">
                <a:solidFill>
                  <a:srgbClr val="7E7E7E"/>
                </a:solidFill>
                <a:latin typeface="Arial MT"/>
                <a:cs typeface="Arial MT"/>
              </a:rPr>
              <a:t> </a:t>
            </a:r>
            <a:r>
              <a:rPr sz="1600" dirty="0">
                <a:solidFill>
                  <a:srgbClr val="7E7E7E"/>
                </a:solidFill>
                <a:latin typeface="Arial MT"/>
                <a:cs typeface="Arial MT"/>
              </a:rPr>
              <a:t>does</a:t>
            </a:r>
            <a:r>
              <a:rPr sz="1600" spc="-20" dirty="0">
                <a:solidFill>
                  <a:srgbClr val="7E7E7E"/>
                </a:solidFill>
                <a:latin typeface="Arial MT"/>
                <a:cs typeface="Arial MT"/>
              </a:rPr>
              <a:t> </a:t>
            </a:r>
            <a:r>
              <a:rPr sz="1600" dirty="0">
                <a:solidFill>
                  <a:srgbClr val="7E7E7E"/>
                </a:solidFill>
                <a:latin typeface="Arial MT"/>
                <a:cs typeface="Arial MT"/>
              </a:rPr>
              <a:t>not</a:t>
            </a:r>
            <a:r>
              <a:rPr sz="1600" spc="-10" dirty="0">
                <a:solidFill>
                  <a:srgbClr val="7E7E7E"/>
                </a:solidFill>
                <a:latin typeface="Arial MT"/>
                <a:cs typeface="Arial MT"/>
              </a:rPr>
              <a:t> </a:t>
            </a:r>
            <a:r>
              <a:rPr sz="1600" dirty="0">
                <a:solidFill>
                  <a:srgbClr val="7E7E7E"/>
                </a:solidFill>
                <a:latin typeface="Arial MT"/>
                <a:cs typeface="Arial MT"/>
              </a:rPr>
              <a:t>work</a:t>
            </a:r>
            <a:r>
              <a:rPr sz="1600" spc="-20" dirty="0">
                <a:solidFill>
                  <a:srgbClr val="7E7E7E"/>
                </a:solidFill>
                <a:latin typeface="Arial MT"/>
                <a:cs typeface="Arial MT"/>
              </a:rPr>
              <a:t> well.</a:t>
            </a:r>
            <a:endParaRPr sz="1600">
              <a:latin typeface="Arial MT"/>
              <a:cs typeface="Arial MT"/>
            </a:endParaRPr>
          </a:p>
          <a:p>
            <a:pPr marL="361950" marR="81280" indent="-286385">
              <a:lnSpc>
                <a:spcPct val="110000"/>
              </a:lnSpc>
              <a:spcBef>
                <a:spcPts val="600"/>
              </a:spcBef>
              <a:buClr>
                <a:srgbClr val="245896"/>
              </a:buClr>
              <a:buChar char="•"/>
              <a:tabLst>
                <a:tab pos="361950" algn="l"/>
              </a:tabLst>
            </a:pPr>
            <a:r>
              <a:rPr sz="1600" dirty="0">
                <a:solidFill>
                  <a:srgbClr val="7E7E7E"/>
                </a:solidFill>
                <a:latin typeface="Arial MT"/>
                <a:cs typeface="Arial MT"/>
              </a:rPr>
              <a:t>Even</a:t>
            </a:r>
            <a:r>
              <a:rPr sz="1600" spc="-30" dirty="0">
                <a:solidFill>
                  <a:srgbClr val="7E7E7E"/>
                </a:solidFill>
                <a:latin typeface="Arial MT"/>
                <a:cs typeface="Arial MT"/>
              </a:rPr>
              <a:t> </a:t>
            </a:r>
            <a:r>
              <a:rPr sz="1600" dirty="0">
                <a:solidFill>
                  <a:srgbClr val="7E7E7E"/>
                </a:solidFill>
                <a:latin typeface="Arial MT"/>
                <a:cs typeface="Arial MT"/>
              </a:rPr>
              <a:t>though</a:t>
            </a:r>
            <a:r>
              <a:rPr sz="1600" spc="-10" dirty="0">
                <a:solidFill>
                  <a:srgbClr val="7E7E7E"/>
                </a:solidFill>
                <a:latin typeface="Arial MT"/>
                <a:cs typeface="Arial MT"/>
              </a:rPr>
              <a:t> </a:t>
            </a:r>
            <a:r>
              <a:rPr sz="1600" dirty="0">
                <a:solidFill>
                  <a:srgbClr val="7E7E7E"/>
                </a:solidFill>
                <a:latin typeface="Arial MT"/>
                <a:cs typeface="Arial MT"/>
              </a:rPr>
              <a:t>an</a:t>
            </a:r>
            <a:r>
              <a:rPr sz="1600" spc="420" dirty="0">
                <a:solidFill>
                  <a:srgbClr val="7E7E7E"/>
                </a:solidFill>
                <a:latin typeface="Arial MT"/>
                <a:cs typeface="Arial MT"/>
              </a:rPr>
              <a:t> </a:t>
            </a:r>
            <a:r>
              <a:rPr sz="1600" dirty="0">
                <a:solidFill>
                  <a:srgbClr val="7E7E7E"/>
                </a:solidFill>
                <a:latin typeface="Arial MT"/>
                <a:cs typeface="Arial MT"/>
              </a:rPr>
              <a:t>R</a:t>
            </a:r>
            <a:r>
              <a:rPr sz="1575" baseline="26455" dirty="0">
                <a:solidFill>
                  <a:srgbClr val="7E7E7E"/>
                </a:solidFill>
                <a:latin typeface="Arial MT"/>
                <a:cs typeface="Arial MT"/>
              </a:rPr>
              <a:t>2</a:t>
            </a:r>
            <a:r>
              <a:rPr sz="1575" spc="195" baseline="26455" dirty="0">
                <a:solidFill>
                  <a:srgbClr val="7E7E7E"/>
                </a:solidFill>
                <a:latin typeface="Arial MT"/>
                <a:cs typeface="Arial MT"/>
              </a:rPr>
              <a:t>  </a:t>
            </a:r>
            <a:r>
              <a:rPr sz="1600" dirty="0">
                <a:solidFill>
                  <a:srgbClr val="7E7E7E"/>
                </a:solidFill>
                <a:latin typeface="Arial MT"/>
                <a:cs typeface="Arial MT"/>
              </a:rPr>
              <a:t>is</a:t>
            </a:r>
            <a:r>
              <a:rPr sz="1600" spc="-15" dirty="0">
                <a:solidFill>
                  <a:srgbClr val="7E7E7E"/>
                </a:solidFill>
                <a:latin typeface="Arial MT"/>
                <a:cs typeface="Arial MT"/>
              </a:rPr>
              <a:t> </a:t>
            </a:r>
            <a:r>
              <a:rPr sz="1600" dirty="0">
                <a:solidFill>
                  <a:srgbClr val="7E7E7E"/>
                </a:solidFill>
                <a:latin typeface="Arial MT"/>
                <a:cs typeface="Arial MT"/>
              </a:rPr>
              <a:t>statistically</a:t>
            </a:r>
            <a:r>
              <a:rPr sz="1600" spc="-25" dirty="0">
                <a:solidFill>
                  <a:srgbClr val="7E7E7E"/>
                </a:solidFill>
                <a:latin typeface="Arial MT"/>
                <a:cs typeface="Arial MT"/>
              </a:rPr>
              <a:t> </a:t>
            </a:r>
            <a:r>
              <a:rPr sz="1600" dirty="0">
                <a:solidFill>
                  <a:srgbClr val="7E7E7E"/>
                </a:solidFill>
                <a:latin typeface="Arial MT"/>
                <a:cs typeface="Arial MT"/>
              </a:rPr>
              <a:t>significant,</a:t>
            </a:r>
            <a:r>
              <a:rPr sz="1600" spc="-15" dirty="0">
                <a:solidFill>
                  <a:srgbClr val="7E7E7E"/>
                </a:solidFill>
                <a:latin typeface="Arial MT"/>
                <a:cs typeface="Arial MT"/>
              </a:rPr>
              <a:t> </a:t>
            </a:r>
            <a:r>
              <a:rPr sz="1600" dirty="0">
                <a:solidFill>
                  <a:srgbClr val="7E7E7E"/>
                </a:solidFill>
                <a:latin typeface="Arial MT"/>
                <a:cs typeface="Arial MT"/>
              </a:rPr>
              <a:t>it</a:t>
            </a:r>
            <a:r>
              <a:rPr sz="1600" spc="-20" dirty="0">
                <a:solidFill>
                  <a:srgbClr val="7E7E7E"/>
                </a:solidFill>
                <a:latin typeface="Arial MT"/>
                <a:cs typeface="Arial MT"/>
              </a:rPr>
              <a:t> </a:t>
            </a:r>
            <a:r>
              <a:rPr sz="1600" dirty="0">
                <a:solidFill>
                  <a:srgbClr val="7E7E7E"/>
                </a:solidFill>
                <a:latin typeface="Arial MT"/>
                <a:cs typeface="Arial MT"/>
              </a:rPr>
              <a:t>does</a:t>
            </a:r>
            <a:r>
              <a:rPr sz="1600" spc="-15" dirty="0">
                <a:solidFill>
                  <a:srgbClr val="7E7E7E"/>
                </a:solidFill>
                <a:latin typeface="Arial MT"/>
                <a:cs typeface="Arial MT"/>
              </a:rPr>
              <a:t> </a:t>
            </a:r>
            <a:r>
              <a:rPr sz="1600" dirty="0">
                <a:solidFill>
                  <a:srgbClr val="7E7E7E"/>
                </a:solidFill>
                <a:latin typeface="Arial MT"/>
                <a:cs typeface="Arial MT"/>
              </a:rPr>
              <a:t>not</a:t>
            </a:r>
            <a:r>
              <a:rPr sz="1600" spc="-5" dirty="0">
                <a:solidFill>
                  <a:srgbClr val="7E7E7E"/>
                </a:solidFill>
                <a:latin typeface="Arial MT"/>
                <a:cs typeface="Arial MT"/>
              </a:rPr>
              <a:t> </a:t>
            </a:r>
            <a:r>
              <a:rPr sz="1600" dirty="0">
                <a:solidFill>
                  <a:srgbClr val="7E7E7E"/>
                </a:solidFill>
                <a:latin typeface="Arial MT"/>
                <a:cs typeface="Arial MT"/>
              </a:rPr>
              <a:t>mean</a:t>
            </a:r>
            <a:r>
              <a:rPr sz="1600" spc="-15" dirty="0">
                <a:solidFill>
                  <a:srgbClr val="7E7E7E"/>
                </a:solidFill>
                <a:latin typeface="Arial MT"/>
                <a:cs typeface="Arial MT"/>
              </a:rPr>
              <a:t> </a:t>
            </a:r>
            <a:r>
              <a:rPr sz="1600" dirty="0">
                <a:solidFill>
                  <a:srgbClr val="7E7E7E"/>
                </a:solidFill>
                <a:latin typeface="Arial MT"/>
                <a:cs typeface="Arial MT"/>
              </a:rPr>
              <a:t>it</a:t>
            </a:r>
            <a:r>
              <a:rPr sz="1600" spc="-15" dirty="0">
                <a:solidFill>
                  <a:srgbClr val="7E7E7E"/>
                </a:solidFill>
                <a:latin typeface="Arial MT"/>
                <a:cs typeface="Arial MT"/>
              </a:rPr>
              <a:t> </a:t>
            </a:r>
            <a:r>
              <a:rPr sz="1600" dirty="0">
                <a:solidFill>
                  <a:srgbClr val="7E7E7E"/>
                </a:solidFill>
                <a:latin typeface="Arial MT"/>
                <a:cs typeface="Arial MT"/>
              </a:rPr>
              <a:t>is</a:t>
            </a:r>
            <a:r>
              <a:rPr sz="1600" spc="-15" dirty="0">
                <a:solidFill>
                  <a:srgbClr val="7E7E7E"/>
                </a:solidFill>
                <a:latin typeface="Arial MT"/>
                <a:cs typeface="Arial MT"/>
              </a:rPr>
              <a:t> </a:t>
            </a:r>
            <a:r>
              <a:rPr sz="1600" spc="-10" dirty="0">
                <a:solidFill>
                  <a:srgbClr val="7E7E7E"/>
                </a:solidFill>
                <a:latin typeface="Arial MT"/>
                <a:cs typeface="Arial MT"/>
              </a:rPr>
              <a:t>practically significant.</a:t>
            </a:r>
            <a:endParaRPr sz="1600">
              <a:latin typeface="Arial MT"/>
              <a:cs typeface="Arial MT"/>
            </a:endParaRPr>
          </a:p>
          <a:p>
            <a:pPr marL="761365" marR="64769" lvl="1" indent="-285750">
              <a:lnSpc>
                <a:spcPct val="110000"/>
              </a:lnSpc>
              <a:spcBef>
                <a:spcPts val="605"/>
              </a:spcBef>
              <a:buClr>
                <a:srgbClr val="245896"/>
              </a:buClr>
              <a:buChar char="•"/>
              <a:tabLst>
                <a:tab pos="761365" algn="l"/>
              </a:tabLst>
            </a:pPr>
            <a:r>
              <a:rPr sz="1600" dirty="0">
                <a:solidFill>
                  <a:srgbClr val="7E7E7E"/>
                </a:solidFill>
                <a:latin typeface="Arial MT"/>
                <a:cs typeface="Arial MT"/>
              </a:rPr>
              <a:t>For</a:t>
            </a:r>
            <a:r>
              <a:rPr sz="1600" spc="-15" dirty="0">
                <a:solidFill>
                  <a:srgbClr val="7E7E7E"/>
                </a:solidFill>
                <a:latin typeface="Arial MT"/>
                <a:cs typeface="Arial MT"/>
              </a:rPr>
              <a:t> </a:t>
            </a:r>
            <a:r>
              <a:rPr sz="1600" dirty="0">
                <a:solidFill>
                  <a:srgbClr val="7E7E7E"/>
                </a:solidFill>
                <a:latin typeface="Arial MT"/>
                <a:cs typeface="Arial MT"/>
              </a:rPr>
              <a:t>example,</a:t>
            </a:r>
            <a:r>
              <a:rPr sz="1600" spc="-15" dirty="0">
                <a:solidFill>
                  <a:srgbClr val="7E7E7E"/>
                </a:solidFill>
                <a:latin typeface="Arial MT"/>
                <a:cs typeface="Arial MT"/>
              </a:rPr>
              <a:t> </a:t>
            </a:r>
            <a:r>
              <a:rPr sz="1600" dirty="0">
                <a:solidFill>
                  <a:srgbClr val="7E7E7E"/>
                </a:solidFill>
                <a:latin typeface="Arial MT"/>
                <a:cs typeface="Arial MT"/>
              </a:rPr>
              <a:t>is</a:t>
            </a:r>
            <a:r>
              <a:rPr sz="1600" spc="-20" dirty="0">
                <a:solidFill>
                  <a:srgbClr val="7E7E7E"/>
                </a:solidFill>
                <a:latin typeface="Arial MT"/>
                <a:cs typeface="Arial MT"/>
              </a:rPr>
              <a:t> </a:t>
            </a:r>
            <a:r>
              <a:rPr sz="1600" dirty="0">
                <a:solidFill>
                  <a:srgbClr val="7E7E7E"/>
                </a:solidFill>
                <a:latin typeface="Arial MT"/>
                <a:cs typeface="Arial MT"/>
              </a:rPr>
              <a:t>the</a:t>
            </a:r>
            <a:r>
              <a:rPr sz="1600" spc="-10" dirty="0">
                <a:solidFill>
                  <a:srgbClr val="7E7E7E"/>
                </a:solidFill>
                <a:latin typeface="Arial MT"/>
                <a:cs typeface="Arial MT"/>
              </a:rPr>
              <a:t> </a:t>
            </a:r>
            <a:r>
              <a:rPr sz="1600" dirty="0">
                <a:solidFill>
                  <a:srgbClr val="7E7E7E"/>
                </a:solidFill>
                <a:latin typeface="Arial MT"/>
                <a:cs typeface="Arial MT"/>
              </a:rPr>
              <a:t>value</a:t>
            </a:r>
            <a:r>
              <a:rPr sz="1600" spc="-25"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knowing</a:t>
            </a:r>
            <a:r>
              <a:rPr sz="1600" spc="-35" dirty="0">
                <a:solidFill>
                  <a:srgbClr val="7E7E7E"/>
                </a:solidFill>
                <a:latin typeface="Arial MT"/>
                <a:cs typeface="Arial MT"/>
              </a:rPr>
              <a:t> </a:t>
            </a:r>
            <a:r>
              <a:rPr sz="1600" dirty="0">
                <a:solidFill>
                  <a:srgbClr val="7E7E7E"/>
                </a:solidFill>
                <a:latin typeface="Arial MT"/>
                <a:cs typeface="Arial MT"/>
              </a:rPr>
              <a:t>you</a:t>
            </a:r>
            <a:r>
              <a:rPr sz="1600" spc="-20" dirty="0">
                <a:solidFill>
                  <a:srgbClr val="7E7E7E"/>
                </a:solidFill>
                <a:latin typeface="Arial MT"/>
                <a:cs typeface="Arial MT"/>
              </a:rPr>
              <a:t> </a:t>
            </a:r>
            <a:r>
              <a:rPr sz="1600" dirty="0">
                <a:solidFill>
                  <a:srgbClr val="7E7E7E"/>
                </a:solidFill>
                <a:latin typeface="Arial MT"/>
                <a:cs typeface="Arial MT"/>
              </a:rPr>
              <a:t>have</a:t>
            </a:r>
            <a:r>
              <a:rPr sz="1600" spc="-25" dirty="0">
                <a:solidFill>
                  <a:srgbClr val="7E7E7E"/>
                </a:solidFill>
                <a:latin typeface="Arial MT"/>
                <a:cs typeface="Arial MT"/>
              </a:rPr>
              <a:t> </a:t>
            </a:r>
            <a:r>
              <a:rPr sz="1600" dirty="0">
                <a:solidFill>
                  <a:srgbClr val="7E7E7E"/>
                </a:solidFill>
                <a:latin typeface="Arial MT"/>
                <a:cs typeface="Arial MT"/>
              </a:rPr>
              <a:t>explained</a:t>
            </a:r>
            <a:r>
              <a:rPr sz="1600" spc="-25" dirty="0">
                <a:solidFill>
                  <a:srgbClr val="7E7E7E"/>
                </a:solidFill>
                <a:latin typeface="Arial MT"/>
                <a:cs typeface="Arial MT"/>
              </a:rPr>
              <a:t> </a:t>
            </a:r>
            <a:r>
              <a:rPr sz="1600" dirty="0">
                <a:solidFill>
                  <a:srgbClr val="7E7E7E"/>
                </a:solidFill>
                <a:latin typeface="Arial MT"/>
                <a:cs typeface="Arial MT"/>
              </a:rPr>
              <a:t>4</a:t>
            </a:r>
            <a:r>
              <a:rPr sz="1600" spc="-15" dirty="0">
                <a:solidFill>
                  <a:srgbClr val="7E7E7E"/>
                </a:solidFill>
                <a:latin typeface="Arial MT"/>
                <a:cs typeface="Arial MT"/>
              </a:rPr>
              <a:t> </a:t>
            </a:r>
            <a:r>
              <a:rPr sz="1600" dirty="0">
                <a:solidFill>
                  <a:srgbClr val="7E7E7E"/>
                </a:solidFill>
                <a:latin typeface="Arial MT"/>
                <a:cs typeface="Arial MT"/>
              </a:rPr>
              <a:t>percent</a:t>
            </a:r>
            <a:r>
              <a:rPr sz="1600" spc="-20" dirty="0">
                <a:solidFill>
                  <a:srgbClr val="7E7E7E"/>
                </a:solidFill>
                <a:latin typeface="Arial MT"/>
                <a:cs typeface="Arial MT"/>
              </a:rPr>
              <a:t> </a:t>
            </a:r>
            <a:r>
              <a:rPr sz="1600" dirty="0">
                <a:solidFill>
                  <a:srgbClr val="7E7E7E"/>
                </a:solidFill>
                <a:latin typeface="Arial MT"/>
                <a:cs typeface="Arial MT"/>
              </a:rPr>
              <a:t>of</a:t>
            </a:r>
            <a:r>
              <a:rPr sz="1600" spc="-5" dirty="0">
                <a:solidFill>
                  <a:srgbClr val="7E7E7E"/>
                </a:solidFill>
                <a:latin typeface="Arial MT"/>
                <a:cs typeface="Arial MT"/>
              </a:rPr>
              <a:t> </a:t>
            </a:r>
            <a:r>
              <a:rPr sz="1600" spc="-25" dirty="0">
                <a:solidFill>
                  <a:srgbClr val="7E7E7E"/>
                </a:solidFill>
                <a:latin typeface="Arial MT"/>
                <a:cs typeface="Arial MT"/>
              </a:rPr>
              <a:t>the </a:t>
            </a:r>
            <a:r>
              <a:rPr sz="1600" dirty="0">
                <a:solidFill>
                  <a:srgbClr val="7E7E7E"/>
                </a:solidFill>
                <a:latin typeface="Arial MT"/>
                <a:cs typeface="Arial MT"/>
              </a:rPr>
              <a:t>variation</a:t>
            </a:r>
            <a:r>
              <a:rPr sz="1600" spc="-35" dirty="0">
                <a:solidFill>
                  <a:srgbClr val="7E7E7E"/>
                </a:solidFill>
                <a:latin typeface="Arial MT"/>
                <a:cs typeface="Arial MT"/>
              </a:rPr>
              <a:t> </a:t>
            </a:r>
            <a:r>
              <a:rPr sz="1600" dirty="0">
                <a:solidFill>
                  <a:srgbClr val="7E7E7E"/>
                </a:solidFill>
                <a:latin typeface="Arial MT"/>
                <a:cs typeface="Arial MT"/>
              </a:rPr>
              <a:t>worth</a:t>
            </a:r>
            <a:r>
              <a:rPr sz="1600" spc="-2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cost</a:t>
            </a:r>
            <a:r>
              <a:rPr sz="1600" spc="-25"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collecting</a:t>
            </a:r>
            <a:r>
              <a:rPr sz="1600" spc="-45" dirty="0">
                <a:solidFill>
                  <a:srgbClr val="7E7E7E"/>
                </a:solidFill>
                <a:latin typeface="Arial MT"/>
                <a:cs typeface="Arial MT"/>
              </a:rPr>
              <a:t> </a:t>
            </a:r>
            <a:r>
              <a:rPr sz="1600" dirty="0">
                <a:solidFill>
                  <a:srgbClr val="7E7E7E"/>
                </a:solidFill>
                <a:latin typeface="Arial MT"/>
                <a:cs typeface="Arial MT"/>
              </a:rPr>
              <a:t>and</a:t>
            </a:r>
            <a:r>
              <a:rPr sz="1600" spc="-25" dirty="0">
                <a:solidFill>
                  <a:srgbClr val="7E7E7E"/>
                </a:solidFill>
                <a:latin typeface="Arial MT"/>
                <a:cs typeface="Arial MT"/>
              </a:rPr>
              <a:t> </a:t>
            </a:r>
            <a:r>
              <a:rPr sz="1600" dirty="0">
                <a:solidFill>
                  <a:srgbClr val="7E7E7E"/>
                </a:solidFill>
                <a:latin typeface="Arial MT"/>
                <a:cs typeface="Arial MT"/>
              </a:rPr>
              <a:t>analyzing</a:t>
            </a:r>
            <a:r>
              <a:rPr sz="1600" spc="-4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spc="-10" dirty="0">
                <a:solidFill>
                  <a:srgbClr val="7E7E7E"/>
                </a:solidFill>
                <a:latin typeface="Arial MT"/>
                <a:cs typeface="Arial MT"/>
              </a:rPr>
              <a:t>data?</a:t>
            </a:r>
            <a:endParaRPr sz="1600">
              <a:latin typeface="Arial MT"/>
              <a:cs typeface="Arial MT"/>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39</a:t>
            </a:fld>
            <a:endParaRPr spc="-25" dirty="0"/>
          </a:p>
        </p:txBody>
      </p:sp>
    </p:spTree>
    <p:extLst>
      <p:ext uri="{BB962C8B-B14F-4D97-AF65-F5344CB8AC3E}">
        <p14:creationId xmlns:p14="http://schemas.microsoft.com/office/powerpoint/2010/main" val="277251355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445002" y="2961132"/>
            <a:ext cx="2254885" cy="641985"/>
            <a:chOff x="3445002" y="2961132"/>
            <a:chExt cx="2254885" cy="641985"/>
          </a:xfrm>
        </p:grpSpPr>
        <p:pic>
          <p:nvPicPr>
            <p:cNvPr id="3" name="object 3"/>
            <p:cNvPicPr/>
            <p:nvPr/>
          </p:nvPicPr>
          <p:blipFill>
            <a:blip r:embed="rId2" cstate="print"/>
            <a:stretch>
              <a:fillRect/>
            </a:stretch>
          </p:blipFill>
          <p:spPr>
            <a:xfrm>
              <a:off x="3445002" y="2961132"/>
              <a:ext cx="2254757" cy="641603"/>
            </a:xfrm>
            <a:prstGeom prst="rect">
              <a:avLst/>
            </a:prstGeom>
          </p:spPr>
        </p:pic>
        <p:sp>
          <p:nvSpPr>
            <p:cNvPr id="4" name="object 4"/>
            <p:cNvSpPr/>
            <p:nvPr/>
          </p:nvSpPr>
          <p:spPr>
            <a:xfrm>
              <a:off x="3495675" y="2988945"/>
              <a:ext cx="2153920" cy="540385"/>
            </a:xfrm>
            <a:custGeom>
              <a:avLst/>
              <a:gdLst/>
              <a:ahLst/>
              <a:cxnLst/>
              <a:rect l="l" t="t" r="r" b="b"/>
              <a:pathLst>
                <a:path w="2153920" h="540385">
                  <a:moveTo>
                    <a:pt x="2099386" y="0"/>
                  </a:moveTo>
                  <a:lnTo>
                    <a:pt x="54025" y="0"/>
                  </a:lnTo>
                  <a:lnTo>
                    <a:pt x="32998" y="4246"/>
                  </a:lnTo>
                  <a:lnTo>
                    <a:pt x="15825" y="15825"/>
                  </a:lnTo>
                  <a:lnTo>
                    <a:pt x="4246" y="32998"/>
                  </a:lnTo>
                  <a:lnTo>
                    <a:pt x="0" y="54025"/>
                  </a:lnTo>
                  <a:lnTo>
                    <a:pt x="0" y="486232"/>
                  </a:lnTo>
                  <a:lnTo>
                    <a:pt x="4246" y="507259"/>
                  </a:lnTo>
                  <a:lnTo>
                    <a:pt x="15825" y="524432"/>
                  </a:lnTo>
                  <a:lnTo>
                    <a:pt x="32998" y="536011"/>
                  </a:lnTo>
                  <a:lnTo>
                    <a:pt x="54025" y="540258"/>
                  </a:lnTo>
                  <a:lnTo>
                    <a:pt x="2099386" y="540258"/>
                  </a:lnTo>
                  <a:lnTo>
                    <a:pt x="2120413" y="536011"/>
                  </a:lnTo>
                  <a:lnTo>
                    <a:pt x="2137586" y="524432"/>
                  </a:lnTo>
                  <a:lnTo>
                    <a:pt x="2149165" y="507259"/>
                  </a:lnTo>
                  <a:lnTo>
                    <a:pt x="2153412" y="486232"/>
                  </a:lnTo>
                  <a:lnTo>
                    <a:pt x="2153412" y="54025"/>
                  </a:lnTo>
                  <a:lnTo>
                    <a:pt x="2149165" y="32998"/>
                  </a:lnTo>
                  <a:lnTo>
                    <a:pt x="2137586" y="15825"/>
                  </a:lnTo>
                  <a:lnTo>
                    <a:pt x="2120413" y="4246"/>
                  </a:lnTo>
                  <a:lnTo>
                    <a:pt x="2099386" y="0"/>
                  </a:lnTo>
                  <a:close/>
                </a:path>
              </a:pathLst>
            </a:custGeom>
            <a:solidFill>
              <a:srgbClr val="FFFFFF">
                <a:alpha val="90194"/>
              </a:srgbClr>
            </a:solidFill>
          </p:spPr>
          <p:txBody>
            <a:bodyPr wrap="square" lIns="0" tIns="0" rIns="0" bIns="0" rtlCol="0"/>
            <a:lstStyle/>
            <a:p>
              <a:endParaRPr/>
            </a:p>
          </p:txBody>
        </p:sp>
        <p:sp>
          <p:nvSpPr>
            <p:cNvPr id="5" name="object 5"/>
            <p:cNvSpPr/>
            <p:nvPr/>
          </p:nvSpPr>
          <p:spPr>
            <a:xfrm>
              <a:off x="3495675" y="2988945"/>
              <a:ext cx="2153920" cy="540385"/>
            </a:xfrm>
            <a:custGeom>
              <a:avLst/>
              <a:gdLst/>
              <a:ahLst/>
              <a:cxnLst/>
              <a:rect l="l" t="t" r="r" b="b"/>
              <a:pathLst>
                <a:path w="2153920" h="540385">
                  <a:moveTo>
                    <a:pt x="0" y="54025"/>
                  </a:moveTo>
                  <a:lnTo>
                    <a:pt x="4246" y="32998"/>
                  </a:lnTo>
                  <a:lnTo>
                    <a:pt x="15825" y="15825"/>
                  </a:lnTo>
                  <a:lnTo>
                    <a:pt x="32998" y="4246"/>
                  </a:lnTo>
                  <a:lnTo>
                    <a:pt x="54025" y="0"/>
                  </a:lnTo>
                  <a:lnTo>
                    <a:pt x="2099386" y="0"/>
                  </a:lnTo>
                  <a:lnTo>
                    <a:pt x="2120413" y="4246"/>
                  </a:lnTo>
                  <a:lnTo>
                    <a:pt x="2137586" y="15825"/>
                  </a:lnTo>
                  <a:lnTo>
                    <a:pt x="2149165" y="32998"/>
                  </a:lnTo>
                  <a:lnTo>
                    <a:pt x="2153412" y="54025"/>
                  </a:lnTo>
                  <a:lnTo>
                    <a:pt x="2153412" y="486232"/>
                  </a:lnTo>
                  <a:lnTo>
                    <a:pt x="2149165" y="507259"/>
                  </a:lnTo>
                  <a:lnTo>
                    <a:pt x="2137586" y="524432"/>
                  </a:lnTo>
                  <a:lnTo>
                    <a:pt x="2120413" y="536011"/>
                  </a:lnTo>
                  <a:lnTo>
                    <a:pt x="2099386" y="540258"/>
                  </a:lnTo>
                  <a:lnTo>
                    <a:pt x="54025" y="540258"/>
                  </a:lnTo>
                  <a:lnTo>
                    <a:pt x="32998" y="536011"/>
                  </a:lnTo>
                  <a:lnTo>
                    <a:pt x="15825" y="524432"/>
                  </a:lnTo>
                  <a:lnTo>
                    <a:pt x="4246" y="507259"/>
                  </a:lnTo>
                  <a:lnTo>
                    <a:pt x="0" y="486232"/>
                  </a:lnTo>
                  <a:lnTo>
                    <a:pt x="0" y="54025"/>
                  </a:lnTo>
                  <a:close/>
                </a:path>
              </a:pathLst>
            </a:custGeom>
            <a:ln w="19050">
              <a:solidFill>
                <a:srgbClr val="B3C5D6"/>
              </a:solidFill>
            </a:ln>
          </p:spPr>
          <p:txBody>
            <a:bodyPr wrap="square" lIns="0" tIns="0" rIns="0" bIns="0" rtlCol="0"/>
            <a:lstStyle/>
            <a:p>
              <a:endParaRPr/>
            </a:p>
          </p:txBody>
        </p:sp>
      </p:grpSp>
      <p:sp>
        <p:nvSpPr>
          <p:cNvPr id="6" name="object 6"/>
          <p:cNvSpPr txBox="1"/>
          <p:nvPr/>
        </p:nvSpPr>
        <p:spPr>
          <a:xfrm>
            <a:off x="3622389" y="2996218"/>
            <a:ext cx="1898014" cy="513715"/>
          </a:xfrm>
          <a:prstGeom prst="rect">
            <a:avLst/>
          </a:prstGeom>
        </p:spPr>
        <p:txBody>
          <a:bodyPr vert="horz" wrap="square" lIns="0" tIns="12700" rIns="0" bIns="0" rtlCol="0">
            <a:spAutoFit/>
          </a:bodyPr>
          <a:lstStyle/>
          <a:p>
            <a:pPr marL="582295" marR="5080" indent="-570230">
              <a:lnSpc>
                <a:spcPct val="100000"/>
              </a:lnSpc>
              <a:spcBef>
                <a:spcPts val="100"/>
              </a:spcBef>
            </a:pPr>
            <a:r>
              <a:rPr sz="1600" dirty="0">
                <a:solidFill>
                  <a:srgbClr val="7E7E7E"/>
                </a:solidFill>
                <a:latin typeface="Arial MT"/>
                <a:cs typeface="Arial MT"/>
              </a:rPr>
              <a:t>Multiple</a:t>
            </a:r>
            <a:r>
              <a:rPr sz="1600" spc="-45" dirty="0">
                <a:solidFill>
                  <a:srgbClr val="7E7E7E"/>
                </a:solidFill>
                <a:latin typeface="Arial MT"/>
                <a:cs typeface="Arial MT"/>
              </a:rPr>
              <a:t> </a:t>
            </a:r>
            <a:r>
              <a:rPr sz="1600" spc="-10" dirty="0">
                <a:solidFill>
                  <a:srgbClr val="7E7E7E"/>
                </a:solidFill>
                <a:latin typeface="Arial MT"/>
                <a:cs typeface="Arial MT"/>
              </a:rPr>
              <a:t>Discriminant analysis</a:t>
            </a:r>
            <a:endParaRPr sz="1600">
              <a:latin typeface="Arial MT"/>
              <a:cs typeface="Arial MT"/>
            </a:endParaRPr>
          </a:p>
        </p:txBody>
      </p:sp>
      <p:grpSp>
        <p:nvGrpSpPr>
          <p:cNvPr id="7" name="object 7"/>
          <p:cNvGrpSpPr/>
          <p:nvPr/>
        </p:nvGrpSpPr>
        <p:grpSpPr>
          <a:xfrm>
            <a:off x="587692" y="1621536"/>
            <a:ext cx="7968615" cy="4259580"/>
            <a:chOff x="587692" y="1621536"/>
            <a:chExt cx="7968615" cy="4259580"/>
          </a:xfrm>
        </p:grpSpPr>
        <p:sp>
          <p:nvSpPr>
            <p:cNvPr id="8" name="object 8"/>
            <p:cNvSpPr/>
            <p:nvPr/>
          </p:nvSpPr>
          <p:spPr>
            <a:xfrm>
              <a:off x="601980" y="1996440"/>
              <a:ext cx="7940040" cy="3870325"/>
            </a:xfrm>
            <a:custGeom>
              <a:avLst/>
              <a:gdLst/>
              <a:ahLst/>
              <a:cxnLst/>
              <a:rect l="l" t="t" r="r" b="b"/>
              <a:pathLst>
                <a:path w="7940040" h="3870325">
                  <a:moveTo>
                    <a:pt x="0" y="0"/>
                  </a:moveTo>
                  <a:lnTo>
                    <a:pt x="7940040" y="0"/>
                  </a:lnTo>
                  <a:lnTo>
                    <a:pt x="7940040" y="3870198"/>
                  </a:lnTo>
                  <a:lnTo>
                    <a:pt x="0" y="3870198"/>
                  </a:lnTo>
                  <a:lnTo>
                    <a:pt x="0" y="0"/>
                  </a:lnTo>
                  <a:close/>
                </a:path>
              </a:pathLst>
            </a:custGeom>
            <a:ln w="28575">
              <a:solidFill>
                <a:srgbClr val="83A7C7"/>
              </a:solidFill>
              <a:prstDash val="sysDash"/>
            </a:ln>
          </p:spPr>
          <p:txBody>
            <a:bodyPr wrap="square" lIns="0" tIns="0" rIns="0" bIns="0" rtlCol="0"/>
            <a:lstStyle/>
            <a:p>
              <a:endParaRPr/>
            </a:p>
          </p:txBody>
        </p:sp>
        <p:pic>
          <p:nvPicPr>
            <p:cNvPr id="9" name="object 9"/>
            <p:cNvPicPr/>
            <p:nvPr/>
          </p:nvPicPr>
          <p:blipFill>
            <a:blip r:embed="rId3" cstate="print"/>
            <a:stretch>
              <a:fillRect/>
            </a:stretch>
          </p:blipFill>
          <p:spPr>
            <a:xfrm>
              <a:off x="2896362" y="1621536"/>
              <a:ext cx="3351275" cy="795527"/>
            </a:xfrm>
            <a:prstGeom prst="rect">
              <a:avLst/>
            </a:prstGeom>
          </p:spPr>
        </p:pic>
        <p:sp>
          <p:nvSpPr>
            <p:cNvPr id="10" name="object 10"/>
            <p:cNvSpPr/>
            <p:nvPr/>
          </p:nvSpPr>
          <p:spPr>
            <a:xfrm>
              <a:off x="2951987" y="1654303"/>
              <a:ext cx="3240405" cy="684530"/>
            </a:xfrm>
            <a:custGeom>
              <a:avLst/>
              <a:gdLst/>
              <a:ahLst/>
              <a:cxnLst/>
              <a:rect l="l" t="t" r="r" b="b"/>
              <a:pathLst>
                <a:path w="3240404" h="684530">
                  <a:moveTo>
                    <a:pt x="3171596" y="0"/>
                  </a:moveTo>
                  <a:lnTo>
                    <a:pt x="68427" y="0"/>
                  </a:lnTo>
                  <a:lnTo>
                    <a:pt x="41790" y="5376"/>
                  </a:lnTo>
                  <a:lnTo>
                    <a:pt x="20040" y="20040"/>
                  </a:lnTo>
                  <a:lnTo>
                    <a:pt x="5376" y="41790"/>
                  </a:lnTo>
                  <a:lnTo>
                    <a:pt x="0" y="68427"/>
                  </a:lnTo>
                  <a:lnTo>
                    <a:pt x="0" y="615848"/>
                  </a:lnTo>
                  <a:lnTo>
                    <a:pt x="5376" y="642485"/>
                  </a:lnTo>
                  <a:lnTo>
                    <a:pt x="20040" y="664235"/>
                  </a:lnTo>
                  <a:lnTo>
                    <a:pt x="41790" y="678899"/>
                  </a:lnTo>
                  <a:lnTo>
                    <a:pt x="68427" y="684275"/>
                  </a:lnTo>
                  <a:lnTo>
                    <a:pt x="3171596" y="684275"/>
                  </a:lnTo>
                  <a:lnTo>
                    <a:pt x="3198233" y="678899"/>
                  </a:lnTo>
                  <a:lnTo>
                    <a:pt x="3219983" y="664235"/>
                  </a:lnTo>
                  <a:lnTo>
                    <a:pt x="3234647" y="642485"/>
                  </a:lnTo>
                  <a:lnTo>
                    <a:pt x="3240024" y="615848"/>
                  </a:lnTo>
                  <a:lnTo>
                    <a:pt x="3240024" y="68427"/>
                  </a:lnTo>
                  <a:lnTo>
                    <a:pt x="3234647" y="41790"/>
                  </a:lnTo>
                  <a:lnTo>
                    <a:pt x="3219983" y="20040"/>
                  </a:lnTo>
                  <a:lnTo>
                    <a:pt x="3198233" y="5376"/>
                  </a:lnTo>
                  <a:lnTo>
                    <a:pt x="3171596" y="0"/>
                  </a:lnTo>
                  <a:close/>
                </a:path>
              </a:pathLst>
            </a:custGeom>
            <a:solidFill>
              <a:srgbClr val="83A7C7"/>
            </a:solidFill>
          </p:spPr>
          <p:txBody>
            <a:bodyPr wrap="square" lIns="0" tIns="0" rIns="0" bIns="0" rtlCol="0"/>
            <a:lstStyle/>
            <a:p>
              <a:endParaRPr/>
            </a:p>
          </p:txBody>
        </p:sp>
        <p:sp>
          <p:nvSpPr>
            <p:cNvPr id="11" name="object 11"/>
            <p:cNvSpPr/>
            <p:nvPr/>
          </p:nvSpPr>
          <p:spPr>
            <a:xfrm>
              <a:off x="2951987" y="1654304"/>
              <a:ext cx="3240405" cy="684530"/>
            </a:xfrm>
            <a:custGeom>
              <a:avLst/>
              <a:gdLst/>
              <a:ahLst/>
              <a:cxnLst/>
              <a:rect l="l" t="t" r="r" b="b"/>
              <a:pathLst>
                <a:path w="3240404" h="684530">
                  <a:moveTo>
                    <a:pt x="0" y="68427"/>
                  </a:moveTo>
                  <a:lnTo>
                    <a:pt x="5376" y="41790"/>
                  </a:lnTo>
                  <a:lnTo>
                    <a:pt x="20040" y="20040"/>
                  </a:lnTo>
                  <a:lnTo>
                    <a:pt x="41790" y="5376"/>
                  </a:lnTo>
                  <a:lnTo>
                    <a:pt x="68427" y="0"/>
                  </a:lnTo>
                  <a:lnTo>
                    <a:pt x="3171596" y="0"/>
                  </a:lnTo>
                  <a:lnTo>
                    <a:pt x="3198233" y="5376"/>
                  </a:lnTo>
                  <a:lnTo>
                    <a:pt x="3219983" y="20040"/>
                  </a:lnTo>
                  <a:lnTo>
                    <a:pt x="3234647" y="41790"/>
                  </a:lnTo>
                  <a:lnTo>
                    <a:pt x="3240024" y="68427"/>
                  </a:lnTo>
                  <a:lnTo>
                    <a:pt x="3240024" y="615848"/>
                  </a:lnTo>
                  <a:lnTo>
                    <a:pt x="3234647" y="642485"/>
                  </a:lnTo>
                  <a:lnTo>
                    <a:pt x="3219983" y="664235"/>
                  </a:lnTo>
                  <a:lnTo>
                    <a:pt x="3198233" y="678899"/>
                  </a:lnTo>
                  <a:lnTo>
                    <a:pt x="3171596" y="684275"/>
                  </a:lnTo>
                  <a:lnTo>
                    <a:pt x="68427" y="684275"/>
                  </a:lnTo>
                  <a:lnTo>
                    <a:pt x="41790" y="678899"/>
                  </a:lnTo>
                  <a:lnTo>
                    <a:pt x="20040" y="664235"/>
                  </a:lnTo>
                  <a:lnTo>
                    <a:pt x="5376" y="642485"/>
                  </a:lnTo>
                  <a:lnTo>
                    <a:pt x="0" y="615848"/>
                  </a:lnTo>
                  <a:lnTo>
                    <a:pt x="0" y="68427"/>
                  </a:lnTo>
                  <a:close/>
                </a:path>
              </a:pathLst>
            </a:custGeom>
            <a:ln w="28575">
              <a:solidFill>
                <a:srgbClr val="B3C5D6"/>
              </a:solidFill>
            </a:ln>
          </p:spPr>
          <p:txBody>
            <a:bodyPr wrap="square" lIns="0" tIns="0" rIns="0" bIns="0" rtlCol="0"/>
            <a:lstStyle/>
            <a:p>
              <a:endParaRPr/>
            </a:p>
          </p:txBody>
        </p:sp>
      </p:grpSp>
      <p:sp>
        <p:nvSpPr>
          <p:cNvPr id="12" name="object 12"/>
          <p:cNvSpPr txBox="1"/>
          <p:nvPr/>
        </p:nvSpPr>
        <p:spPr>
          <a:xfrm>
            <a:off x="3443699" y="1855701"/>
            <a:ext cx="2254885" cy="269875"/>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FFFFFF"/>
                </a:solidFill>
                <a:latin typeface="Arial MT"/>
                <a:cs typeface="Arial MT"/>
              </a:rPr>
              <a:t>Dependence</a:t>
            </a:r>
            <a:r>
              <a:rPr sz="1600" spc="-75" dirty="0">
                <a:solidFill>
                  <a:srgbClr val="FFFFFF"/>
                </a:solidFill>
                <a:latin typeface="Arial MT"/>
                <a:cs typeface="Arial MT"/>
              </a:rPr>
              <a:t> </a:t>
            </a:r>
            <a:r>
              <a:rPr sz="1600" spc="-10" dirty="0">
                <a:solidFill>
                  <a:srgbClr val="FFFFFF"/>
                </a:solidFill>
                <a:latin typeface="Arial MT"/>
                <a:cs typeface="Arial MT"/>
              </a:rPr>
              <a:t>Techniques</a:t>
            </a:r>
            <a:endParaRPr sz="1600">
              <a:latin typeface="Arial MT"/>
              <a:cs typeface="Arial MT"/>
            </a:endParaRPr>
          </a:p>
        </p:txBody>
      </p:sp>
      <p:grpSp>
        <p:nvGrpSpPr>
          <p:cNvPr id="13" name="object 13"/>
          <p:cNvGrpSpPr/>
          <p:nvPr/>
        </p:nvGrpSpPr>
        <p:grpSpPr>
          <a:xfrm>
            <a:off x="870203" y="2623566"/>
            <a:ext cx="6408420" cy="959485"/>
            <a:chOff x="870203" y="2623566"/>
            <a:chExt cx="6408420" cy="959485"/>
          </a:xfrm>
        </p:grpSpPr>
        <p:sp>
          <p:nvSpPr>
            <p:cNvPr id="14" name="object 14"/>
            <p:cNvSpPr/>
            <p:nvPr/>
          </p:nvSpPr>
          <p:spPr>
            <a:xfrm>
              <a:off x="1998350" y="2641473"/>
              <a:ext cx="2701290" cy="333375"/>
            </a:xfrm>
            <a:custGeom>
              <a:avLst/>
              <a:gdLst/>
              <a:ahLst/>
              <a:cxnLst/>
              <a:rect l="l" t="t" r="r" b="b"/>
              <a:pathLst>
                <a:path w="2701290" h="333375">
                  <a:moveTo>
                    <a:pt x="2701023" y="0"/>
                  </a:moveTo>
                  <a:lnTo>
                    <a:pt x="0" y="0"/>
                  </a:lnTo>
                  <a:lnTo>
                    <a:pt x="0" y="333044"/>
                  </a:lnTo>
                </a:path>
              </a:pathLst>
            </a:custGeom>
            <a:ln w="19050">
              <a:solidFill>
                <a:srgbClr val="B3C5D6"/>
              </a:solidFill>
            </a:ln>
          </p:spPr>
          <p:txBody>
            <a:bodyPr wrap="square" lIns="0" tIns="0" rIns="0" bIns="0" rtlCol="0"/>
            <a:lstStyle/>
            <a:p>
              <a:endParaRPr/>
            </a:p>
          </p:txBody>
        </p:sp>
        <p:sp>
          <p:nvSpPr>
            <p:cNvPr id="15" name="object 15"/>
            <p:cNvSpPr/>
            <p:nvPr/>
          </p:nvSpPr>
          <p:spPr>
            <a:xfrm>
              <a:off x="4570094" y="2633091"/>
              <a:ext cx="2699385" cy="633095"/>
            </a:xfrm>
            <a:custGeom>
              <a:avLst/>
              <a:gdLst/>
              <a:ahLst/>
              <a:cxnLst/>
              <a:rect l="l" t="t" r="r" b="b"/>
              <a:pathLst>
                <a:path w="2699384" h="633095">
                  <a:moveTo>
                    <a:pt x="0" y="0"/>
                  </a:moveTo>
                  <a:lnTo>
                    <a:pt x="2698991" y="0"/>
                  </a:lnTo>
                  <a:lnTo>
                    <a:pt x="2698991" y="632663"/>
                  </a:lnTo>
                </a:path>
              </a:pathLst>
            </a:custGeom>
            <a:ln w="19050">
              <a:solidFill>
                <a:srgbClr val="B3C5D6"/>
              </a:solidFill>
            </a:ln>
          </p:spPr>
          <p:txBody>
            <a:bodyPr wrap="square" lIns="0" tIns="0" rIns="0" bIns="0" rtlCol="0"/>
            <a:lstStyle/>
            <a:p>
              <a:endParaRPr/>
            </a:p>
          </p:txBody>
        </p:sp>
        <p:pic>
          <p:nvPicPr>
            <p:cNvPr id="16" name="object 16"/>
            <p:cNvPicPr/>
            <p:nvPr/>
          </p:nvPicPr>
          <p:blipFill>
            <a:blip r:embed="rId4" cstate="print"/>
            <a:stretch>
              <a:fillRect/>
            </a:stretch>
          </p:blipFill>
          <p:spPr>
            <a:xfrm>
              <a:off x="870203" y="2941320"/>
              <a:ext cx="2259329" cy="641603"/>
            </a:xfrm>
            <a:prstGeom prst="rect">
              <a:avLst/>
            </a:prstGeom>
          </p:spPr>
        </p:pic>
        <p:sp>
          <p:nvSpPr>
            <p:cNvPr id="17" name="object 17"/>
            <p:cNvSpPr/>
            <p:nvPr/>
          </p:nvSpPr>
          <p:spPr>
            <a:xfrm>
              <a:off x="920876" y="2969131"/>
              <a:ext cx="2158365" cy="540385"/>
            </a:xfrm>
            <a:custGeom>
              <a:avLst/>
              <a:gdLst/>
              <a:ahLst/>
              <a:cxnLst/>
              <a:rect l="l" t="t" r="r" b="b"/>
              <a:pathLst>
                <a:path w="2158365" h="540385">
                  <a:moveTo>
                    <a:pt x="2103958" y="0"/>
                  </a:moveTo>
                  <a:lnTo>
                    <a:pt x="54025" y="0"/>
                  </a:lnTo>
                  <a:lnTo>
                    <a:pt x="32998" y="4246"/>
                  </a:lnTo>
                  <a:lnTo>
                    <a:pt x="15825" y="15825"/>
                  </a:lnTo>
                  <a:lnTo>
                    <a:pt x="4246" y="32998"/>
                  </a:lnTo>
                  <a:lnTo>
                    <a:pt x="0" y="54025"/>
                  </a:lnTo>
                  <a:lnTo>
                    <a:pt x="0" y="486232"/>
                  </a:lnTo>
                  <a:lnTo>
                    <a:pt x="4246" y="507259"/>
                  </a:lnTo>
                  <a:lnTo>
                    <a:pt x="15825" y="524432"/>
                  </a:lnTo>
                  <a:lnTo>
                    <a:pt x="32998" y="536011"/>
                  </a:lnTo>
                  <a:lnTo>
                    <a:pt x="54025" y="540258"/>
                  </a:lnTo>
                  <a:lnTo>
                    <a:pt x="2103958" y="540258"/>
                  </a:lnTo>
                  <a:lnTo>
                    <a:pt x="2124985" y="536011"/>
                  </a:lnTo>
                  <a:lnTo>
                    <a:pt x="2142158" y="524432"/>
                  </a:lnTo>
                  <a:lnTo>
                    <a:pt x="2153737" y="507259"/>
                  </a:lnTo>
                  <a:lnTo>
                    <a:pt x="2157984" y="486232"/>
                  </a:lnTo>
                  <a:lnTo>
                    <a:pt x="2157984" y="54025"/>
                  </a:lnTo>
                  <a:lnTo>
                    <a:pt x="2153737" y="32998"/>
                  </a:lnTo>
                  <a:lnTo>
                    <a:pt x="2142158" y="15825"/>
                  </a:lnTo>
                  <a:lnTo>
                    <a:pt x="2124985" y="4246"/>
                  </a:lnTo>
                  <a:lnTo>
                    <a:pt x="2103958" y="0"/>
                  </a:lnTo>
                  <a:close/>
                </a:path>
              </a:pathLst>
            </a:custGeom>
            <a:solidFill>
              <a:srgbClr val="FFFFFF">
                <a:alpha val="90194"/>
              </a:srgbClr>
            </a:solidFill>
          </p:spPr>
          <p:txBody>
            <a:bodyPr wrap="square" lIns="0" tIns="0" rIns="0" bIns="0" rtlCol="0"/>
            <a:lstStyle/>
            <a:p>
              <a:endParaRPr/>
            </a:p>
          </p:txBody>
        </p:sp>
        <p:sp>
          <p:nvSpPr>
            <p:cNvPr id="18" name="object 18"/>
            <p:cNvSpPr/>
            <p:nvPr/>
          </p:nvSpPr>
          <p:spPr>
            <a:xfrm>
              <a:off x="920876" y="2969131"/>
              <a:ext cx="2158365" cy="540385"/>
            </a:xfrm>
            <a:custGeom>
              <a:avLst/>
              <a:gdLst/>
              <a:ahLst/>
              <a:cxnLst/>
              <a:rect l="l" t="t" r="r" b="b"/>
              <a:pathLst>
                <a:path w="2158365" h="540385">
                  <a:moveTo>
                    <a:pt x="0" y="54025"/>
                  </a:moveTo>
                  <a:lnTo>
                    <a:pt x="4246" y="32998"/>
                  </a:lnTo>
                  <a:lnTo>
                    <a:pt x="15825" y="15825"/>
                  </a:lnTo>
                  <a:lnTo>
                    <a:pt x="32998" y="4246"/>
                  </a:lnTo>
                  <a:lnTo>
                    <a:pt x="54025" y="0"/>
                  </a:lnTo>
                  <a:lnTo>
                    <a:pt x="2103958" y="0"/>
                  </a:lnTo>
                  <a:lnTo>
                    <a:pt x="2124985" y="4246"/>
                  </a:lnTo>
                  <a:lnTo>
                    <a:pt x="2142158" y="15825"/>
                  </a:lnTo>
                  <a:lnTo>
                    <a:pt x="2153737" y="32998"/>
                  </a:lnTo>
                  <a:lnTo>
                    <a:pt x="2157984" y="54025"/>
                  </a:lnTo>
                  <a:lnTo>
                    <a:pt x="2157984" y="486232"/>
                  </a:lnTo>
                  <a:lnTo>
                    <a:pt x="2153737" y="507259"/>
                  </a:lnTo>
                  <a:lnTo>
                    <a:pt x="2142158" y="524432"/>
                  </a:lnTo>
                  <a:lnTo>
                    <a:pt x="2124985" y="536011"/>
                  </a:lnTo>
                  <a:lnTo>
                    <a:pt x="2103958" y="540258"/>
                  </a:lnTo>
                  <a:lnTo>
                    <a:pt x="54025" y="540258"/>
                  </a:lnTo>
                  <a:lnTo>
                    <a:pt x="32998" y="536011"/>
                  </a:lnTo>
                  <a:lnTo>
                    <a:pt x="15825" y="524432"/>
                  </a:lnTo>
                  <a:lnTo>
                    <a:pt x="4246" y="507259"/>
                  </a:lnTo>
                  <a:lnTo>
                    <a:pt x="0" y="486232"/>
                  </a:lnTo>
                  <a:lnTo>
                    <a:pt x="0" y="54025"/>
                  </a:lnTo>
                  <a:close/>
                </a:path>
              </a:pathLst>
            </a:custGeom>
            <a:ln w="19050">
              <a:solidFill>
                <a:srgbClr val="B3C5D6"/>
              </a:solidFill>
            </a:ln>
          </p:spPr>
          <p:txBody>
            <a:bodyPr wrap="square" lIns="0" tIns="0" rIns="0" bIns="0" rtlCol="0"/>
            <a:lstStyle/>
            <a:p>
              <a:endParaRPr/>
            </a:p>
          </p:txBody>
        </p:sp>
      </p:grpSp>
      <p:sp>
        <p:nvSpPr>
          <p:cNvPr id="19" name="object 19"/>
          <p:cNvSpPr txBox="1"/>
          <p:nvPr/>
        </p:nvSpPr>
        <p:spPr>
          <a:xfrm>
            <a:off x="1132438" y="3087250"/>
            <a:ext cx="1729739" cy="269875"/>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7E7E7E"/>
                </a:solidFill>
                <a:latin typeface="Arial MT"/>
                <a:cs typeface="Arial MT"/>
              </a:rPr>
              <a:t>Multiple</a:t>
            </a:r>
            <a:r>
              <a:rPr sz="1600" spc="-50" dirty="0">
                <a:solidFill>
                  <a:srgbClr val="7E7E7E"/>
                </a:solidFill>
                <a:latin typeface="Arial MT"/>
                <a:cs typeface="Arial MT"/>
              </a:rPr>
              <a:t> </a:t>
            </a:r>
            <a:r>
              <a:rPr sz="1600" spc="-10" dirty="0">
                <a:solidFill>
                  <a:srgbClr val="7E7E7E"/>
                </a:solidFill>
                <a:latin typeface="Arial MT"/>
                <a:cs typeface="Arial MT"/>
              </a:rPr>
              <a:t>regression</a:t>
            </a:r>
            <a:endParaRPr sz="1600">
              <a:latin typeface="Arial MT"/>
              <a:cs typeface="Arial MT"/>
            </a:endParaRPr>
          </a:p>
        </p:txBody>
      </p:sp>
      <p:grpSp>
        <p:nvGrpSpPr>
          <p:cNvPr id="20" name="object 20"/>
          <p:cNvGrpSpPr/>
          <p:nvPr/>
        </p:nvGrpSpPr>
        <p:grpSpPr>
          <a:xfrm>
            <a:off x="6141720" y="2941320"/>
            <a:ext cx="2259330" cy="641985"/>
            <a:chOff x="6141720" y="2941320"/>
            <a:chExt cx="2259330" cy="641985"/>
          </a:xfrm>
        </p:grpSpPr>
        <p:pic>
          <p:nvPicPr>
            <p:cNvPr id="21" name="object 21"/>
            <p:cNvPicPr/>
            <p:nvPr/>
          </p:nvPicPr>
          <p:blipFill>
            <a:blip r:embed="rId4" cstate="print"/>
            <a:stretch>
              <a:fillRect/>
            </a:stretch>
          </p:blipFill>
          <p:spPr>
            <a:xfrm>
              <a:off x="6141720" y="2941320"/>
              <a:ext cx="2259329" cy="641603"/>
            </a:xfrm>
            <a:prstGeom prst="rect">
              <a:avLst/>
            </a:prstGeom>
          </p:spPr>
        </p:pic>
        <p:sp>
          <p:nvSpPr>
            <p:cNvPr id="22" name="object 22"/>
            <p:cNvSpPr/>
            <p:nvPr/>
          </p:nvSpPr>
          <p:spPr>
            <a:xfrm>
              <a:off x="6192392" y="2969131"/>
              <a:ext cx="2158365" cy="540385"/>
            </a:xfrm>
            <a:custGeom>
              <a:avLst/>
              <a:gdLst/>
              <a:ahLst/>
              <a:cxnLst/>
              <a:rect l="l" t="t" r="r" b="b"/>
              <a:pathLst>
                <a:path w="2158365" h="540385">
                  <a:moveTo>
                    <a:pt x="2103958" y="0"/>
                  </a:moveTo>
                  <a:lnTo>
                    <a:pt x="54025" y="0"/>
                  </a:lnTo>
                  <a:lnTo>
                    <a:pt x="32998" y="4246"/>
                  </a:lnTo>
                  <a:lnTo>
                    <a:pt x="15825" y="15825"/>
                  </a:lnTo>
                  <a:lnTo>
                    <a:pt x="4246" y="32998"/>
                  </a:lnTo>
                  <a:lnTo>
                    <a:pt x="0" y="54025"/>
                  </a:lnTo>
                  <a:lnTo>
                    <a:pt x="0" y="486232"/>
                  </a:lnTo>
                  <a:lnTo>
                    <a:pt x="4246" y="507259"/>
                  </a:lnTo>
                  <a:lnTo>
                    <a:pt x="15825" y="524432"/>
                  </a:lnTo>
                  <a:lnTo>
                    <a:pt x="32998" y="536011"/>
                  </a:lnTo>
                  <a:lnTo>
                    <a:pt x="54025" y="540258"/>
                  </a:lnTo>
                  <a:lnTo>
                    <a:pt x="2103958" y="540258"/>
                  </a:lnTo>
                  <a:lnTo>
                    <a:pt x="2124985" y="536011"/>
                  </a:lnTo>
                  <a:lnTo>
                    <a:pt x="2142158" y="524432"/>
                  </a:lnTo>
                  <a:lnTo>
                    <a:pt x="2153737" y="507259"/>
                  </a:lnTo>
                  <a:lnTo>
                    <a:pt x="2157984" y="486232"/>
                  </a:lnTo>
                  <a:lnTo>
                    <a:pt x="2157984" y="54025"/>
                  </a:lnTo>
                  <a:lnTo>
                    <a:pt x="2153737" y="32998"/>
                  </a:lnTo>
                  <a:lnTo>
                    <a:pt x="2142158" y="15825"/>
                  </a:lnTo>
                  <a:lnTo>
                    <a:pt x="2124985" y="4246"/>
                  </a:lnTo>
                  <a:lnTo>
                    <a:pt x="2103958" y="0"/>
                  </a:lnTo>
                  <a:close/>
                </a:path>
              </a:pathLst>
            </a:custGeom>
            <a:solidFill>
              <a:srgbClr val="FFFFFF">
                <a:alpha val="90194"/>
              </a:srgbClr>
            </a:solidFill>
          </p:spPr>
          <p:txBody>
            <a:bodyPr wrap="square" lIns="0" tIns="0" rIns="0" bIns="0" rtlCol="0"/>
            <a:lstStyle/>
            <a:p>
              <a:endParaRPr/>
            </a:p>
          </p:txBody>
        </p:sp>
        <p:sp>
          <p:nvSpPr>
            <p:cNvPr id="23" name="object 23"/>
            <p:cNvSpPr/>
            <p:nvPr/>
          </p:nvSpPr>
          <p:spPr>
            <a:xfrm>
              <a:off x="6192392" y="2969131"/>
              <a:ext cx="2158365" cy="540385"/>
            </a:xfrm>
            <a:custGeom>
              <a:avLst/>
              <a:gdLst/>
              <a:ahLst/>
              <a:cxnLst/>
              <a:rect l="l" t="t" r="r" b="b"/>
              <a:pathLst>
                <a:path w="2158365" h="540385">
                  <a:moveTo>
                    <a:pt x="0" y="54025"/>
                  </a:moveTo>
                  <a:lnTo>
                    <a:pt x="4246" y="32998"/>
                  </a:lnTo>
                  <a:lnTo>
                    <a:pt x="15825" y="15825"/>
                  </a:lnTo>
                  <a:lnTo>
                    <a:pt x="32998" y="4246"/>
                  </a:lnTo>
                  <a:lnTo>
                    <a:pt x="54025" y="0"/>
                  </a:lnTo>
                  <a:lnTo>
                    <a:pt x="2103958" y="0"/>
                  </a:lnTo>
                  <a:lnTo>
                    <a:pt x="2124985" y="4246"/>
                  </a:lnTo>
                  <a:lnTo>
                    <a:pt x="2142158" y="15825"/>
                  </a:lnTo>
                  <a:lnTo>
                    <a:pt x="2153737" y="32998"/>
                  </a:lnTo>
                  <a:lnTo>
                    <a:pt x="2157984" y="54025"/>
                  </a:lnTo>
                  <a:lnTo>
                    <a:pt x="2157984" y="486232"/>
                  </a:lnTo>
                  <a:lnTo>
                    <a:pt x="2153737" y="507259"/>
                  </a:lnTo>
                  <a:lnTo>
                    <a:pt x="2142158" y="524432"/>
                  </a:lnTo>
                  <a:lnTo>
                    <a:pt x="2124985" y="536011"/>
                  </a:lnTo>
                  <a:lnTo>
                    <a:pt x="2103958" y="540258"/>
                  </a:lnTo>
                  <a:lnTo>
                    <a:pt x="54025" y="540258"/>
                  </a:lnTo>
                  <a:lnTo>
                    <a:pt x="32998" y="536011"/>
                  </a:lnTo>
                  <a:lnTo>
                    <a:pt x="15825" y="524432"/>
                  </a:lnTo>
                  <a:lnTo>
                    <a:pt x="4246" y="507259"/>
                  </a:lnTo>
                  <a:lnTo>
                    <a:pt x="0" y="486232"/>
                  </a:lnTo>
                  <a:lnTo>
                    <a:pt x="0" y="54025"/>
                  </a:lnTo>
                  <a:close/>
                </a:path>
              </a:pathLst>
            </a:custGeom>
            <a:ln w="19050">
              <a:solidFill>
                <a:srgbClr val="B3C5D6"/>
              </a:solidFill>
            </a:ln>
          </p:spPr>
          <p:txBody>
            <a:bodyPr wrap="square" lIns="0" tIns="0" rIns="0" bIns="0" rtlCol="0"/>
            <a:lstStyle/>
            <a:p>
              <a:endParaRPr/>
            </a:p>
          </p:txBody>
        </p:sp>
      </p:grpSp>
      <p:sp>
        <p:nvSpPr>
          <p:cNvPr id="24" name="object 24"/>
          <p:cNvSpPr txBox="1"/>
          <p:nvPr/>
        </p:nvSpPr>
        <p:spPr>
          <a:xfrm>
            <a:off x="6411201" y="3098394"/>
            <a:ext cx="1718310" cy="269875"/>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7E7E7E"/>
                </a:solidFill>
                <a:latin typeface="Arial MT"/>
                <a:cs typeface="Arial MT"/>
              </a:rPr>
              <a:t>Logistic</a:t>
            </a:r>
            <a:r>
              <a:rPr sz="1600" spc="-45" dirty="0">
                <a:solidFill>
                  <a:srgbClr val="7E7E7E"/>
                </a:solidFill>
                <a:latin typeface="Arial MT"/>
                <a:cs typeface="Arial MT"/>
              </a:rPr>
              <a:t> </a:t>
            </a:r>
            <a:r>
              <a:rPr sz="1600" spc="-10" dirty="0">
                <a:solidFill>
                  <a:srgbClr val="7E7E7E"/>
                </a:solidFill>
                <a:latin typeface="Arial MT"/>
                <a:cs typeface="Arial MT"/>
              </a:rPr>
              <a:t>regression</a:t>
            </a:r>
            <a:endParaRPr sz="1600">
              <a:latin typeface="Arial MT"/>
              <a:cs typeface="Arial MT"/>
            </a:endParaRPr>
          </a:p>
        </p:txBody>
      </p:sp>
      <p:grpSp>
        <p:nvGrpSpPr>
          <p:cNvPr id="25" name="object 25"/>
          <p:cNvGrpSpPr/>
          <p:nvPr/>
        </p:nvGrpSpPr>
        <p:grpSpPr>
          <a:xfrm>
            <a:off x="4534279" y="2338958"/>
            <a:ext cx="76200" cy="666750"/>
            <a:chOff x="4534279" y="2338958"/>
            <a:chExt cx="76200" cy="666750"/>
          </a:xfrm>
        </p:grpSpPr>
        <p:sp>
          <p:nvSpPr>
            <p:cNvPr id="26" name="object 26"/>
            <p:cNvSpPr/>
            <p:nvPr/>
          </p:nvSpPr>
          <p:spPr>
            <a:xfrm>
              <a:off x="4572381" y="2338958"/>
              <a:ext cx="0" cy="603250"/>
            </a:xfrm>
            <a:custGeom>
              <a:avLst/>
              <a:gdLst/>
              <a:ahLst/>
              <a:cxnLst/>
              <a:rect l="l" t="t" r="r" b="b"/>
              <a:pathLst>
                <a:path h="603250">
                  <a:moveTo>
                    <a:pt x="0" y="0"/>
                  </a:moveTo>
                  <a:lnTo>
                    <a:pt x="0" y="333133"/>
                  </a:lnTo>
                  <a:lnTo>
                    <a:pt x="0" y="602754"/>
                  </a:lnTo>
                </a:path>
              </a:pathLst>
            </a:custGeom>
            <a:ln w="12700">
              <a:solidFill>
                <a:srgbClr val="C59A2A"/>
              </a:solidFill>
            </a:ln>
          </p:spPr>
          <p:txBody>
            <a:bodyPr wrap="square" lIns="0" tIns="0" rIns="0" bIns="0" rtlCol="0"/>
            <a:lstStyle/>
            <a:p>
              <a:endParaRPr/>
            </a:p>
          </p:txBody>
        </p:sp>
        <p:sp>
          <p:nvSpPr>
            <p:cNvPr id="27" name="object 27"/>
            <p:cNvSpPr/>
            <p:nvPr/>
          </p:nvSpPr>
          <p:spPr>
            <a:xfrm>
              <a:off x="4534279" y="2929014"/>
              <a:ext cx="76200" cy="76200"/>
            </a:xfrm>
            <a:custGeom>
              <a:avLst/>
              <a:gdLst/>
              <a:ahLst/>
              <a:cxnLst/>
              <a:rect l="l" t="t" r="r" b="b"/>
              <a:pathLst>
                <a:path w="76200" h="76200">
                  <a:moveTo>
                    <a:pt x="76200" y="0"/>
                  </a:moveTo>
                  <a:lnTo>
                    <a:pt x="0" y="0"/>
                  </a:lnTo>
                  <a:lnTo>
                    <a:pt x="38100" y="76200"/>
                  </a:lnTo>
                  <a:lnTo>
                    <a:pt x="76200" y="0"/>
                  </a:lnTo>
                  <a:close/>
                </a:path>
              </a:pathLst>
            </a:custGeom>
            <a:solidFill>
              <a:srgbClr val="C59A2A"/>
            </a:solidFill>
          </p:spPr>
          <p:txBody>
            <a:bodyPr wrap="square" lIns="0" tIns="0" rIns="0" bIns="0" rtlCol="0"/>
            <a:lstStyle/>
            <a:p>
              <a:endParaRPr/>
            </a:p>
          </p:txBody>
        </p:sp>
      </p:grpSp>
      <p:sp>
        <p:nvSpPr>
          <p:cNvPr id="28" name="object 28"/>
          <p:cNvSpPr txBox="1"/>
          <p:nvPr/>
        </p:nvSpPr>
        <p:spPr>
          <a:xfrm>
            <a:off x="999380" y="3816601"/>
            <a:ext cx="1911350" cy="1305560"/>
          </a:xfrm>
          <a:prstGeom prst="rect">
            <a:avLst/>
          </a:prstGeom>
        </p:spPr>
        <p:txBody>
          <a:bodyPr vert="horz" wrap="square" lIns="0" tIns="12065" rIns="0" bIns="0" rtlCol="0">
            <a:spAutoFit/>
          </a:bodyPr>
          <a:lstStyle/>
          <a:p>
            <a:pPr marL="12700" marR="5080">
              <a:lnSpc>
                <a:spcPct val="100000"/>
              </a:lnSpc>
              <a:spcBef>
                <a:spcPts val="95"/>
              </a:spcBef>
            </a:pPr>
            <a:r>
              <a:rPr sz="1400" dirty="0">
                <a:solidFill>
                  <a:srgbClr val="7E7E7E"/>
                </a:solidFill>
                <a:latin typeface="Arial MT"/>
                <a:cs typeface="Arial MT"/>
              </a:rPr>
              <a:t>Analyze</a:t>
            </a:r>
            <a:r>
              <a:rPr sz="1400" spc="-20" dirty="0">
                <a:solidFill>
                  <a:srgbClr val="7E7E7E"/>
                </a:solidFill>
                <a:latin typeface="Arial MT"/>
                <a:cs typeface="Arial MT"/>
              </a:rPr>
              <a:t> </a:t>
            </a:r>
            <a:r>
              <a:rPr sz="1400" dirty="0">
                <a:solidFill>
                  <a:srgbClr val="7E7E7E"/>
                </a:solidFill>
                <a:latin typeface="Arial MT"/>
                <a:cs typeface="Arial MT"/>
              </a:rPr>
              <a:t>the</a:t>
            </a:r>
            <a:r>
              <a:rPr sz="1400" spc="-20" dirty="0">
                <a:solidFill>
                  <a:srgbClr val="7E7E7E"/>
                </a:solidFill>
                <a:latin typeface="Arial MT"/>
                <a:cs typeface="Arial MT"/>
              </a:rPr>
              <a:t> </a:t>
            </a:r>
            <a:r>
              <a:rPr sz="1400" spc="-10" dirty="0">
                <a:solidFill>
                  <a:srgbClr val="7E7E7E"/>
                </a:solidFill>
                <a:latin typeface="Arial MT"/>
                <a:cs typeface="Arial MT"/>
              </a:rPr>
              <a:t>relationship </a:t>
            </a:r>
            <a:r>
              <a:rPr sz="1400" dirty="0">
                <a:solidFill>
                  <a:srgbClr val="7E7E7E"/>
                </a:solidFill>
                <a:latin typeface="Arial MT"/>
                <a:cs typeface="Arial MT"/>
              </a:rPr>
              <a:t>between</a:t>
            </a:r>
            <a:r>
              <a:rPr sz="1400" spc="-35" dirty="0">
                <a:solidFill>
                  <a:srgbClr val="7E7E7E"/>
                </a:solidFill>
                <a:latin typeface="Arial MT"/>
                <a:cs typeface="Arial MT"/>
              </a:rPr>
              <a:t> </a:t>
            </a:r>
            <a:r>
              <a:rPr sz="1400" dirty="0">
                <a:solidFill>
                  <a:srgbClr val="7E7E7E"/>
                </a:solidFill>
                <a:latin typeface="Arial MT"/>
                <a:cs typeface="Arial MT"/>
              </a:rPr>
              <a:t>a</a:t>
            </a:r>
            <a:r>
              <a:rPr sz="1400" spc="-15" dirty="0">
                <a:solidFill>
                  <a:srgbClr val="7E7E7E"/>
                </a:solidFill>
                <a:latin typeface="Arial MT"/>
                <a:cs typeface="Arial MT"/>
              </a:rPr>
              <a:t> </a:t>
            </a:r>
            <a:r>
              <a:rPr sz="1400" spc="-10" dirty="0">
                <a:solidFill>
                  <a:srgbClr val="7E7E7E"/>
                </a:solidFill>
                <a:latin typeface="Arial MT"/>
                <a:cs typeface="Arial MT"/>
              </a:rPr>
              <a:t>single </a:t>
            </a:r>
            <a:r>
              <a:rPr sz="1400" dirty="0">
                <a:solidFill>
                  <a:srgbClr val="7E7E7E"/>
                </a:solidFill>
                <a:latin typeface="Arial MT"/>
                <a:cs typeface="Arial MT"/>
              </a:rPr>
              <a:t>dependent</a:t>
            </a:r>
            <a:r>
              <a:rPr sz="1400" spc="-40" dirty="0">
                <a:solidFill>
                  <a:srgbClr val="7E7E7E"/>
                </a:solidFill>
                <a:latin typeface="Arial MT"/>
                <a:cs typeface="Arial MT"/>
              </a:rPr>
              <a:t> </a:t>
            </a:r>
            <a:r>
              <a:rPr sz="1400" spc="-10" dirty="0">
                <a:solidFill>
                  <a:srgbClr val="7E7E7E"/>
                </a:solidFill>
                <a:latin typeface="Arial MT"/>
                <a:cs typeface="Arial MT"/>
              </a:rPr>
              <a:t>(criterion) </a:t>
            </a:r>
            <a:r>
              <a:rPr sz="1400" dirty="0">
                <a:solidFill>
                  <a:srgbClr val="7E7E7E"/>
                </a:solidFill>
                <a:latin typeface="Arial MT"/>
                <a:cs typeface="Arial MT"/>
              </a:rPr>
              <a:t>variable</a:t>
            </a:r>
            <a:r>
              <a:rPr sz="1400" spc="-30" dirty="0">
                <a:solidFill>
                  <a:srgbClr val="7E7E7E"/>
                </a:solidFill>
                <a:latin typeface="Arial MT"/>
                <a:cs typeface="Arial MT"/>
              </a:rPr>
              <a:t> </a:t>
            </a:r>
            <a:r>
              <a:rPr sz="1400" dirty="0">
                <a:solidFill>
                  <a:srgbClr val="7E7E7E"/>
                </a:solidFill>
                <a:latin typeface="Arial MT"/>
                <a:cs typeface="Arial MT"/>
              </a:rPr>
              <a:t>and</a:t>
            </a:r>
            <a:r>
              <a:rPr sz="1400" spc="-20" dirty="0">
                <a:solidFill>
                  <a:srgbClr val="7E7E7E"/>
                </a:solidFill>
                <a:latin typeface="Arial MT"/>
                <a:cs typeface="Arial MT"/>
              </a:rPr>
              <a:t> </a:t>
            </a:r>
            <a:r>
              <a:rPr sz="1400" spc="-10" dirty="0">
                <a:solidFill>
                  <a:srgbClr val="7E7E7E"/>
                </a:solidFill>
                <a:latin typeface="Arial MT"/>
                <a:cs typeface="Arial MT"/>
              </a:rPr>
              <a:t>several </a:t>
            </a:r>
            <a:r>
              <a:rPr sz="1400" dirty="0">
                <a:solidFill>
                  <a:srgbClr val="7E7E7E"/>
                </a:solidFill>
                <a:latin typeface="Arial MT"/>
                <a:cs typeface="Arial MT"/>
              </a:rPr>
              <a:t>independent</a:t>
            </a:r>
            <a:r>
              <a:rPr sz="1400" spc="-50" dirty="0">
                <a:solidFill>
                  <a:srgbClr val="7E7E7E"/>
                </a:solidFill>
                <a:latin typeface="Arial MT"/>
                <a:cs typeface="Arial MT"/>
              </a:rPr>
              <a:t> </a:t>
            </a:r>
            <a:r>
              <a:rPr sz="1400" spc="-10" dirty="0">
                <a:solidFill>
                  <a:srgbClr val="7E7E7E"/>
                </a:solidFill>
                <a:latin typeface="Arial MT"/>
                <a:cs typeface="Arial MT"/>
              </a:rPr>
              <a:t>(predictor) variables</a:t>
            </a:r>
            <a:endParaRPr sz="1400">
              <a:latin typeface="Arial MT"/>
              <a:cs typeface="Arial MT"/>
            </a:endParaRPr>
          </a:p>
        </p:txBody>
      </p:sp>
      <p:sp>
        <p:nvSpPr>
          <p:cNvPr id="29" name="object 29"/>
          <p:cNvSpPr txBox="1">
            <a:spLocks noGrp="1"/>
          </p:cNvSpPr>
          <p:nvPr>
            <p:ph type="title"/>
          </p:nvPr>
        </p:nvSpPr>
        <p:spPr>
          <a:xfrm>
            <a:off x="680515" y="486131"/>
            <a:ext cx="2552065" cy="330200"/>
          </a:xfrm>
          <a:prstGeom prst="rect">
            <a:avLst/>
          </a:prstGeom>
        </p:spPr>
        <p:txBody>
          <a:bodyPr vert="horz" wrap="square" lIns="0" tIns="12065" rIns="0" bIns="0" rtlCol="0">
            <a:spAutoFit/>
          </a:bodyPr>
          <a:lstStyle/>
          <a:p>
            <a:pPr marL="12700">
              <a:lnSpc>
                <a:spcPct val="100000"/>
              </a:lnSpc>
              <a:spcBef>
                <a:spcPts val="95"/>
              </a:spcBef>
            </a:pPr>
            <a:r>
              <a:rPr spc="-10" dirty="0"/>
              <a:t>Dependence</a:t>
            </a:r>
            <a:r>
              <a:rPr spc="-40" dirty="0"/>
              <a:t> </a:t>
            </a:r>
            <a:r>
              <a:rPr dirty="0"/>
              <a:t>Tests</a:t>
            </a:r>
            <a:r>
              <a:rPr spc="-60" dirty="0"/>
              <a:t> </a:t>
            </a:r>
            <a:r>
              <a:rPr spc="-25" dirty="0"/>
              <a:t>….</a:t>
            </a:r>
          </a:p>
        </p:txBody>
      </p:sp>
      <p:grpSp>
        <p:nvGrpSpPr>
          <p:cNvPr id="30" name="object 30"/>
          <p:cNvGrpSpPr/>
          <p:nvPr/>
        </p:nvGrpSpPr>
        <p:grpSpPr>
          <a:xfrm>
            <a:off x="560831" y="414528"/>
            <a:ext cx="7707630" cy="107950"/>
            <a:chOff x="560831" y="414528"/>
            <a:chExt cx="7707630" cy="107950"/>
          </a:xfrm>
        </p:grpSpPr>
        <p:pic>
          <p:nvPicPr>
            <p:cNvPr id="31" name="object 31"/>
            <p:cNvPicPr/>
            <p:nvPr/>
          </p:nvPicPr>
          <p:blipFill>
            <a:blip r:embed="rId5" cstate="print"/>
            <a:stretch>
              <a:fillRect/>
            </a:stretch>
          </p:blipFill>
          <p:spPr>
            <a:xfrm>
              <a:off x="560831" y="414528"/>
              <a:ext cx="7707629" cy="107441"/>
            </a:xfrm>
            <a:prstGeom prst="rect">
              <a:avLst/>
            </a:prstGeom>
          </p:spPr>
        </p:pic>
        <p:sp>
          <p:nvSpPr>
            <p:cNvPr id="32" name="object 32"/>
            <p:cNvSpPr/>
            <p:nvPr/>
          </p:nvSpPr>
          <p:spPr>
            <a:xfrm>
              <a:off x="602360" y="448436"/>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33" name="object 33"/>
          <p:cNvGrpSpPr/>
          <p:nvPr/>
        </p:nvGrpSpPr>
        <p:grpSpPr>
          <a:xfrm>
            <a:off x="560831" y="911352"/>
            <a:ext cx="7707630" cy="107950"/>
            <a:chOff x="560831" y="911352"/>
            <a:chExt cx="7707630" cy="107950"/>
          </a:xfrm>
        </p:grpSpPr>
        <p:pic>
          <p:nvPicPr>
            <p:cNvPr id="34" name="object 34"/>
            <p:cNvPicPr/>
            <p:nvPr/>
          </p:nvPicPr>
          <p:blipFill>
            <a:blip r:embed="rId5" cstate="print"/>
            <a:stretch>
              <a:fillRect/>
            </a:stretch>
          </p:blipFill>
          <p:spPr>
            <a:xfrm>
              <a:off x="560831" y="911352"/>
              <a:ext cx="7707629" cy="107441"/>
            </a:xfrm>
            <a:prstGeom prst="rect">
              <a:avLst/>
            </a:prstGeom>
          </p:spPr>
        </p:pic>
        <p:sp>
          <p:nvSpPr>
            <p:cNvPr id="35" name="object 35"/>
            <p:cNvSpPr/>
            <p:nvPr/>
          </p:nvSpPr>
          <p:spPr>
            <a:xfrm>
              <a:off x="602360" y="9452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37" name="object 37"/>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38" name="object 38"/>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4</a:t>
            </a:fld>
            <a:endParaRPr spc="-25" dirty="0"/>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4839842"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65" dirty="0"/>
              <a:t> </a:t>
            </a:r>
            <a:r>
              <a:rPr dirty="0"/>
              <a:t>Regression</a:t>
            </a:r>
            <a:r>
              <a:rPr spc="-65" dirty="0"/>
              <a:t> </a:t>
            </a:r>
            <a:r>
              <a:rPr dirty="0"/>
              <a:t>Model</a:t>
            </a:r>
            <a:r>
              <a:rPr spc="-70" dirty="0"/>
              <a:t> </a:t>
            </a:r>
            <a:r>
              <a:rPr dirty="0"/>
              <a:t>Significance:</a:t>
            </a:r>
            <a:r>
              <a:rPr spc="-65" dirty="0"/>
              <a:t> </a:t>
            </a:r>
            <a:r>
              <a:rPr dirty="0"/>
              <a:t>Rules</a:t>
            </a:r>
            <a:r>
              <a:rPr spc="-55" dirty="0"/>
              <a:t> </a:t>
            </a:r>
            <a:r>
              <a:rPr dirty="0"/>
              <a:t>of</a:t>
            </a:r>
            <a:r>
              <a:rPr spc="-85" dirty="0"/>
              <a:t> </a:t>
            </a:r>
            <a:r>
              <a:rPr spc="-10" dirty="0"/>
              <a:t>Thumb</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697969" y="1865945"/>
            <a:ext cx="7357109" cy="3969385"/>
          </a:xfrm>
          <a:prstGeom prst="rect">
            <a:avLst/>
          </a:prstGeom>
        </p:spPr>
        <p:txBody>
          <a:bodyPr vert="horz" wrap="square" lIns="0" tIns="12700" rIns="0" bIns="0" rtlCol="0">
            <a:spAutoFit/>
          </a:bodyPr>
          <a:lstStyle/>
          <a:p>
            <a:pPr marL="361950" marR="43180" indent="-285750">
              <a:lnSpc>
                <a:spcPct val="110000"/>
              </a:lnSpc>
              <a:spcBef>
                <a:spcPts val="100"/>
              </a:spcBef>
              <a:buClr>
                <a:srgbClr val="245896"/>
              </a:buClr>
              <a:buChar char="•"/>
              <a:tabLst>
                <a:tab pos="361950" algn="l"/>
              </a:tabLst>
            </a:pPr>
            <a:r>
              <a:rPr sz="1600" dirty="0">
                <a:solidFill>
                  <a:srgbClr val="7E7E7E"/>
                </a:solidFill>
                <a:latin typeface="Arial MT"/>
                <a:cs typeface="Arial MT"/>
              </a:rPr>
              <a:t>Always</a:t>
            </a:r>
            <a:r>
              <a:rPr sz="1600" spc="-35" dirty="0">
                <a:solidFill>
                  <a:srgbClr val="7E7E7E"/>
                </a:solidFill>
                <a:latin typeface="Arial MT"/>
                <a:cs typeface="Arial MT"/>
              </a:rPr>
              <a:t> </a:t>
            </a:r>
            <a:r>
              <a:rPr sz="1600" dirty="0">
                <a:solidFill>
                  <a:srgbClr val="7E7E7E"/>
                </a:solidFill>
                <a:latin typeface="Arial MT"/>
                <a:cs typeface="Arial MT"/>
              </a:rPr>
              <a:t>ensure</a:t>
            </a:r>
            <a:r>
              <a:rPr sz="1600" spc="-25" dirty="0">
                <a:solidFill>
                  <a:srgbClr val="7E7E7E"/>
                </a:solidFill>
                <a:latin typeface="Arial MT"/>
                <a:cs typeface="Arial MT"/>
              </a:rPr>
              <a:t> </a:t>
            </a:r>
            <a:r>
              <a:rPr sz="1600" dirty="0">
                <a:solidFill>
                  <a:srgbClr val="7E7E7E"/>
                </a:solidFill>
                <a:latin typeface="Arial MT"/>
                <a:cs typeface="Arial MT"/>
              </a:rPr>
              <a:t>practical</a:t>
            </a:r>
            <a:r>
              <a:rPr sz="1600" spc="-30" dirty="0">
                <a:solidFill>
                  <a:srgbClr val="7E7E7E"/>
                </a:solidFill>
                <a:latin typeface="Arial MT"/>
                <a:cs typeface="Arial MT"/>
              </a:rPr>
              <a:t> </a:t>
            </a:r>
            <a:r>
              <a:rPr sz="1600" dirty="0">
                <a:solidFill>
                  <a:srgbClr val="7E7E7E"/>
                </a:solidFill>
                <a:latin typeface="Arial MT"/>
                <a:cs typeface="Arial MT"/>
              </a:rPr>
              <a:t>significance</a:t>
            </a:r>
            <a:r>
              <a:rPr sz="1600" spc="-40" dirty="0">
                <a:solidFill>
                  <a:srgbClr val="7E7E7E"/>
                </a:solidFill>
                <a:latin typeface="Arial MT"/>
                <a:cs typeface="Arial MT"/>
              </a:rPr>
              <a:t> </a:t>
            </a:r>
            <a:r>
              <a:rPr sz="1600" dirty="0">
                <a:solidFill>
                  <a:srgbClr val="7E7E7E"/>
                </a:solidFill>
                <a:latin typeface="Arial MT"/>
                <a:cs typeface="Arial MT"/>
              </a:rPr>
              <a:t>when</a:t>
            </a:r>
            <a:r>
              <a:rPr sz="1600" spc="-30" dirty="0">
                <a:solidFill>
                  <a:srgbClr val="7E7E7E"/>
                </a:solidFill>
                <a:latin typeface="Arial MT"/>
                <a:cs typeface="Arial MT"/>
              </a:rPr>
              <a:t> </a:t>
            </a:r>
            <a:r>
              <a:rPr sz="1600" dirty="0">
                <a:solidFill>
                  <a:srgbClr val="7E7E7E"/>
                </a:solidFill>
                <a:latin typeface="Arial MT"/>
                <a:cs typeface="Arial MT"/>
              </a:rPr>
              <a:t>using</a:t>
            </a:r>
            <a:r>
              <a:rPr sz="1600" spc="-40" dirty="0">
                <a:solidFill>
                  <a:srgbClr val="7E7E7E"/>
                </a:solidFill>
                <a:latin typeface="Arial MT"/>
                <a:cs typeface="Arial MT"/>
              </a:rPr>
              <a:t> </a:t>
            </a:r>
            <a:r>
              <a:rPr sz="1600" dirty="0">
                <a:solidFill>
                  <a:srgbClr val="7E7E7E"/>
                </a:solidFill>
                <a:latin typeface="Arial MT"/>
                <a:cs typeface="Arial MT"/>
              </a:rPr>
              <a:t>large</a:t>
            </a:r>
            <a:r>
              <a:rPr sz="1600" spc="-20" dirty="0">
                <a:solidFill>
                  <a:srgbClr val="7E7E7E"/>
                </a:solidFill>
                <a:latin typeface="Arial MT"/>
                <a:cs typeface="Arial MT"/>
              </a:rPr>
              <a:t> </a:t>
            </a:r>
            <a:r>
              <a:rPr sz="1600" dirty="0">
                <a:solidFill>
                  <a:srgbClr val="7E7E7E"/>
                </a:solidFill>
                <a:latin typeface="Arial MT"/>
                <a:cs typeface="Arial MT"/>
              </a:rPr>
              <a:t>sample</a:t>
            </a:r>
            <a:r>
              <a:rPr sz="1600" spc="-30" dirty="0">
                <a:solidFill>
                  <a:srgbClr val="7E7E7E"/>
                </a:solidFill>
                <a:latin typeface="Arial MT"/>
                <a:cs typeface="Arial MT"/>
              </a:rPr>
              <a:t> </a:t>
            </a:r>
            <a:r>
              <a:rPr sz="1600" dirty="0">
                <a:solidFill>
                  <a:srgbClr val="7E7E7E"/>
                </a:solidFill>
                <a:latin typeface="Arial MT"/>
                <a:cs typeface="Arial MT"/>
              </a:rPr>
              <a:t>sizes,</a:t>
            </a:r>
            <a:r>
              <a:rPr sz="1600" spc="-25" dirty="0">
                <a:solidFill>
                  <a:srgbClr val="7E7E7E"/>
                </a:solidFill>
                <a:latin typeface="Arial MT"/>
                <a:cs typeface="Arial MT"/>
              </a:rPr>
              <a:t> </a:t>
            </a:r>
            <a:r>
              <a:rPr sz="1600" dirty="0">
                <a:solidFill>
                  <a:srgbClr val="7E7E7E"/>
                </a:solidFill>
                <a:latin typeface="Arial MT"/>
                <a:cs typeface="Arial MT"/>
              </a:rPr>
              <a:t>as</a:t>
            </a:r>
            <a:r>
              <a:rPr sz="1600" spc="-25" dirty="0">
                <a:solidFill>
                  <a:srgbClr val="7E7E7E"/>
                </a:solidFill>
                <a:latin typeface="Arial MT"/>
                <a:cs typeface="Arial MT"/>
              </a:rPr>
              <a:t> the </a:t>
            </a:r>
            <a:r>
              <a:rPr sz="1600" dirty="0">
                <a:solidFill>
                  <a:srgbClr val="7E7E7E"/>
                </a:solidFill>
                <a:latin typeface="Arial MT"/>
                <a:cs typeface="Arial MT"/>
              </a:rPr>
              <a:t>model</a:t>
            </a:r>
            <a:r>
              <a:rPr sz="1600" spc="-25" dirty="0">
                <a:solidFill>
                  <a:srgbClr val="7E7E7E"/>
                </a:solidFill>
                <a:latin typeface="Arial MT"/>
                <a:cs typeface="Arial MT"/>
              </a:rPr>
              <a:t> </a:t>
            </a:r>
            <a:r>
              <a:rPr sz="1600" dirty="0">
                <a:solidFill>
                  <a:srgbClr val="7E7E7E"/>
                </a:solidFill>
                <a:latin typeface="Arial MT"/>
                <a:cs typeface="Arial MT"/>
              </a:rPr>
              <a:t>results</a:t>
            </a:r>
            <a:r>
              <a:rPr sz="1600" spc="-25" dirty="0">
                <a:solidFill>
                  <a:srgbClr val="7E7E7E"/>
                </a:solidFill>
                <a:latin typeface="Arial MT"/>
                <a:cs typeface="Arial MT"/>
              </a:rPr>
              <a:t> </a:t>
            </a:r>
            <a:r>
              <a:rPr sz="1600" dirty="0">
                <a:solidFill>
                  <a:srgbClr val="7E7E7E"/>
                </a:solidFill>
                <a:latin typeface="Arial MT"/>
                <a:cs typeface="Arial MT"/>
              </a:rPr>
              <a:t>and</a:t>
            </a:r>
            <a:r>
              <a:rPr sz="1600" spc="-25" dirty="0">
                <a:solidFill>
                  <a:srgbClr val="7E7E7E"/>
                </a:solidFill>
                <a:latin typeface="Arial MT"/>
                <a:cs typeface="Arial MT"/>
              </a:rPr>
              <a:t> </a:t>
            </a:r>
            <a:r>
              <a:rPr sz="1600" dirty="0">
                <a:solidFill>
                  <a:srgbClr val="7E7E7E"/>
                </a:solidFill>
                <a:latin typeface="Arial MT"/>
                <a:cs typeface="Arial MT"/>
              </a:rPr>
              <a:t>regression</a:t>
            </a:r>
            <a:r>
              <a:rPr sz="1600" spc="-30" dirty="0">
                <a:solidFill>
                  <a:srgbClr val="7E7E7E"/>
                </a:solidFill>
                <a:latin typeface="Arial MT"/>
                <a:cs typeface="Arial MT"/>
              </a:rPr>
              <a:t> </a:t>
            </a:r>
            <a:r>
              <a:rPr sz="1600" dirty="0">
                <a:solidFill>
                  <a:srgbClr val="7E7E7E"/>
                </a:solidFill>
                <a:latin typeface="Arial MT"/>
                <a:cs typeface="Arial MT"/>
              </a:rPr>
              <a:t>coefficients</a:t>
            </a:r>
            <a:r>
              <a:rPr sz="1600" spc="-25" dirty="0">
                <a:solidFill>
                  <a:srgbClr val="7E7E7E"/>
                </a:solidFill>
                <a:latin typeface="Arial MT"/>
                <a:cs typeface="Arial MT"/>
              </a:rPr>
              <a:t> </a:t>
            </a:r>
            <a:r>
              <a:rPr sz="1600" dirty="0">
                <a:solidFill>
                  <a:srgbClr val="7E7E7E"/>
                </a:solidFill>
                <a:latin typeface="Arial MT"/>
                <a:cs typeface="Arial MT"/>
              </a:rPr>
              <a:t>could</a:t>
            </a:r>
            <a:r>
              <a:rPr sz="1600" spc="-30" dirty="0">
                <a:solidFill>
                  <a:srgbClr val="7E7E7E"/>
                </a:solidFill>
                <a:latin typeface="Arial MT"/>
                <a:cs typeface="Arial MT"/>
              </a:rPr>
              <a:t> </a:t>
            </a:r>
            <a:r>
              <a:rPr sz="1600" dirty="0">
                <a:solidFill>
                  <a:srgbClr val="7E7E7E"/>
                </a:solidFill>
                <a:latin typeface="Arial MT"/>
                <a:cs typeface="Arial MT"/>
              </a:rPr>
              <a:t>be</a:t>
            </a:r>
            <a:r>
              <a:rPr sz="1600" spc="-25" dirty="0">
                <a:solidFill>
                  <a:srgbClr val="7E7E7E"/>
                </a:solidFill>
                <a:latin typeface="Arial MT"/>
                <a:cs typeface="Arial MT"/>
              </a:rPr>
              <a:t> </a:t>
            </a:r>
            <a:r>
              <a:rPr sz="1600" dirty="0">
                <a:solidFill>
                  <a:srgbClr val="7E7E7E"/>
                </a:solidFill>
                <a:latin typeface="Arial MT"/>
                <a:cs typeface="Arial MT"/>
              </a:rPr>
              <a:t>deemed</a:t>
            </a:r>
            <a:r>
              <a:rPr sz="1600" spc="-25" dirty="0">
                <a:solidFill>
                  <a:srgbClr val="7E7E7E"/>
                </a:solidFill>
                <a:latin typeface="Arial MT"/>
                <a:cs typeface="Arial MT"/>
              </a:rPr>
              <a:t> </a:t>
            </a:r>
            <a:r>
              <a:rPr sz="1600" dirty="0">
                <a:solidFill>
                  <a:srgbClr val="7E7E7E"/>
                </a:solidFill>
                <a:latin typeface="Arial MT"/>
                <a:cs typeface="Arial MT"/>
              </a:rPr>
              <a:t>irrelevant</a:t>
            </a:r>
            <a:r>
              <a:rPr sz="1600" spc="-25" dirty="0">
                <a:solidFill>
                  <a:srgbClr val="7E7E7E"/>
                </a:solidFill>
                <a:latin typeface="Arial MT"/>
                <a:cs typeface="Arial MT"/>
              </a:rPr>
              <a:t> </a:t>
            </a:r>
            <a:r>
              <a:rPr sz="1600" spc="-20" dirty="0">
                <a:solidFill>
                  <a:srgbClr val="7E7E7E"/>
                </a:solidFill>
                <a:latin typeface="Arial MT"/>
                <a:cs typeface="Arial MT"/>
              </a:rPr>
              <a:t>even </a:t>
            </a:r>
            <a:r>
              <a:rPr sz="1600" dirty="0">
                <a:solidFill>
                  <a:srgbClr val="7E7E7E"/>
                </a:solidFill>
                <a:latin typeface="Arial MT"/>
                <a:cs typeface="Arial MT"/>
              </a:rPr>
              <a:t>when</a:t>
            </a:r>
            <a:r>
              <a:rPr sz="1600" spc="-40" dirty="0">
                <a:solidFill>
                  <a:srgbClr val="7E7E7E"/>
                </a:solidFill>
                <a:latin typeface="Arial MT"/>
                <a:cs typeface="Arial MT"/>
              </a:rPr>
              <a:t> </a:t>
            </a:r>
            <a:r>
              <a:rPr sz="1600" dirty="0">
                <a:solidFill>
                  <a:srgbClr val="7E7E7E"/>
                </a:solidFill>
                <a:latin typeface="Arial MT"/>
                <a:cs typeface="Arial MT"/>
              </a:rPr>
              <a:t>statistically</a:t>
            </a:r>
            <a:r>
              <a:rPr sz="1600" spc="-35" dirty="0">
                <a:solidFill>
                  <a:srgbClr val="7E7E7E"/>
                </a:solidFill>
                <a:latin typeface="Arial MT"/>
                <a:cs typeface="Arial MT"/>
              </a:rPr>
              <a:t> </a:t>
            </a:r>
            <a:r>
              <a:rPr sz="1600" dirty="0">
                <a:solidFill>
                  <a:srgbClr val="7E7E7E"/>
                </a:solidFill>
                <a:latin typeface="Arial MT"/>
                <a:cs typeface="Arial MT"/>
              </a:rPr>
              <a:t>significant</a:t>
            </a:r>
            <a:r>
              <a:rPr sz="1600" spc="-40" dirty="0">
                <a:solidFill>
                  <a:srgbClr val="7E7E7E"/>
                </a:solidFill>
                <a:latin typeface="Arial MT"/>
                <a:cs typeface="Arial MT"/>
              </a:rPr>
              <a:t> </a:t>
            </a:r>
            <a:r>
              <a:rPr sz="1600" dirty="0">
                <a:solidFill>
                  <a:srgbClr val="7E7E7E"/>
                </a:solidFill>
                <a:latin typeface="Arial MT"/>
                <a:cs typeface="Arial MT"/>
              </a:rPr>
              <a:t>due</a:t>
            </a:r>
            <a:r>
              <a:rPr sz="1600" spc="-25" dirty="0">
                <a:solidFill>
                  <a:srgbClr val="7E7E7E"/>
                </a:solidFill>
                <a:latin typeface="Arial MT"/>
                <a:cs typeface="Arial MT"/>
              </a:rPr>
              <a:t> </a:t>
            </a:r>
            <a:r>
              <a:rPr sz="1600" dirty="0">
                <a:solidFill>
                  <a:srgbClr val="7E7E7E"/>
                </a:solidFill>
                <a:latin typeface="Arial MT"/>
                <a:cs typeface="Arial MT"/>
              </a:rPr>
              <a:t>just</a:t>
            </a:r>
            <a:r>
              <a:rPr sz="1600" spc="-30" dirty="0">
                <a:solidFill>
                  <a:srgbClr val="7E7E7E"/>
                </a:solidFill>
                <a:latin typeface="Arial MT"/>
                <a:cs typeface="Arial MT"/>
              </a:rPr>
              <a:t> </a:t>
            </a:r>
            <a:r>
              <a:rPr sz="1600" dirty="0">
                <a:solidFill>
                  <a:srgbClr val="7E7E7E"/>
                </a:solidFill>
                <a:latin typeface="Arial MT"/>
                <a:cs typeface="Arial MT"/>
              </a:rPr>
              <a:t>to</a:t>
            </a:r>
            <a:r>
              <a:rPr sz="1600" spc="-25"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statistical</a:t>
            </a:r>
            <a:r>
              <a:rPr sz="1600" spc="-30" dirty="0">
                <a:solidFill>
                  <a:srgbClr val="7E7E7E"/>
                </a:solidFill>
                <a:latin typeface="Arial MT"/>
                <a:cs typeface="Arial MT"/>
              </a:rPr>
              <a:t> </a:t>
            </a:r>
            <a:r>
              <a:rPr sz="1600" dirty="0">
                <a:solidFill>
                  <a:srgbClr val="7E7E7E"/>
                </a:solidFill>
                <a:latin typeface="Arial MT"/>
                <a:cs typeface="Arial MT"/>
              </a:rPr>
              <a:t>power</a:t>
            </a:r>
            <a:r>
              <a:rPr sz="1600" spc="-30" dirty="0">
                <a:solidFill>
                  <a:srgbClr val="7E7E7E"/>
                </a:solidFill>
                <a:latin typeface="Arial MT"/>
                <a:cs typeface="Arial MT"/>
              </a:rPr>
              <a:t> </a:t>
            </a:r>
            <a:r>
              <a:rPr sz="1600" dirty="0">
                <a:solidFill>
                  <a:srgbClr val="7E7E7E"/>
                </a:solidFill>
                <a:latin typeface="Arial MT"/>
                <a:cs typeface="Arial MT"/>
              </a:rPr>
              <a:t>arising</a:t>
            </a:r>
            <a:r>
              <a:rPr sz="1600" spc="-35" dirty="0">
                <a:solidFill>
                  <a:srgbClr val="7E7E7E"/>
                </a:solidFill>
                <a:latin typeface="Arial MT"/>
                <a:cs typeface="Arial MT"/>
              </a:rPr>
              <a:t> </a:t>
            </a:r>
            <a:r>
              <a:rPr sz="1600" dirty="0">
                <a:solidFill>
                  <a:srgbClr val="7E7E7E"/>
                </a:solidFill>
                <a:latin typeface="Arial MT"/>
                <a:cs typeface="Arial MT"/>
              </a:rPr>
              <a:t>from</a:t>
            </a:r>
            <a:r>
              <a:rPr sz="1600" spc="-20" dirty="0">
                <a:solidFill>
                  <a:srgbClr val="7E7E7E"/>
                </a:solidFill>
                <a:latin typeface="Arial MT"/>
                <a:cs typeface="Arial MT"/>
              </a:rPr>
              <a:t> </a:t>
            </a:r>
            <a:r>
              <a:rPr sz="1600" spc="-10" dirty="0">
                <a:solidFill>
                  <a:srgbClr val="7E7E7E"/>
                </a:solidFill>
                <a:latin typeface="Arial MT"/>
                <a:cs typeface="Arial MT"/>
              </a:rPr>
              <a:t>large </a:t>
            </a:r>
            <a:r>
              <a:rPr sz="1600" dirty="0">
                <a:solidFill>
                  <a:srgbClr val="7E7E7E"/>
                </a:solidFill>
                <a:latin typeface="Arial MT"/>
                <a:cs typeface="Arial MT"/>
              </a:rPr>
              <a:t>sample</a:t>
            </a:r>
            <a:r>
              <a:rPr sz="1600" spc="-25" dirty="0">
                <a:solidFill>
                  <a:srgbClr val="7E7E7E"/>
                </a:solidFill>
                <a:latin typeface="Arial MT"/>
                <a:cs typeface="Arial MT"/>
              </a:rPr>
              <a:t> </a:t>
            </a:r>
            <a:r>
              <a:rPr sz="1600" spc="-10" dirty="0">
                <a:solidFill>
                  <a:srgbClr val="7E7E7E"/>
                </a:solidFill>
                <a:latin typeface="Arial MT"/>
                <a:cs typeface="Arial MT"/>
              </a:rPr>
              <a:t>sizes.</a:t>
            </a:r>
            <a:endParaRPr sz="1600">
              <a:latin typeface="Arial MT"/>
              <a:cs typeface="Arial MT"/>
            </a:endParaRPr>
          </a:p>
          <a:p>
            <a:pPr>
              <a:lnSpc>
                <a:spcPct val="100000"/>
              </a:lnSpc>
              <a:spcBef>
                <a:spcPts val="1660"/>
              </a:spcBef>
              <a:buClr>
                <a:srgbClr val="245896"/>
              </a:buClr>
              <a:buFont typeface="Arial MT"/>
              <a:buChar char="•"/>
            </a:pPr>
            <a:endParaRPr sz="1600">
              <a:latin typeface="Arial MT"/>
              <a:cs typeface="Arial MT"/>
            </a:endParaRPr>
          </a:p>
          <a:p>
            <a:pPr marL="361315" indent="-285115">
              <a:lnSpc>
                <a:spcPct val="100000"/>
              </a:lnSpc>
              <a:spcBef>
                <a:spcPts val="5"/>
              </a:spcBef>
              <a:buClr>
                <a:srgbClr val="245896"/>
              </a:buClr>
              <a:buChar char="•"/>
              <a:tabLst>
                <a:tab pos="361315" algn="l"/>
              </a:tabLst>
            </a:pPr>
            <a:r>
              <a:rPr sz="1600" dirty="0">
                <a:solidFill>
                  <a:srgbClr val="7E7E7E"/>
                </a:solidFill>
                <a:latin typeface="Arial MT"/>
                <a:cs typeface="Arial MT"/>
              </a:rPr>
              <a:t>Use</a:t>
            </a:r>
            <a:r>
              <a:rPr sz="1600" spc="-35"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dirty="0">
                <a:solidFill>
                  <a:srgbClr val="7E7E7E"/>
                </a:solidFill>
                <a:latin typeface="Arial MT"/>
                <a:cs typeface="Arial MT"/>
              </a:rPr>
              <a:t>adjusted</a:t>
            </a:r>
            <a:r>
              <a:rPr sz="1600" spc="-25" dirty="0">
                <a:solidFill>
                  <a:srgbClr val="7E7E7E"/>
                </a:solidFill>
                <a:latin typeface="Arial MT"/>
                <a:cs typeface="Arial MT"/>
              </a:rPr>
              <a:t> </a:t>
            </a:r>
            <a:r>
              <a:rPr sz="1600" dirty="0">
                <a:solidFill>
                  <a:srgbClr val="7E7E7E"/>
                </a:solidFill>
                <a:latin typeface="Arial MT"/>
                <a:cs typeface="Arial MT"/>
              </a:rPr>
              <a:t>R</a:t>
            </a:r>
            <a:r>
              <a:rPr sz="1575" baseline="26455" dirty="0">
                <a:solidFill>
                  <a:srgbClr val="7E7E7E"/>
                </a:solidFill>
                <a:latin typeface="Arial MT"/>
                <a:cs typeface="Arial MT"/>
              </a:rPr>
              <a:t>2</a:t>
            </a:r>
            <a:r>
              <a:rPr sz="1575" spc="172" baseline="26455" dirty="0">
                <a:solidFill>
                  <a:srgbClr val="7E7E7E"/>
                </a:solidFill>
                <a:latin typeface="Arial MT"/>
                <a:cs typeface="Arial MT"/>
              </a:rPr>
              <a:t> </a:t>
            </a:r>
            <a:r>
              <a:rPr sz="1600" dirty="0">
                <a:solidFill>
                  <a:srgbClr val="7E7E7E"/>
                </a:solidFill>
                <a:latin typeface="Arial MT"/>
                <a:cs typeface="Arial MT"/>
              </a:rPr>
              <a:t>as</a:t>
            </a:r>
            <a:r>
              <a:rPr sz="1600" spc="-20" dirty="0">
                <a:solidFill>
                  <a:srgbClr val="7E7E7E"/>
                </a:solidFill>
                <a:latin typeface="Arial MT"/>
                <a:cs typeface="Arial MT"/>
              </a:rPr>
              <a:t> </a:t>
            </a:r>
            <a:r>
              <a:rPr sz="1600" dirty="0">
                <a:solidFill>
                  <a:srgbClr val="7E7E7E"/>
                </a:solidFill>
                <a:latin typeface="Arial MT"/>
                <a:cs typeface="Arial MT"/>
              </a:rPr>
              <a:t>your</a:t>
            </a:r>
            <a:r>
              <a:rPr sz="1600" spc="-15" dirty="0">
                <a:solidFill>
                  <a:srgbClr val="7E7E7E"/>
                </a:solidFill>
                <a:latin typeface="Arial MT"/>
                <a:cs typeface="Arial MT"/>
              </a:rPr>
              <a:t> </a:t>
            </a:r>
            <a:r>
              <a:rPr sz="1600" dirty="0">
                <a:solidFill>
                  <a:srgbClr val="7E7E7E"/>
                </a:solidFill>
                <a:latin typeface="Arial MT"/>
                <a:cs typeface="Arial MT"/>
              </a:rPr>
              <a:t>measure</a:t>
            </a:r>
            <a:r>
              <a:rPr sz="1600" spc="-20"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overall</a:t>
            </a:r>
            <a:r>
              <a:rPr sz="1600" spc="-30" dirty="0">
                <a:solidFill>
                  <a:srgbClr val="7E7E7E"/>
                </a:solidFill>
                <a:latin typeface="Arial MT"/>
                <a:cs typeface="Arial MT"/>
              </a:rPr>
              <a:t> </a:t>
            </a:r>
            <a:r>
              <a:rPr sz="1600" dirty="0">
                <a:solidFill>
                  <a:srgbClr val="7E7E7E"/>
                </a:solidFill>
                <a:latin typeface="Arial MT"/>
                <a:cs typeface="Arial MT"/>
              </a:rPr>
              <a:t>model</a:t>
            </a:r>
            <a:r>
              <a:rPr sz="1600" spc="-20" dirty="0">
                <a:solidFill>
                  <a:srgbClr val="7E7E7E"/>
                </a:solidFill>
                <a:latin typeface="Arial MT"/>
                <a:cs typeface="Arial MT"/>
              </a:rPr>
              <a:t> </a:t>
            </a:r>
            <a:r>
              <a:rPr sz="1600" dirty="0">
                <a:solidFill>
                  <a:srgbClr val="7E7E7E"/>
                </a:solidFill>
                <a:latin typeface="Arial MT"/>
                <a:cs typeface="Arial MT"/>
              </a:rPr>
              <a:t>predictive</a:t>
            </a:r>
            <a:r>
              <a:rPr sz="1600" spc="-25" dirty="0">
                <a:solidFill>
                  <a:srgbClr val="7E7E7E"/>
                </a:solidFill>
                <a:latin typeface="Arial MT"/>
                <a:cs typeface="Arial MT"/>
              </a:rPr>
              <a:t> </a:t>
            </a:r>
            <a:r>
              <a:rPr sz="1600" spc="-10" dirty="0">
                <a:solidFill>
                  <a:srgbClr val="7E7E7E"/>
                </a:solidFill>
                <a:latin typeface="Arial MT"/>
                <a:cs typeface="Arial MT"/>
              </a:rPr>
              <a:t>accuracy.</a:t>
            </a:r>
            <a:endParaRPr sz="1600">
              <a:latin typeface="Arial MT"/>
              <a:cs typeface="Arial MT"/>
            </a:endParaRPr>
          </a:p>
          <a:p>
            <a:pPr>
              <a:lnSpc>
                <a:spcPct val="100000"/>
              </a:lnSpc>
              <a:spcBef>
                <a:spcPts val="1470"/>
              </a:spcBef>
              <a:buClr>
                <a:srgbClr val="245896"/>
              </a:buClr>
              <a:buFont typeface="Arial MT"/>
              <a:buChar char="•"/>
            </a:pPr>
            <a:endParaRPr sz="1600">
              <a:latin typeface="Arial MT"/>
              <a:cs typeface="Arial MT"/>
            </a:endParaRPr>
          </a:p>
          <a:p>
            <a:pPr marL="361950" marR="302260" indent="-285750">
              <a:lnSpc>
                <a:spcPct val="110000"/>
              </a:lnSpc>
              <a:buClr>
                <a:srgbClr val="245896"/>
              </a:buClr>
              <a:buChar char="•"/>
              <a:tabLst>
                <a:tab pos="361950" algn="l"/>
              </a:tabLst>
            </a:pPr>
            <a:r>
              <a:rPr sz="1600" dirty="0">
                <a:solidFill>
                  <a:srgbClr val="7E7E7E"/>
                </a:solidFill>
                <a:latin typeface="Arial MT"/>
                <a:cs typeface="Arial MT"/>
              </a:rPr>
              <a:t>Statistical</a:t>
            </a:r>
            <a:r>
              <a:rPr sz="1600" spc="-35" dirty="0">
                <a:solidFill>
                  <a:srgbClr val="7E7E7E"/>
                </a:solidFill>
                <a:latin typeface="Arial MT"/>
                <a:cs typeface="Arial MT"/>
              </a:rPr>
              <a:t> </a:t>
            </a:r>
            <a:r>
              <a:rPr sz="1600" dirty="0">
                <a:solidFill>
                  <a:srgbClr val="7E7E7E"/>
                </a:solidFill>
                <a:latin typeface="Arial MT"/>
                <a:cs typeface="Arial MT"/>
              </a:rPr>
              <a:t>significance</a:t>
            </a:r>
            <a:r>
              <a:rPr sz="1600" spc="-50" dirty="0">
                <a:solidFill>
                  <a:srgbClr val="7E7E7E"/>
                </a:solidFill>
                <a:latin typeface="Arial MT"/>
                <a:cs typeface="Arial MT"/>
              </a:rPr>
              <a:t> </a:t>
            </a:r>
            <a:r>
              <a:rPr sz="1600" dirty="0">
                <a:solidFill>
                  <a:srgbClr val="7E7E7E"/>
                </a:solidFill>
                <a:latin typeface="Arial MT"/>
                <a:cs typeface="Arial MT"/>
              </a:rPr>
              <a:t>is</a:t>
            </a:r>
            <a:r>
              <a:rPr sz="1600" spc="-30" dirty="0">
                <a:solidFill>
                  <a:srgbClr val="7E7E7E"/>
                </a:solidFill>
                <a:latin typeface="Arial MT"/>
                <a:cs typeface="Arial MT"/>
              </a:rPr>
              <a:t> </a:t>
            </a:r>
            <a:r>
              <a:rPr sz="1600" dirty="0">
                <a:solidFill>
                  <a:srgbClr val="7E7E7E"/>
                </a:solidFill>
                <a:latin typeface="Arial MT"/>
                <a:cs typeface="Arial MT"/>
              </a:rPr>
              <a:t>required</a:t>
            </a:r>
            <a:r>
              <a:rPr sz="1600" spc="-30" dirty="0">
                <a:solidFill>
                  <a:srgbClr val="7E7E7E"/>
                </a:solidFill>
                <a:latin typeface="Arial MT"/>
                <a:cs typeface="Arial MT"/>
              </a:rPr>
              <a:t> </a:t>
            </a:r>
            <a:r>
              <a:rPr sz="1600" dirty="0">
                <a:solidFill>
                  <a:srgbClr val="7E7E7E"/>
                </a:solidFill>
                <a:latin typeface="Arial MT"/>
                <a:cs typeface="Arial MT"/>
              </a:rPr>
              <a:t>for</a:t>
            </a:r>
            <a:r>
              <a:rPr sz="1600" spc="-20" dirty="0">
                <a:solidFill>
                  <a:srgbClr val="7E7E7E"/>
                </a:solidFill>
                <a:latin typeface="Arial MT"/>
                <a:cs typeface="Arial MT"/>
              </a:rPr>
              <a:t> </a:t>
            </a:r>
            <a:r>
              <a:rPr sz="1600" dirty="0">
                <a:solidFill>
                  <a:srgbClr val="7E7E7E"/>
                </a:solidFill>
                <a:latin typeface="Arial MT"/>
                <a:cs typeface="Arial MT"/>
              </a:rPr>
              <a:t>a</a:t>
            </a:r>
            <a:r>
              <a:rPr sz="1600" spc="-30" dirty="0">
                <a:solidFill>
                  <a:srgbClr val="7E7E7E"/>
                </a:solidFill>
                <a:latin typeface="Arial MT"/>
                <a:cs typeface="Arial MT"/>
              </a:rPr>
              <a:t> </a:t>
            </a:r>
            <a:r>
              <a:rPr sz="1600" dirty="0">
                <a:solidFill>
                  <a:srgbClr val="7E7E7E"/>
                </a:solidFill>
                <a:latin typeface="Arial MT"/>
                <a:cs typeface="Arial MT"/>
              </a:rPr>
              <a:t>relationship</a:t>
            </a:r>
            <a:r>
              <a:rPr sz="1600" spc="-35" dirty="0">
                <a:solidFill>
                  <a:srgbClr val="7E7E7E"/>
                </a:solidFill>
                <a:latin typeface="Arial MT"/>
                <a:cs typeface="Arial MT"/>
              </a:rPr>
              <a:t> </a:t>
            </a:r>
            <a:r>
              <a:rPr sz="1600" dirty="0">
                <a:solidFill>
                  <a:srgbClr val="7E7E7E"/>
                </a:solidFill>
                <a:latin typeface="Arial MT"/>
                <a:cs typeface="Arial MT"/>
              </a:rPr>
              <a:t>to</a:t>
            </a:r>
            <a:r>
              <a:rPr sz="1600" spc="-25" dirty="0">
                <a:solidFill>
                  <a:srgbClr val="7E7E7E"/>
                </a:solidFill>
                <a:latin typeface="Arial MT"/>
                <a:cs typeface="Arial MT"/>
              </a:rPr>
              <a:t> </a:t>
            </a:r>
            <a:r>
              <a:rPr sz="1600" dirty="0">
                <a:solidFill>
                  <a:srgbClr val="7E7E7E"/>
                </a:solidFill>
                <a:latin typeface="Arial MT"/>
                <a:cs typeface="Arial MT"/>
              </a:rPr>
              <a:t>have</a:t>
            </a:r>
            <a:r>
              <a:rPr sz="1600" spc="-35" dirty="0">
                <a:solidFill>
                  <a:srgbClr val="7E7E7E"/>
                </a:solidFill>
                <a:latin typeface="Arial MT"/>
                <a:cs typeface="Arial MT"/>
              </a:rPr>
              <a:t> </a:t>
            </a:r>
            <a:r>
              <a:rPr sz="1600" dirty="0">
                <a:solidFill>
                  <a:srgbClr val="7E7E7E"/>
                </a:solidFill>
                <a:latin typeface="Arial MT"/>
                <a:cs typeface="Arial MT"/>
              </a:rPr>
              <a:t>validity,</a:t>
            </a:r>
            <a:r>
              <a:rPr sz="1600" spc="-40" dirty="0">
                <a:solidFill>
                  <a:srgbClr val="7E7E7E"/>
                </a:solidFill>
                <a:latin typeface="Arial MT"/>
                <a:cs typeface="Arial MT"/>
              </a:rPr>
              <a:t> </a:t>
            </a:r>
            <a:r>
              <a:rPr sz="1600" spc="-25" dirty="0">
                <a:solidFill>
                  <a:srgbClr val="7E7E7E"/>
                </a:solidFill>
                <a:latin typeface="Arial MT"/>
                <a:cs typeface="Arial MT"/>
              </a:rPr>
              <a:t>but </a:t>
            </a:r>
            <a:r>
              <a:rPr sz="1600" dirty="0">
                <a:solidFill>
                  <a:srgbClr val="7E7E7E"/>
                </a:solidFill>
                <a:latin typeface="Arial MT"/>
                <a:cs typeface="Arial MT"/>
              </a:rPr>
              <a:t>statistical</a:t>
            </a:r>
            <a:r>
              <a:rPr sz="1600" spc="-40" dirty="0">
                <a:solidFill>
                  <a:srgbClr val="7E7E7E"/>
                </a:solidFill>
                <a:latin typeface="Arial MT"/>
                <a:cs typeface="Arial MT"/>
              </a:rPr>
              <a:t> </a:t>
            </a:r>
            <a:r>
              <a:rPr sz="1600" dirty="0">
                <a:solidFill>
                  <a:srgbClr val="7E7E7E"/>
                </a:solidFill>
                <a:latin typeface="Arial MT"/>
                <a:cs typeface="Arial MT"/>
              </a:rPr>
              <a:t>significance</a:t>
            </a:r>
            <a:r>
              <a:rPr sz="1600" spc="-45" dirty="0">
                <a:solidFill>
                  <a:srgbClr val="7E7E7E"/>
                </a:solidFill>
                <a:latin typeface="Arial MT"/>
                <a:cs typeface="Arial MT"/>
              </a:rPr>
              <a:t> </a:t>
            </a:r>
            <a:r>
              <a:rPr sz="1600" dirty="0">
                <a:solidFill>
                  <a:srgbClr val="7E7E7E"/>
                </a:solidFill>
                <a:latin typeface="Arial MT"/>
                <a:cs typeface="Arial MT"/>
              </a:rPr>
              <a:t>without</a:t>
            </a:r>
            <a:r>
              <a:rPr sz="1600" spc="-40" dirty="0">
                <a:solidFill>
                  <a:srgbClr val="7E7E7E"/>
                </a:solidFill>
                <a:latin typeface="Arial MT"/>
                <a:cs typeface="Arial MT"/>
              </a:rPr>
              <a:t> </a:t>
            </a:r>
            <a:r>
              <a:rPr sz="1600" dirty="0">
                <a:solidFill>
                  <a:srgbClr val="7E7E7E"/>
                </a:solidFill>
                <a:latin typeface="Arial MT"/>
                <a:cs typeface="Arial MT"/>
              </a:rPr>
              <a:t>theoretical</a:t>
            </a:r>
            <a:r>
              <a:rPr sz="1600" spc="-35" dirty="0">
                <a:solidFill>
                  <a:srgbClr val="7E7E7E"/>
                </a:solidFill>
                <a:latin typeface="Arial MT"/>
                <a:cs typeface="Arial MT"/>
              </a:rPr>
              <a:t> </a:t>
            </a:r>
            <a:r>
              <a:rPr sz="1600" dirty="0">
                <a:solidFill>
                  <a:srgbClr val="7E7E7E"/>
                </a:solidFill>
                <a:latin typeface="Arial MT"/>
                <a:cs typeface="Arial MT"/>
              </a:rPr>
              <a:t>support</a:t>
            </a:r>
            <a:r>
              <a:rPr sz="1600" spc="-25" dirty="0">
                <a:solidFill>
                  <a:srgbClr val="7E7E7E"/>
                </a:solidFill>
                <a:latin typeface="Arial MT"/>
                <a:cs typeface="Arial MT"/>
              </a:rPr>
              <a:t> </a:t>
            </a:r>
            <a:r>
              <a:rPr sz="1600" dirty="0">
                <a:solidFill>
                  <a:srgbClr val="7E7E7E"/>
                </a:solidFill>
                <a:latin typeface="Arial MT"/>
                <a:cs typeface="Arial MT"/>
              </a:rPr>
              <a:t>does</a:t>
            </a:r>
            <a:r>
              <a:rPr sz="1600" spc="-35" dirty="0">
                <a:solidFill>
                  <a:srgbClr val="7E7E7E"/>
                </a:solidFill>
                <a:latin typeface="Arial MT"/>
                <a:cs typeface="Arial MT"/>
              </a:rPr>
              <a:t> </a:t>
            </a:r>
            <a:r>
              <a:rPr sz="1600" dirty="0">
                <a:solidFill>
                  <a:srgbClr val="7E7E7E"/>
                </a:solidFill>
                <a:latin typeface="Arial MT"/>
                <a:cs typeface="Arial MT"/>
              </a:rPr>
              <a:t>not</a:t>
            </a:r>
            <a:r>
              <a:rPr sz="1600" spc="-25" dirty="0">
                <a:solidFill>
                  <a:srgbClr val="7E7E7E"/>
                </a:solidFill>
                <a:latin typeface="Arial MT"/>
                <a:cs typeface="Arial MT"/>
              </a:rPr>
              <a:t> </a:t>
            </a:r>
            <a:r>
              <a:rPr sz="1600" dirty="0">
                <a:solidFill>
                  <a:srgbClr val="7E7E7E"/>
                </a:solidFill>
                <a:latin typeface="Arial MT"/>
                <a:cs typeface="Arial MT"/>
              </a:rPr>
              <a:t>support</a:t>
            </a:r>
            <a:r>
              <a:rPr sz="1600" spc="-35" dirty="0">
                <a:solidFill>
                  <a:srgbClr val="7E7E7E"/>
                </a:solidFill>
                <a:latin typeface="Arial MT"/>
                <a:cs typeface="Arial MT"/>
              </a:rPr>
              <a:t> </a:t>
            </a:r>
            <a:r>
              <a:rPr sz="1600" spc="-10" dirty="0">
                <a:solidFill>
                  <a:srgbClr val="7E7E7E"/>
                </a:solidFill>
                <a:latin typeface="Arial MT"/>
                <a:cs typeface="Arial MT"/>
              </a:rPr>
              <a:t>validity.</a:t>
            </a:r>
            <a:endParaRPr sz="1600">
              <a:latin typeface="Arial MT"/>
              <a:cs typeface="Arial MT"/>
            </a:endParaRPr>
          </a:p>
          <a:p>
            <a:pPr>
              <a:lnSpc>
                <a:spcPct val="100000"/>
              </a:lnSpc>
              <a:spcBef>
                <a:spcPts val="1470"/>
              </a:spcBef>
              <a:buClr>
                <a:srgbClr val="245896"/>
              </a:buClr>
              <a:buFont typeface="Arial MT"/>
              <a:buChar char="•"/>
            </a:pPr>
            <a:endParaRPr sz="1600">
              <a:latin typeface="Arial MT"/>
              <a:cs typeface="Arial MT"/>
            </a:endParaRPr>
          </a:p>
          <a:p>
            <a:pPr marL="361950" marR="159385" indent="-285750">
              <a:lnSpc>
                <a:spcPct val="110000"/>
              </a:lnSpc>
              <a:spcBef>
                <a:spcPts val="5"/>
              </a:spcBef>
              <a:buClr>
                <a:srgbClr val="245896"/>
              </a:buClr>
              <a:buChar char="•"/>
              <a:tabLst>
                <a:tab pos="361950" algn="l"/>
              </a:tabLst>
            </a:pPr>
            <a:r>
              <a:rPr sz="1600" dirty="0">
                <a:solidFill>
                  <a:srgbClr val="7E7E7E"/>
                </a:solidFill>
                <a:latin typeface="Arial MT"/>
                <a:cs typeface="Arial MT"/>
              </a:rPr>
              <a:t>While</a:t>
            </a:r>
            <a:r>
              <a:rPr sz="1600" spc="-35" dirty="0">
                <a:solidFill>
                  <a:srgbClr val="7E7E7E"/>
                </a:solidFill>
                <a:latin typeface="Arial MT"/>
                <a:cs typeface="Arial MT"/>
              </a:rPr>
              <a:t> </a:t>
            </a:r>
            <a:r>
              <a:rPr sz="1600" dirty="0">
                <a:solidFill>
                  <a:srgbClr val="7E7E7E"/>
                </a:solidFill>
                <a:latin typeface="Arial MT"/>
                <a:cs typeface="Arial MT"/>
              </a:rPr>
              <a:t>outliers</a:t>
            </a:r>
            <a:r>
              <a:rPr sz="1600" spc="-30" dirty="0">
                <a:solidFill>
                  <a:srgbClr val="7E7E7E"/>
                </a:solidFill>
                <a:latin typeface="Arial MT"/>
                <a:cs typeface="Arial MT"/>
              </a:rPr>
              <a:t> </a:t>
            </a:r>
            <a:r>
              <a:rPr sz="1600" dirty="0">
                <a:solidFill>
                  <a:srgbClr val="7E7E7E"/>
                </a:solidFill>
                <a:latin typeface="Arial MT"/>
                <a:cs typeface="Arial MT"/>
              </a:rPr>
              <a:t>may</a:t>
            </a:r>
            <a:r>
              <a:rPr sz="1600" spc="-25" dirty="0">
                <a:solidFill>
                  <a:srgbClr val="7E7E7E"/>
                </a:solidFill>
                <a:latin typeface="Arial MT"/>
                <a:cs typeface="Arial MT"/>
              </a:rPr>
              <a:t> </a:t>
            </a:r>
            <a:r>
              <a:rPr sz="1600" dirty="0">
                <a:solidFill>
                  <a:srgbClr val="7E7E7E"/>
                </a:solidFill>
                <a:latin typeface="Arial MT"/>
                <a:cs typeface="Arial MT"/>
              </a:rPr>
              <a:t>be</a:t>
            </a:r>
            <a:r>
              <a:rPr sz="1600" spc="-30" dirty="0">
                <a:solidFill>
                  <a:srgbClr val="7E7E7E"/>
                </a:solidFill>
                <a:latin typeface="Arial MT"/>
                <a:cs typeface="Arial MT"/>
              </a:rPr>
              <a:t> </a:t>
            </a:r>
            <a:r>
              <a:rPr sz="1600" dirty="0">
                <a:solidFill>
                  <a:srgbClr val="7E7E7E"/>
                </a:solidFill>
                <a:latin typeface="Arial MT"/>
                <a:cs typeface="Arial MT"/>
              </a:rPr>
              <a:t>easily</a:t>
            </a:r>
            <a:r>
              <a:rPr sz="1600" spc="-40" dirty="0">
                <a:solidFill>
                  <a:srgbClr val="7E7E7E"/>
                </a:solidFill>
                <a:latin typeface="Arial MT"/>
                <a:cs typeface="Arial MT"/>
              </a:rPr>
              <a:t> </a:t>
            </a:r>
            <a:r>
              <a:rPr sz="1600" dirty="0">
                <a:solidFill>
                  <a:srgbClr val="7E7E7E"/>
                </a:solidFill>
                <a:latin typeface="Arial MT"/>
                <a:cs typeface="Arial MT"/>
              </a:rPr>
              <a:t>identifiable,</a:t>
            </a:r>
            <a:r>
              <a:rPr sz="1600" spc="-3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other</a:t>
            </a:r>
            <a:r>
              <a:rPr sz="1600" spc="-20" dirty="0">
                <a:solidFill>
                  <a:srgbClr val="7E7E7E"/>
                </a:solidFill>
                <a:latin typeface="Arial MT"/>
                <a:cs typeface="Arial MT"/>
              </a:rPr>
              <a:t> </a:t>
            </a:r>
            <a:r>
              <a:rPr sz="1600" dirty="0">
                <a:solidFill>
                  <a:srgbClr val="7E7E7E"/>
                </a:solidFill>
                <a:latin typeface="Arial MT"/>
                <a:cs typeface="Arial MT"/>
              </a:rPr>
              <a:t>forms</a:t>
            </a:r>
            <a:r>
              <a:rPr sz="1600" spc="-10"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spc="-10" dirty="0">
                <a:solidFill>
                  <a:srgbClr val="7E7E7E"/>
                </a:solidFill>
                <a:latin typeface="Arial MT"/>
                <a:cs typeface="Arial MT"/>
              </a:rPr>
              <a:t>influential </a:t>
            </a:r>
            <a:r>
              <a:rPr sz="1600" dirty="0">
                <a:solidFill>
                  <a:srgbClr val="7E7E7E"/>
                </a:solidFill>
                <a:latin typeface="Arial MT"/>
                <a:cs typeface="Arial MT"/>
              </a:rPr>
              <a:t>observations</a:t>
            </a:r>
            <a:r>
              <a:rPr sz="1600" spc="-40" dirty="0">
                <a:solidFill>
                  <a:srgbClr val="7E7E7E"/>
                </a:solidFill>
                <a:latin typeface="Arial MT"/>
                <a:cs typeface="Arial MT"/>
              </a:rPr>
              <a:t> </a:t>
            </a:r>
            <a:r>
              <a:rPr sz="1600" dirty="0">
                <a:solidFill>
                  <a:srgbClr val="7E7E7E"/>
                </a:solidFill>
                <a:latin typeface="Arial MT"/>
                <a:cs typeface="Arial MT"/>
              </a:rPr>
              <a:t>requiring</a:t>
            </a:r>
            <a:r>
              <a:rPr sz="1600" spc="-35" dirty="0">
                <a:solidFill>
                  <a:srgbClr val="7E7E7E"/>
                </a:solidFill>
                <a:latin typeface="Arial MT"/>
                <a:cs typeface="Arial MT"/>
              </a:rPr>
              <a:t> </a:t>
            </a:r>
            <a:r>
              <a:rPr sz="1600" dirty="0">
                <a:solidFill>
                  <a:srgbClr val="7E7E7E"/>
                </a:solidFill>
                <a:latin typeface="Arial MT"/>
                <a:cs typeface="Arial MT"/>
              </a:rPr>
              <a:t>more</a:t>
            </a:r>
            <a:r>
              <a:rPr sz="1600" spc="-30" dirty="0">
                <a:solidFill>
                  <a:srgbClr val="7E7E7E"/>
                </a:solidFill>
                <a:latin typeface="Arial MT"/>
                <a:cs typeface="Arial MT"/>
              </a:rPr>
              <a:t> </a:t>
            </a:r>
            <a:r>
              <a:rPr sz="1600" dirty="0">
                <a:solidFill>
                  <a:srgbClr val="7E7E7E"/>
                </a:solidFill>
                <a:latin typeface="Arial MT"/>
                <a:cs typeface="Arial MT"/>
              </a:rPr>
              <a:t>specialized</a:t>
            </a:r>
            <a:r>
              <a:rPr sz="1600" spc="-50" dirty="0">
                <a:solidFill>
                  <a:srgbClr val="7E7E7E"/>
                </a:solidFill>
                <a:latin typeface="Arial MT"/>
                <a:cs typeface="Arial MT"/>
              </a:rPr>
              <a:t> </a:t>
            </a:r>
            <a:r>
              <a:rPr sz="1600" dirty="0">
                <a:solidFill>
                  <a:srgbClr val="7E7E7E"/>
                </a:solidFill>
                <a:latin typeface="Arial MT"/>
                <a:cs typeface="Arial MT"/>
              </a:rPr>
              <a:t>diagnostic</a:t>
            </a:r>
            <a:r>
              <a:rPr sz="1600" spc="-40" dirty="0">
                <a:solidFill>
                  <a:srgbClr val="7E7E7E"/>
                </a:solidFill>
                <a:latin typeface="Arial MT"/>
                <a:cs typeface="Arial MT"/>
              </a:rPr>
              <a:t> </a:t>
            </a:r>
            <a:r>
              <a:rPr sz="1600" dirty="0">
                <a:solidFill>
                  <a:srgbClr val="7E7E7E"/>
                </a:solidFill>
                <a:latin typeface="Arial MT"/>
                <a:cs typeface="Arial MT"/>
              </a:rPr>
              <a:t>methods</a:t>
            </a:r>
            <a:r>
              <a:rPr sz="1600" spc="-25" dirty="0">
                <a:solidFill>
                  <a:srgbClr val="7E7E7E"/>
                </a:solidFill>
                <a:latin typeface="Arial MT"/>
                <a:cs typeface="Arial MT"/>
              </a:rPr>
              <a:t> </a:t>
            </a:r>
            <a:r>
              <a:rPr sz="1600" dirty="0">
                <a:solidFill>
                  <a:srgbClr val="7E7E7E"/>
                </a:solidFill>
                <a:latin typeface="Arial MT"/>
                <a:cs typeface="Arial MT"/>
              </a:rPr>
              <a:t>can</a:t>
            </a:r>
            <a:r>
              <a:rPr sz="1600" spc="-40" dirty="0">
                <a:solidFill>
                  <a:srgbClr val="7E7E7E"/>
                </a:solidFill>
                <a:latin typeface="Arial MT"/>
                <a:cs typeface="Arial MT"/>
              </a:rPr>
              <a:t> </a:t>
            </a:r>
            <a:r>
              <a:rPr sz="1600" dirty="0">
                <a:solidFill>
                  <a:srgbClr val="7E7E7E"/>
                </a:solidFill>
                <a:latin typeface="Arial MT"/>
                <a:cs typeface="Arial MT"/>
              </a:rPr>
              <a:t>be</a:t>
            </a:r>
            <a:r>
              <a:rPr sz="1600" spc="-35" dirty="0">
                <a:solidFill>
                  <a:srgbClr val="7E7E7E"/>
                </a:solidFill>
                <a:latin typeface="Arial MT"/>
                <a:cs typeface="Arial MT"/>
              </a:rPr>
              <a:t> </a:t>
            </a:r>
            <a:r>
              <a:rPr sz="1600" dirty="0">
                <a:solidFill>
                  <a:srgbClr val="7E7E7E"/>
                </a:solidFill>
                <a:latin typeface="Arial MT"/>
                <a:cs typeface="Arial MT"/>
              </a:rPr>
              <a:t>equal</a:t>
            </a:r>
            <a:r>
              <a:rPr sz="1600" spc="-35" dirty="0">
                <a:solidFill>
                  <a:srgbClr val="7E7E7E"/>
                </a:solidFill>
                <a:latin typeface="Arial MT"/>
                <a:cs typeface="Arial MT"/>
              </a:rPr>
              <a:t> </a:t>
            </a:r>
            <a:r>
              <a:rPr sz="1600" spc="-25" dirty="0">
                <a:solidFill>
                  <a:srgbClr val="7E7E7E"/>
                </a:solidFill>
                <a:latin typeface="Arial MT"/>
                <a:cs typeface="Arial MT"/>
              </a:rPr>
              <a:t>to </a:t>
            </a:r>
            <a:r>
              <a:rPr sz="1600" dirty="0">
                <a:solidFill>
                  <a:srgbClr val="7E7E7E"/>
                </a:solidFill>
                <a:latin typeface="Arial MT"/>
                <a:cs typeface="Arial MT"/>
              </a:rPr>
              <a:t>or</a:t>
            </a:r>
            <a:r>
              <a:rPr sz="1600" spc="-15" dirty="0">
                <a:solidFill>
                  <a:srgbClr val="7E7E7E"/>
                </a:solidFill>
                <a:latin typeface="Arial MT"/>
                <a:cs typeface="Arial MT"/>
              </a:rPr>
              <a:t> </a:t>
            </a:r>
            <a:r>
              <a:rPr sz="1600" dirty="0">
                <a:solidFill>
                  <a:srgbClr val="7E7E7E"/>
                </a:solidFill>
                <a:latin typeface="Arial MT"/>
                <a:cs typeface="Arial MT"/>
              </a:rPr>
              <a:t>even</a:t>
            </a:r>
            <a:r>
              <a:rPr sz="1600" spc="-30" dirty="0">
                <a:solidFill>
                  <a:srgbClr val="7E7E7E"/>
                </a:solidFill>
                <a:latin typeface="Arial MT"/>
                <a:cs typeface="Arial MT"/>
              </a:rPr>
              <a:t> </a:t>
            </a:r>
            <a:r>
              <a:rPr sz="1600" dirty="0">
                <a:solidFill>
                  <a:srgbClr val="7E7E7E"/>
                </a:solidFill>
                <a:latin typeface="Arial MT"/>
                <a:cs typeface="Arial MT"/>
              </a:rPr>
              <a:t>more</a:t>
            </a:r>
            <a:r>
              <a:rPr sz="1600" spc="-20" dirty="0">
                <a:solidFill>
                  <a:srgbClr val="7E7E7E"/>
                </a:solidFill>
                <a:latin typeface="Arial MT"/>
                <a:cs typeface="Arial MT"/>
              </a:rPr>
              <a:t> </a:t>
            </a:r>
            <a:r>
              <a:rPr sz="1600" dirty="0">
                <a:solidFill>
                  <a:srgbClr val="7E7E7E"/>
                </a:solidFill>
                <a:latin typeface="Arial MT"/>
                <a:cs typeface="Arial MT"/>
              </a:rPr>
              <a:t>impactful</a:t>
            </a:r>
            <a:r>
              <a:rPr sz="1600" spc="-10" dirty="0">
                <a:solidFill>
                  <a:srgbClr val="7E7E7E"/>
                </a:solidFill>
                <a:latin typeface="Arial MT"/>
                <a:cs typeface="Arial MT"/>
              </a:rPr>
              <a:t> </a:t>
            </a:r>
            <a:r>
              <a:rPr sz="1600" dirty="0">
                <a:solidFill>
                  <a:srgbClr val="7E7E7E"/>
                </a:solidFill>
                <a:latin typeface="Arial MT"/>
                <a:cs typeface="Arial MT"/>
              </a:rPr>
              <a:t>on</a:t>
            </a:r>
            <a:r>
              <a:rPr sz="1600" spc="-3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spc="-10" dirty="0">
                <a:solidFill>
                  <a:srgbClr val="7E7E7E"/>
                </a:solidFill>
                <a:latin typeface="Arial MT"/>
                <a:cs typeface="Arial MT"/>
              </a:rPr>
              <a:t>results.</a:t>
            </a:r>
            <a:endParaRPr sz="1600">
              <a:latin typeface="Arial MT"/>
              <a:cs typeface="Arial MT"/>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40</a:t>
            </a:fld>
            <a:endParaRPr spc="-25" dirty="0"/>
          </a:p>
        </p:txBody>
      </p:sp>
    </p:spTree>
    <p:extLst>
      <p:ext uri="{BB962C8B-B14F-4D97-AF65-F5344CB8AC3E}">
        <p14:creationId xmlns:p14="http://schemas.microsoft.com/office/powerpoint/2010/main" val="2152870510"/>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4839842"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75" dirty="0"/>
              <a:t> </a:t>
            </a:r>
            <a:r>
              <a:rPr dirty="0"/>
              <a:t>Regression</a:t>
            </a:r>
            <a:r>
              <a:rPr spc="-70" dirty="0"/>
              <a:t> </a:t>
            </a:r>
            <a:r>
              <a:rPr dirty="0"/>
              <a:t>Model:</a:t>
            </a:r>
            <a:r>
              <a:rPr spc="-80" dirty="0"/>
              <a:t> </a:t>
            </a:r>
            <a:r>
              <a:rPr dirty="0"/>
              <a:t>Influential</a:t>
            </a:r>
            <a:r>
              <a:rPr spc="-85" dirty="0"/>
              <a:t> </a:t>
            </a:r>
            <a:r>
              <a:rPr spc="-10" dirty="0"/>
              <a:t>Observations</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761470" y="1865945"/>
            <a:ext cx="7348855" cy="4237990"/>
          </a:xfrm>
          <a:prstGeom prst="rect">
            <a:avLst/>
          </a:prstGeom>
        </p:spPr>
        <p:txBody>
          <a:bodyPr vert="horz" wrap="square" lIns="0" tIns="12700" rIns="0" bIns="0" rtlCol="0">
            <a:spAutoFit/>
          </a:bodyPr>
          <a:lstStyle/>
          <a:p>
            <a:pPr marL="12700" marR="52705">
              <a:lnSpc>
                <a:spcPct val="110000"/>
              </a:lnSpc>
              <a:spcBef>
                <a:spcPts val="100"/>
              </a:spcBef>
            </a:pPr>
            <a:r>
              <a:rPr sz="1600" dirty="0">
                <a:solidFill>
                  <a:srgbClr val="7E7E7E"/>
                </a:solidFill>
                <a:latin typeface="Arial MT"/>
                <a:cs typeface="Arial MT"/>
              </a:rPr>
              <a:t>Influential</a:t>
            </a:r>
            <a:r>
              <a:rPr sz="1600" spc="-15" dirty="0">
                <a:solidFill>
                  <a:srgbClr val="7E7E7E"/>
                </a:solidFill>
                <a:latin typeface="Arial MT"/>
                <a:cs typeface="Arial MT"/>
              </a:rPr>
              <a:t> </a:t>
            </a:r>
            <a:r>
              <a:rPr sz="1600" dirty="0">
                <a:solidFill>
                  <a:srgbClr val="7E7E7E"/>
                </a:solidFill>
                <a:latin typeface="Arial MT"/>
                <a:cs typeface="Arial MT"/>
              </a:rPr>
              <a:t>observations</a:t>
            </a:r>
            <a:r>
              <a:rPr sz="1600" spc="409" dirty="0">
                <a:solidFill>
                  <a:srgbClr val="7E7E7E"/>
                </a:solidFill>
                <a:latin typeface="Arial MT"/>
                <a:cs typeface="Arial MT"/>
              </a:rPr>
              <a:t> </a:t>
            </a:r>
            <a:r>
              <a:rPr sz="1600" dirty="0">
                <a:solidFill>
                  <a:srgbClr val="7E7E7E"/>
                </a:solidFill>
                <a:latin typeface="Arial MT"/>
                <a:cs typeface="Arial MT"/>
              </a:rPr>
              <a:t>.</a:t>
            </a:r>
            <a:r>
              <a:rPr sz="1600" spc="-15" dirty="0">
                <a:solidFill>
                  <a:srgbClr val="7E7E7E"/>
                </a:solidFill>
                <a:latin typeface="Arial MT"/>
                <a:cs typeface="Arial MT"/>
              </a:rPr>
              <a:t> </a:t>
            </a:r>
            <a:r>
              <a:rPr sz="1600" dirty="0">
                <a:solidFill>
                  <a:srgbClr val="7E7E7E"/>
                </a:solidFill>
                <a:latin typeface="Arial MT"/>
                <a:cs typeface="Arial MT"/>
              </a:rPr>
              <a:t>.</a:t>
            </a:r>
            <a:r>
              <a:rPr sz="1600" spc="-10" dirty="0">
                <a:solidFill>
                  <a:srgbClr val="7E7E7E"/>
                </a:solidFill>
                <a:latin typeface="Arial MT"/>
                <a:cs typeface="Arial MT"/>
              </a:rPr>
              <a:t> </a:t>
            </a:r>
            <a:r>
              <a:rPr sz="1600" dirty="0">
                <a:solidFill>
                  <a:srgbClr val="7E7E7E"/>
                </a:solidFill>
                <a:latin typeface="Arial MT"/>
                <a:cs typeface="Arial MT"/>
              </a:rPr>
              <a:t>.</a:t>
            </a:r>
            <a:r>
              <a:rPr sz="1600" spc="420" dirty="0">
                <a:solidFill>
                  <a:srgbClr val="7E7E7E"/>
                </a:solidFill>
                <a:latin typeface="Arial MT"/>
                <a:cs typeface="Arial MT"/>
              </a:rPr>
              <a:t> </a:t>
            </a:r>
            <a:r>
              <a:rPr sz="1600" dirty="0">
                <a:solidFill>
                  <a:srgbClr val="7E7E7E"/>
                </a:solidFill>
                <a:latin typeface="Arial MT"/>
                <a:cs typeface="Arial MT"/>
              </a:rPr>
              <a:t>include</a:t>
            </a:r>
            <a:r>
              <a:rPr sz="1600" spc="-30" dirty="0">
                <a:solidFill>
                  <a:srgbClr val="7E7E7E"/>
                </a:solidFill>
                <a:latin typeface="Arial MT"/>
                <a:cs typeface="Arial MT"/>
              </a:rPr>
              <a:t> </a:t>
            </a:r>
            <a:r>
              <a:rPr sz="1600" dirty="0">
                <a:solidFill>
                  <a:srgbClr val="7E7E7E"/>
                </a:solidFill>
                <a:latin typeface="Arial MT"/>
                <a:cs typeface="Arial MT"/>
              </a:rPr>
              <a:t>all</a:t>
            </a:r>
            <a:r>
              <a:rPr sz="1600" spc="-30" dirty="0">
                <a:solidFill>
                  <a:srgbClr val="7E7E7E"/>
                </a:solidFill>
                <a:latin typeface="Arial MT"/>
                <a:cs typeface="Arial MT"/>
              </a:rPr>
              <a:t> </a:t>
            </a:r>
            <a:r>
              <a:rPr sz="1600" dirty="0">
                <a:solidFill>
                  <a:srgbClr val="7E7E7E"/>
                </a:solidFill>
                <a:latin typeface="Arial MT"/>
                <a:cs typeface="Arial MT"/>
              </a:rPr>
              <a:t>observations</a:t>
            </a:r>
            <a:r>
              <a:rPr sz="1600" spc="-20" dirty="0">
                <a:solidFill>
                  <a:srgbClr val="7E7E7E"/>
                </a:solidFill>
                <a:latin typeface="Arial MT"/>
                <a:cs typeface="Arial MT"/>
              </a:rPr>
              <a:t> </a:t>
            </a:r>
            <a:r>
              <a:rPr sz="1600" dirty="0">
                <a:solidFill>
                  <a:srgbClr val="7E7E7E"/>
                </a:solidFill>
                <a:latin typeface="Arial MT"/>
                <a:cs typeface="Arial MT"/>
              </a:rPr>
              <a:t>that</a:t>
            </a:r>
            <a:r>
              <a:rPr sz="1600" spc="-10" dirty="0">
                <a:solidFill>
                  <a:srgbClr val="7E7E7E"/>
                </a:solidFill>
                <a:latin typeface="Arial MT"/>
                <a:cs typeface="Arial MT"/>
              </a:rPr>
              <a:t> </a:t>
            </a:r>
            <a:r>
              <a:rPr sz="1600" dirty="0">
                <a:solidFill>
                  <a:srgbClr val="7E7E7E"/>
                </a:solidFill>
                <a:latin typeface="Arial MT"/>
                <a:cs typeface="Arial MT"/>
              </a:rPr>
              <a:t>have</a:t>
            </a:r>
            <a:r>
              <a:rPr sz="1600" spc="-25" dirty="0">
                <a:solidFill>
                  <a:srgbClr val="7E7E7E"/>
                </a:solidFill>
                <a:latin typeface="Arial MT"/>
                <a:cs typeface="Arial MT"/>
              </a:rPr>
              <a:t> </a:t>
            </a:r>
            <a:r>
              <a:rPr sz="1600" dirty="0">
                <a:solidFill>
                  <a:srgbClr val="7E7E7E"/>
                </a:solidFill>
                <a:latin typeface="Arial MT"/>
                <a:cs typeface="Arial MT"/>
              </a:rPr>
              <a:t>a</a:t>
            </a:r>
            <a:r>
              <a:rPr sz="1600" spc="-20" dirty="0">
                <a:solidFill>
                  <a:srgbClr val="7E7E7E"/>
                </a:solidFill>
                <a:latin typeface="Arial MT"/>
                <a:cs typeface="Arial MT"/>
              </a:rPr>
              <a:t> </a:t>
            </a:r>
            <a:r>
              <a:rPr sz="1600" spc="-10" dirty="0">
                <a:solidFill>
                  <a:srgbClr val="7E7E7E"/>
                </a:solidFill>
                <a:latin typeface="Arial MT"/>
                <a:cs typeface="Arial MT"/>
              </a:rPr>
              <a:t>disproportionate </a:t>
            </a:r>
            <a:r>
              <a:rPr sz="1600" dirty="0">
                <a:solidFill>
                  <a:srgbClr val="7E7E7E"/>
                </a:solidFill>
                <a:latin typeface="Arial MT"/>
                <a:cs typeface="Arial MT"/>
              </a:rPr>
              <a:t>effect</a:t>
            </a:r>
            <a:r>
              <a:rPr sz="1600" spc="-10" dirty="0">
                <a:solidFill>
                  <a:srgbClr val="7E7E7E"/>
                </a:solidFill>
                <a:latin typeface="Arial MT"/>
                <a:cs typeface="Arial MT"/>
              </a:rPr>
              <a:t> </a:t>
            </a:r>
            <a:r>
              <a:rPr sz="1600" dirty="0">
                <a:solidFill>
                  <a:srgbClr val="7E7E7E"/>
                </a:solidFill>
                <a:latin typeface="Arial MT"/>
                <a:cs typeface="Arial MT"/>
              </a:rPr>
              <a:t>on</a:t>
            </a:r>
            <a:r>
              <a:rPr sz="1600" spc="-2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regression</a:t>
            </a:r>
            <a:r>
              <a:rPr sz="1600" spc="-30" dirty="0">
                <a:solidFill>
                  <a:srgbClr val="7E7E7E"/>
                </a:solidFill>
                <a:latin typeface="Arial MT"/>
                <a:cs typeface="Arial MT"/>
              </a:rPr>
              <a:t> </a:t>
            </a:r>
            <a:r>
              <a:rPr sz="1600" dirty="0">
                <a:solidFill>
                  <a:srgbClr val="7E7E7E"/>
                </a:solidFill>
                <a:latin typeface="Arial MT"/>
                <a:cs typeface="Arial MT"/>
              </a:rPr>
              <a:t>results.</a:t>
            </a:r>
            <a:r>
              <a:rPr sz="1600" spc="-20" dirty="0">
                <a:solidFill>
                  <a:srgbClr val="7E7E7E"/>
                </a:solidFill>
                <a:latin typeface="Arial MT"/>
                <a:cs typeface="Arial MT"/>
              </a:rPr>
              <a:t> </a:t>
            </a:r>
            <a:r>
              <a:rPr sz="1600" dirty="0">
                <a:solidFill>
                  <a:srgbClr val="7E7E7E"/>
                </a:solidFill>
                <a:latin typeface="Arial MT"/>
                <a:cs typeface="Arial MT"/>
              </a:rPr>
              <a:t>There</a:t>
            </a:r>
            <a:r>
              <a:rPr sz="1600" spc="-25" dirty="0">
                <a:solidFill>
                  <a:srgbClr val="7E7E7E"/>
                </a:solidFill>
                <a:latin typeface="Arial MT"/>
                <a:cs typeface="Arial MT"/>
              </a:rPr>
              <a:t> </a:t>
            </a:r>
            <a:r>
              <a:rPr sz="1600" dirty="0">
                <a:solidFill>
                  <a:srgbClr val="7E7E7E"/>
                </a:solidFill>
                <a:latin typeface="Arial MT"/>
                <a:cs typeface="Arial MT"/>
              </a:rPr>
              <a:t>are</a:t>
            </a:r>
            <a:r>
              <a:rPr sz="1600" spc="-25" dirty="0">
                <a:solidFill>
                  <a:srgbClr val="7E7E7E"/>
                </a:solidFill>
                <a:latin typeface="Arial MT"/>
                <a:cs typeface="Arial MT"/>
              </a:rPr>
              <a:t> </a:t>
            </a:r>
            <a:r>
              <a:rPr sz="1600" dirty="0">
                <a:solidFill>
                  <a:srgbClr val="7E7E7E"/>
                </a:solidFill>
                <a:latin typeface="Arial MT"/>
                <a:cs typeface="Arial MT"/>
              </a:rPr>
              <a:t>three</a:t>
            </a:r>
            <a:r>
              <a:rPr sz="1600" spc="-10" dirty="0">
                <a:solidFill>
                  <a:srgbClr val="7E7E7E"/>
                </a:solidFill>
                <a:latin typeface="Arial MT"/>
                <a:cs typeface="Arial MT"/>
              </a:rPr>
              <a:t> </a:t>
            </a:r>
            <a:r>
              <a:rPr sz="1600" dirty="0">
                <a:solidFill>
                  <a:srgbClr val="7E7E7E"/>
                </a:solidFill>
                <a:latin typeface="Arial MT"/>
                <a:cs typeface="Arial MT"/>
              </a:rPr>
              <a:t>basic</a:t>
            </a:r>
            <a:r>
              <a:rPr sz="1600" spc="-35" dirty="0">
                <a:solidFill>
                  <a:srgbClr val="7E7E7E"/>
                </a:solidFill>
                <a:latin typeface="Arial MT"/>
                <a:cs typeface="Arial MT"/>
              </a:rPr>
              <a:t> </a:t>
            </a:r>
            <a:r>
              <a:rPr sz="1600" dirty="0">
                <a:solidFill>
                  <a:srgbClr val="7E7E7E"/>
                </a:solidFill>
                <a:latin typeface="Arial MT"/>
                <a:cs typeface="Arial MT"/>
              </a:rPr>
              <a:t>types</a:t>
            </a:r>
            <a:r>
              <a:rPr sz="1600" spc="-20" dirty="0">
                <a:solidFill>
                  <a:srgbClr val="7E7E7E"/>
                </a:solidFill>
                <a:latin typeface="Arial MT"/>
                <a:cs typeface="Arial MT"/>
              </a:rPr>
              <a:t> </a:t>
            </a:r>
            <a:r>
              <a:rPr sz="1600" dirty="0">
                <a:solidFill>
                  <a:srgbClr val="7E7E7E"/>
                </a:solidFill>
                <a:latin typeface="Arial MT"/>
                <a:cs typeface="Arial MT"/>
              </a:rPr>
              <a:t>based</a:t>
            </a:r>
            <a:r>
              <a:rPr sz="1600" spc="-30" dirty="0">
                <a:solidFill>
                  <a:srgbClr val="7E7E7E"/>
                </a:solidFill>
                <a:latin typeface="Arial MT"/>
                <a:cs typeface="Arial MT"/>
              </a:rPr>
              <a:t> </a:t>
            </a:r>
            <a:r>
              <a:rPr sz="1600" dirty="0">
                <a:solidFill>
                  <a:srgbClr val="7E7E7E"/>
                </a:solidFill>
                <a:latin typeface="Arial MT"/>
                <a:cs typeface="Arial MT"/>
              </a:rPr>
              <a:t>upon</a:t>
            </a:r>
            <a:r>
              <a:rPr sz="1600" spc="-20" dirty="0">
                <a:solidFill>
                  <a:srgbClr val="7E7E7E"/>
                </a:solidFill>
                <a:latin typeface="Arial MT"/>
                <a:cs typeface="Arial MT"/>
              </a:rPr>
              <a:t> </a:t>
            </a:r>
            <a:r>
              <a:rPr sz="1600" spc="-25" dirty="0">
                <a:solidFill>
                  <a:srgbClr val="7E7E7E"/>
                </a:solidFill>
                <a:latin typeface="Arial MT"/>
                <a:cs typeface="Arial MT"/>
              </a:rPr>
              <a:t>the </a:t>
            </a:r>
            <a:r>
              <a:rPr sz="1600" dirty="0">
                <a:solidFill>
                  <a:srgbClr val="7E7E7E"/>
                </a:solidFill>
                <a:latin typeface="Arial MT"/>
                <a:cs typeface="Arial MT"/>
              </a:rPr>
              <a:t>nature</a:t>
            </a:r>
            <a:r>
              <a:rPr sz="1600" spc="-2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their</a:t>
            </a:r>
            <a:r>
              <a:rPr sz="1600" spc="-15" dirty="0">
                <a:solidFill>
                  <a:srgbClr val="7E7E7E"/>
                </a:solidFill>
                <a:latin typeface="Arial MT"/>
                <a:cs typeface="Arial MT"/>
              </a:rPr>
              <a:t> </a:t>
            </a:r>
            <a:r>
              <a:rPr sz="1600" dirty="0">
                <a:solidFill>
                  <a:srgbClr val="7E7E7E"/>
                </a:solidFill>
                <a:latin typeface="Arial MT"/>
                <a:cs typeface="Arial MT"/>
              </a:rPr>
              <a:t>impact</a:t>
            </a:r>
            <a:r>
              <a:rPr sz="1600" spc="-20" dirty="0">
                <a:solidFill>
                  <a:srgbClr val="7E7E7E"/>
                </a:solidFill>
                <a:latin typeface="Arial MT"/>
                <a:cs typeface="Arial MT"/>
              </a:rPr>
              <a:t> </a:t>
            </a:r>
            <a:r>
              <a:rPr sz="1600" dirty="0">
                <a:solidFill>
                  <a:srgbClr val="7E7E7E"/>
                </a:solidFill>
                <a:latin typeface="Arial MT"/>
                <a:cs typeface="Arial MT"/>
              </a:rPr>
              <a:t>on</a:t>
            </a:r>
            <a:r>
              <a:rPr sz="1600" spc="-2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regression</a:t>
            </a:r>
            <a:r>
              <a:rPr sz="1600" spc="-25" dirty="0">
                <a:solidFill>
                  <a:srgbClr val="7E7E7E"/>
                </a:solidFill>
                <a:latin typeface="Arial MT"/>
                <a:cs typeface="Arial MT"/>
              </a:rPr>
              <a:t> </a:t>
            </a:r>
            <a:r>
              <a:rPr sz="1600" spc="-10" dirty="0">
                <a:solidFill>
                  <a:srgbClr val="7E7E7E"/>
                </a:solidFill>
                <a:latin typeface="Arial MT"/>
                <a:cs typeface="Arial MT"/>
              </a:rPr>
              <a:t>results:</a:t>
            </a:r>
            <a:endParaRPr sz="1600">
              <a:latin typeface="Arial MT"/>
              <a:cs typeface="Arial MT"/>
            </a:endParaRPr>
          </a:p>
          <a:p>
            <a:pPr>
              <a:lnSpc>
                <a:spcPct val="100000"/>
              </a:lnSpc>
              <a:spcBef>
                <a:spcPts val="1470"/>
              </a:spcBef>
            </a:pPr>
            <a:endParaRPr sz="1600">
              <a:latin typeface="Arial MT"/>
              <a:cs typeface="Arial MT"/>
            </a:endParaRPr>
          </a:p>
          <a:p>
            <a:pPr marL="298450" marR="840740" indent="-285750">
              <a:lnSpc>
                <a:spcPct val="110000"/>
              </a:lnSpc>
              <a:buClr>
                <a:srgbClr val="245896"/>
              </a:buClr>
              <a:buFont typeface="Arial MT"/>
              <a:buChar char="•"/>
              <a:tabLst>
                <a:tab pos="298450" algn="l"/>
              </a:tabLst>
            </a:pPr>
            <a:r>
              <a:rPr sz="1600" b="1" dirty="0">
                <a:solidFill>
                  <a:srgbClr val="6F2F9F"/>
                </a:solidFill>
                <a:latin typeface="Arial"/>
                <a:cs typeface="Arial"/>
              </a:rPr>
              <a:t>Outliers</a:t>
            </a:r>
            <a:r>
              <a:rPr sz="1600" b="1" spc="-15" dirty="0">
                <a:solidFill>
                  <a:srgbClr val="6F2F9F"/>
                </a:solidFill>
                <a:latin typeface="Arial"/>
                <a:cs typeface="Arial"/>
              </a:rPr>
              <a:t> </a:t>
            </a:r>
            <a:r>
              <a:rPr sz="1600" dirty="0">
                <a:solidFill>
                  <a:srgbClr val="7E7E7E"/>
                </a:solidFill>
                <a:latin typeface="Arial MT"/>
                <a:cs typeface="Arial MT"/>
              </a:rPr>
              <a:t>are</a:t>
            </a:r>
            <a:r>
              <a:rPr sz="1600" spc="-20" dirty="0">
                <a:solidFill>
                  <a:srgbClr val="7E7E7E"/>
                </a:solidFill>
                <a:latin typeface="Arial MT"/>
                <a:cs typeface="Arial MT"/>
              </a:rPr>
              <a:t> </a:t>
            </a:r>
            <a:r>
              <a:rPr sz="1600" dirty="0">
                <a:solidFill>
                  <a:srgbClr val="7E7E7E"/>
                </a:solidFill>
                <a:latin typeface="Arial MT"/>
                <a:cs typeface="Arial MT"/>
              </a:rPr>
              <a:t>observations</a:t>
            </a:r>
            <a:r>
              <a:rPr sz="1600" spc="-30" dirty="0">
                <a:solidFill>
                  <a:srgbClr val="7E7E7E"/>
                </a:solidFill>
                <a:latin typeface="Arial MT"/>
                <a:cs typeface="Arial MT"/>
              </a:rPr>
              <a:t> </a:t>
            </a:r>
            <a:r>
              <a:rPr sz="1600" dirty="0">
                <a:solidFill>
                  <a:srgbClr val="7E7E7E"/>
                </a:solidFill>
                <a:latin typeface="Arial MT"/>
                <a:cs typeface="Arial MT"/>
              </a:rPr>
              <a:t>that</a:t>
            </a:r>
            <a:r>
              <a:rPr sz="1600" spc="-15" dirty="0">
                <a:solidFill>
                  <a:srgbClr val="7E7E7E"/>
                </a:solidFill>
                <a:latin typeface="Arial MT"/>
                <a:cs typeface="Arial MT"/>
              </a:rPr>
              <a:t> </a:t>
            </a:r>
            <a:r>
              <a:rPr sz="1600" dirty="0">
                <a:solidFill>
                  <a:srgbClr val="7E7E7E"/>
                </a:solidFill>
                <a:latin typeface="Arial MT"/>
                <a:cs typeface="Arial MT"/>
              </a:rPr>
              <a:t>have</a:t>
            </a:r>
            <a:r>
              <a:rPr sz="1600" spc="-30" dirty="0">
                <a:solidFill>
                  <a:srgbClr val="7E7E7E"/>
                </a:solidFill>
                <a:latin typeface="Arial MT"/>
                <a:cs typeface="Arial MT"/>
              </a:rPr>
              <a:t> </a:t>
            </a:r>
            <a:r>
              <a:rPr sz="1600" dirty="0">
                <a:solidFill>
                  <a:srgbClr val="7E7E7E"/>
                </a:solidFill>
                <a:latin typeface="Arial MT"/>
                <a:cs typeface="Arial MT"/>
              </a:rPr>
              <a:t>large</a:t>
            </a:r>
            <a:r>
              <a:rPr sz="1600" spc="-25" dirty="0">
                <a:solidFill>
                  <a:srgbClr val="7E7E7E"/>
                </a:solidFill>
                <a:latin typeface="Arial MT"/>
                <a:cs typeface="Arial MT"/>
              </a:rPr>
              <a:t> </a:t>
            </a:r>
            <a:r>
              <a:rPr sz="1600" dirty="0">
                <a:solidFill>
                  <a:srgbClr val="7E7E7E"/>
                </a:solidFill>
                <a:latin typeface="Arial MT"/>
                <a:cs typeface="Arial MT"/>
              </a:rPr>
              <a:t>residual</a:t>
            </a:r>
            <a:r>
              <a:rPr sz="1600" spc="-35" dirty="0">
                <a:solidFill>
                  <a:srgbClr val="7E7E7E"/>
                </a:solidFill>
                <a:latin typeface="Arial MT"/>
                <a:cs typeface="Arial MT"/>
              </a:rPr>
              <a:t> </a:t>
            </a:r>
            <a:r>
              <a:rPr sz="1600" dirty="0">
                <a:solidFill>
                  <a:srgbClr val="7E7E7E"/>
                </a:solidFill>
                <a:latin typeface="Arial MT"/>
                <a:cs typeface="Arial MT"/>
              </a:rPr>
              <a:t>values</a:t>
            </a:r>
            <a:r>
              <a:rPr sz="1600" spc="-30" dirty="0">
                <a:solidFill>
                  <a:srgbClr val="7E7E7E"/>
                </a:solidFill>
                <a:latin typeface="Arial MT"/>
                <a:cs typeface="Arial MT"/>
              </a:rPr>
              <a:t> </a:t>
            </a:r>
            <a:r>
              <a:rPr sz="1600" dirty="0">
                <a:solidFill>
                  <a:srgbClr val="7E7E7E"/>
                </a:solidFill>
                <a:latin typeface="Arial MT"/>
                <a:cs typeface="Arial MT"/>
              </a:rPr>
              <a:t>and</a:t>
            </a:r>
            <a:r>
              <a:rPr sz="1600" spc="-30" dirty="0">
                <a:solidFill>
                  <a:srgbClr val="7E7E7E"/>
                </a:solidFill>
                <a:latin typeface="Arial MT"/>
                <a:cs typeface="Arial MT"/>
              </a:rPr>
              <a:t> </a:t>
            </a:r>
            <a:r>
              <a:rPr sz="1600" dirty="0">
                <a:solidFill>
                  <a:srgbClr val="7E7E7E"/>
                </a:solidFill>
                <a:latin typeface="Arial MT"/>
                <a:cs typeface="Arial MT"/>
              </a:rPr>
              <a:t>can</a:t>
            </a:r>
            <a:r>
              <a:rPr sz="1600" spc="-30" dirty="0">
                <a:solidFill>
                  <a:srgbClr val="7E7E7E"/>
                </a:solidFill>
                <a:latin typeface="Arial MT"/>
                <a:cs typeface="Arial MT"/>
              </a:rPr>
              <a:t> </a:t>
            </a:r>
            <a:r>
              <a:rPr sz="1600" spc="-25" dirty="0">
                <a:solidFill>
                  <a:srgbClr val="7E7E7E"/>
                </a:solidFill>
                <a:latin typeface="Arial MT"/>
                <a:cs typeface="Arial MT"/>
              </a:rPr>
              <a:t>be </a:t>
            </a:r>
            <a:r>
              <a:rPr sz="1600" dirty="0">
                <a:solidFill>
                  <a:srgbClr val="7E7E7E"/>
                </a:solidFill>
                <a:latin typeface="Arial MT"/>
                <a:cs typeface="Arial MT"/>
              </a:rPr>
              <a:t>identified</a:t>
            </a:r>
            <a:r>
              <a:rPr sz="1600" spc="-25" dirty="0">
                <a:solidFill>
                  <a:srgbClr val="7E7E7E"/>
                </a:solidFill>
                <a:latin typeface="Arial MT"/>
                <a:cs typeface="Arial MT"/>
              </a:rPr>
              <a:t> </a:t>
            </a:r>
            <a:r>
              <a:rPr sz="1600" dirty="0">
                <a:solidFill>
                  <a:srgbClr val="7E7E7E"/>
                </a:solidFill>
                <a:latin typeface="Arial MT"/>
                <a:cs typeface="Arial MT"/>
              </a:rPr>
              <a:t>only</a:t>
            </a:r>
            <a:r>
              <a:rPr sz="1600" spc="-25" dirty="0">
                <a:solidFill>
                  <a:srgbClr val="7E7E7E"/>
                </a:solidFill>
                <a:latin typeface="Arial MT"/>
                <a:cs typeface="Arial MT"/>
              </a:rPr>
              <a:t> </a:t>
            </a:r>
            <a:r>
              <a:rPr sz="1600" dirty="0">
                <a:solidFill>
                  <a:srgbClr val="7E7E7E"/>
                </a:solidFill>
                <a:latin typeface="Arial MT"/>
                <a:cs typeface="Arial MT"/>
              </a:rPr>
              <a:t>with</a:t>
            </a:r>
            <a:r>
              <a:rPr sz="1600" spc="-25" dirty="0">
                <a:solidFill>
                  <a:srgbClr val="7E7E7E"/>
                </a:solidFill>
                <a:latin typeface="Arial MT"/>
                <a:cs typeface="Arial MT"/>
              </a:rPr>
              <a:t> </a:t>
            </a:r>
            <a:r>
              <a:rPr sz="1600" dirty="0">
                <a:solidFill>
                  <a:srgbClr val="7E7E7E"/>
                </a:solidFill>
                <a:latin typeface="Arial MT"/>
                <a:cs typeface="Arial MT"/>
              </a:rPr>
              <a:t>respect</a:t>
            </a:r>
            <a:r>
              <a:rPr sz="1600" spc="-25" dirty="0">
                <a:solidFill>
                  <a:srgbClr val="7E7E7E"/>
                </a:solidFill>
                <a:latin typeface="Arial MT"/>
                <a:cs typeface="Arial MT"/>
              </a:rPr>
              <a:t> </a:t>
            </a:r>
            <a:r>
              <a:rPr sz="1600" dirty="0">
                <a:solidFill>
                  <a:srgbClr val="7E7E7E"/>
                </a:solidFill>
                <a:latin typeface="Arial MT"/>
                <a:cs typeface="Arial MT"/>
              </a:rPr>
              <a:t>to</a:t>
            </a:r>
            <a:r>
              <a:rPr sz="1600" spc="-15" dirty="0">
                <a:solidFill>
                  <a:srgbClr val="7E7E7E"/>
                </a:solidFill>
                <a:latin typeface="Arial MT"/>
                <a:cs typeface="Arial MT"/>
              </a:rPr>
              <a:t> </a:t>
            </a:r>
            <a:r>
              <a:rPr sz="1600" dirty="0">
                <a:solidFill>
                  <a:srgbClr val="7E7E7E"/>
                </a:solidFill>
                <a:latin typeface="Arial MT"/>
                <a:cs typeface="Arial MT"/>
              </a:rPr>
              <a:t>a</a:t>
            </a:r>
            <a:r>
              <a:rPr sz="1600" spc="-20" dirty="0">
                <a:solidFill>
                  <a:srgbClr val="7E7E7E"/>
                </a:solidFill>
                <a:latin typeface="Arial MT"/>
                <a:cs typeface="Arial MT"/>
              </a:rPr>
              <a:t> </a:t>
            </a:r>
            <a:r>
              <a:rPr sz="1600" dirty="0">
                <a:solidFill>
                  <a:srgbClr val="7E7E7E"/>
                </a:solidFill>
                <a:latin typeface="Arial MT"/>
                <a:cs typeface="Arial MT"/>
              </a:rPr>
              <a:t>specific</a:t>
            </a:r>
            <a:r>
              <a:rPr sz="1600" spc="-30" dirty="0">
                <a:solidFill>
                  <a:srgbClr val="7E7E7E"/>
                </a:solidFill>
                <a:latin typeface="Arial MT"/>
                <a:cs typeface="Arial MT"/>
              </a:rPr>
              <a:t> </a:t>
            </a:r>
            <a:r>
              <a:rPr sz="1600" dirty="0">
                <a:solidFill>
                  <a:srgbClr val="7E7E7E"/>
                </a:solidFill>
                <a:latin typeface="Arial MT"/>
                <a:cs typeface="Arial MT"/>
              </a:rPr>
              <a:t>regression</a:t>
            </a:r>
            <a:r>
              <a:rPr sz="1600" spc="-30" dirty="0">
                <a:solidFill>
                  <a:srgbClr val="7E7E7E"/>
                </a:solidFill>
                <a:latin typeface="Arial MT"/>
                <a:cs typeface="Arial MT"/>
              </a:rPr>
              <a:t> </a:t>
            </a:r>
            <a:r>
              <a:rPr sz="1600" spc="-10" dirty="0">
                <a:solidFill>
                  <a:srgbClr val="7E7E7E"/>
                </a:solidFill>
                <a:latin typeface="Arial MT"/>
                <a:cs typeface="Arial MT"/>
              </a:rPr>
              <a:t>model.</a:t>
            </a:r>
            <a:endParaRPr sz="1600">
              <a:latin typeface="Arial MT"/>
              <a:cs typeface="Arial MT"/>
            </a:endParaRPr>
          </a:p>
          <a:p>
            <a:pPr>
              <a:lnSpc>
                <a:spcPct val="100000"/>
              </a:lnSpc>
              <a:spcBef>
                <a:spcPts val="1475"/>
              </a:spcBef>
              <a:buClr>
                <a:srgbClr val="245896"/>
              </a:buClr>
              <a:buFont typeface="Arial MT"/>
              <a:buChar char="•"/>
            </a:pPr>
            <a:endParaRPr sz="1600">
              <a:latin typeface="Arial MT"/>
              <a:cs typeface="Arial MT"/>
            </a:endParaRPr>
          </a:p>
          <a:p>
            <a:pPr marL="298450" marR="737235" indent="-285750">
              <a:lnSpc>
                <a:spcPct val="110000"/>
              </a:lnSpc>
              <a:buClr>
                <a:srgbClr val="245896"/>
              </a:buClr>
              <a:buFont typeface="Arial MT"/>
              <a:buChar char="•"/>
              <a:tabLst>
                <a:tab pos="298450" algn="l"/>
              </a:tabLst>
            </a:pPr>
            <a:r>
              <a:rPr sz="1600" b="1" dirty="0">
                <a:solidFill>
                  <a:srgbClr val="6F2F9F"/>
                </a:solidFill>
                <a:latin typeface="Arial"/>
                <a:cs typeface="Arial"/>
              </a:rPr>
              <a:t>Leverage</a:t>
            </a:r>
            <a:r>
              <a:rPr sz="1600" b="1" spc="-40" dirty="0">
                <a:solidFill>
                  <a:srgbClr val="6F2F9F"/>
                </a:solidFill>
                <a:latin typeface="Arial"/>
                <a:cs typeface="Arial"/>
              </a:rPr>
              <a:t> </a:t>
            </a:r>
            <a:r>
              <a:rPr sz="1600" b="1" dirty="0">
                <a:solidFill>
                  <a:srgbClr val="6F2F9F"/>
                </a:solidFill>
                <a:latin typeface="Arial"/>
                <a:cs typeface="Arial"/>
              </a:rPr>
              <a:t>points</a:t>
            </a:r>
            <a:r>
              <a:rPr sz="1600" b="1" spc="-30" dirty="0">
                <a:solidFill>
                  <a:srgbClr val="6F2F9F"/>
                </a:solidFill>
                <a:latin typeface="Arial"/>
                <a:cs typeface="Arial"/>
              </a:rPr>
              <a:t> </a:t>
            </a:r>
            <a:r>
              <a:rPr sz="1600" dirty="0">
                <a:solidFill>
                  <a:srgbClr val="7E7E7E"/>
                </a:solidFill>
                <a:latin typeface="Arial MT"/>
                <a:cs typeface="Arial MT"/>
              </a:rPr>
              <a:t>are</a:t>
            </a:r>
            <a:r>
              <a:rPr sz="1600" spc="-35" dirty="0">
                <a:solidFill>
                  <a:srgbClr val="7E7E7E"/>
                </a:solidFill>
                <a:latin typeface="Arial MT"/>
                <a:cs typeface="Arial MT"/>
              </a:rPr>
              <a:t> </a:t>
            </a:r>
            <a:r>
              <a:rPr sz="1600" dirty="0">
                <a:solidFill>
                  <a:srgbClr val="7E7E7E"/>
                </a:solidFill>
                <a:latin typeface="Arial MT"/>
                <a:cs typeface="Arial MT"/>
              </a:rPr>
              <a:t>observations</a:t>
            </a:r>
            <a:r>
              <a:rPr sz="1600" spc="-30" dirty="0">
                <a:solidFill>
                  <a:srgbClr val="7E7E7E"/>
                </a:solidFill>
                <a:latin typeface="Arial MT"/>
                <a:cs typeface="Arial MT"/>
              </a:rPr>
              <a:t> </a:t>
            </a:r>
            <a:r>
              <a:rPr sz="1600" dirty="0">
                <a:solidFill>
                  <a:srgbClr val="7E7E7E"/>
                </a:solidFill>
                <a:latin typeface="Arial MT"/>
                <a:cs typeface="Arial MT"/>
              </a:rPr>
              <a:t>that</a:t>
            </a:r>
            <a:r>
              <a:rPr sz="1600" spc="-20" dirty="0">
                <a:solidFill>
                  <a:srgbClr val="7E7E7E"/>
                </a:solidFill>
                <a:latin typeface="Arial MT"/>
                <a:cs typeface="Arial MT"/>
              </a:rPr>
              <a:t> </a:t>
            </a:r>
            <a:r>
              <a:rPr sz="1600" dirty="0">
                <a:solidFill>
                  <a:srgbClr val="7E7E7E"/>
                </a:solidFill>
                <a:latin typeface="Arial MT"/>
                <a:cs typeface="Arial MT"/>
              </a:rPr>
              <a:t>are</a:t>
            </a:r>
            <a:r>
              <a:rPr sz="1600" spc="-30" dirty="0">
                <a:solidFill>
                  <a:srgbClr val="7E7E7E"/>
                </a:solidFill>
                <a:latin typeface="Arial MT"/>
                <a:cs typeface="Arial MT"/>
              </a:rPr>
              <a:t> </a:t>
            </a:r>
            <a:r>
              <a:rPr sz="1600" dirty="0">
                <a:solidFill>
                  <a:srgbClr val="7E7E7E"/>
                </a:solidFill>
                <a:latin typeface="Arial MT"/>
                <a:cs typeface="Arial MT"/>
              </a:rPr>
              <a:t>distinct</a:t>
            </a:r>
            <a:r>
              <a:rPr sz="1600" spc="-35" dirty="0">
                <a:solidFill>
                  <a:srgbClr val="7E7E7E"/>
                </a:solidFill>
                <a:latin typeface="Arial MT"/>
                <a:cs typeface="Arial MT"/>
              </a:rPr>
              <a:t> </a:t>
            </a:r>
            <a:r>
              <a:rPr sz="1600" dirty="0">
                <a:solidFill>
                  <a:srgbClr val="7E7E7E"/>
                </a:solidFill>
                <a:latin typeface="Arial MT"/>
                <a:cs typeface="Arial MT"/>
              </a:rPr>
              <a:t>from</a:t>
            </a:r>
            <a:r>
              <a:rPr sz="1600" spc="-2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spc="-10" dirty="0">
                <a:solidFill>
                  <a:srgbClr val="7E7E7E"/>
                </a:solidFill>
                <a:latin typeface="Arial MT"/>
                <a:cs typeface="Arial MT"/>
              </a:rPr>
              <a:t>remaining </a:t>
            </a:r>
            <a:r>
              <a:rPr sz="1600" dirty="0">
                <a:solidFill>
                  <a:srgbClr val="7E7E7E"/>
                </a:solidFill>
                <a:latin typeface="Arial MT"/>
                <a:cs typeface="Arial MT"/>
              </a:rPr>
              <a:t>observations</a:t>
            </a:r>
            <a:r>
              <a:rPr sz="1600" spc="-40" dirty="0">
                <a:solidFill>
                  <a:srgbClr val="7E7E7E"/>
                </a:solidFill>
                <a:latin typeface="Arial MT"/>
                <a:cs typeface="Arial MT"/>
              </a:rPr>
              <a:t> </a:t>
            </a:r>
            <a:r>
              <a:rPr sz="1600" dirty="0">
                <a:solidFill>
                  <a:srgbClr val="7E7E7E"/>
                </a:solidFill>
                <a:latin typeface="Arial MT"/>
                <a:cs typeface="Arial MT"/>
              </a:rPr>
              <a:t>based</a:t>
            </a:r>
            <a:r>
              <a:rPr sz="1600" spc="-40" dirty="0">
                <a:solidFill>
                  <a:srgbClr val="7E7E7E"/>
                </a:solidFill>
                <a:latin typeface="Arial MT"/>
                <a:cs typeface="Arial MT"/>
              </a:rPr>
              <a:t> </a:t>
            </a:r>
            <a:r>
              <a:rPr sz="1600" dirty="0">
                <a:solidFill>
                  <a:srgbClr val="7E7E7E"/>
                </a:solidFill>
                <a:latin typeface="Arial MT"/>
                <a:cs typeface="Arial MT"/>
              </a:rPr>
              <a:t>on</a:t>
            </a:r>
            <a:r>
              <a:rPr sz="1600" spc="-30" dirty="0">
                <a:solidFill>
                  <a:srgbClr val="7E7E7E"/>
                </a:solidFill>
                <a:latin typeface="Arial MT"/>
                <a:cs typeface="Arial MT"/>
              </a:rPr>
              <a:t> </a:t>
            </a:r>
            <a:r>
              <a:rPr sz="1600" dirty="0">
                <a:solidFill>
                  <a:srgbClr val="7E7E7E"/>
                </a:solidFill>
                <a:latin typeface="Arial MT"/>
                <a:cs typeface="Arial MT"/>
              </a:rPr>
              <a:t>their</a:t>
            </a:r>
            <a:r>
              <a:rPr sz="1600" spc="-25" dirty="0">
                <a:solidFill>
                  <a:srgbClr val="7E7E7E"/>
                </a:solidFill>
                <a:latin typeface="Arial MT"/>
                <a:cs typeface="Arial MT"/>
              </a:rPr>
              <a:t> </a:t>
            </a:r>
            <a:r>
              <a:rPr sz="1600" dirty="0">
                <a:solidFill>
                  <a:srgbClr val="7E7E7E"/>
                </a:solidFill>
                <a:latin typeface="Arial MT"/>
                <a:cs typeface="Arial MT"/>
              </a:rPr>
              <a:t>independent</a:t>
            </a:r>
            <a:r>
              <a:rPr sz="1600" spc="-35" dirty="0">
                <a:solidFill>
                  <a:srgbClr val="7E7E7E"/>
                </a:solidFill>
                <a:latin typeface="Arial MT"/>
                <a:cs typeface="Arial MT"/>
              </a:rPr>
              <a:t> </a:t>
            </a:r>
            <a:r>
              <a:rPr sz="1600" dirty="0">
                <a:solidFill>
                  <a:srgbClr val="7E7E7E"/>
                </a:solidFill>
                <a:latin typeface="Arial MT"/>
                <a:cs typeface="Arial MT"/>
              </a:rPr>
              <a:t>variable</a:t>
            </a:r>
            <a:r>
              <a:rPr sz="1600" spc="-45" dirty="0">
                <a:solidFill>
                  <a:srgbClr val="7E7E7E"/>
                </a:solidFill>
                <a:latin typeface="Arial MT"/>
                <a:cs typeface="Arial MT"/>
              </a:rPr>
              <a:t> </a:t>
            </a:r>
            <a:r>
              <a:rPr sz="1600" spc="-10" dirty="0">
                <a:solidFill>
                  <a:srgbClr val="7E7E7E"/>
                </a:solidFill>
                <a:latin typeface="Arial MT"/>
                <a:cs typeface="Arial MT"/>
              </a:rPr>
              <a:t>values.</a:t>
            </a:r>
            <a:endParaRPr sz="1600">
              <a:latin typeface="Arial MT"/>
              <a:cs typeface="Arial MT"/>
            </a:endParaRPr>
          </a:p>
          <a:p>
            <a:pPr>
              <a:lnSpc>
                <a:spcPct val="100000"/>
              </a:lnSpc>
              <a:spcBef>
                <a:spcPts val="1470"/>
              </a:spcBef>
              <a:buClr>
                <a:srgbClr val="245896"/>
              </a:buClr>
              <a:buFont typeface="Arial MT"/>
              <a:buChar char="•"/>
            </a:pPr>
            <a:endParaRPr sz="1600">
              <a:latin typeface="Arial MT"/>
              <a:cs typeface="Arial MT"/>
            </a:endParaRPr>
          </a:p>
          <a:p>
            <a:pPr marL="297815" marR="5080" indent="-285750">
              <a:lnSpc>
                <a:spcPct val="110000"/>
              </a:lnSpc>
              <a:buClr>
                <a:srgbClr val="245896"/>
              </a:buClr>
              <a:buFont typeface="Arial MT"/>
              <a:buChar char="•"/>
              <a:tabLst>
                <a:tab pos="297815" algn="l"/>
              </a:tabLst>
            </a:pPr>
            <a:r>
              <a:rPr sz="1600" b="1" dirty="0">
                <a:solidFill>
                  <a:srgbClr val="6F2F9F"/>
                </a:solidFill>
                <a:latin typeface="Arial"/>
                <a:cs typeface="Arial"/>
              </a:rPr>
              <a:t>Influential</a:t>
            </a:r>
            <a:r>
              <a:rPr sz="1600" b="1" spc="-20" dirty="0">
                <a:solidFill>
                  <a:srgbClr val="6F2F9F"/>
                </a:solidFill>
                <a:latin typeface="Arial"/>
                <a:cs typeface="Arial"/>
              </a:rPr>
              <a:t> </a:t>
            </a:r>
            <a:r>
              <a:rPr sz="1600" b="1" dirty="0">
                <a:solidFill>
                  <a:srgbClr val="6F2F9F"/>
                </a:solidFill>
                <a:latin typeface="Arial"/>
                <a:cs typeface="Arial"/>
              </a:rPr>
              <a:t>observations</a:t>
            </a:r>
            <a:r>
              <a:rPr sz="1600" b="1" spc="-40" dirty="0">
                <a:solidFill>
                  <a:srgbClr val="6F2F9F"/>
                </a:solidFill>
                <a:latin typeface="Arial"/>
                <a:cs typeface="Arial"/>
              </a:rPr>
              <a:t> </a:t>
            </a:r>
            <a:r>
              <a:rPr sz="1600" dirty="0">
                <a:solidFill>
                  <a:srgbClr val="7E7E7E"/>
                </a:solidFill>
                <a:latin typeface="Arial MT"/>
                <a:cs typeface="Arial MT"/>
              </a:rPr>
              <a:t>are</a:t>
            </a:r>
            <a:r>
              <a:rPr sz="1600" spc="-40"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broadest</a:t>
            </a:r>
            <a:r>
              <a:rPr sz="1600" spc="-30" dirty="0">
                <a:solidFill>
                  <a:srgbClr val="7E7E7E"/>
                </a:solidFill>
                <a:latin typeface="Arial MT"/>
                <a:cs typeface="Arial MT"/>
              </a:rPr>
              <a:t> </a:t>
            </a:r>
            <a:r>
              <a:rPr sz="1600" dirty="0">
                <a:solidFill>
                  <a:srgbClr val="7E7E7E"/>
                </a:solidFill>
                <a:latin typeface="Arial MT"/>
                <a:cs typeface="Arial MT"/>
              </a:rPr>
              <a:t>category,</a:t>
            </a:r>
            <a:r>
              <a:rPr sz="1600" spc="-30" dirty="0">
                <a:solidFill>
                  <a:srgbClr val="7E7E7E"/>
                </a:solidFill>
                <a:latin typeface="Arial MT"/>
                <a:cs typeface="Arial MT"/>
              </a:rPr>
              <a:t> </a:t>
            </a:r>
            <a:r>
              <a:rPr sz="1600" dirty="0">
                <a:solidFill>
                  <a:srgbClr val="7E7E7E"/>
                </a:solidFill>
                <a:latin typeface="Arial MT"/>
                <a:cs typeface="Arial MT"/>
              </a:rPr>
              <a:t>including</a:t>
            </a:r>
            <a:r>
              <a:rPr sz="1600" spc="-45" dirty="0">
                <a:solidFill>
                  <a:srgbClr val="7E7E7E"/>
                </a:solidFill>
                <a:latin typeface="Arial MT"/>
                <a:cs typeface="Arial MT"/>
              </a:rPr>
              <a:t> </a:t>
            </a:r>
            <a:r>
              <a:rPr sz="1600" dirty="0">
                <a:solidFill>
                  <a:srgbClr val="7E7E7E"/>
                </a:solidFill>
                <a:latin typeface="Arial MT"/>
                <a:cs typeface="Arial MT"/>
              </a:rPr>
              <a:t>all</a:t>
            </a:r>
            <a:r>
              <a:rPr sz="1600" spc="-55" dirty="0">
                <a:solidFill>
                  <a:srgbClr val="7E7E7E"/>
                </a:solidFill>
                <a:latin typeface="Arial MT"/>
                <a:cs typeface="Arial MT"/>
              </a:rPr>
              <a:t> </a:t>
            </a:r>
            <a:r>
              <a:rPr sz="1600" spc="-10" dirty="0">
                <a:solidFill>
                  <a:srgbClr val="7E7E7E"/>
                </a:solidFill>
                <a:latin typeface="Arial MT"/>
                <a:cs typeface="Arial MT"/>
              </a:rPr>
              <a:t>observations </a:t>
            </a:r>
            <a:r>
              <a:rPr sz="1600" dirty="0">
                <a:solidFill>
                  <a:srgbClr val="7E7E7E"/>
                </a:solidFill>
                <a:latin typeface="Arial MT"/>
                <a:cs typeface="Arial MT"/>
              </a:rPr>
              <a:t>that</a:t>
            </a:r>
            <a:r>
              <a:rPr sz="1600" spc="-15" dirty="0">
                <a:solidFill>
                  <a:srgbClr val="7E7E7E"/>
                </a:solidFill>
                <a:latin typeface="Arial MT"/>
                <a:cs typeface="Arial MT"/>
              </a:rPr>
              <a:t> </a:t>
            </a:r>
            <a:r>
              <a:rPr sz="1600" dirty="0">
                <a:solidFill>
                  <a:srgbClr val="7E7E7E"/>
                </a:solidFill>
                <a:latin typeface="Arial MT"/>
                <a:cs typeface="Arial MT"/>
              </a:rPr>
              <a:t>have</a:t>
            </a:r>
            <a:r>
              <a:rPr sz="1600" spc="-30" dirty="0">
                <a:solidFill>
                  <a:srgbClr val="7E7E7E"/>
                </a:solidFill>
                <a:latin typeface="Arial MT"/>
                <a:cs typeface="Arial MT"/>
              </a:rPr>
              <a:t> </a:t>
            </a:r>
            <a:r>
              <a:rPr sz="1600" dirty="0">
                <a:solidFill>
                  <a:srgbClr val="7E7E7E"/>
                </a:solidFill>
                <a:latin typeface="Arial MT"/>
                <a:cs typeface="Arial MT"/>
              </a:rPr>
              <a:t>a</a:t>
            </a:r>
            <a:r>
              <a:rPr sz="1600" spc="-25" dirty="0">
                <a:solidFill>
                  <a:srgbClr val="7E7E7E"/>
                </a:solidFill>
                <a:latin typeface="Arial MT"/>
                <a:cs typeface="Arial MT"/>
              </a:rPr>
              <a:t> </a:t>
            </a:r>
            <a:r>
              <a:rPr sz="1600" dirty="0">
                <a:solidFill>
                  <a:srgbClr val="7E7E7E"/>
                </a:solidFill>
                <a:latin typeface="Arial MT"/>
                <a:cs typeface="Arial MT"/>
              </a:rPr>
              <a:t>disproportionate</a:t>
            </a:r>
            <a:r>
              <a:rPr sz="1600" spc="-25" dirty="0">
                <a:solidFill>
                  <a:srgbClr val="7E7E7E"/>
                </a:solidFill>
                <a:latin typeface="Arial MT"/>
                <a:cs typeface="Arial MT"/>
              </a:rPr>
              <a:t> </a:t>
            </a:r>
            <a:r>
              <a:rPr sz="1600" dirty="0">
                <a:solidFill>
                  <a:srgbClr val="7E7E7E"/>
                </a:solidFill>
                <a:latin typeface="Arial MT"/>
                <a:cs typeface="Arial MT"/>
              </a:rPr>
              <a:t>effect</a:t>
            </a:r>
            <a:r>
              <a:rPr sz="1600" spc="-15" dirty="0">
                <a:solidFill>
                  <a:srgbClr val="7E7E7E"/>
                </a:solidFill>
                <a:latin typeface="Arial MT"/>
                <a:cs typeface="Arial MT"/>
              </a:rPr>
              <a:t> </a:t>
            </a:r>
            <a:r>
              <a:rPr sz="1600" dirty="0">
                <a:solidFill>
                  <a:srgbClr val="7E7E7E"/>
                </a:solidFill>
                <a:latin typeface="Arial MT"/>
                <a:cs typeface="Arial MT"/>
              </a:rPr>
              <a:t>on</a:t>
            </a:r>
            <a:r>
              <a:rPr sz="1600" spc="-2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regression</a:t>
            </a:r>
            <a:r>
              <a:rPr sz="1600" spc="-30" dirty="0">
                <a:solidFill>
                  <a:srgbClr val="7E7E7E"/>
                </a:solidFill>
                <a:latin typeface="Arial MT"/>
                <a:cs typeface="Arial MT"/>
              </a:rPr>
              <a:t> </a:t>
            </a:r>
            <a:r>
              <a:rPr sz="1600" dirty="0">
                <a:solidFill>
                  <a:srgbClr val="7E7E7E"/>
                </a:solidFill>
                <a:latin typeface="Arial MT"/>
                <a:cs typeface="Arial MT"/>
              </a:rPr>
              <a:t>results.</a:t>
            </a:r>
            <a:r>
              <a:rPr sz="1600" spc="409" dirty="0">
                <a:solidFill>
                  <a:srgbClr val="7E7E7E"/>
                </a:solidFill>
                <a:latin typeface="Arial MT"/>
                <a:cs typeface="Arial MT"/>
              </a:rPr>
              <a:t> </a:t>
            </a:r>
            <a:r>
              <a:rPr sz="1600" spc="-10" dirty="0">
                <a:solidFill>
                  <a:srgbClr val="7E7E7E"/>
                </a:solidFill>
                <a:latin typeface="Arial MT"/>
                <a:cs typeface="Arial MT"/>
              </a:rPr>
              <a:t>Influential </a:t>
            </a:r>
            <a:r>
              <a:rPr sz="1600" dirty="0">
                <a:solidFill>
                  <a:srgbClr val="7E7E7E"/>
                </a:solidFill>
                <a:latin typeface="Arial MT"/>
                <a:cs typeface="Arial MT"/>
              </a:rPr>
              <a:t>observations</a:t>
            </a:r>
            <a:r>
              <a:rPr sz="1600" spc="-35" dirty="0">
                <a:solidFill>
                  <a:srgbClr val="7E7E7E"/>
                </a:solidFill>
                <a:latin typeface="Arial MT"/>
                <a:cs typeface="Arial MT"/>
              </a:rPr>
              <a:t> </a:t>
            </a:r>
            <a:r>
              <a:rPr sz="1600" dirty="0">
                <a:solidFill>
                  <a:srgbClr val="7E7E7E"/>
                </a:solidFill>
                <a:latin typeface="Arial MT"/>
                <a:cs typeface="Arial MT"/>
              </a:rPr>
              <a:t>potentially</a:t>
            </a:r>
            <a:r>
              <a:rPr sz="1600" spc="-30" dirty="0">
                <a:solidFill>
                  <a:srgbClr val="7E7E7E"/>
                </a:solidFill>
                <a:latin typeface="Arial MT"/>
                <a:cs typeface="Arial MT"/>
              </a:rPr>
              <a:t> </a:t>
            </a:r>
            <a:r>
              <a:rPr sz="1600" dirty="0">
                <a:solidFill>
                  <a:srgbClr val="7E7E7E"/>
                </a:solidFill>
                <a:latin typeface="Arial MT"/>
                <a:cs typeface="Arial MT"/>
              </a:rPr>
              <a:t>include</a:t>
            </a:r>
            <a:r>
              <a:rPr sz="1600" spc="-40" dirty="0">
                <a:solidFill>
                  <a:srgbClr val="7E7E7E"/>
                </a:solidFill>
                <a:latin typeface="Arial MT"/>
                <a:cs typeface="Arial MT"/>
              </a:rPr>
              <a:t> </a:t>
            </a:r>
            <a:r>
              <a:rPr sz="1600" dirty="0">
                <a:solidFill>
                  <a:srgbClr val="7E7E7E"/>
                </a:solidFill>
                <a:latin typeface="Arial MT"/>
                <a:cs typeface="Arial MT"/>
              </a:rPr>
              <a:t>outliers</a:t>
            </a:r>
            <a:r>
              <a:rPr sz="1600" spc="-30" dirty="0">
                <a:solidFill>
                  <a:srgbClr val="7E7E7E"/>
                </a:solidFill>
                <a:latin typeface="Arial MT"/>
                <a:cs typeface="Arial MT"/>
              </a:rPr>
              <a:t> </a:t>
            </a:r>
            <a:r>
              <a:rPr sz="1600" dirty="0">
                <a:solidFill>
                  <a:srgbClr val="7E7E7E"/>
                </a:solidFill>
                <a:latin typeface="Arial MT"/>
                <a:cs typeface="Arial MT"/>
              </a:rPr>
              <a:t>and</a:t>
            </a:r>
            <a:r>
              <a:rPr sz="1600" spc="-30" dirty="0">
                <a:solidFill>
                  <a:srgbClr val="7E7E7E"/>
                </a:solidFill>
                <a:latin typeface="Arial MT"/>
                <a:cs typeface="Arial MT"/>
              </a:rPr>
              <a:t> </a:t>
            </a:r>
            <a:r>
              <a:rPr sz="1600" dirty="0">
                <a:solidFill>
                  <a:srgbClr val="7E7E7E"/>
                </a:solidFill>
                <a:latin typeface="Arial MT"/>
                <a:cs typeface="Arial MT"/>
              </a:rPr>
              <a:t>leverage</a:t>
            </a:r>
            <a:r>
              <a:rPr sz="1600" spc="-35" dirty="0">
                <a:solidFill>
                  <a:srgbClr val="7E7E7E"/>
                </a:solidFill>
                <a:latin typeface="Arial MT"/>
                <a:cs typeface="Arial MT"/>
              </a:rPr>
              <a:t> </a:t>
            </a:r>
            <a:r>
              <a:rPr sz="1600" dirty="0">
                <a:solidFill>
                  <a:srgbClr val="7E7E7E"/>
                </a:solidFill>
                <a:latin typeface="Arial MT"/>
                <a:cs typeface="Arial MT"/>
              </a:rPr>
              <a:t>points</a:t>
            </a:r>
            <a:r>
              <a:rPr sz="1600" spc="-30" dirty="0">
                <a:solidFill>
                  <a:srgbClr val="7E7E7E"/>
                </a:solidFill>
                <a:latin typeface="Arial MT"/>
                <a:cs typeface="Arial MT"/>
              </a:rPr>
              <a:t> </a:t>
            </a:r>
            <a:r>
              <a:rPr sz="1600" dirty="0">
                <a:solidFill>
                  <a:srgbClr val="7E7E7E"/>
                </a:solidFill>
                <a:latin typeface="Arial MT"/>
                <a:cs typeface="Arial MT"/>
              </a:rPr>
              <a:t>but</a:t>
            </a:r>
            <a:r>
              <a:rPr sz="1600" spc="-20" dirty="0">
                <a:solidFill>
                  <a:srgbClr val="7E7E7E"/>
                </a:solidFill>
                <a:latin typeface="Arial MT"/>
                <a:cs typeface="Arial MT"/>
              </a:rPr>
              <a:t> </a:t>
            </a:r>
            <a:r>
              <a:rPr sz="1600" dirty="0">
                <a:solidFill>
                  <a:srgbClr val="7E7E7E"/>
                </a:solidFill>
                <a:latin typeface="Arial MT"/>
                <a:cs typeface="Arial MT"/>
              </a:rPr>
              <a:t>may</a:t>
            </a:r>
            <a:r>
              <a:rPr sz="1600" spc="-25" dirty="0">
                <a:solidFill>
                  <a:srgbClr val="7E7E7E"/>
                </a:solidFill>
                <a:latin typeface="Arial MT"/>
                <a:cs typeface="Arial MT"/>
              </a:rPr>
              <a:t> </a:t>
            </a:r>
            <a:r>
              <a:rPr sz="1600" spc="-10" dirty="0">
                <a:solidFill>
                  <a:srgbClr val="7E7E7E"/>
                </a:solidFill>
                <a:latin typeface="Arial MT"/>
                <a:cs typeface="Arial MT"/>
              </a:rPr>
              <a:t>include </a:t>
            </a:r>
            <a:r>
              <a:rPr sz="1600" dirty="0">
                <a:solidFill>
                  <a:srgbClr val="7E7E7E"/>
                </a:solidFill>
                <a:latin typeface="Arial MT"/>
                <a:cs typeface="Arial MT"/>
              </a:rPr>
              <a:t>other</a:t>
            </a:r>
            <a:r>
              <a:rPr sz="1600" spc="-25" dirty="0">
                <a:solidFill>
                  <a:srgbClr val="7E7E7E"/>
                </a:solidFill>
                <a:latin typeface="Arial MT"/>
                <a:cs typeface="Arial MT"/>
              </a:rPr>
              <a:t> </a:t>
            </a:r>
            <a:r>
              <a:rPr sz="1600" dirty="0">
                <a:solidFill>
                  <a:srgbClr val="7E7E7E"/>
                </a:solidFill>
                <a:latin typeface="Arial MT"/>
                <a:cs typeface="Arial MT"/>
              </a:rPr>
              <a:t>observations</a:t>
            </a:r>
            <a:r>
              <a:rPr sz="1600" spc="-35" dirty="0">
                <a:solidFill>
                  <a:srgbClr val="7E7E7E"/>
                </a:solidFill>
                <a:latin typeface="Arial MT"/>
                <a:cs typeface="Arial MT"/>
              </a:rPr>
              <a:t> </a:t>
            </a:r>
            <a:r>
              <a:rPr sz="1600" dirty="0">
                <a:solidFill>
                  <a:srgbClr val="7E7E7E"/>
                </a:solidFill>
                <a:latin typeface="Arial MT"/>
                <a:cs typeface="Arial MT"/>
              </a:rPr>
              <a:t>as</a:t>
            </a:r>
            <a:r>
              <a:rPr sz="1600" spc="-35" dirty="0">
                <a:solidFill>
                  <a:srgbClr val="7E7E7E"/>
                </a:solidFill>
                <a:latin typeface="Arial MT"/>
                <a:cs typeface="Arial MT"/>
              </a:rPr>
              <a:t> </a:t>
            </a:r>
            <a:r>
              <a:rPr sz="1600" spc="-20" dirty="0">
                <a:solidFill>
                  <a:srgbClr val="7E7E7E"/>
                </a:solidFill>
                <a:latin typeface="Arial MT"/>
                <a:cs typeface="Arial MT"/>
              </a:rPr>
              <a:t>well.</a:t>
            </a:r>
            <a:endParaRPr sz="1600">
              <a:latin typeface="Arial MT"/>
              <a:cs typeface="Arial MT"/>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41</a:t>
            </a:fld>
            <a:endParaRPr spc="-25" dirty="0"/>
          </a:p>
        </p:txBody>
      </p:sp>
    </p:spTree>
    <p:extLst>
      <p:ext uri="{BB962C8B-B14F-4D97-AF65-F5344CB8AC3E}">
        <p14:creationId xmlns:p14="http://schemas.microsoft.com/office/powerpoint/2010/main" val="1885971617"/>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4690" y="6566725"/>
            <a:ext cx="65151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2B1E5C"/>
                </a:solidFill>
                <a:latin typeface="Arial MT"/>
                <a:cs typeface="Arial MT"/>
              </a:rPr>
              <a:t>Fall</a:t>
            </a:r>
            <a:r>
              <a:rPr sz="1200" spc="-20" dirty="0">
                <a:solidFill>
                  <a:srgbClr val="2B1E5C"/>
                </a:solidFill>
                <a:latin typeface="Arial MT"/>
                <a:cs typeface="Arial MT"/>
              </a:rPr>
              <a:t> 2019</a:t>
            </a:r>
            <a:endParaRPr sz="1200">
              <a:latin typeface="Arial MT"/>
              <a:cs typeface="Arial MT"/>
            </a:endParaRPr>
          </a:p>
        </p:txBody>
      </p:sp>
      <p:sp>
        <p:nvSpPr>
          <p:cNvPr id="3" name="object 3"/>
          <p:cNvSpPr txBox="1"/>
          <p:nvPr/>
        </p:nvSpPr>
        <p:spPr>
          <a:xfrm>
            <a:off x="3870360" y="6566725"/>
            <a:ext cx="1402715"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2B1E5C"/>
                </a:solidFill>
                <a:latin typeface="Arial MT"/>
                <a:cs typeface="Arial MT"/>
              </a:rPr>
              <a:t>Multivariate</a:t>
            </a:r>
            <a:r>
              <a:rPr sz="1200" spc="-20" dirty="0">
                <a:solidFill>
                  <a:srgbClr val="2B1E5C"/>
                </a:solidFill>
                <a:latin typeface="Arial MT"/>
                <a:cs typeface="Arial MT"/>
              </a:rPr>
              <a:t> </a:t>
            </a:r>
            <a:r>
              <a:rPr sz="1200" spc="-10" dirty="0">
                <a:solidFill>
                  <a:srgbClr val="2B1E5C"/>
                </a:solidFill>
                <a:latin typeface="Arial MT"/>
                <a:cs typeface="Arial MT"/>
              </a:rPr>
              <a:t>Analysis</a:t>
            </a:r>
            <a:endParaRPr sz="1200">
              <a:latin typeface="Arial MT"/>
              <a:cs typeface="Arial MT"/>
            </a:endParaRPr>
          </a:p>
        </p:txBody>
      </p:sp>
      <p:sp>
        <p:nvSpPr>
          <p:cNvPr id="4" name="object 4"/>
          <p:cNvSpPr txBox="1"/>
          <p:nvPr/>
        </p:nvSpPr>
        <p:spPr>
          <a:xfrm>
            <a:off x="8663492" y="6566725"/>
            <a:ext cx="19494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2B1E5C"/>
                </a:solidFill>
                <a:latin typeface="Arial MT"/>
                <a:cs typeface="Arial MT"/>
              </a:rPr>
              <a:t>30</a:t>
            </a:r>
            <a:endParaRPr sz="1200">
              <a:latin typeface="Arial MT"/>
              <a:cs typeface="Arial MT"/>
            </a:endParaRPr>
          </a:p>
        </p:txBody>
      </p:sp>
      <p:graphicFrame>
        <p:nvGraphicFramePr>
          <p:cNvPr id="5" name="object 5"/>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6" name="object 6"/>
          <p:cNvSpPr/>
          <p:nvPr/>
        </p:nvSpPr>
        <p:spPr>
          <a:xfrm>
            <a:off x="4839842"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65" dirty="0"/>
              <a:t> </a:t>
            </a:r>
            <a:r>
              <a:rPr dirty="0"/>
              <a:t>Regression</a:t>
            </a:r>
            <a:r>
              <a:rPr spc="-65" dirty="0"/>
              <a:t> </a:t>
            </a:r>
            <a:r>
              <a:rPr dirty="0"/>
              <a:t>Model:</a:t>
            </a:r>
            <a:r>
              <a:rPr spc="-65" dirty="0"/>
              <a:t> </a:t>
            </a:r>
            <a:r>
              <a:rPr dirty="0"/>
              <a:t>Corrective</a:t>
            </a:r>
            <a:r>
              <a:rPr spc="-80" dirty="0"/>
              <a:t> </a:t>
            </a:r>
            <a:r>
              <a:rPr dirty="0"/>
              <a:t>Actions</a:t>
            </a:r>
            <a:r>
              <a:rPr spc="-75" dirty="0"/>
              <a:t> </a:t>
            </a:r>
            <a:r>
              <a:rPr dirty="0"/>
              <a:t>for</a:t>
            </a:r>
            <a:r>
              <a:rPr spc="-80" dirty="0"/>
              <a:t> </a:t>
            </a:r>
            <a:r>
              <a:rPr dirty="0"/>
              <a:t>Influential</a:t>
            </a:r>
            <a:r>
              <a:rPr spc="-80" dirty="0"/>
              <a:t> </a:t>
            </a:r>
            <a:r>
              <a:rPr spc="-10" dirty="0"/>
              <a:t>Observations</a:t>
            </a:r>
          </a:p>
        </p:txBody>
      </p:sp>
      <p:grpSp>
        <p:nvGrpSpPr>
          <p:cNvPr id="8" name="object 8"/>
          <p:cNvGrpSpPr/>
          <p:nvPr/>
        </p:nvGrpSpPr>
        <p:grpSpPr>
          <a:xfrm>
            <a:off x="552450" y="1178052"/>
            <a:ext cx="8479155" cy="120014"/>
            <a:chOff x="552450" y="1178052"/>
            <a:chExt cx="8479155" cy="120014"/>
          </a:xfrm>
        </p:grpSpPr>
        <p:pic>
          <p:nvPicPr>
            <p:cNvPr id="9" name="object 9"/>
            <p:cNvPicPr/>
            <p:nvPr/>
          </p:nvPicPr>
          <p:blipFill>
            <a:blip r:embed="rId2" cstate="print"/>
            <a:stretch>
              <a:fillRect/>
            </a:stretch>
          </p:blipFill>
          <p:spPr>
            <a:xfrm>
              <a:off x="552450" y="1178052"/>
              <a:ext cx="8478773" cy="119633"/>
            </a:xfrm>
            <a:prstGeom prst="rect">
              <a:avLst/>
            </a:prstGeom>
          </p:spPr>
        </p:pic>
        <p:sp>
          <p:nvSpPr>
            <p:cNvPr id="10" name="object 10"/>
            <p:cNvSpPr/>
            <p:nvPr/>
          </p:nvSpPr>
          <p:spPr>
            <a:xfrm>
              <a:off x="593978" y="1211961"/>
              <a:ext cx="8383905" cy="12065"/>
            </a:xfrm>
            <a:custGeom>
              <a:avLst/>
              <a:gdLst/>
              <a:ahLst/>
              <a:cxnLst/>
              <a:rect l="l" t="t" r="r" b="b"/>
              <a:pathLst>
                <a:path w="8383905" h="12065">
                  <a:moveTo>
                    <a:pt x="0" y="0"/>
                  </a:moveTo>
                  <a:lnTo>
                    <a:pt x="8383371" y="11645"/>
                  </a:lnTo>
                </a:path>
              </a:pathLst>
            </a:custGeom>
            <a:ln w="25400">
              <a:solidFill>
                <a:srgbClr val="5D92BA"/>
              </a:solidFill>
            </a:ln>
          </p:spPr>
          <p:txBody>
            <a:bodyPr wrap="square" lIns="0" tIns="0" rIns="0" bIns="0" rtlCol="0"/>
            <a:lstStyle/>
            <a:p>
              <a:endParaRPr/>
            </a:p>
          </p:txBody>
        </p:sp>
      </p:grpSp>
      <p:grpSp>
        <p:nvGrpSpPr>
          <p:cNvPr id="11" name="object 11"/>
          <p:cNvGrpSpPr/>
          <p:nvPr/>
        </p:nvGrpSpPr>
        <p:grpSpPr>
          <a:xfrm>
            <a:off x="552450" y="1674876"/>
            <a:ext cx="8479155" cy="121920"/>
            <a:chOff x="552450" y="1674876"/>
            <a:chExt cx="8479155" cy="121920"/>
          </a:xfrm>
        </p:grpSpPr>
        <p:pic>
          <p:nvPicPr>
            <p:cNvPr id="12" name="object 12"/>
            <p:cNvPicPr/>
            <p:nvPr/>
          </p:nvPicPr>
          <p:blipFill>
            <a:blip r:embed="rId3" cstate="print"/>
            <a:stretch>
              <a:fillRect/>
            </a:stretch>
          </p:blipFill>
          <p:spPr>
            <a:xfrm>
              <a:off x="552450" y="1674876"/>
              <a:ext cx="8478773" cy="121919"/>
            </a:xfrm>
            <a:prstGeom prst="rect">
              <a:avLst/>
            </a:prstGeom>
          </p:spPr>
        </p:pic>
        <p:sp>
          <p:nvSpPr>
            <p:cNvPr id="13" name="object 13"/>
            <p:cNvSpPr/>
            <p:nvPr/>
          </p:nvSpPr>
          <p:spPr>
            <a:xfrm>
              <a:off x="593978" y="1708785"/>
              <a:ext cx="8383905" cy="13970"/>
            </a:xfrm>
            <a:custGeom>
              <a:avLst/>
              <a:gdLst/>
              <a:ahLst/>
              <a:cxnLst/>
              <a:rect l="l" t="t" r="r" b="b"/>
              <a:pathLst>
                <a:path w="8383905" h="13969">
                  <a:moveTo>
                    <a:pt x="0" y="0"/>
                  </a:moveTo>
                  <a:lnTo>
                    <a:pt x="8383371" y="13855"/>
                  </a:lnTo>
                </a:path>
              </a:pathLst>
            </a:custGeom>
            <a:ln w="25400">
              <a:solidFill>
                <a:srgbClr val="5D92BA"/>
              </a:solidFill>
            </a:ln>
          </p:spPr>
          <p:txBody>
            <a:bodyPr wrap="square" lIns="0" tIns="0" rIns="0" bIns="0" rtlCol="0"/>
            <a:lstStyle/>
            <a:p>
              <a:endParaRPr/>
            </a:p>
          </p:txBody>
        </p:sp>
      </p:grpSp>
      <p:sp>
        <p:nvSpPr>
          <p:cNvPr id="14" name="object 14"/>
          <p:cNvSpPr txBox="1"/>
          <p:nvPr/>
        </p:nvSpPr>
        <p:spPr>
          <a:xfrm>
            <a:off x="671553" y="1865945"/>
            <a:ext cx="8182609" cy="4085590"/>
          </a:xfrm>
          <a:prstGeom prst="rect">
            <a:avLst/>
          </a:prstGeom>
        </p:spPr>
        <p:txBody>
          <a:bodyPr vert="horz" wrap="square" lIns="0" tIns="12700" rIns="0" bIns="0" rtlCol="0">
            <a:spAutoFit/>
          </a:bodyPr>
          <a:lstStyle/>
          <a:p>
            <a:pPr marL="355600" marR="515620" indent="-343535">
              <a:lnSpc>
                <a:spcPct val="110000"/>
              </a:lnSpc>
              <a:spcBef>
                <a:spcPts val="100"/>
              </a:spcBef>
            </a:pPr>
            <a:r>
              <a:rPr sz="1600" dirty="0">
                <a:solidFill>
                  <a:srgbClr val="7E7E7E"/>
                </a:solidFill>
                <a:latin typeface="Arial MT"/>
                <a:cs typeface="Arial MT"/>
              </a:rPr>
              <a:t>Influentials,</a:t>
            </a:r>
            <a:r>
              <a:rPr sz="1600" spc="-20" dirty="0">
                <a:solidFill>
                  <a:srgbClr val="7E7E7E"/>
                </a:solidFill>
                <a:latin typeface="Arial MT"/>
                <a:cs typeface="Arial MT"/>
              </a:rPr>
              <a:t> </a:t>
            </a:r>
            <a:r>
              <a:rPr sz="1600" dirty="0">
                <a:solidFill>
                  <a:srgbClr val="7E7E7E"/>
                </a:solidFill>
                <a:latin typeface="Arial MT"/>
                <a:cs typeface="Arial MT"/>
              </a:rPr>
              <a:t>outliers,</a:t>
            </a:r>
            <a:r>
              <a:rPr sz="1600" spc="-30" dirty="0">
                <a:solidFill>
                  <a:srgbClr val="7E7E7E"/>
                </a:solidFill>
                <a:latin typeface="Arial MT"/>
                <a:cs typeface="Arial MT"/>
              </a:rPr>
              <a:t> </a:t>
            </a:r>
            <a:r>
              <a:rPr sz="1600" dirty="0">
                <a:solidFill>
                  <a:srgbClr val="7E7E7E"/>
                </a:solidFill>
                <a:latin typeface="Arial MT"/>
                <a:cs typeface="Arial MT"/>
              </a:rPr>
              <a:t>and</a:t>
            </a:r>
            <a:r>
              <a:rPr sz="1600" spc="-25" dirty="0">
                <a:solidFill>
                  <a:srgbClr val="7E7E7E"/>
                </a:solidFill>
                <a:latin typeface="Arial MT"/>
                <a:cs typeface="Arial MT"/>
              </a:rPr>
              <a:t> </a:t>
            </a:r>
            <a:r>
              <a:rPr sz="1600" dirty="0">
                <a:solidFill>
                  <a:srgbClr val="7E7E7E"/>
                </a:solidFill>
                <a:latin typeface="Arial MT"/>
                <a:cs typeface="Arial MT"/>
              </a:rPr>
              <a:t>leverage</a:t>
            </a:r>
            <a:r>
              <a:rPr sz="1600" spc="-35" dirty="0">
                <a:solidFill>
                  <a:srgbClr val="7E7E7E"/>
                </a:solidFill>
                <a:latin typeface="Arial MT"/>
                <a:cs typeface="Arial MT"/>
              </a:rPr>
              <a:t> </a:t>
            </a:r>
            <a:r>
              <a:rPr sz="1600" dirty="0">
                <a:solidFill>
                  <a:srgbClr val="7E7E7E"/>
                </a:solidFill>
                <a:latin typeface="Arial MT"/>
                <a:cs typeface="Arial MT"/>
              </a:rPr>
              <a:t>points</a:t>
            </a:r>
            <a:r>
              <a:rPr sz="1600" spc="-25" dirty="0">
                <a:solidFill>
                  <a:srgbClr val="7E7E7E"/>
                </a:solidFill>
                <a:latin typeface="Arial MT"/>
                <a:cs typeface="Arial MT"/>
              </a:rPr>
              <a:t> </a:t>
            </a:r>
            <a:r>
              <a:rPr sz="1600" dirty="0">
                <a:solidFill>
                  <a:srgbClr val="7E7E7E"/>
                </a:solidFill>
                <a:latin typeface="Arial MT"/>
                <a:cs typeface="Arial MT"/>
              </a:rPr>
              <a:t>are</a:t>
            </a:r>
            <a:r>
              <a:rPr sz="1600" spc="-25" dirty="0">
                <a:solidFill>
                  <a:srgbClr val="7E7E7E"/>
                </a:solidFill>
                <a:latin typeface="Arial MT"/>
                <a:cs typeface="Arial MT"/>
              </a:rPr>
              <a:t> </a:t>
            </a:r>
            <a:r>
              <a:rPr sz="1600" dirty="0">
                <a:solidFill>
                  <a:srgbClr val="7E7E7E"/>
                </a:solidFill>
                <a:latin typeface="Arial MT"/>
                <a:cs typeface="Arial MT"/>
              </a:rPr>
              <a:t>based</a:t>
            </a:r>
            <a:r>
              <a:rPr sz="1600" spc="-30" dirty="0">
                <a:solidFill>
                  <a:srgbClr val="7E7E7E"/>
                </a:solidFill>
                <a:latin typeface="Arial MT"/>
                <a:cs typeface="Arial MT"/>
              </a:rPr>
              <a:t> </a:t>
            </a:r>
            <a:r>
              <a:rPr sz="1600" dirty="0">
                <a:solidFill>
                  <a:srgbClr val="7E7E7E"/>
                </a:solidFill>
                <a:latin typeface="Arial MT"/>
                <a:cs typeface="Arial MT"/>
              </a:rPr>
              <a:t>on</a:t>
            </a:r>
            <a:r>
              <a:rPr sz="1600" spc="-30" dirty="0">
                <a:solidFill>
                  <a:srgbClr val="7E7E7E"/>
                </a:solidFill>
                <a:latin typeface="Arial MT"/>
                <a:cs typeface="Arial MT"/>
              </a:rPr>
              <a:t> </a:t>
            </a:r>
            <a:r>
              <a:rPr sz="1600" dirty="0">
                <a:solidFill>
                  <a:srgbClr val="7E7E7E"/>
                </a:solidFill>
                <a:latin typeface="Arial MT"/>
                <a:cs typeface="Arial MT"/>
              </a:rPr>
              <a:t>one</a:t>
            </a:r>
            <a:r>
              <a:rPr sz="1600" spc="-30"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four</a:t>
            </a:r>
            <a:r>
              <a:rPr sz="1600" spc="-10" dirty="0">
                <a:solidFill>
                  <a:srgbClr val="7E7E7E"/>
                </a:solidFill>
                <a:latin typeface="Arial MT"/>
                <a:cs typeface="Arial MT"/>
              </a:rPr>
              <a:t> </a:t>
            </a:r>
            <a:r>
              <a:rPr sz="1600" dirty="0">
                <a:solidFill>
                  <a:srgbClr val="7E7E7E"/>
                </a:solidFill>
                <a:latin typeface="Arial MT"/>
                <a:cs typeface="Arial MT"/>
              </a:rPr>
              <a:t>conditions,</a:t>
            </a:r>
            <a:r>
              <a:rPr sz="1600" spc="-35" dirty="0">
                <a:solidFill>
                  <a:srgbClr val="7E7E7E"/>
                </a:solidFill>
                <a:latin typeface="Arial MT"/>
                <a:cs typeface="Arial MT"/>
              </a:rPr>
              <a:t> </a:t>
            </a:r>
            <a:r>
              <a:rPr sz="1600" dirty="0">
                <a:solidFill>
                  <a:srgbClr val="7E7E7E"/>
                </a:solidFill>
                <a:latin typeface="Arial MT"/>
                <a:cs typeface="Arial MT"/>
              </a:rPr>
              <a:t>each</a:t>
            </a:r>
            <a:r>
              <a:rPr sz="1600" spc="-30" dirty="0">
                <a:solidFill>
                  <a:srgbClr val="7E7E7E"/>
                </a:solidFill>
                <a:latin typeface="Arial MT"/>
                <a:cs typeface="Arial MT"/>
              </a:rPr>
              <a:t> </a:t>
            </a:r>
            <a:r>
              <a:rPr sz="1600" spc="-25" dirty="0">
                <a:solidFill>
                  <a:srgbClr val="7E7E7E"/>
                </a:solidFill>
                <a:latin typeface="Arial MT"/>
                <a:cs typeface="Arial MT"/>
              </a:rPr>
              <a:t>of </a:t>
            </a:r>
            <a:r>
              <a:rPr sz="1600" dirty="0">
                <a:solidFill>
                  <a:srgbClr val="7E7E7E"/>
                </a:solidFill>
                <a:latin typeface="Arial MT"/>
                <a:cs typeface="Arial MT"/>
              </a:rPr>
              <a:t>which</a:t>
            </a:r>
            <a:r>
              <a:rPr sz="1600" spc="-40" dirty="0">
                <a:solidFill>
                  <a:srgbClr val="7E7E7E"/>
                </a:solidFill>
                <a:latin typeface="Arial MT"/>
                <a:cs typeface="Arial MT"/>
              </a:rPr>
              <a:t> </a:t>
            </a:r>
            <a:r>
              <a:rPr sz="1600" dirty="0">
                <a:solidFill>
                  <a:srgbClr val="7E7E7E"/>
                </a:solidFill>
                <a:latin typeface="Arial MT"/>
                <a:cs typeface="Arial MT"/>
              </a:rPr>
              <a:t>has</a:t>
            </a:r>
            <a:r>
              <a:rPr sz="1600" spc="-15" dirty="0">
                <a:solidFill>
                  <a:srgbClr val="7E7E7E"/>
                </a:solidFill>
                <a:latin typeface="Arial MT"/>
                <a:cs typeface="Arial MT"/>
              </a:rPr>
              <a:t> </a:t>
            </a:r>
            <a:r>
              <a:rPr sz="1600" dirty="0">
                <a:solidFill>
                  <a:srgbClr val="7E7E7E"/>
                </a:solidFill>
                <a:latin typeface="Arial MT"/>
                <a:cs typeface="Arial MT"/>
              </a:rPr>
              <a:t>a</a:t>
            </a:r>
            <a:r>
              <a:rPr sz="1600" spc="-20" dirty="0">
                <a:solidFill>
                  <a:srgbClr val="7E7E7E"/>
                </a:solidFill>
                <a:latin typeface="Arial MT"/>
                <a:cs typeface="Arial MT"/>
              </a:rPr>
              <a:t> </a:t>
            </a:r>
            <a:r>
              <a:rPr sz="1600" dirty="0">
                <a:solidFill>
                  <a:srgbClr val="7E7E7E"/>
                </a:solidFill>
                <a:latin typeface="Arial MT"/>
                <a:cs typeface="Arial MT"/>
              </a:rPr>
              <a:t>specific</a:t>
            </a:r>
            <a:r>
              <a:rPr sz="1600" spc="-20" dirty="0">
                <a:solidFill>
                  <a:srgbClr val="7E7E7E"/>
                </a:solidFill>
                <a:latin typeface="Arial MT"/>
                <a:cs typeface="Arial MT"/>
              </a:rPr>
              <a:t> </a:t>
            </a:r>
            <a:r>
              <a:rPr sz="1600" dirty="0">
                <a:solidFill>
                  <a:srgbClr val="7E7E7E"/>
                </a:solidFill>
                <a:latin typeface="Arial MT"/>
                <a:cs typeface="Arial MT"/>
              </a:rPr>
              <a:t>course</a:t>
            </a:r>
            <a:r>
              <a:rPr sz="1600" spc="-25" dirty="0">
                <a:solidFill>
                  <a:srgbClr val="7E7E7E"/>
                </a:solidFill>
                <a:latin typeface="Arial MT"/>
                <a:cs typeface="Arial MT"/>
              </a:rPr>
              <a:t> </a:t>
            </a:r>
            <a:r>
              <a:rPr sz="1600" dirty="0">
                <a:solidFill>
                  <a:srgbClr val="7E7E7E"/>
                </a:solidFill>
                <a:latin typeface="Arial MT"/>
                <a:cs typeface="Arial MT"/>
              </a:rPr>
              <a:t>of</a:t>
            </a:r>
            <a:r>
              <a:rPr sz="1600" spc="-5" dirty="0">
                <a:solidFill>
                  <a:srgbClr val="7E7E7E"/>
                </a:solidFill>
                <a:latin typeface="Arial MT"/>
                <a:cs typeface="Arial MT"/>
              </a:rPr>
              <a:t> </a:t>
            </a:r>
            <a:r>
              <a:rPr sz="1600" dirty="0">
                <a:solidFill>
                  <a:srgbClr val="7E7E7E"/>
                </a:solidFill>
                <a:latin typeface="Arial MT"/>
                <a:cs typeface="Arial MT"/>
              </a:rPr>
              <a:t>corrective</a:t>
            </a:r>
            <a:r>
              <a:rPr sz="1600" spc="-25" dirty="0">
                <a:solidFill>
                  <a:srgbClr val="7E7E7E"/>
                </a:solidFill>
                <a:latin typeface="Arial MT"/>
                <a:cs typeface="Arial MT"/>
              </a:rPr>
              <a:t> </a:t>
            </a:r>
            <a:r>
              <a:rPr sz="1600" spc="-10" dirty="0">
                <a:solidFill>
                  <a:srgbClr val="7E7E7E"/>
                </a:solidFill>
                <a:latin typeface="Arial MT"/>
                <a:cs typeface="Arial MT"/>
              </a:rPr>
              <a:t>action:</a:t>
            </a:r>
            <a:endParaRPr sz="1600">
              <a:latin typeface="Arial MT"/>
              <a:cs typeface="Arial MT"/>
            </a:endParaRPr>
          </a:p>
          <a:p>
            <a:pPr marL="355600" marR="200025" indent="-342900">
              <a:lnSpc>
                <a:spcPct val="110000"/>
              </a:lnSpc>
              <a:spcBef>
                <a:spcPts val="600"/>
              </a:spcBef>
              <a:buClr>
                <a:srgbClr val="245896"/>
              </a:buClr>
              <a:buAutoNum type="arabicPeriod"/>
              <a:tabLst>
                <a:tab pos="355600" algn="l"/>
              </a:tabLst>
            </a:pPr>
            <a:r>
              <a:rPr sz="1600" dirty="0">
                <a:solidFill>
                  <a:srgbClr val="7E7E7E"/>
                </a:solidFill>
                <a:latin typeface="Arial MT"/>
                <a:cs typeface="Arial MT"/>
              </a:rPr>
              <a:t>An</a:t>
            </a:r>
            <a:r>
              <a:rPr sz="1600" spc="-30" dirty="0">
                <a:solidFill>
                  <a:srgbClr val="7E7E7E"/>
                </a:solidFill>
                <a:latin typeface="Arial MT"/>
                <a:cs typeface="Arial MT"/>
              </a:rPr>
              <a:t> </a:t>
            </a:r>
            <a:r>
              <a:rPr sz="1600" dirty="0">
                <a:solidFill>
                  <a:srgbClr val="7E7E7E"/>
                </a:solidFill>
                <a:latin typeface="Arial MT"/>
                <a:cs typeface="Arial MT"/>
              </a:rPr>
              <a:t>error</a:t>
            </a:r>
            <a:r>
              <a:rPr sz="1600" spc="-10" dirty="0">
                <a:solidFill>
                  <a:srgbClr val="7E7E7E"/>
                </a:solidFill>
                <a:latin typeface="Arial MT"/>
                <a:cs typeface="Arial MT"/>
              </a:rPr>
              <a:t> </a:t>
            </a:r>
            <a:r>
              <a:rPr sz="1600" dirty="0">
                <a:solidFill>
                  <a:srgbClr val="7E7E7E"/>
                </a:solidFill>
                <a:latin typeface="Arial MT"/>
                <a:cs typeface="Arial MT"/>
              </a:rPr>
              <a:t>in</a:t>
            </a:r>
            <a:r>
              <a:rPr sz="1600" spc="-25" dirty="0">
                <a:solidFill>
                  <a:srgbClr val="7E7E7E"/>
                </a:solidFill>
                <a:latin typeface="Arial MT"/>
                <a:cs typeface="Arial MT"/>
              </a:rPr>
              <a:t> </a:t>
            </a:r>
            <a:r>
              <a:rPr sz="1600" dirty="0">
                <a:solidFill>
                  <a:srgbClr val="7E7E7E"/>
                </a:solidFill>
                <a:latin typeface="Arial MT"/>
                <a:cs typeface="Arial MT"/>
              </a:rPr>
              <a:t>observations</a:t>
            </a:r>
            <a:r>
              <a:rPr sz="1600" spc="-30" dirty="0">
                <a:solidFill>
                  <a:srgbClr val="7E7E7E"/>
                </a:solidFill>
                <a:latin typeface="Arial MT"/>
                <a:cs typeface="Arial MT"/>
              </a:rPr>
              <a:t> </a:t>
            </a:r>
            <a:r>
              <a:rPr sz="1600" dirty="0">
                <a:solidFill>
                  <a:srgbClr val="7E7E7E"/>
                </a:solidFill>
                <a:latin typeface="Arial MT"/>
                <a:cs typeface="Arial MT"/>
              </a:rPr>
              <a:t>or</a:t>
            </a:r>
            <a:r>
              <a:rPr sz="1600" spc="-15" dirty="0">
                <a:solidFill>
                  <a:srgbClr val="7E7E7E"/>
                </a:solidFill>
                <a:latin typeface="Arial MT"/>
                <a:cs typeface="Arial MT"/>
              </a:rPr>
              <a:t> </a:t>
            </a:r>
            <a:r>
              <a:rPr sz="1600" dirty="0">
                <a:solidFill>
                  <a:srgbClr val="7E7E7E"/>
                </a:solidFill>
                <a:latin typeface="Arial MT"/>
                <a:cs typeface="Arial MT"/>
              </a:rPr>
              <a:t>data</a:t>
            </a:r>
            <a:r>
              <a:rPr sz="1600" spc="-15" dirty="0">
                <a:solidFill>
                  <a:srgbClr val="7E7E7E"/>
                </a:solidFill>
                <a:latin typeface="Arial MT"/>
                <a:cs typeface="Arial MT"/>
              </a:rPr>
              <a:t> </a:t>
            </a:r>
            <a:r>
              <a:rPr sz="1600" dirty="0">
                <a:solidFill>
                  <a:srgbClr val="7E7E7E"/>
                </a:solidFill>
                <a:latin typeface="Arial MT"/>
                <a:cs typeface="Arial MT"/>
              </a:rPr>
              <a:t>entry</a:t>
            </a:r>
            <a:r>
              <a:rPr sz="1600" spc="-15" dirty="0">
                <a:solidFill>
                  <a:srgbClr val="7E7E7E"/>
                </a:solidFill>
                <a:latin typeface="Arial MT"/>
                <a:cs typeface="Arial MT"/>
              </a:rPr>
              <a:t> </a:t>
            </a:r>
            <a:r>
              <a:rPr sz="1600" dirty="0">
                <a:solidFill>
                  <a:srgbClr val="7E7E7E"/>
                </a:solidFill>
                <a:latin typeface="Arial MT"/>
                <a:cs typeface="Arial MT"/>
              </a:rPr>
              <a:t>–</a:t>
            </a:r>
            <a:r>
              <a:rPr sz="1600" spc="-25" dirty="0">
                <a:solidFill>
                  <a:srgbClr val="7E7E7E"/>
                </a:solidFill>
                <a:latin typeface="Arial MT"/>
                <a:cs typeface="Arial MT"/>
              </a:rPr>
              <a:t> </a:t>
            </a:r>
            <a:r>
              <a:rPr sz="1600" dirty="0">
                <a:solidFill>
                  <a:srgbClr val="7E7E7E"/>
                </a:solidFill>
                <a:latin typeface="Arial MT"/>
                <a:cs typeface="Arial MT"/>
              </a:rPr>
              <a:t>remedy</a:t>
            </a:r>
            <a:r>
              <a:rPr sz="1600" spc="-5" dirty="0">
                <a:solidFill>
                  <a:srgbClr val="7E7E7E"/>
                </a:solidFill>
                <a:latin typeface="Arial MT"/>
                <a:cs typeface="Arial MT"/>
              </a:rPr>
              <a:t> </a:t>
            </a:r>
            <a:r>
              <a:rPr sz="1600" dirty="0">
                <a:solidFill>
                  <a:srgbClr val="7E7E7E"/>
                </a:solidFill>
                <a:latin typeface="Arial MT"/>
                <a:cs typeface="Arial MT"/>
              </a:rPr>
              <a:t>by</a:t>
            </a:r>
            <a:r>
              <a:rPr sz="1600" spc="-25" dirty="0">
                <a:solidFill>
                  <a:srgbClr val="7E7E7E"/>
                </a:solidFill>
                <a:latin typeface="Arial MT"/>
                <a:cs typeface="Arial MT"/>
              </a:rPr>
              <a:t> </a:t>
            </a:r>
            <a:r>
              <a:rPr sz="1600" dirty="0">
                <a:solidFill>
                  <a:srgbClr val="7E7E7E"/>
                </a:solidFill>
                <a:latin typeface="Arial MT"/>
                <a:cs typeface="Arial MT"/>
              </a:rPr>
              <a:t>correcting</a:t>
            </a:r>
            <a:r>
              <a:rPr sz="1600" spc="-25"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dirty="0">
                <a:solidFill>
                  <a:srgbClr val="7E7E7E"/>
                </a:solidFill>
                <a:latin typeface="Arial MT"/>
                <a:cs typeface="Arial MT"/>
              </a:rPr>
              <a:t>data</a:t>
            </a:r>
            <a:r>
              <a:rPr sz="1600" spc="-25" dirty="0">
                <a:solidFill>
                  <a:srgbClr val="7E7E7E"/>
                </a:solidFill>
                <a:latin typeface="Arial MT"/>
                <a:cs typeface="Arial MT"/>
              </a:rPr>
              <a:t> </a:t>
            </a:r>
            <a:r>
              <a:rPr sz="1600" dirty="0">
                <a:solidFill>
                  <a:srgbClr val="7E7E7E"/>
                </a:solidFill>
                <a:latin typeface="Arial MT"/>
                <a:cs typeface="Arial MT"/>
              </a:rPr>
              <a:t>or</a:t>
            </a:r>
            <a:r>
              <a:rPr sz="1600" spc="-10" dirty="0">
                <a:solidFill>
                  <a:srgbClr val="7E7E7E"/>
                </a:solidFill>
                <a:latin typeface="Arial MT"/>
                <a:cs typeface="Arial MT"/>
              </a:rPr>
              <a:t> </a:t>
            </a:r>
            <a:r>
              <a:rPr sz="1600" dirty="0">
                <a:solidFill>
                  <a:srgbClr val="7E7E7E"/>
                </a:solidFill>
                <a:latin typeface="Arial MT"/>
                <a:cs typeface="Arial MT"/>
              </a:rPr>
              <a:t>deleting</a:t>
            </a:r>
            <a:r>
              <a:rPr sz="1600" spc="-30" dirty="0">
                <a:solidFill>
                  <a:srgbClr val="7E7E7E"/>
                </a:solidFill>
                <a:latin typeface="Arial MT"/>
                <a:cs typeface="Arial MT"/>
              </a:rPr>
              <a:t> </a:t>
            </a:r>
            <a:r>
              <a:rPr sz="1600" spc="-25" dirty="0">
                <a:solidFill>
                  <a:srgbClr val="7E7E7E"/>
                </a:solidFill>
                <a:latin typeface="Arial MT"/>
                <a:cs typeface="Arial MT"/>
              </a:rPr>
              <a:t>the </a:t>
            </a:r>
            <a:r>
              <a:rPr sz="1600" spc="-10" dirty="0">
                <a:solidFill>
                  <a:srgbClr val="7E7E7E"/>
                </a:solidFill>
                <a:latin typeface="Arial MT"/>
                <a:cs typeface="Arial MT"/>
              </a:rPr>
              <a:t>case,</a:t>
            </a:r>
            <a:endParaRPr sz="1600">
              <a:latin typeface="Arial MT"/>
              <a:cs typeface="Arial MT"/>
            </a:endParaRPr>
          </a:p>
          <a:p>
            <a:pPr marL="354965" marR="5080" indent="-342900">
              <a:lnSpc>
                <a:spcPct val="110000"/>
              </a:lnSpc>
              <a:spcBef>
                <a:spcPts val="600"/>
              </a:spcBef>
              <a:buClr>
                <a:srgbClr val="245896"/>
              </a:buClr>
              <a:buAutoNum type="arabicPeriod"/>
              <a:tabLst>
                <a:tab pos="354965" algn="l"/>
              </a:tabLst>
            </a:pPr>
            <a:r>
              <a:rPr sz="1600" dirty="0">
                <a:solidFill>
                  <a:srgbClr val="7E7E7E"/>
                </a:solidFill>
                <a:latin typeface="Arial MT"/>
                <a:cs typeface="Arial MT"/>
              </a:rPr>
              <a:t>A</a:t>
            </a:r>
            <a:r>
              <a:rPr sz="1600" spc="-35" dirty="0">
                <a:solidFill>
                  <a:srgbClr val="7E7E7E"/>
                </a:solidFill>
                <a:latin typeface="Arial MT"/>
                <a:cs typeface="Arial MT"/>
              </a:rPr>
              <a:t> </a:t>
            </a:r>
            <a:r>
              <a:rPr sz="1600" dirty="0">
                <a:solidFill>
                  <a:srgbClr val="7E7E7E"/>
                </a:solidFill>
                <a:latin typeface="Arial MT"/>
                <a:cs typeface="Arial MT"/>
              </a:rPr>
              <a:t>valid</a:t>
            </a:r>
            <a:r>
              <a:rPr sz="1600" spc="-40" dirty="0">
                <a:solidFill>
                  <a:srgbClr val="7E7E7E"/>
                </a:solidFill>
                <a:latin typeface="Arial MT"/>
                <a:cs typeface="Arial MT"/>
              </a:rPr>
              <a:t> </a:t>
            </a:r>
            <a:r>
              <a:rPr sz="1600" dirty="0">
                <a:solidFill>
                  <a:srgbClr val="7E7E7E"/>
                </a:solidFill>
                <a:latin typeface="Arial MT"/>
                <a:cs typeface="Arial MT"/>
              </a:rPr>
              <a:t>but</a:t>
            </a:r>
            <a:r>
              <a:rPr sz="1600" spc="-20" dirty="0">
                <a:solidFill>
                  <a:srgbClr val="7E7E7E"/>
                </a:solidFill>
                <a:latin typeface="Arial MT"/>
                <a:cs typeface="Arial MT"/>
              </a:rPr>
              <a:t> </a:t>
            </a:r>
            <a:r>
              <a:rPr sz="1600" dirty="0">
                <a:solidFill>
                  <a:srgbClr val="7E7E7E"/>
                </a:solidFill>
                <a:latin typeface="Arial MT"/>
                <a:cs typeface="Arial MT"/>
              </a:rPr>
              <a:t>exceptional</a:t>
            </a:r>
            <a:r>
              <a:rPr sz="1600" spc="-35" dirty="0">
                <a:solidFill>
                  <a:srgbClr val="7E7E7E"/>
                </a:solidFill>
                <a:latin typeface="Arial MT"/>
                <a:cs typeface="Arial MT"/>
              </a:rPr>
              <a:t> </a:t>
            </a:r>
            <a:r>
              <a:rPr sz="1600" dirty="0">
                <a:solidFill>
                  <a:srgbClr val="7E7E7E"/>
                </a:solidFill>
                <a:latin typeface="Arial MT"/>
                <a:cs typeface="Arial MT"/>
              </a:rPr>
              <a:t>observation</a:t>
            </a:r>
            <a:r>
              <a:rPr sz="1600" spc="-35" dirty="0">
                <a:solidFill>
                  <a:srgbClr val="7E7E7E"/>
                </a:solidFill>
                <a:latin typeface="Arial MT"/>
                <a:cs typeface="Arial MT"/>
              </a:rPr>
              <a:t> </a:t>
            </a:r>
            <a:r>
              <a:rPr sz="1600" dirty="0">
                <a:solidFill>
                  <a:srgbClr val="7E7E7E"/>
                </a:solidFill>
                <a:latin typeface="Arial MT"/>
                <a:cs typeface="Arial MT"/>
              </a:rPr>
              <a:t>that</a:t>
            </a:r>
            <a:r>
              <a:rPr sz="1600" spc="-15" dirty="0">
                <a:solidFill>
                  <a:srgbClr val="7E7E7E"/>
                </a:solidFill>
                <a:latin typeface="Arial MT"/>
                <a:cs typeface="Arial MT"/>
              </a:rPr>
              <a:t> </a:t>
            </a:r>
            <a:r>
              <a:rPr sz="1600" dirty="0">
                <a:solidFill>
                  <a:srgbClr val="7E7E7E"/>
                </a:solidFill>
                <a:latin typeface="Arial MT"/>
                <a:cs typeface="Arial MT"/>
              </a:rPr>
              <a:t>is</a:t>
            </a:r>
            <a:r>
              <a:rPr sz="1600" spc="-35" dirty="0">
                <a:solidFill>
                  <a:srgbClr val="7E7E7E"/>
                </a:solidFill>
                <a:latin typeface="Arial MT"/>
                <a:cs typeface="Arial MT"/>
              </a:rPr>
              <a:t> </a:t>
            </a:r>
            <a:r>
              <a:rPr sz="1600" dirty="0">
                <a:solidFill>
                  <a:srgbClr val="7E7E7E"/>
                </a:solidFill>
                <a:latin typeface="Arial MT"/>
                <a:cs typeface="Arial MT"/>
              </a:rPr>
              <a:t>explainable</a:t>
            </a:r>
            <a:r>
              <a:rPr sz="1600" spc="-45" dirty="0">
                <a:solidFill>
                  <a:srgbClr val="7E7E7E"/>
                </a:solidFill>
                <a:latin typeface="Arial MT"/>
                <a:cs typeface="Arial MT"/>
              </a:rPr>
              <a:t> </a:t>
            </a:r>
            <a:r>
              <a:rPr sz="1600" dirty="0">
                <a:solidFill>
                  <a:srgbClr val="7E7E7E"/>
                </a:solidFill>
                <a:latin typeface="Arial MT"/>
                <a:cs typeface="Arial MT"/>
              </a:rPr>
              <a:t>by</a:t>
            </a:r>
            <a:r>
              <a:rPr sz="1600" spc="-20" dirty="0">
                <a:solidFill>
                  <a:srgbClr val="7E7E7E"/>
                </a:solidFill>
                <a:latin typeface="Arial MT"/>
                <a:cs typeface="Arial MT"/>
              </a:rPr>
              <a:t> </a:t>
            </a:r>
            <a:r>
              <a:rPr sz="1600" b="1" dirty="0">
                <a:solidFill>
                  <a:srgbClr val="C00000"/>
                </a:solidFill>
                <a:latin typeface="Arial"/>
                <a:cs typeface="Arial"/>
              </a:rPr>
              <a:t>an</a:t>
            </a:r>
            <a:r>
              <a:rPr sz="1600" b="1" spc="-25" dirty="0">
                <a:solidFill>
                  <a:srgbClr val="C00000"/>
                </a:solidFill>
                <a:latin typeface="Arial"/>
                <a:cs typeface="Arial"/>
              </a:rPr>
              <a:t> </a:t>
            </a:r>
            <a:r>
              <a:rPr sz="1600" b="1" dirty="0">
                <a:solidFill>
                  <a:srgbClr val="C00000"/>
                </a:solidFill>
                <a:latin typeface="Arial"/>
                <a:cs typeface="Arial"/>
              </a:rPr>
              <a:t>extraordinary</a:t>
            </a:r>
            <a:r>
              <a:rPr sz="1600" b="1" spc="-30" dirty="0">
                <a:solidFill>
                  <a:srgbClr val="C00000"/>
                </a:solidFill>
                <a:latin typeface="Arial"/>
                <a:cs typeface="Arial"/>
              </a:rPr>
              <a:t> </a:t>
            </a:r>
            <a:r>
              <a:rPr sz="1600" b="1" dirty="0">
                <a:solidFill>
                  <a:srgbClr val="C00000"/>
                </a:solidFill>
                <a:latin typeface="Arial"/>
                <a:cs typeface="Arial"/>
              </a:rPr>
              <a:t>situation</a:t>
            </a:r>
            <a:r>
              <a:rPr sz="1600" b="1" spc="-20" dirty="0">
                <a:solidFill>
                  <a:srgbClr val="C00000"/>
                </a:solidFill>
                <a:latin typeface="Arial"/>
                <a:cs typeface="Arial"/>
              </a:rPr>
              <a:t> </a:t>
            </a:r>
            <a:r>
              <a:rPr sz="1600" spc="-50" dirty="0">
                <a:solidFill>
                  <a:srgbClr val="7E7E7E"/>
                </a:solidFill>
                <a:latin typeface="Arial MT"/>
                <a:cs typeface="Arial MT"/>
              </a:rPr>
              <a:t>– </a:t>
            </a:r>
            <a:r>
              <a:rPr sz="1600" dirty="0">
                <a:solidFill>
                  <a:srgbClr val="7E7E7E"/>
                </a:solidFill>
                <a:latin typeface="Arial MT"/>
                <a:cs typeface="Arial MT"/>
              </a:rPr>
              <a:t>remedy</a:t>
            </a:r>
            <a:r>
              <a:rPr sz="1600" spc="-15" dirty="0">
                <a:solidFill>
                  <a:srgbClr val="7E7E7E"/>
                </a:solidFill>
                <a:latin typeface="Arial MT"/>
                <a:cs typeface="Arial MT"/>
              </a:rPr>
              <a:t> </a:t>
            </a:r>
            <a:r>
              <a:rPr sz="1600" dirty="0">
                <a:solidFill>
                  <a:srgbClr val="7E7E7E"/>
                </a:solidFill>
                <a:latin typeface="Arial MT"/>
                <a:cs typeface="Arial MT"/>
              </a:rPr>
              <a:t>by</a:t>
            </a:r>
            <a:r>
              <a:rPr sz="1600" spc="-30" dirty="0">
                <a:solidFill>
                  <a:srgbClr val="7E7E7E"/>
                </a:solidFill>
                <a:latin typeface="Arial MT"/>
                <a:cs typeface="Arial MT"/>
              </a:rPr>
              <a:t> </a:t>
            </a:r>
            <a:r>
              <a:rPr sz="1600" dirty="0">
                <a:solidFill>
                  <a:srgbClr val="7E7E7E"/>
                </a:solidFill>
                <a:latin typeface="Arial MT"/>
                <a:cs typeface="Arial MT"/>
              </a:rPr>
              <a:t>deletion</a:t>
            </a:r>
            <a:r>
              <a:rPr sz="1600" spc="-30"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case</a:t>
            </a:r>
            <a:r>
              <a:rPr sz="1600" spc="-35" dirty="0">
                <a:solidFill>
                  <a:srgbClr val="7E7E7E"/>
                </a:solidFill>
                <a:latin typeface="Arial MT"/>
                <a:cs typeface="Arial MT"/>
              </a:rPr>
              <a:t> </a:t>
            </a:r>
            <a:r>
              <a:rPr sz="1600" dirty="0">
                <a:solidFill>
                  <a:srgbClr val="7E7E7E"/>
                </a:solidFill>
                <a:latin typeface="Arial MT"/>
                <a:cs typeface="Arial MT"/>
              </a:rPr>
              <a:t>unless</a:t>
            </a:r>
            <a:r>
              <a:rPr sz="1600" spc="-35" dirty="0">
                <a:solidFill>
                  <a:srgbClr val="7E7E7E"/>
                </a:solidFill>
                <a:latin typeface="Arial MT"/>
                <a:cs typeface="Arial MT"/>
              </a:rPr>
              <a:t> </a:t>
            </a:r>
            <a:r>
              <a:rPr sz="1600" dirty="0">
                <a:solidFill>
                  <a:srgbClr val="7E7E7E"/>
                </a:solidFill>
                <a:latin typeface="Arial MT"/>
                <a:cs typeface="Arial MT"/>
              </a:rPr>
              <a:t>variables</a:t>
            </a:r>
            <a:r>
              <a:rPr sz="1600" spc="-30" dirty="0">
                <a:solidFill>
                  <a:srgbClr val="7E7E7E"/>
                </a:solidFill>
                <a:latin typeface="Arial MT"/>
                <a:cs typeface="Arial MT"/>
              </a:rPr>
              <a:t> </a:t>
            </a:r>
            <a:r>
              <a:rPr sz="1600" dirty="0">
                <a:solidFill>
                  <a:srgbClr val="7E7E7E"/>
                </a:solidFill>
                <a:latin typeface="Arial MT"/>
                <a:cs typeface="Arial MT"/>
              </a:rPr>
              <a:t>reflecting</a:t>
            </a:r>
            <a:r>
              <a:rPr sz="1600" spc="-3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extraordinary</a:t>
            </a:r>
            <a:r>
              <a:rPr sz="1600" spc="-25" dirty="0">
                <a:solidFill>
                  <a:srgbClr val="7E7E7E"/>
                </a:solidFill>
                <a:latin typeface="Arial MT"/>
                <a:cs typeface="Arial MT"/>
              </a:rPr>
              <a:t> </a:t>
            </a:r>
            <a:r>
              <a:rPr sz="1600" spc="-10" dirty="0">
                <a:solidFill>
                  <a:srgbClr val="7E7E7E"/>
                </a:solidFill>
                <a:latin typeface="Arial MT"/>
                <a:cs typeface="Arial MT"/>
              </a:rPr>
              <a:t>situation </a:t>
            </a:r>
            <a:r>
              <a:rPr sz="1600" dirty="0">
                <a:solidFill>
                  <a:srgbClr val="7E7E7E"/>
                </a:solidFill>
                <a:latin typeface="Arial MT"/>
                <a:cs typeface="Arial MT"/>
              </a:rPr>
              <a:t>are</a:t>
            </a:r>
            <a:r>
              <a:rPr sz="1600" spc="-20" dirty="0">
                <a:solidFill>
                  <a:srgbClr val="7E7E7E"/>
                </a:solidFill>
                <a:latin typeface="Arial MT"/>
                <a:cs typeface="Arial MT"/>
              </a:rPr>
              <a:t> </a:t>
            </a:r>
            <a:r>
              <a:rPr sz="1600" dirty="0">
                <a:solidFill>
                  <a:srgbClr val="7E7E7E"/>
                </a:solidFill>
                <a:latin typeface="Arial MT"/>
                <a:cs typeface="Arial MT"/>
              </a:rPr>
              <a:t>included</a:t>
            </a:r>
            <a:r>
              <a:rPr sz="1600" spc="-30" dirty="0">
                <a:solidFill>
                  <a:srgbClr val="7E7E7E"/>
                </a:solidFill>
                <a:latin typeface="Arial MT"/>
                <a:cs typeface="Arial MT"/>
              </a:rPr>
              <a:t> </a:t>
            </a:r>
            <a:r>
              <a:rPr sz="1600" dirty="0">
                <a:solidFill>
                  <a:srgbClr val="7E7E7E"/>
                </a:solidFill>
                <a:latin typeface="Arial MT"/>
                <a:cs typeface="Arial MT"/>
              </a:rPr>
              <a:t>in</a:t>
            </a:r>
            <a:r>
              <a:rPr sz="1600" spc="-20"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dirty="0">
                <a:solidFill>
                  <a:srgbClr val="7E7E7E"/>
                </a:solidFill>
                <a:latin typeface="Arial MT"/>
                <a:cs typeface="Arial MT"/>
              </a:rPr>
              <a:t>regression</a:t>
            </a:r>
            <a:r>
              <a:rPr sz="1600" spc="-20" dirty="0">
                <a:solidFill>
                  <a:srgbClr val="7E7E7E"/>
                </a:solidFill>
                <a:latin typeface="Arial MT"/>
                <a:cs typeface="Arial MT"/>
              </a:rPr>
              <a:t> </a:t>
            </a:r>
            <a:r>
              <a:rPr sz="1600" spc="-10" dirty="0">
                <a:solidFill>
                  <a:srgbClr val="7E7E7E"/>
                </a:solidFill>
                <a:latin typeface="Arial MT"/>
                <a:cs typeface="Arial MT"/>
              </a:rPr>
              <a:t>equation,</a:t>
            </a:r>
            <a:endParaRPr sz="1600">
              <a:latin typeface="Arial MT"/>
              <a:cs typeface="Arial MT"/>
            </a:endParaRPr>
          </a:p>
          <a:p>
            <a:pPr marL="354965" marR="253365" indent="-342900">
              <a:lnSpc>
                <a:spcPct val="110000"/>
              </a:lnSpc>
              <a:spcBef>
                <a:spcPts val="600"/>
              </a:spcBef>
              <a:buClr>
                <a:srgbClr val="245896"/>
              </a:buClr>
              <a:buAutoNum type="arabicPeriod"/>
              <a:tabLst>
                <a:tab pos="354965" algn="l"/>
              </a:tabLst>
            </a:pPr>
            <a:r>
              <a:rPr sz="1600" dirty="0">
                <a:solidFill>
                  <a:srgbClr val="7E7E7E"/>
                </a:solidFill>
                <a:latin typeface="Arial MT"/>
                <a:cs typeface="Arial MT"/>
              </a:rPr>
              <a:t>An</a:t>
            </a:r>
            <a:r>
              <a:rPr sz="1600" spc="-35" dirty="0">
                <a:solidFill>
                  <a:srgbClr val="7E7E7E"/>
                </a:solidFill>
                <a:latin typeface="Arial MT"/>
                <a:cs typeface="Arial MT"/>
              </a:rPr>
              <a:t> </a:t>
            </a:r>
            <a:r>
              <a:rPr sz="1600" dirty="0">
                <a:solidFill>
                  <a:srgbClr val="7E7E7E"/>
                </a:solidFill>
                <a:latin typeface="Arial MT"/>
                <a:cs typeface="Arial MT"/>
              </a:rPr>
              <a:t>exceptional</a:t>
            </a:r>
            <a:r>
              <a:rPr sz="1600" spc="-35" dirty="0">
                <a:solidFill>
                  <a:srgbClr val="7E7E7E"/>
                </a:solidFill>
                <a:latin typeface="Arial MT"/>
                <a:cs typeface="Arial MT"/>
              </a:rPr>
              <a:t> </a:t>
            </a:r>
            <a:r>
              <a:rPr sz="1600" dirty="0">
                <a:solidFill>
                  <a:srgbClr val="7E7E7E"/>
                </a:solidFill>
                <a:latin typeface="Arial MT"/>
                <a:cs typeface="Arial MT"/>
              </a:rPr>
              <a:t>observation</a:t>
            </a:r>
            <a:r>
              <a:rPr sz="1600" spc="-30" dirty="0">
                <a:solidFill>
                  <a:srgbClr val="7E7E7E"/>
                </a:solidFill>
                <a:latin typeface="Arial MT"/>
                <a:cs typeface="Arial MT"/>
              </a:rPr>
              <a:t> </a:t>
            </a:r>
            <a:r>
              <a:rPr sz="1600" dirty="0">
                <a:solidFill>
                  <a:srgbClr val="7E7E7E"/>
                </a:solidFill>
                <a:latin typeface="Arial MT"/>
                <a:cs typeface="Arial MT"/>
              </a:rPr>
              <a:t>with</a:t>
            </a:r>
            <a:r>
              <a:rPr sz="1600" spc="-35" dirty="0">
                <a:solidFill>
                  <a:srgbClr val="7E7E7E"/>
                </a:solidFill>
                <a:latin typeface="Arial MT"/>
                <a:cs typeface="Arial MT"/>
              </a:rPr>
              <a:t> </a:t>
            </a:r>
            <a:r>
              <a:rPr sz="1600" b="1" dirty="0">
                <a:solidFill>
                  <a:srgbClr val="C00000"/>
                </a:solidFill>
                <a:latin typeface="Arial"/>
                <a:cs typeface="Arial"/>
              </a:rPr>
              <a:t>no</a:t>
            </a:r>
            <a:r>
              <a:rPr sz="1600" b="1" spc="-30" dirty="0">
                <a:solidFill>
                  <a:srgbClr val="C00000"/>
                </a:solidFill>
                <a:latin typeface="Arial"/>
                <a:cs typeface="Arial"/>
              </a:rPr>
              <a:t> </a:t>
            </a:r>
            <a:r>
              <a:rPr sz="1600" b="1" dirty="0">
                <a:solidFill>
                  <a:srgbClr val="C00000"/>
                </a:solidFill>
                <a:latin typeface="Arial"/>
                <a:cs typeface="Arial"/>
              </a:rPr>
              <a:t>likely</a:t>
            </a:r>
            <a:r>
              <a:rPr sz="1600" b="1" spc="-10" dirty="0">
                <a:solidFill>
                  <a:srgbClr val="C00000"/>
                </a:solidFill>
                <a:latin typeface="Arial"/>
                <a:cs typeface="Arial"/>
              </a:rPr>
              <a:t> </a:t>
            </a:r>
            <a:r>
              <a:rPr sz="1600" b="1" dirty="0">
                <a:solidFill>
                  <a:srgbClr val="C00000"/>
                </a:solidFill>
                <a:latin typeface="Arial"/>
                <a:cs typeface="Arial"/>
              </a:rPr>
              <a:t>explanation</a:t>
            </a:r>
            <a:r>
              <a:rPr sz="1600" b="1" spc="-15" dirty="0">
                <a:solidFill>
                  <a:srgbClr val="C00000"/>
                </a:solidFill>
                <a:latin typeface="Arial"/>
                <a:cs typeface="Arial"/>
              </a:rPr>
              <a:t> </a:t>
            </a:r>
            <a:r>
              <a:rPr sz="1600" dirty="0">
                <a:solidFill>
                  <a:srgbClr val="7E7E7E"/>
                </a:solidFill>
                <a:latin typeface="Arial MT"/>
                <a:cs typeface="Arial MT"/>
              </a:rPr>
              <a:t>–</a:t>
            </a:r>
            <a:r>
              <a:rPr sz="1600" spc="-30" dirty="0">
                <a:solidFill>
                  <a:srgbClr val="7E7E7E"/>
                </a:solidFill>
                <a:latin typeface="Arial MT"/>
                <a:cs typeface="Arial MT"/>
              </a:rPr>
              <a:t> </a:t>
            </a:r>
            <a:r>
              <a:rPr sz="1600" dirty="0">
                <a:solidFill>
                  <a:srgbClr val="7E7E7E"/>
                </a:solidFill>
                <a:latin typeface="Arial MT"/>
                <a:cs typeface="Arial MT"/>
              </a:rPr>
              <a:t>presents</a:t>
            </a:r>
            <a:r>
              <a:rPr sz="1600" spc="-20" dirty="0">
                <a:solidFill>
                  <a:srgbClr val="7E7E7E"/>
                </a:solidFill>
                <a:latin typeface="Arial MT"/>
                <a:cs typeface="Arial MT"/>
              </a:rPr>
              <a:t> </a:t>
            </a:r>
            <a:r>
              <a:rPr sz="1600" dirty="0">
                <a:solidFill>
                  <a:srgbClr val="7E7E7E"/>
                </a:solidFill>
                <a:latin typeface="Arial MT"/>
                <a:cs typeface="Arial MT"/>
              </a:rPr>
              <a:t>a</a:t>
            </a:r>
            <a:r>
              <a:rPr sz="1600" spc="-30" dirty="0">
                <a:solidFill>
                  <a:srgbClr val="7E7E7E"/>
                </a:solidFill>
                <a:latin typeface="Arial MT"/>
                <a:cs typeface="Arial MT"/>
              </a:rPr>
              <a:t> </a:t>
            </a:r>
            <a:r>
              <a:rPr sz="1600" dirty="0">
                <a:solidFill>
                  <a:srgbClr val="7E7E7E"/>
                </a:solidFill>
                <a:latin typeface="Arial MT"/>
                <a:cs typeface="Arial MT"/>
              </a:rPr>
              <a:t>special</a:t>
            </a:r>
            <a:r>
              <a:rPr sz="1600" spc="-40" dirty="0">
                <a:solidFill>
                  <a:srgbClr val="7E7E7E"/>
                </a:solidFill>
                <a:latin typeface="Arial MT"/>
                <a:cs typeface="Arial MT"/>
              </a:rPr>
              <a:t> </a:t>
            </a:r>
            <a:r>
              <a:rPr sz="1600" spc="-10" dirty="0">
                <a:solidFill>
                  <a:srgbClr val="7E7E7E"/>
                </a:solidFill>
                <a:latin typeface="Arial MT"/>
                <a:cs typeface="Arial MT"/>
              </a:rPr>
              <a:t>problem </a:t>
            </a:r>
            <a:r>
              <a:rPr sz="1600" dirty="0">
                <a:solidFill>
                  <a:srgbClr val="7E7E7E"/>
                </a:solidFill>
                <a:latin typeface="Arial MT"/>
                <a:cs typeface="Arial MT"/>
              </a:rPr>
              <a:t>because</a:t>
            </a:r>
            <a:r>
              <a:rPr sz="1600" spc="-30" dirty="0">
                <a:solidFill>
                  <a:srgbClr val="7E7E7E"/>
                </a:solidFill>
                <a:latin typeface="Arial MT"/>
                <a:cs typeface="Arial MT"/>
              </a:rPr>
              <a:t> </a:t>
            </a:r>
            <a:r>
              <a:rPr sz="1600" dirty="0">
                <a:solidFill>
                  <a:srgbClr val="7E7E7E"/>
                </a:solidFill>
                <a:latin typeface="Arial MT"/>
                <a:cs typeface="Arial MT"/>
              </a:rPr>
              <a:t>there</a:t>
            </a:r>
            <a:r>
              <a:rPr sz="1600" spc="-10" dirty="0">
                <a:solidFill>
                  <a:srgbClr val="7E7E7E"/>
                </a:solidFill>
                <a:latin typeface="Arial MT"/>
                <a:cs typeface="Arial MT"/>
              </a:rPr>
              <a:t> </a:t>
            </a:r>
            <a:r>
              <a:rPr sz="1600" dirty="0">
                <a:solidFill>
                  <a:srgbClr val="7E7E7E"/>
                </a:solidFill>
                <a:latin typeface="Arial MT"/>
                <a:cs typeface="Arial MT"/>
              </a:rPr>
              <a:t>is</a:t>
            </a:r>
            <a:r>
              <a:rPr sz="1600" spc="-25" dirty="0">
                <a:solidFill>
                  <a:srgbClr val="7E7E7E"/>
                </a:solidFill>
                <a:latin typeface="Arial MT"/>
                <a:cs typeface="Arial MT"/>
              </a:rPr>
              <a:t> </a:t>
            </a:r>
            <a:r>
              <a:rPr sz="1600" dirty="0">
                <a:solidFill>
                  <a:srgbClr val="7E7E7E"/>
                </a:solidFill>
                <a:latin typeface="Arial MT"/>
                <a:cs typeface="Arial MT"/>
              </a:rPr>
              <a:t>no</a:t>
            </a:r>
            <a:r>
              <a:rPr sz="1600" spc="-15" dirty="0">
                <a:solidFill>
                  <a:srgbClr val="7E7E7E"/>
                </a:solidFill>
                <a:latin typeface="Arial MT"/>
                <a:cs typeface="Arial MT"/>
              </a:rPr>
              <a:t> </a:t>
            </a:r>
            <a:r>
              <a:rPr sz="1600" dirty="0">
                <a:solidFill>
                  <a:srgbClr val="7E7E7E"/>
                </a:solidFill>
                <a:latin typeface="Arial MT"/>
                <a:cs typeface="Arial MT"/>
              </a:rPr>
              <a:t>reason</a:t>
            </a:r>
            <a:r>
              <a:rPr sz="1600" spc="-20" dirty="0">
                <a:solidFill>
                  <a:srgbClr val="7E7E7E"/>
                </a:solidFill>
                <a:latin typeface="Arial MT"/>
                <a:cs typeface="Arial MT"/>
              </a:rPr>
              <a:t> </a:t>
            </a:r>
            <a:r>
              <a:rPr sz="1600" dirty="0">
                <a:solidFill>
                  <a:srgbClr val="7E7E7E"/>
                </a:solidFill>
                <a:latin typeface="Arial MT"/>
                <a:cs typeface="Arial MT"/>
              </a:rPr>
              <a:t>for</a:t>
            </a:r>
            <a:r>
              <a:rPr sz="1600" spc="-10" dirty="0">
                <a:solidFill>
                  <a:srgbClr val="7E7E7E"/>
                </a:solidFill>
                <a:latin typeface="Arial MT"/>
                <a:cs typeface="Arial MT"/>
              </a:rPr>
              <a:t> </a:t>
            </a:r>
            <a:r>
              <a:rPr sz="1600" dirty="0">
                <a:solidFill>
                  <a:srgbClr val="7E7E7E"/>
                </a:solidFill>
                <a:latin typeface="Arial MT"/>
                <a:cs typeface="Arial MT"/>
              </a:rPr>
              <a:t>deleting</a:t>
            </a:r>
            <a:r>
              <a:rPr sz="1600" spc="-25" dirty="0">
                <a:solidFill>
                  <a:srgbClr val="7E7E7E"/>
                </a:solidFill>
                <a:latin typeface="Arial MT"/>
                <a:cs typeface="Arial MT"/>
              </a:rPr>
              <a:t> </a:t>
            </a:r>
            <a:r>
              <a:rPr sz="1600" dirty="0">
                <a:solidFill>
                  <a:srgbClr val="7E7E7E"/>
                </a:solidFill>
                <a:latin typeface="Arial MT"/>
                <a:cs typeface="Arial MT"/>
              </a:rPr>
              <a:t>the</a:t>
            </a:r>
            <a:r>
              <a:rPr sz="1600" spc="-10" dirty="0">
                <a:solidFill>
                  <a:srgbClr val="7E7E7E"/>
                </a:solidFill>
                <a:latin typeface="Arial MT"/>
                <a:cs typeface="Arial MT"/>
              </a:rPr>
              <a:t> </a:t>
            </a:r>
            <a:r>
              <a:rPr sz="1600" dirty="0">
                <a:solidFill>
                  <a:srgbClr val="7E7E7E"/>
                </a:solidFill>
                <a:latin typeface="Arial MT"/>
                <a:cs typeface="Arial MT"/>
              </a:rPr>
              <a:t>case,</a:t>
            </a:r>
            <a:r>
              <a:rPr sz="1600" spc="-20" dirty="0">
                <a:solidFill>
                  <a:srgbClr val="7E7E7E"/>
                </a:solidFill>
                <a:latin typeface="Arial MT"/>
                <a:cs typeface="Arial MT"/>
              </a:rPr>
              <a:t> </a:t>
            </a:r>
            <a:r>
              <a:rPr sz="1600" dirty="0">
                <a:solidFill>
                  <a:srgbClr val="7E7E7E"/>
                </a:solidFill>
                <a:latin typeface="Arial MT"/>
                <a:cs typeface="Arial MT"/>
              </a:rPr>
              <a:t>but</a:t>
            </a:r>
            <a:r>
              <a:rPr sz="1600" spc="-10" dirty="0">
                <a:solidFill>
                  <a:srgbClr val="7E7E7E"/>
                </a:solidFill>
                <a:latin typeface="Arial MT"/>
                <a:cs typeface="Arial MT"/>
              </a:rPr>
              <a:t> </a:t>
            </a:r>
            <a:r>
              <a:rPr sz="1600" dirty="0">
                <a:solidFill>
                  <a:srgbClr val="7E7E7E"/>
                </a:solidFill>
                <a:latin typeface="Arial MT"/>
                <a:cs typeface="Arial MT"/>
              </a:rPr>
              <a:t>its</a:t>
            </a:r>
            <a:r>
              <a:rPr sz="1600" spc="-20" dirty="0">
                <a:solidFill>
                  <a:srgbClr val="7E7E7E"/>
                </a:solidFill>
                <a:latin typeface="Arial MT"/>
                <a:cs typeface="Arial MT"/>
              </a:rPr>
              <a:t> </a:t>
            </a:r>
            <a:r>
              <a:rPr sz="1600" dirty="0">
                <a:solidFill>
                  <a:srgbClr val="7E7E7E"/>
                </a:solidFill>
                <a:latin typeface="Arial MT"/>
                <a:cs typeface="Arial MT"/>
              </a:rPr>
              <a:t>inclusion</a:t>
            </a:r>
            <a:r>
              <a:rPr sz="1600" spc="-35" dirty="0">
                <a:solidFill>
                  <a:srgbClr val="7E7E7E"/>
                </a:solidFill>
                <a:latin typeface="Arial MT"/>
                <a:cs typeface="Arial MT"/>
              </a:rPr>
              <a:t> </a:t>
            </a:r>
            <a:r>
              <a:rPr sz="1600" dirty="0">
                <a:solidFill>
                  <a:srgbClr val="7E7E7E"/>
                </a:solidFill>
                <a:latin typeface="Arial MT"/>
                <a:cs typeface="Arial MT"/>
              </a:rPr>
              <a:t>cannot</a:t>
            </a:r>
            <a:r>
              <a:rPr sz="1600" spc="-20" dirty="0">
                <a:solidFill>
                  <a:srgbClr val="7E7E7E"/>
                </a:solidFill>
                <a:latin typeface="Arial MT"/>
                <a:cs typeface="Arial MT"/>
              </a:rPr>
              <a:t> </a:t>
            </a:r>
            <a:r>
              <a:rPr sz="1600" dirty="0">
                <a:solidFill>
                  <a:srgbClr val="7E7E7E"/>
                </a:solidFill>
                <a:latin typeface="Arial MT"/>
                <a:cs typeface="Arial MT"/>
              </a:rPr>
              <a:t>be</a:t>
            </a:r>
            <a:r>
              <a:rPr sz="1600" spc="-25" dirty="0">
                <a:solidFill>
                  <a:srgbClr val="7E7E7E"/>
                </a:solidFill>
                <a:latin typeface="Arial MT"/>
                <a:cs typeface="Arial MT"/>
              </a:rPr>
              <a:t> </a:t>
            </a:r>
            <a:r>
              <a:rPr sz="1600" spc="-10" dirty="0">
                <a:solidFill>
                  <a:srgbClr val="7E7E7E"/>
                </a:solidFill>
                <a:latin typeface="Arial MT"/>
                <a:cs typeface="Arial MT"/>
              </a:rPr>
              <a:t>justified </a:t>
            </a:r>
            <a:r>
              <a:rPr sz="1600" dirty="0">
                <a:solidFill>
                  <a:srgbClr val="7E7E7E"/>
                </a:solidFill>
                <a:latin typeface="Arial MT"/>
                <a:cs typeface="Arial MT"/>
              </a:rPr>
              <a:t>either,</a:t>
            </a:r>
            <a:r>
              <a:rPr sz="1600" spc="-15" dirty="0">
                <a:solidFill>
                  <a:srgbClr val="7E7E7E"/>
                </a:solidFill>
                <a:latin typeface="Arial MT"/>
                <a:cs typeface="Arial MT"/>
              </a:rPr>
              <a:t> </a:t>
            </a:r>
            <a:r>
              <a:rPr sz="1600" dirty="0">
                <a:solidFill>
                  <a:srgbClr val="7E7E7E"/>
                </a:solidFill>
                <a:latin typeface="Arial MT"/>
                <a:cs typeface="Arial MT"/>
              </a:rPr>
              <a:t>suggesting</a:t>
            </a:r>
            <a:r>
              <a:rPr sz="1600" spc="-30" dirty="0">
                <a:solidFill>
                  <a:srgbClr val="7E7E7E"/>
                </a:solidFill>
                <a:latin typeface="Arial MT"/>
                <a:cs typeface="Arial MT"/>
              </a:rPr>
              <a:t> </a:t>
            </a:r>
            <a:r>
              <a:rPr sz="1600" dirty="0">
                <a:solidFill>
                  <a:srgbClr val="7E7E7E"/>
                </a:solidFill>
                <a:latin typeface="Arial MT"/>
                <a:cs typeface="Arial MT"/>
              </a:rPr>
              <a:t>analyses</a:t>
            </a:r>
            <a:r>
              <a:rPr sz="1600" spc="-35" dirty="0">
                <a:solidFill>
                  <a:srgbClr val="7E7E7E"/>
                </a:solidFill>
                <a:latin typeface="Arial MT"/>
                <a:cs typeface="Arial MT"/>
              </a:rPr>
              <a:t> </a:t>
            </a:r>
            <a:r>
              <a:rPr sz="1600" dirty="0">
                <a:solidFill>
                  <a:srgbClr val="7E7E7E"/>
                </a:solidFill>
                <a:latin typeface="Arial MT"/>
                <a:cs typeface="Arial MT"/>
              </a:rPr>
              <a:t>with</a:t>
            </a:r>
            <a:r>
              <a:rPr sz="1600" spc="-30" dirty="0">
                <a:solidFill>
                  <a:srgbClr val="7E7E7E"/>
                </a:solidFill>
                <a:latin typeface="Arial MT"/>
                <a:cs typeface="Arial MT"/>
              </a:rPr>
              <a:t> </a:t>
            </a:r>
            <a:r>
              <a:rPr sz="1600" dirty="0">
                <a:solidFill>
                  <a:srgbClr val="7E7E7E"/>
                </a:solidFill>
                <a:latin typeface="Arial MT"/>
                <a:cs typeface="Arial MT"/>
              </a:rPr>
              <a:t>and</a:t>
            </a:r>
            <a:r>
              <a:rPr sz="1600" spc="-25" dirty="0">
                <a:solidFill>
                  <a:srgbClr val="7E7E7E"/>
                </a:solidFill>
                <a:latin typeface="Arial MT"/>
                <a:cs typeface="Arial MT"/>
              </a:rPr>
              <a:t> </a:t>
            </a:r>
            <a:r>
              <a:rPr sz="1600" dirty="0">
                <a:solidFill>
                  <a:srgbClr val="7E7E7E"/>
                </a:solidFill>
                <a:latin typeface="Arial MT"/>
                <a:cs typeface="Arial MT"/>
              </a:rPr>
              <a:t>without</a:t>
            </a:r>
            <a:r>
              <a:rPr sz="1600" spc="-2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observations</a:t>
            </a:r>
            <a:r>
              <a:rPr sz="1600" spc="-25" dirty="0">
                <a:solidFill>
                  <a:srgbClr val="7E7E7E"/>
                </a:solidFill>
                <a:latin typeface="Arial MT"/>
                <a:cs typeface="Arial MT"/>
              </a:rPr>
              <a:t> </a:t>
            </a:r>
            <a:r>
              <a:rPr sz="1600" dirty="0">
                <a:solidFill>
                  <a:srgbClr val="7E7E7E"/>
                </a:solidFill>
                <a:latin typeface="Arial MT"/>
                <a:cs typeface="Arial MT"/>
              </a:rPr>
              <a:t>to</a:t>
            </a:r>
            <a:r>
              <a:rPr sz="1600" spc="-20" dirty="0">
                <a:solidFill>
                  <a:srgbClr val="7E7E7E"/>
                </a:solidFill>
                <a:latin typeface="Arial MT"/>
                <a:cs typeface="Arial MT"/>
              </a:rPr>
              <a:t> </a:t>
            </a:r>
            <a:r>
              <a:rPr sz="1600" dirty="0">
                <a:solidFill>
                  <a:srgbClr val="7E7E7E"/>
                </a:solidFill>
                <a:latin typeface="Arial MT"/>
                <a:cs typeface="Arial MT"/>
              </a:rPr>
              <a:t>make</a:t>
            </a:r>
            <a:r>
              <a:rPr sz="1600" spc="-25" dirty="0">
                <a:solidFill>
                  <a:srgbClr val="7E7E7E"/>
                </a:solidFill>
                <a:latin typeface="Arial MT"/>
                <a:cs typeface="Arial MT"/>
              </a:rPr>
              <a:t> </a:t>
            </a:r>
            <a:r>
              <a:rPr sz="1600" dirty="0">
                <a:solidFill>
                  <a:srgbClr val="7E7E7E"/>
                </a:solidFill>
                <a:latin typeface="Arial MT"/>
                <a:cs typeface="Arial MT"/>
              </a:rPr>
              <a:t>a</a:t>
            </a:r>
            <a:r>
              <a:rPr sz="1600" spc="-25" dirty="0">
                <a:solidFill>
                  <a:srgbClr val="7E7E7E"/>
                </a:solidFill>
                <a:latin typeface="Arial MT"/>
                <a:cs typeface="Arial MT"/>
              </a:rPr>
              <a:t> </a:t>
            </a:r>
            <a:r>
              <a:rPr sz="1600" spc="-10" dirty="0">
                <a:solidFill>
                  <a:srgbClr val="7E7E7E"/>
                </a:solidFill>
                <a:latin typeface="Arial MT"/>
                <a:cs typeface="Arial MT"/>
              </a:rPr>
              <a:t>complete </a:t>
            </a:r>
            <a:r>
              <a:rPr sz="1600" dirty="0">
                <a:solidFill>
                  <a:srgbClr val="7E7E7E"/>
                </a:solidFill>
                <a:latin typeface="Arial MT"/>
                <a:cs typeface="Arial MT"/>
              </a:rPr>
              <a:t>assessment,</a:t>
            </a:r>
            <a:r>
              <a:rPr sz="1600" spc="-75" dirty="0">
                <a:solidFill>
                  <a:srgbClr val="7E7E7E"/>
                </a:solidFill>
                <a:latin typeface="Arial MT"/>
                <a:cs typeface="Arial MT"/>
              </a:rPr>
              <a:t> </a:t>
            </a:r>
            <a:r>
              <a:rPr sz="1600" spc="-25" dirty="0">
                <a:solidFill>
                  <a:srgbClr val="7E7E7E"/>
                </a:solidFill>
                <a:latin typeface="Arial MT"/>
                <a:cs typeface="Arial MT"/>
              </a:rPr>
              <a:t>and</a:t>
            </a:r>
            <a:endParaRPr sz="1600">
              <a:latin typeface="Arial MT"/>
              <a:cs typeface="Arial MT"/>
            </a:endParaRPr>
          </a:p>
          <a:p>
            <a:pPr marL="354965" marR="172720" indent="-342900">
              <a:lnSpc>
                <a:spcPct val="110000"/>
              </a:lnSpc>
              <a:spcBef>
                <a:spcPts val="600"/>
              </a:spcBef>
              <a:buClr>
                <a:srgbClr val="245896"/>
              </a:buClr>
              <a:buAutoNum type="arabicPeriod"/>
              <a:tabLst>
                <a:tab pos="354965" algn="l"/>
              </a:tabLst>
            </a:pPr>
            <a:r>
              <a:rPr sz="1600" dirty="0">
                <a:solidFill>
                  <a:srgbClr val="7E7E7E"/>
                </a:solidFill>
                <a:latin typeface="Arial MT"/>
                <a:cs typeface="Arial MT"/>
              </a:rPr>
              <a:t>An</a:t>
            </a:r>
            <a:r>
              <a:rPr sz="1600" spc="-35" dirty="0">
                <a:solidFill>
                  <a:srgbClr val="7E7E7E"/>
                </a:solidFill>
                <a:latin typeface="Arial MT"/>
                <a:cs typeface="Arial MT"/>
              </a:rPr>
              <a:t> </a:t>
            </a:r>
            <a:r>
              <a:rPr sz="1600" dirty="0">
                <a:solidFill>
                  <a:srgbClr val="7E7E7E"/>
                </a:solidFill>
                <a:latin typeface="Arial MT"/>
                <a:cs typeface="Arial MT"/>
              </a:rPr>
              <a:t>ordinary</a:t>
            </a:r>
            <a:r>
              <a:rPr sz="1600" spc="-20" dirty="0">
                <a:solidFill>
                  <a:srgbClr val="7E7E7E"/>
                </a:solidFill>
                <a:latin typeface="Arial MT"/>
                <a:cs typeface="Arial MT"/>
              </a:rPr>
              <a:t> </a:t>
            </a:r>
            <a:r>
              <a:rPr sz="1600" dirty="0">
                <a:solidFill>
                  <a:srgbClr val="7E7E7E"/>
                </a:solidFill>
                <a:latin typeface="Arial MT"/>
                <a:cs typeface="Arial MT"/>
              </a:rPr>
              <a:t>observation</a:t>
            </a:r>
            <a:r>
              <a:rPr sz="1600" spc="-35" dirty="0">
                <a:solidFill>
                  <a:srgbClr val="7E7E7E"/>
                </a:solidFill>
                <a:latin typeface="Arial MT"/>
                <a:cs typeface="Arial MT"/>
              </a:rPr>
              <a:t> </a:t>
            </a:r>
            <a:r>
              <a:rPr sz="1600" dirty="0">
                <a:solidFill>
                  <a:srgbClr val="7E7E7E"/>
                </a:solidFill>
                <a:latin typeface="Arial MT"/>
                <a:cs typeface="Arial MT"/>
              </a:rPr>
              <a:t>in</a:t>
            </a:r>
            <a:r>
              <a:rPr sz="1600" spc="-30" dirty="0">
                <a:solidFill>
                  <a:srgbClr val="7E7E7E"/>
                </a:solidFill>
                <a:latin typeface="Arial MT"/>
                <a:cs typeface="Arial MT"/>
              </a:rPr>
              <a:t> </a:t>
            </a:r>
            <a:r>
              <a:rPr sz="1600" dirty="0">
                <a:solidFill>
                  <a:srgbClr val="7E7E7E"/>
                </a:solidFill>
                <a:latin typeface="Arial MT"/>
                <a:cs typeface="Arial MT"/>
              </a:rPr>
              <a:t>its</a:t>
            </a:r>
            <a:r>
              <a:rPr sz="1600" spc="-20" dirty="0">
                <a:solidFill>
                  <a:srgbClr val="7E7E7E"/>
                </a:solidFill>
                <a:latin typeface="Arial MT"/>
                <a:cs typeface="Arial MT"/>
              </a:rPr>
              <a:t> </a:t>
            </a:r>
            <a:r>
              <a:rPr sz="1600" dirty="0">
                <a:solidFill>
                  <a:srgbClr val="7E7E7E"/>
                </a:solidFill>
                <a:latin typeface="Arial MT"/>
                <a:cs typeface="Arial MT"/>
              </a:rPr>
              <a:t>individual</a:t>
            </a:r>
            <a:r>
              <a:rPr sz="1600" spc="-45" dirty="0">
                <a:solidFill>
                  <a:srgbClr val="7E7E7E"/>
                </a:solidFill>
                <a:latin typeface="Arial MT"/>
                <a:cs typeface="Arial MT"/>
              </a:rPr>
              <a:t> </a:t>
            </a:r>
            <a:r>
              <a:rPr sz="1600" dirty="0">
                <a:solidFill>
                  <a:srgbClr val="7E7E7E"/>
                </a:solidFill>
                <a:latin typeface="Arial MT"/>
                <a:cs typeface="Arial MT"/>
              </a:rPr>
              <a:t>characteristics</a:t>
            </a:r>
            <a:r>
              <a:rPr sz="1600" spc="-30" dirty="0">
                <a:solidFill>
                  <a:srgbClr val="7E7E7E"/>
                </a:solidFill>
                <a:latin typeface="Arial MT"/>
                <a:cs typeface="Arial MT"/>
              </a:rPr>
              <a:t> </a:t>
            </a:r>
            <a:r>
              <a:rPr sz="1600" dirty="0">
                <a:solidFill>
                  <a:srgbClr val="7E7E7E"/>
                </a:solidFill>
                <a:latin typeface="Arial MT"/>
                <a:cs typeface="Arial MT"/>
              </a:rPr>
              <a:t>but</a:t>
            </a:r>
            <a:r>
              <a:rPr sz="1600" spc="-15" dirty="0">
                <a:solidFill>
                  <a:srgbClr val="7E7E7E"/>
                </a:solidFill>
                <a:latin typeface="Arial MT"/>
                <a:cs typeface="Arial MT"/>
              </a:rPr>
              <a:t> </a:t>
            </a:r>
            <a:r>
              <a:rPr sz="1600" dirty="0">
                <a:solidFill>
                  <a:srgbClr val="7E7E7E"/>
                </a:solidFill>
                <a:latin typeface="Arial MT"/>
                <a:cs typeface="Arial MT"/>
              </a:rPr>
              <a:t>exceptional</a:t>
            </a:r>
            <a:r>
              <a:rPr sz="1600" spc="-40" dirty="0">
                <a:solidFill>
                  <a:srgbClr val="7E7E7E"/>
                </a:solidFill>
                <a:latin typeface="Arial MT"/>
                <a:cs typeface="Arial MT"/>
              </a:rPr>
              <a:t> </a:t>
            </a:r>
            <a:r>
              <a:rPr sz="1600" dirty="0">
                <a:solidFill>
                  <a:srgbClr val="7E7E7E"/>
                </a:solidFill>
                <a:latin typeface="Arial MT"/>
                <a:cs typeface="Arial MT"/>
              </a:rPr>
              <a:t>in</a:t>
            </a:r>
            <a:r>
              <a:rPr sz="1600" spc="-30" dirty="0">
                <a:solidFill>
                  <a:srgbClr val="7E7E7E"/>
                </a:solidFill>
                <a:latin typeface="Arial MT"/>
                <a:cs typeface="Arial MT"/>
              </a:rPr>
              <a:t> </a:t>
            </a:r>
            <a:r>
              <a:rPr sz="1600" spc="-25" dirty="0">
                <a:solidFill>
                  <a:srgbClr val="7E7E7E"/>
                </a:solidFill>
                <a:latin typeface="Arial MT"/>
                <a:cs typeface="Arial MT"/>
              </a:rPr>
              <a:t>its </a:t>
            </a:r>
            <a:r>
              <a:rPr sz="1600" dirty="0">
                <a:solidFill>
                  <a:srgbClr val="7E7E7E"/>
                </a:solidFill>
                <a:latin typeface="Arial MT"/>
                <a:cs typeface="Arial MT"/>
              </a:rPr>
              <a:t>combination</a:t>
            </a:r>
            <a:r>
              <a:rPr sz="1600" spc="-40"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characteristics</a:t>
            </a:r>
            <a:r>
              <a:rPr sz="1600" spc="-30" dirty="0">
                <a:solidFill>
                  <a:srgbClr val="7E7E7E"/>
                </a:solidFill>
                <a:latin typeface="Arial MT"/>
                <a:cs typeface="Arial MT"/>
              </a:rPr>
              <a:t> </a:t>
            </a:r>
            <a:r>
              <a:rPr sz="1600" dirty="0">
                <a:solidFill>
                  <a:srgbClr val="7E7E7E"/>
                </a:solidFill>
                <a:latin typeface="Arial MT"/>
                <a:cs typeface="Arial MT"/>
              </a:rPr>
              <a:t>–</a:t>
            </a:r>
            <a:r>
              <a:rPr sz="1600" spc="-30" dirty="0">
                <a:solidFill>
                  <a:srgbClr val="7E7E7E"/>
                </a:solidFill>
                <a:latin typeface="Arial MT"/>
                <a:cs typeface="Arial MT"/>
              </a:rPr>
              <a:t> </a:t>
            </a:r>
            <a:r>
              <a:rPr sz="1600" dirty="0">
                <a:solidFill>
                  <a:srgbClr val="7E7E7E"/>
                </a:solidFill>
                <a:latin typeface="Arial MT"/>
                <a:cs typeface="Arial MT"/>
              </a:rPr>
              <a:t>indicates</a:t>
            </a:r>
            <a:r>
              <a:rPr sz="1600" spc="-35" dirty="0">
                <a:solidFill>
                  <a:srgbClr val="7E7E7E"/>
                </a:solidFill>
                <a:latin typeface="Arial MT"/>
                <a:cs typeface="Arial MT"/>
              </a:rPr>
              <a:t> </a:t>
            </a:r>
            <a:r>
              <a:rPr sz="1600" dirty="0">
                <a:solidFill>
                  <a:srgbClr val="7E7E7E"/>
                </a:solidFill>
                <a:latin typeface="Arial MT"/>
                <a:cs typeface="Arial MT"/>
              </a:rPr>
              <a:t>modifications</a:t>
            </a:r>
            <a:r>
              <a:rPr sz="1600" spc="-25" dirty="0">
                <a:solidFill>
                  <a:srgbClr val="7E7E7E"/>
                </a:solidFill>
                <a:latin typeface="Arial MT"/>
                <a:cs typeface="Arial MT"/>
              </a:rPr>
              <a:t> </a:t>
            </a:r>
            <a:r>
              <a:rPr sz="1600" dirty="0">
                <a:solidFill>
                  <a:srgbClr val="7E7E7E"/>
                </a:solidFill>
                <a:latin typeface="Arial MT"/>
                <a:cs typeface="Arial MT"/>
              </a:rPr>
              <a:t>to</a:t>
            </a:r>
            <a:r>
              <a:rPr sz="1600" spc="-30"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conceptual</a:t>
            </a:r>
            <a:r>
              <a:rPr sz="1600" spc="-35" dirty="0">
                <a:solidFill>
                  <a:srgbClr val="7E7E7E"/>
                </a:solidFill>
                <a:latin typeface="Arial MT"/>
                <a:cs typeface="Arial MT"/>
              </a:rPr>
              <a:t> </a:t>
            </a:r>
            <a:r>
              <a:rPr sz="1600" dirty="0">
                <a:solidFill>
                  <a:srgbClr val="7E7E7E"/>
                </a:solidFill>
                <a:latin typeface="Arial MT"/>
                <a:cs typeface="Arial MT"/>
              </a:rPr>
              <a:t>basis</a:t>
            </a:r>
            <a:r>
              <a:rPr sz="1600" spc="-35"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spc="-25" dirty="0">
                <a:solidFill>
                  <a:srgbClr val="7E7E7E"/>
                </a:solidFill>
                <a:latin typeface="Arial MT"/>
                <a:cs typeface="Arial MT"/>
              </a:rPr>
              <a:t>the </a:t>
            </a:r>
            <a:r>
              <a:rPr sz="1600" dirty="0">
                <a:solidFill>
                  <a:srgbClr val="7E7E7E"/>
                </a:solidFill>
                <a:latin typeface="Arial MT"/>
                <a:cs typeface="Arial MT"/>
              </a:rPr>
              <a:t>regression</a:t>
            </a:r>
            <a:r>
              <a:rPr sz="1600" spc="-25" dirty="0">
                <a:solidFill>
                  <a:srgbClr val="7E7E7E"/>
                </a:solidFill>
                <a:latin typeface="Arial MT"/>
                <a:cs typeface="Arial MT"/>
              </a:rPr>
              <a:t> </a:t>
            </a:r>
            <a:r>
              <a:rPr sz="1600" dirty="0">
                <a:solidFill>
                  <a:srgbClr val="7E7E7E"/>
                </a:solidFill>
                <a:latin typeface="Arial MT"/>
                <a:cs typeface="Arial MT"/>
              </a:rPr>
              <a:t>model</a:t>
            </a:r>
            <a:r>
              <a:rPr sz="1600" spc="-15" dirty="0">
                <a:solidFill>
                  <a:srgbClr val="7E7E7E"/>
                </a:solidFill>
                <a:latin typeface="Arial MT"/>
                <a:cs typeface="Arial MT"/>
              </a:rPr>
              <a:t> </a:t>
            </a:r>
            <a:r>
              <a:rPr sz="1600" dirty="0">
                <a:solidFill>
                  <a:srgbClr val="7E7E7E"/>
                </a:solidFill>
                <a:latin typeface="Arial MT"/>
                <a:cs typeface="Arial MT"/>
              </a:rPr>
              <a:t>and</a:t>
            </a:r>
            <a:r>
              <a:rPr sz="1600" spc="-15" dirty="0">
                <a:solidFill>
                  <a:srgbClr val="7E7E7E"/>
                </a:solidFill>
                <a:latin typeface="Arial MT"/>
                <a:cs typeface="Arial MT"/>
              </a:rPr>
              <a:t> </a:t>
            </a:r>
            <a:r>
              <a:rPr sz="1600" dirty="0">
                <a:solidFill>
                  <a:srgbClr val="7E7E7E"/>
                </a:solidFill>
                <a:latin typeface="Arial MT"/>
                <a:cs typeface="Arial MT"/>
              </a:rPr>
              <a:t>should</a:t>
            </a:r>
            <a:r>
              <a:rPr sz="1600" spc="-30" dirty="0">
                <a:solidFill>
                  <a:srgbClr val="7E7E7E"/>
                </a:solidFill>
                <a:latin typeface="Arial MT"/>
                <a:cs typeface="Arial MT"/>
              </a:rPr>
              <a:t> </a:t>
            </a:r>
            <a:r>
              <a:rPr sz="1600" dirty="0">
                <a:solidFill>
                  <a:srgbClr val="7E7E7E"/>
                </a:solidFill>
                <a:latin typeface="Arial MT"/>
                <a:cs typeface="Arial MT"/>
              </a:rPr>
              <a:t>be</a:t>
            </a:r>
            <a:r>
              <a:rPr sz="1600" spc="-15" dirty="0">
                <a:solidFill>
                  <a:srgbClr val="7E7E7E"/>
                </a:solidFill>
                <a:latin typeface="Arial MT"/>
                <a:cs typeface="Arial MT"/>
              </a:rPr>
              <a:t> </a:t>
            </a:r>
            <a:r>
              <a:rPr sz="1600" spc="-10" dirty="0">
                <a:solidFill>
                  <a:srgbClr val="7E7E7E"/>
                </a:solidFill>
                <a:latin typeface="Arial MT"/>
                <a:cs typeface="Arial MT"/>
              </a:rPr>
              <a:t>retained</a:t>
            </a:r>
            <a:r>
              <a:rPr sz="1600" spc="-10" dirty="0">
                <a:solidFill>
                  <a:srgbClr val="000066"/>
                </a:solidFill>
                <a:latin typeface="Arial MT"/>
                <a:cs typeface="Arial MT"/>
              </a:rPr>
              <a:t>.</a:t>
            </a:r>
            <a:endParaRPr sz="1600">
              <a:latin typeface="Arial MT"/>
              <a:cs typeface="Arial MT"/>
            </a:endParaRPr>
          </a:p>
        </p:txBody>
      </p:sp>
      <p:sp>
        <p:nvSpPr>
          <p:cNvPr id="15" name="object 15"/>
          <p:cNvSpPr txBox="1"/>
          <p:nvPr/>
        </p:nvSpPr>
        <p:spPr>
          <a:xfrm>
            <a:off x="5473294" y="6391633"/>
            <a:ext cx="2420620" cy="330835"/>
          </a:xfrm>
          <a:prstGeom prst="rect">
            <a:avLst/>
          </a:prstGeom>
        </p:spPr>
        <p:txBody>
          <a:bodyPr vert="horz" wrap="square" lIns="0" tIns="12700" rIns="0" bIns="0" rtlCol="0">
            <a:spAutoFit/>
          </a:bodyPr>
          <a:lstStyle/>
          <a:p>
            <a:pPr marL="12700" marR="5080">
              <a:lnSpc>
                <a:spcPct val="100000"/>
              </a:lnSpc>
              <a:spcBef>
                <a:spcPts val="100"/>
              </a:spcBef>
            </a:pPr>
            <a:r>
              <a:rPr sz="1000" dirty="0">
                <a:solidFill>
                  <a:srgbClr val="000066"/>
                </a:solidFill>
                <a:latin typeface="Arial MT"/>
                <a:cs typeface="Arial MT"/>
              </a:rPr>
              <a:t>Copyright</a:t>
            </a:r>
            <a:r>
              <a:rPr sz="1000" spc="-45" dirty="0">
                <a:solidFill>
                  <a:srgbClr val="000066"/>
                </a:solidFill>
                <a:latin typeface="Arial MT"/>
                <a:cs typeface="Arial MT"/>
              </a:rPr>
              <a:t> </a:t>
            </a:r>
            <a:r>
              <a:rPr sz="1000" dirty="0">
                <a:solidFill>
                  <a:srgbClr val="000066"/>
                </a:solidFill>
                <a:latin typeface="Arial MT"/>
                <a:cs typeface="Arial MT"/>
              </a:rPr>
              <a:t>©</a:t>
            </a:r>
            <a:r>
              <a:rPr sz="1000" spc="-15" dirty="0">
                <a:solidFill>
                  <a:srgbClr val="000066"/>
                </a:solidFill>
                <a:latin typeface="Arial MT"/>
                <a:cs typeface="Arial MT"/>
              </a:rPr>
              <a:t> </a:t>
            </a:r>
            <a:r>
              <a:rPr sz="1000" dirty="0">
                <a:solidFill>
                  <a:srgbClr val="000066"/>
                </a:solidFill>
                <a:latin typeface="Arial MT"/>
                <a:cs typeface="Arial MT"/>
              </a:rPr>
              <a:t>2010</a:t>
            </a:r>
            <a:r>
              <a:rPr sz="1000" spc="-45" dirty="0">
                <a:solidFill>
                  <a:srgbClr val="000066"/>
                </a:solidFill>
                <a:latin typeface="Arial MT"/>
                <a:cs typeface="Arial MT"/>
              </a:rPr>
              <a:t> </a:t>
            </a:r>
            <a:r>
              <a:rPr sz="1000" dirty="0">
                <a:solidFill>
                  <a:srgbClr val="000066"/>
                </a:solidFill>
                <a:latin typeface="Arial MT"/>
                <a:cs typeface="Arial MT"/>
              </a:rPr>
              <a:t>Pearson</a:t>
            </a:r>
            <a:r>
              <a:rPr sz="1000" spc="-45" dirty="0">
                <a:solidFill>
                  <a:srgbClr val="000066"/>
                </a:solidFill>
                <a:latin typeface="Arial MT"/>
                <a:cs typeface="Arial MT"/>
              </a:rPr>
              <a:t> </a:t>
            </a:r>
            <a:r>
              <a:rPr sz="1000" dirty="0">
                <a:solidFill>
                  <a:srgbClr val="000066"/>
                </a:solidFill>
                <a:latin typeface="Arial MT"/>
                <a:cs typeface="Arial MT"/>
              </a:rPr>
              <a:t>Education,</a:t>
            </a:r>
            <a:r>
              <a:rPr sz="1000" spc="-35" dirty="0">
                <a:solidFill>
                  <a:srgbClr val="000066"/>
                </a:solidFill>
                <a:latin typeface="Arial MT"/>
                <a:cs typeface="Arial MT"/>
              </a:rPr>
              <a:t> </a:t>
            </a:r>
            <a:r>
              <a:rPr sz="1000" spc="-20" dirty="0">
                <a:solidFill>
                  <a:srgbClr val="000066"/>
                </a:solidFill>
                <a:latin typeface="Arial MT"/>
                <a:cs typeface="Arial MT"/>
              </a:rPr>
              <a:t>Inc., </a:t>
            </a:r>
            <a:r>
              <a:rPr sz="1000" dirty="0">
                <a:solidFill>
                  <a:srgbClr val="000066"/>
                </a:solidFill>
                <a:latin typeface="Arial MT"/>
                <a:cs typeface="Arial MT"/>
              </a:rPr>
              <a:t>publishing</a:t>
            </a:r>
            <a:r>
              <a:rPr sz="1000" spc="-15" dirty="0">
                <a:solidFill>
                  <a:srgbClr val="000066"/>
                </a:solidFill>
                <a:latin typeface="Arial MT"/>
                <a:cs typeface="Arial MT"/>
              </a:rPr>
              <a:t> </a:t>
            </a:r>
            <a:r>
              <a:rPr sz="1000" dirty="0">
                <a:solidFill>
                  <a:srgbClr val="000066"/>
                </a:solidFill>
                <a:latin typeface="Arial MT"/>
                <a:cs typeface="Arial MT"/>
              </a:rPr>
              <a:t>as</a:t>
            </a:r>
            <a:r>
              <a:rPr sz="1000" spc="5" dirty="0">
                <a:solidFill>
                  <a:srgbClr val="000066"/>
                </a:solidFill>
                <a:latin typeface="Arial MT"/>
                <a:cs typeface="Arial MT"/>
              </a:rPr>
              <a:t> </a:t>
            </a:r>
            <a:r>
              <a:rPr sz="1000" spc="-10" dirty="0">
                <a:solidFill>
                  <a:srgbClr val="000066"/>
                </a:solidFill>
                <a:latin typeface="Arial MT"/>
                <a:cs typeface="Arial MT"/>
              </a:rPr>
              <a:t>Prentice-</a:t>
            </a:r>
            <a:r>
              <a:rPr sz="1000" spc="-20" dirty="0">
                <a:solidFill>
                  <a:srgbClr val="000066"/>
                </a:solidFill>
                <a:latin typeface="Arial MT"/>
                <a:cs typeface="Arial MT"/>
              </a:rPr>
              <a:t>Hall.</a:t>
            </a:r>
            <a:endParaRPr sz="1000">
              <a:latin typeface="Arial MT"/>
              <a:cs typeface="Arial MT"/>
            </a:endParaRPr>
          </a:p>
        </p:txBody>
      </p:sp>
    </p:spTree>
    <p:extLst>
      <p:ext uri="{BB962C8B-B14F-4D97-AF65-F5344CB8AC3E}">
        <p14:creationId xmlns:p14="http://schemas.microsoft.com/office/powerpoint/2010/main" val="439702247"/>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6134480"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80" dirty="0"/>
              <a:t> </a:t>
            </a:r>
            <a:r>
              <a:rPr dirty="0"/>
              <a:t>Regression</a:t>
            </a:r>
            <a:r>
              <a:rPr spc="-75" dirty="0"/>
              <a:t> </a:t>
            </a:r>
            <a:r>
              <a:rPr dirty="0"/>
              <a:t>Analysis:</a:t>
            </a:r>
            <a:r>
              <a:rPr spc="-80" dirty="0"/>
              <a:t> </a:t>
            </a:r>
            <a:r>
              <a:rPr dirty="0"/>
              <a:t>Result</a:t>
            </a:r>
            <a:r>
              <a:rPr spc="-80" dirty="0"/>
              <a:t> </a:t>
            </a:r>
            <a:r>
              <a:rPr spc="-10" dirty="0"/>
              <a:t>Interpretation</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671553" y="1889953"/>
            <a:ext cx="7346950" cy="4326890"/>
          </a:xfrm>
          <a:prstGeom prst="rect">
            <a:avLst/>
          </a:prstGeom>
        </p:spPr>
        <p:txBody>
          <a:bodyPr vert="horz" wrap="square" lIns="0" tIns="12700" rIns="0" bIns="0" rtlCol="0">
            <a:spAutoFit/>
          </a:bodyPr>
          <a:lstStyle/>
          <a:p>
            <a:pPr marL="354965" indent="-342265">
              <a:lnSpc>
                <a:spcPct val="100000"/>
              </a:lnSpc>
              <a:spcBef>
                <a:spcPts val="100"/>
              </a:spcBef>
              <a:buClr>
                <a:srgbClr val="245896"/>
              </a:buClr>
              <a:buChar char="•"/>
              <a:tabLst>
                <a:tab pos="354965" algn="l"/>
              </a:tabLst>
            </a:pPr>
            <a:r>
              <a:rPr sz="1600" dirty="0">
                <a:solidFill>
                  <a:srgbClr val="7E7E7E"/>
                </a:solidFill>
                <a:latin typeface="Arial MT"/>
                <a:cs typeface="Arial MT"/>
              </a:rPr>
              <a:t>Coefficient</a:t>
            </a:r>
            <a:r>
              <a:rPr sz="1600" spc="-35" dirty="0">
                <a:solidFill>
                  <a:srgbClr val="7E7E7E"/>
                </a:solidFill>
                <a:latin typeface="Arial MT"/>
                <a:cs typeface="Arial MT"/>
              </a:rPr>
              <a:t> </a:t>
            </a:r>
            <a:r>
              <a:rPr sz="1600" dirty="0">
                <a:solidFill>
                  <a:srgbClr val="7E7E7E"/>
                </a:solidFill>
                <a:latin typeface="Arial MT"/>
                <a:cs typeface="Arial MT"/>
              </a:rPr>
              <a:t>of</a:t>
            </a:r>
            <a:r>
              <a:rPr sz="1600" spc="-25" dirty="0">
                <a:solidFill>
                  <a:srgbClr val="7E7E7E"/>
                </a:solidFill>
                <a:latin typeface="Arial MT"/>
                <a:cs typeface="Arial MT"/>
              </a:rPr>
              <a:t> </a:t>
            </a:r>
            <a:r>
              <a:rPr sz="1600" spc="-10" dirty="0">
                <a:solidFill>
                  <a:srgbClr val="7E7E7E"/>
                </a:solidFill>
                <a:latin typeface="Arial MT"/>
                <a:cs typeface="Arial MT"/>
              </a:rPr>
              <a:t>Determination</a:t>
            </a:r>
            <a:endParaRPr sz="1600">
              <a:latin typeface="Arial MT"/>
              <a:cs typeface="Arial MT"/>
            </a:endParaRPr>
          </a:p>
          <a:p>
            <a:pPr>
              <a:lnSpc>
                <a:spcPct val="100000"/>
              </a:lnSpc>
              <a:spcBef>
                <a:spcPts val="1664"/>
              </a:spcBef>
              <a:buClr>
                <a:srgbClr val="245896"/>
              </a:buClr>
              <a:buFont typeface="Arial MT"/>
              <a:buChar char="•"/>
            </a:pPr>
            <a:endParaRPr sz="1600">
              <a:latin typeface="Arial MT"/>
              <a:cs typeface="Arial MT"/>
            </a:endParaRPr>
          </a:p>
          <a:p>
            <a:pPr marL="354965" indent="-342265">
              <a:lnSpc>
                <a:spcPct val="100000"/>
              </a:lnSpc>
              <a:buClr>
                <a:srgbClr val="245896"/>
              </a:buClr>
              <a:buChar char="•"/>
              <a:tabLst>
                <a:tab pos="354965" algn="l"/>
              </a:tabLst>
            </a:pPr>
            <a:r>
              <a:rPr sz="1600" dirty="0">
                <a:solidFill>
                  <a:srgbClr val="7E7E7E"/>
                </a:solidFill>
                <a:latin typeface="Arial MT"/>
                <a:cs typeface="Arial MT"/>
              </a:rPr>
              <a:t>Regression</a:t>
            </a:r>
            <a:r>
              <a:rPr sz="1600" spc="-55" dirty="0">
                <a:solidFill>
                  <a:srgbClr val="7E7E7E"/>
                </a:solidFill>
                <a:latin typeface="Arial MT"/>
                <a:cs typeface="Arial MT"/>
              </a:rPr>
              <a:t> </a:t>
            </a:r>
            <a:r>
              <a:rPr sz="1600" dirty="0">
                <a:solidFill>
                  <a:srgbClr val="7E7E7E"/>
                </a:solidFill>
                <a:latin typeface="Arial MT"/>
                <a:cs typeface="Arial MT"/>
              </a:rPr>
              <a:t>Coefficients</a:t>
            </a:r>
            <a:r>
              <a:rPr sz="1600" spc="-30" dirty="0">
                <a:solidFill>
                  <a:srgbClr val="7E7E7E"/>
                </a:solidFill>
                <a:latin typeface="Arial MT"/>
                <a:cs typeface="Arial MT"/>
              </a:rPr>
              <a:t> </a:t>
            </a:r>
            <a:r>
              <a:rPr sz="1600" dirty="0">
                <a:solidFill>
                  <a:srgbClr val="7E7E7E"/>
                </a:solidFill>
                <a:latin typeface="Arial MT"/>
                <a:cs typeface="Arial MT"/>
              </a:rPr>
              <a:t>(Unstandardized</a:t>
            </a:r>
            <a:r>
              <a:rPr sz="1600" spc="-45" dirty="0">
                <a:solidFill>
                  <a:srgbClr val="7E7E7E"/>
                </a:solidFill>
                <a:latin typeface="Arial MT"/>
                <a:cs typeface="Arial MT"/>
              </a:rPr>
              <a:t> </a:t>
            </a:r>
            <a:r>
              <a:rPr sz="1600" dirty="0">
                <a:solidFill>
                  <a:srgbClr val="7E7E7E"/>
                </a:solidFill>
                <a:latin typeface="Arial MT"/>
                <a:cs typeface="Arial MT"/>
              </a:rPr>
              <a:t>–</a:t>
            </a:r>
            <a:r>
              <a:rPr sz="1600" spc="-30" dirty="0">
                <a:solidFill>
                  <a:srgbClr val="7E7E7E"/>
                </a:solidFill>
                <a:latin typeface="Arial MT"/>
                <a:cs typeface="Arial MT"/>
              </a:rPr>
              <a:t> </a:t>
            </a:r>
            <a:r>
              <a:rPr sz="1600" spc="-10" dirty="0">
                <a:solidFill>
                  <a:srgbClr val="7E7E7E"/>
                </a:solidFill>
                <a:latin typeface="Arial MT"/>
                <a:cs typeface="Arial MT"/>
              </a:rPr>
              <a:t>bivariate)</a:t>
            </a:r>
            <a:endParaRPr sz="1600">
              <a:latin typeface="Arial MT"/>
              <a:cs typeface="Arial MT"/>
            </a:endParaRPr>
          </a:p>
          <a:p>
            <a:pPr marL="755015" lvl="1" indent="-285115">
              <a:lnSpc>
                <a:spcPct val="100000"/>
              </a:lnSpc>
              <a:spcBef>
                <a:spcPts val="790"/>
              </a:spcBef>
              <a:buClr>
                <a:srgbClr val="245896"/>
              </a:buClr>
              <a:buChar char="•"/>
              <a:tabLst>
                <a:tab pos="755015" algn="l"/>
              </a:tabLst>
            </a:pPr>
            <a:r>
              <a:rPr sz="1600" dirty="0">
                <a:solidFill>
                  <a:srgbClr val="7E7E7E"/>
                </a:solidFill>
                <a:latin typeface="Arial MT"/>
                <a:cs typeface="Arial MT"/>
              </a:rPr>
              <a:t>Mostly</a:t>
            </a:r>
            <a:r>
              <a:rPr sz="1600" spc="-35" dirty="0">
                <a:solidFill>
                  <a:srgbClr val="7E7E7E"/>
                </a:solidFill>
                <a:latin typeface="Arial MT"/>
                <a:cs typeface="Arial MT"/>
              </a:rPr>
              <a:t> </a:t>
            </a:r>
            <a:r>
              <a:rPr sz="1600" dirty="0">
                <a:solidFill>
                  <a:srgbClr val="7E7E7E"/>
                </a:solidFill>
                <a:latin typeface="Arial MT"/>
                <a:cs typeface="Arial MT"/>
              </a:rPr>
              <a:t>for</a:t>
            </a:r>
            <a:r>
              <a:rPr sz="1600" spc="-30" dirty="0">
                <a:solidFill>
                  <a:srgbClr val="7E7E7E"/>
                </a:solidFill>
                <a:latin typeface="Arial MT"/>
                <a:cs typeface="Arial MT"/>
              </a:rPr>
              <a:t> </a:t>
            </a:r>
            <a:r>
              <a:rPr sz="1600" dirty="0">
                <a:solidFill>
                  <a:srgbClr val="7E7E7E"/>
                </a:solidFill>
                <a:latin typeface="Arial MT"/>
                <a:cs typeface="Arial MT"/>
              </a:rPr>
              <a:t>prediction</a:t>
            </a:r>
            <a:r>
              <a:rPr sz="1600" spc="-35" dirty="0">
                <a:solidFill>
                  <a:srgbClr val="7E7E7E"/>
                </a:solidFill>
                <a:latin typeface="Arial MT"/>
                <a:cs typeface="Arial MT"/>
              </a:rPr>
              <a:t> </a:t>
            </a:r>
            <a:r>
              <a:rPr sz="1600" spc="-10" dirty="0">
                <a:solidFill>
                  <a:srgbClr val="7E7E7E"/>
                </a:solidFill>
                <a:latin typeface="Arial MT"/>
                <a:cs typeface="Arial MT"/>
              </a:rPr>
              <a:t>purposes</a:t>
            </a:r>
            <a:endParaRPr sz="1600">
              <a:latin typeface="Arial MT"/>
              <a:cs typeface="Arial MT"/>
            </a:endParaRPr>
          </a:p>
          <a:p>
            <a:pPr lvl="1">
              <a:lnSpc>
                <a:spcPct val="100000"/>
              </a:lnSpc>
              <a:spcBef>
                <a:spcPts val="1664"/>
              </a:spcBef>
              <a:buClr>
                <a:srgbClr val="245896"/>
              </a:buClr>
              <a:buFont typeface="Arial MT"/>
              <a:buChar char="•"/>
            </a:pPr>
            <a:endParaRPr sz="1600">
              <a:latin typeface="Arial MT"/>
              <a:cs typeface="Arial MT"/>
            </a:endParaRPr>
          </a:p>
          <a:p>
            <a:pPr marL="354965" indent="-342265">
              <a:lnSpc>
                <a:spcPct val="100000"/>
              </a:lnSpc>
              <a:buClr>
                <a:srgbClr val="245896"/>
              </a:buClr>
              <a:buChar char="•"/>
              <a:tabLst>
                <a:tab pos="354965" algn="l"/>
              </a:tabLst>
            </a:pPr>
            <a:r>
              <a:rPr sz="1600" dirty="0">
                <a:solidFill>
                  <a:srgbClr val="7E7E7E"/>
                </a:solidFill>
                <a:latin typeface="Arial MT"/>
                <a:cs typeface="Arial MT"/>
              </a:rPr>
              <a:t>Beta</a:t>
            </a:r>
            <a:r>
              <a:rPr sz="1600" spc="-40" dirty="0">
                <a:solidFill>
                  <a:srgbClr val="7E7E7E"/>
                </a:solidFill>
                <a:latin typeface="Arial MT"/>
                <a:cs typeface="Arial MT"/>
              </a:rPr>
              <a:t> </a:t>
            </a:r>
            <a:r>
              <a:rPr sz="1600" dirty="0">
                <a:solidFill>
                  <a:srgbClr val="7E7E7E"/>
                </a:solidFill>
                <a:latin typeface="Arial MT"/>
                <a:cs typeface="Arial MT"/>
              </a:rPr>
              <a:t>Coefficients</a:t>
            </a:r>
            <a:r>
              <a:rPr sz="1600" spc="-40" dirty="0">
                <a:solidFill>
                  <a:srgbClr val="7E7E7E"/>
                </a:solidFill>
                <a:latin typeface="Arial MT"/>
                <a:cs typeface="Arial MT"/>
              </a:rPr>
              <a:t> </a:t>
            </a:r>
            <a:r>
              <a:rPr sz="1600" spc="-10" dirty="0">
                <a:solidFill>
                  <a:srgbClr val="7E7E7E"/>
                </a:solidFill>
                <a:latin typeface="Arial MT"/>
                <a:cs typeface="Arial MT"/>
              </a:rPr>
              <a:t>(Standardized)</a:t>
            </a:r>
            <a:endParaRPr sz="1600">
              <a:latin typeface="Arial MT"/>
              <a:cs typeface="Arial MT"/>
            </a:endParaRPr>
          </a:p>
          <a:p>
            <a:pPr marL="755650" marR="5080" lvl="1" indent="-285750">
              <a:lnSpc>
                <a:spcPct val="110000"/>
              </a:lnSpc>
              <a:spcBef>
                <a:spcPts val="600"/>
              </a:spcBef>
              <a:buClr>
                <a:srgbClr val="245896"/>
              </a:buClr>
              <a:buChar char="•"/>
              <a:tabLst>
                <a:tab pos="755650" algn="l"/>
              </a:tabLst>
            </a:pPr>
            <a:r>
              <a:rPr sz="1600" dirty="0">
                <a:solidFill>
                  <a:srgbClr val="7E7E7E"/>
                </a:solidFill>
                <a:latin typeface="Arial MT"/>
                <a:cs typeface="Arial MT"/>
              </a:rPr>
              <a:t>Guide</a:t>
            </a:r>
            <a:r>
              <a:rPr sz="1600" spc="-40" dirty="0">
                <a:solidFill>
                  <a:srgbClr val="7E7E7E"/>
                </a:solidFill>
                <a:latin typeface="Arial MT"/>
                <a:cs typeface="Arial MT"/>
              </a:rPr>
              <a:t> </a:t>
            </a:r>
            <a:r>
              <a:rPr sz="1600" dirty="0">
                <a:solidFill>
                  <a:srgbClr val="7E7E7E"/>
                </a:solidFill>
                <a:latin typeface="Arial MT"/>
                <a:cs typeface="Arial MT"/>
              </a:rPr>
              <a:t>to</a:t>
            </a:r>
            <a:r>
              <a:rPr sz="1600" spc="-30" dirty="0">
                <a:solidFill>
                  <a:srgbClr val="7E7E7E"/>
                </a:solidFill>
                <a:latin typeface="Arial MT"/>
                <a:cs typeface="Arial MT"/>
              </a:rPr>
              <a:t> </a:t>
            </a:r>
            <a:r>
              <a:rPr sz="1600" dirty="0">
                <a:solidFill>
                  <a:srgbClr val="7E7E7E"/>
                </a:solidFill>
                <a:latin typeface="Arial MT"/>
                <a:cs typeface="Arial MT"/>
              </a:rPr>
              <a:t>relative</a:t>
            </a:r>
            <a:r>
              <a:rPr sz="1600" spc="-35" dirty="0">
                <a:solidFill>
                  <a:srgbClr val="7E7E7E"/>
                </a:solidFill>
                <a:latin typeface="Arial MT"/>
                <a:cs typeface="Arial MT"/>
              </a:rPr>
              <a:t> </a:t>
            </a:r>
            <a:r>
              <a:rPr sz="1600" dirty="0">
                <a:solidFill>
                  <a:srgbClr val="7E7E7E"/>
                </a:solidFill>
                <a:latin typeface="Arial MT"/>
                <a:cs typeface="Arial MT"/>
              </a:rPr>
              <a:t>importance</a:t>
            </a:r>
            <a:r>
              <a:rPr sz="1600" spc="-35" dirty="0">
                <a:solidFill>
                  <a:srgbClr val="7E7E7E"/>
                </a:solidFill>
                <a:latin typeface="Arial MT"/>
                <a:cs typeface="Arial MT"/>
              </a:rPr>
              <a:t> </a:t>
            </a:r>
            <a:r>
              <a:rPr sz="1600" dirty="0">
                <a:solidFill>
                  <a:srgbClr val="7E7E7E"/>
                </a:solidFill>
                <a:latin typeface="Arial MT"/>
                <a:cs typeface="Arial MT"/>
              </a:rPr>
              <a:t>of</a:t>
            </a:r>
            <a:r>
              <a:rPr sz="1600" spc="-25" dirty="0">
                <a:solidFill>
                  <a:srgbClr val="7E7E7E"/>
                </a:solidFill>
                <a:latin typeface="Arial MT"/>
                <a:cs typeface="Arial MT"/>
              </a:rPr>
              <a:t> </a:t>
            </a:r>
            <a:r>
              <a:rPr sz="1600" dirty="0">
                <a:solidFill>
                  <a:srgbClr val="7E7E7E"/>
                </a:solidFill>
                <a:latin typeface="Arial MT"/>
                <a:cs typeface="Arial MT"/>
              </a:rPr>
              <a:t>individual</a:t>
            </a:r>
            <a:r>
              <a:rPr sz="1600" spc="-50" dirty="0">
                <a:solidFill>
                  <a:srgbClr val="7E7E7E"/>
                </a:solidFill>
                <a:latin typeface="Arial MT"/>
                <a:cs typeface="Arial MT"/>
              </a:rPr>
              <a:t> </a:t>
            </a:r>
            <a:r>
              <a:rPr sz="1600" dirty="0">
                <a:solidFill>
                  <a:srgbClr val="7E7E7E"/>
                </a:solidFill>
                <a:latin typeface="Arial MT"/>
                <a:cs typeface="Arial MT"/>
              </a:rPr>
              <a:t>independent</a:t>
            </a:r>
            <a:r>
              <a:rPr sz="1600" spc="-35" dirty="0">
                <a:solidFill>
                  <a:srgbClr val="7E7E7E"/>
                </a:solidFill>
                <a:latin typeface="Arial MT"/>
                <a:cs typeface="Arial MT"/>
              </a:rPr>
              <a:t> </a:t>
            </a:r>
            <a:r>
              <a:rPr sz="1600" dirty="0">
                <a:solidFill>
                  <a:srgbClr val="7E7E7E"/>
                </a:solidFill>
                <a:latin typeface="Arial MT"/>
                <a:cs typeface="Arial MT"/>
              </a:rPr>
              <a:t>variable</a:t>
            </a:r>
            <a:r>
              <a:rPr sz="1600" spc="-45" dirty="0">
                <a:solidFill>
                  <a:srgbClr val="7E7E7E"/>
                </a:solidFill>
                <a:latin typeface="Arial MT"/>
                <a:cs typeface="Arial MT"/>
              </a:rPr>
              <a:t> </a:t>
            </a:r>
            <a:r>
              <a:rPr sz="1600" dirty="0">
                <a:solidFill>
                  <a:srgbClr val="7E7E7E"/>
                </a:solidFill>
                <a:latin typeface="Arial MT"/>
                <a:cs typeface="Arial MT"/>
              </a:rPr>
              <a:t>only</a:t>
            </a:r>
            <a:r>
              <a:rPr sz="1600" spc="-35" dirty="0">
                <a:solidFill>
                  <a:srgbClr val="7E7E7E"/>
                </a:solidFill>
                <a:latin typeface="Arial MT"/>
                <a:cs typeface="Arial MT"/>
              </a:rPr>
              <a:t> </a:t>
            </a:r>
            <a:r>
              <a:rPr sz="1600" spc="-20" dirty="0">
                <a:solidFill>
                  <a:srgbClr val="7E7E7E"/>
                </a:solidFill>
                <a:latin typeface="Arial MT"/>
                <a:cs typeface="Arial MT"/>
              </a:rPr>
              <a:t>when </a:t>
            </a:r>
            <a:r>
              <a:rPr sz="1600" dirty="0">
                <a:solidFill>
                  <a:srgbClr val="7E7E7E"/>
                </a:solidFill>
                <a:latin typeface="Arial MT"/>
                <a:cs typeface="Arial MT"/>
              </a:rPr>
              <a:t>collinearity</a:t>
            </a:r>
            <a:r>
              <a:rPr sz="1600" spc="-35" dirty="0">
                <a:solidFill>
                  <a:srgbClr val="7E7E7E"/>
                </a:solidFill>
                <a:latin typeface="Arial MT"/>
                <a:cs typeface="Arial MT"/>
              </a:rPr>
              <a:t> </a:t>
            </a:r>
            <a:r>
              <a:rPr sz="1600" dirty="0">
                <a:solidFill>
                  <a:srgbClr val="7E7E7E"/>
                </a:solidFill>
                <a:latin typeface="Arial MT"/>
                <a:cs typeface="Arial MT"/>
              </a:rPr>
              <a:t>is</a:t>
            </a:r>
            <a:r>
              <a:rPr sz="1600" spc="-20" dirty="0">
                <a:solidFill>
                  <a:srgbClr val="7E7E7E"/>
                </a:solidFill>
                <a:latin typeface="Arial MT"/>
                <a:cs typeface="Arial MT"/>
              </a:rPr>
              <a:t> </a:t>
            </a:r>
            <a:r>
              <a:rPr sz="1600" spc="-10" dirty="0">
                <a:solidFill>
                  <a:srgbClr val="7E7E7E"/>
                </a:solidFill>
                <a:latin typeface="Arial MT"/>
                <a:cs typeface="Arial MT"/>
              </a:rPr>
              <a:t>minimal</a:t>
            </a:r>
            <a:endParaRPr sz="1600">
              <a:latin typeface="Arial MT"/>
              <a:cs typeface="Arial MT"/>
            </a:endParaRPr>
          </a:p>
          <a:p>
            <a:pPr marL="755015" lvl="1" indent="-285115">
              <a:lnSpc>
                <a:spcPct val="100000"/>
              </a:lnSpc>
              <a:spcBef>
                <a:spcPts val="795"/>
              </a:spcBef>
              <a:buClr>
                <a:srgbClr val="245896"/>
              </a:buClr>
              <a:buChar char="•"/>
              <a:tabLst>
                <a:tab pos="755015" algn="l"/>
              </a:tabLst>
            </a:pPr>
            <a:r>
              <a:rPr sz="1600" dirty="0">
                <a:solidFill>
                  <a:srgbClr val="7E7E7E"/>
                </a:solidFill>
                <a:latin typeface="Arial MT"/>
                <a:cs typeface="Arial MT"/>
              </a:rPr>
              <a:t>Interpreted</a:t>
            </a:r>
            <a:r>
              <a:rPr sz="1600" spc="-5" dirty="0">
                <a:solidFill>
                  <a:srgbClr val="7E7E7E"/>
                </a:solidFill>
                <a:latin typeface="Arial MT"/>
                <a:cs typeface="Arial MT"/>
              </a:rPr>
              <a:t> </a:t>
            </a:r>
            <a:r>
              <a:rPr sz="1600" dirty="0">
                <a:solidFill>
                  <a:srgbClr val="7E7E7E"/>
                </a:solidFill>
                <a:latin typeface="Arial MT"/>
                <a:cs typeface="Arial MT"/>
              </a:rPr>
              <a:t>only</a:t>
            </a:r>
            <a:r>
              <a:rPr sz="1600" spc="-35" dirty="0">
                <a:solidFill>
                  <a:srgbClr val="7E7E7E"/>
                </a:solidFill>
                <a:latin typeface="Arial MT"/>
                <a:cs typeface="Arial MT"/>
              </a:rPr>
              <a:t> </a:t>
            </a:r>
            <a:r>
              <a:rPr sz="1600" dirty="0">
                <a:solidFill>
                  <a:srgbClr val="7E7E7E"/>
                </a:solidFill>
                <a:latin typeface="Arial MT"/>
                <a:cs typeface="Arial MT"/>
              </a:rPr>
              <a:t>in</a:t>
            </a:r>
            <a:r>
              <a:rPr sz="1600" spc="-3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context</a:t>
            </a:r>
            <a:r>
              <a:rPr sz="1600" spc="-2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other</a:t>
            </a:r>
            <a:r>
              <a:rPr sz="1600" spc="-15" dirty="0">
                <a:solidFill>
                  <a:srgbClr val="7E7E7E"/>
                </a:solidFill>
                <a:latin typeface="Arial MT"/>
                <a:cs typeface="Arial MT"/>
              </a:rPr>
              <a:t> </a:t>
            </a:r>
            <a:r>
              <a:rPr sz="1600" dirty="0">
                <a:solidFill>
                  <a:srgbClr val="7E7E7E"/>
                </a:solidFill>
                <a:latin typeface="Arial MT"/>
                <a:cs typeface="Arial MT"/>
              </a:rPr>
              <a:t>variables</a:t>
            </a:r>
            <a:r>
              <a:rPr sz="1600" spc="-35" dirty="0">
                <a:solidFill>
                  <a:srgbClr val="7E7E7E"/>
                </a:solidFill>
                <a:latin typeface="Arial MT"/>
                <a:cs typeface="Arial MT"/>
              </a:rPr>
              <a:t> </a:t>
            </a:r>
            <a:r>
              <a:rPr sz="1600" dirty="0">
                <a:solidFill>
                  <a:srgbClr val="7E7E7E"/>
                </a:solidFill>
                <a:latin typeface="Arial MT"/>
                <a:cs typeface="Arial MT"/>
              </a:rPr>
              <a:t>in</a:t>
            </a:r>
            <a:r>
              <a:rPr sz="1600" spc="-25"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spc="-10" dirty="0">
                <a:solidFill>
                  <a:srgbClr val="7E7E7E"/>
                </a:solidFill>
                <a:latin typeface="Arial MT"/>
                <a:cs typeface="Arial MT"/>
              </a:rPr>
              <a:t>equation</a:t>
            </a:r>
            <a:endParaRPr sz="1600">
              <a:latin typeface="Arial MT"/>
              <a:cs typeface="Arial MT"/>
            </a:endParaRPr>
          </a:p>
          <a:p>
            <a:pPr lvl="1">
              <a:lnSpc>
                <a:spcPct val="100000"/>
              </a:lnSpc>
              <a:spcBef>
                <a:spcPts val="1660"/>
              </a:spcBef>
              <a:buClr>
                <a:srgbClr val="245896"/>
              </a:buClr>
              <a:buFont typeface="Arial MT"/>
              <a:buChar char="•"/>
            </a:pPr>
            <a:endParaRPr sz="1600">
              <a:latin typeface="Arial MT"/>
              <a:cs typeface="Arial MT"/>
            </a:endParaRPr>
          </a:p>
          <a:p>
            <a:pPr marL="354965" indent="-342265">
              <a:lnSpc>
                <a:spcPct val="100000"/>
              </a:lnSpc>
              <a:spcBef>
                <a:spcPts val="5"/>
              </a:spcBef>
              <a:buClr>
                <a:srgbClr val="245896"/>
              </a:buClr>
              <a:buChar char="•"/>
              <a:tabLst>
                <a:tab pos="354965" algn="l"/>
              </a:tabLst>
            </a:pPr>
            <a:r>
              <a:rPr sz="1600" dirty="0">
                <a:solidFill>
                  <a:srgbClr val="7E7E7E"/>
                </a:solidFill>
                <a:latin typeface="Arial MT"/>
                <a:cs typeface="Arial MT"/>
              </a:rPr>
              <a:t>Variables</a:t>
            </a:r>
            <a:r>
              <a:rPr sz="1600" spc="-60" dirty="0">
                <a:solidFill>
                  <a:srgbClr val="7E7E7E"/>
                </a:solidFill>
                <a:latin typeface="Arial MT"/>
                <a:cs typeface="Arial MT"/>
              </a:rPr>
              <a:t> </a:t>
            </a:r>
            <a:r>
              <a:rPr sz="1600" spc="-10" dirty="0">
                <a:solidFill>
                  <a:srgbClr val="7E7E7E"/>
                </a:solidFill>
                <a:latin typeface="Arial MT"/>
                <a:cs typeface="Arial MT"/>
              </a:rPr>
              <a:t>Entered</a:t>
            </a:r>
            <a:endParaRPr sz="1600">
              <a:latin typeface="Arial MT"/>
              <a:cs typeface="Arial MT"/>
            </a:endParaRPr>
          </a:p>
          <a:p>
            <a:pPr>
              <a:lnSpc>
                <a:spcPct val="100000"/>
              </a:lnSpc>
              <a:spcBef>
                <a:spcPts val="1660"/>
              </a:spcBef>
              <a:buClr>
                <a:srgbClr val="245896"/>
              </a:buClr>
              <a:buFont typeface="Arial MT"/>
              <a:buChar char="•"/>
            </a:pPr>
            <a:endParaRPr sz="1600">
              <a:latin typeface="Arial MT"/>
              <a:cs typeface="Arial MT"/>
            </a:endParaRPr>
          </a:p>
          <a:p>
            <a:pPr marL="354965" indent="-342265">
              <a:lnSpc>
                <a:spcPct val="100000"/>
              </a:lnSpc>
              <a:buClr>
                <a:srgbClr val="245896"/>
              </a:buClr>
              <a:buChar char="•"/>
              <a:tabLst>
                <a:tab pos="354965" algn="l"/>
              </a:tabLst>
            </a:pPr>
            <a:r>
              <a:rPr sz="1600" dirty="0">
                <a:solidFill>
                  <a:srgbClr val="7E7E7E"/>
                </a:solidFill>
                <a:latin typeface="Arial MT"/>
                <a:cs typeface="Arial MT"/>
              </a:rPr>
              <a:t>Multicollinearity</a:t>
            </a:r>
            <a:r>
              <a:rPr sz="1600" spc="-75" dirty="0">
                <a:solidFill>
                  <a:srgbClr val="7E7E7E"/>
                </a:solidFill>
                <a:latin typeface="Arial MT"/>
                <a:cs typeface="Arial MT"/>
              </a:rPr>
              <a:t> </a:t>
            </a:r>
            <a:r>
              <a:rPr sz="1600" spc="-25" dirty="0">
                <a:solidFill>
                  <a:srgbClr val="7E7E7E"/>
                </a:solidFill>
                <a:latin typeface="Arial MT"/>
                <a:cs typeface="Arial MT"/>
              </a:rPr>
              <a:t>??</a:t>
            </a:r>
            <a:endParaRPr sz="1600">
              <a:latin typeface="Arial MT"/>
              <a:cs typeface="Arial MT"/>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43</a:t>
            </a:fld>
            <a:endParaRPr spc="-25" dirty="0"/>
          </a:p>
        </p:txBody>
      </p:sp>
    </p:spTree>
    <p:extLst>
      <p:ext uri="{BB962C8B-B14F-4D97-AF65-F5344CB8AC3E}">
        <p14:creationId xmlns:p14="http://schemas.microsoft.com/office/powerpoint/2010/main" val="1472543708"/>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6134480"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80" dirty="0"/>
              <a:t> </a:t>
            </a:r>
            <a:r>
              <a:rPr dirty="0"/>
              <a:t>Regression</a:t>
            </a:r>
            <a:r>
              <a:rPr spc="-75" dirty="0"/>
              <a:t> </a:t>
            </a:r>
            <a:r>
              <a:rPr dirty="0"/>
              <a:t>Analysis:</a:t>
            </a:r>
            <a:r>
              <a:rPr spc="-80" dirty="0"/>
              <a:t> </a:t>
            </a:r>
            <a:r>
              <a:rPr dirty="0"/>
              <a:t>Result</a:t>
            </a:r>
            <a:r>
              <a:rPr spc="-80" dirty="0"/>
              <a:t> </a:t>
            </a:r>
            <a:r>
              <a:rPr spc="-10" dirty="0"/>
              <a:t>Interpretation</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633453" y="1865945"/>
            <a:ext cx="8082280" cy="3340735"/>
          </a:xfrm>
          <a:prstGeom prst="rect">
            <a:avLst/>
          </a:prstGeom>
        </p:spPr>
        <p:txBody>
          <a:bodyPr vert="horz" wrap="square" lIns="0" tIns="12700" rIns="0" bIns="0" rtlCol="0">
            <a:spAutoFit/>
          </a:bodyPr>
          <a:lstStyle/>
          <a:p>
            <a:pPr marL="393065" marR="81280" indent="-342900">
              <a:lnSpc>
                <a:spcPct val="110000"/>
              </a:lnSpc>
              <a:spcBef>
                <a:spcPts val="100"/>
              </a:spcBef>
              <a:buClr>
                <a:srgbClr val="245896"/>
              </a:buClr>
              <a:buChar char="•"/>
              <a:tabLst>
                <a:tab pos="393065" algn="l"/>
              </a:tabLst>
            </a:pPr>
            <a:r>
              <a:rPr sz="1600" dirty="0">
                <a:solidFill>
                  <a:srgbClr val="7E7E7E"/>
                </a:solidFill>
                <a:latin typeface="Arial MT"/>
                <a:cs typeface="Arial MT"/>
              </a:rPr>
              <a:t>Multicollinearity:</a:t>
            </a:r>
            <a:r>
              <a:rPr sz="1600" spc="-35" dirty="0">
                <a:solidFill>
                  <a:srgbClr val="7E7E7E"/>
                </a:solidFill>
                <a:latin typeface="Arial MT"/>
                <a:cs typeface="Arial MT"/>
              </a:rPr>
              <a:t> </a:t>
            </a:r>
            <a:r>
              <a:rPr sz="1600" dirty="0">
                <a:solidFill>
                  <a:srgbClr val="7E7E7E"/>
                </a:solidFill>
                <a:latin typeface="Arial MT"/>
                <a:cs typeface="Arial MT"/>
              </a:rPr>
              <a:t>May</a:t>
            </a:r>
            <a:r>
              <a:rPr sz="1600" spc="-25" dirty="0">
                <a:solidFill>
                  <a:srgbClr val="7E7E7E"/>
                </a:solidFill>
                <a:latin typeface="Arial MT"/>
                <a:cs typeface="Arial MT"/>
              </a:rPr>
              <a:t> </a:t>
            </a:r>
            <a:r>
              <a:rPr sz="1600" dirty="0">
                <a:solidFill>
                  <a:srgbClr val="7E7E7E"/>
                </a:solidFill>
                <a:latin typeface="Arial MT"/>
                <a:cs typeface="Arial MT"/>
              </a:rPr>
              <a:t>be</a:t>
            </a:r>
            <a:r>
              <a:rPr sz="1600" spc="-30" dirty="0">
                <a:solidFill>
                  <a:srgbClr val="7E7E7E"/>
                </a:solidFill>
                <a:latin typeface="Arial MT"/>
                <a:cs typeface="Arial MT"/>
              </a:rPr>
              <a:t> </a:t>
            </a:r>
            <a:r>
              <a:rPr sz="1600" dirty="0">
                <a:solidFill>
                  <a:srgbClr val="7E7E7E"/>
                </a:solidFill>
                <a:latin typeface="Arial MT"/>
                <a:cs typeface="Arial MT"/>
              </a:rPr>
              <a:t>considered</a:t>
            </a:r>
            <a:r>
              <a:rPr sz="1600" spc="-35" dirty="0">
                <a:solidFill>
                  <a:srgbClr val="7E7E7E"/>
                </a:solidFill>
                <a:latin typeface="Arial MT"/>
                <a:cs typeface="Arial MT"/>
              </a:rPr>
              <a:t> </a:t>
            </a:r>
            <a:r>
              <a:rPr sz="1600" dirty="0">
                <a:solidFill>
                  <a:srgbClr val="7E7E7E"/>
                </a:solidFill>
                <a:latin typeface="Arial MT"/>
                <a:cs typeface="Arial MT"/>
              </a:rPr>
              <a:t>“good”</a:t>
            </a:r>
            <a:r>
              <a:rPr sz="1600" spc="-20" dirty="0">
                <a:solidFill>
                  <a:srgbClr val="7E7E7E"/>
                </a:solidFill>
                <a:latin typeface="Arial MT"/>
                <a:cs typeface="Arial MT"/>
              </a:rPr>
              <a:t> </a:t>
            </a:r>
            <a:r>
              <a:rPr sz="1600" dirty="0">
                <a:solidFill>
                  <a:srgbClr val="7E7E7E"/>
                </a:solidFill>
                <a:latin typeface="Arial MT"/>
                <a:cs typeface="Arial MT"/>
              </a:rPr>
              <a:t>when</a:t>
            </a:r>
            <a:r>
              <a:rPr sz="1600" spc="-40" dirty="0">
                <a:solidFill>
                  <a:srgbClr val="7E7E7E"/>
                </a:solidFill>
                <a:latin typeface="Arial MT"/>
                <a:cs typeface="Arial MT"/>
              </a:rPr>
              <a:t> </a:t>
            </a:r>
            <a:r>
              <a:rPr sz="1600" dirty="0">
                <a:solidFill>
                  <a:srgbClr val="7E7E7E"/>
                </a:solidFill>
                <a:latin typeface="Arial MT"/>
                <a:cs typeface="Arial MT"/>
              </a:rPr>
              <a:t>it</a:t>
            </a:r>
            <a:r>
              <a:rPr sz="1600" spc="-25" dirty="0">
                <a:solidFill>
                  <a:srgbClr val="7E7E7E"/>
                </a:solidFill>
                <a:latin typeface="Arial MT"/>
                <a:cs typeface="Arial MT"/>
              </a:rPr>
              <a:t> </a:t>
            </a:r>
            <a:r>
              <a:rPr sz="1600" dirty="0">
                <a:solidFill>
                  <a:srgbClr val="7E7E7E"/>
                </a:solidFill>
                <a:latin typeface="Arial MT"/>
                <a:cs typeface="Arial MT"/>
              </a:rPr>
              <a:t>reveals</a:t>
            </a:r>
            <a:r>
              <a:rPr sz="1600" spc="-30" dirty="0">
                <a:solidFill>
                  <a:srgbClr val="7E7E7E"/>
                </a:solidFill>
                <a:latin typeface="Arial MT"/>
                <a:cs typeface="Arial MT"/>
              </a:rPr>
              <a:t> </a:t>
            </a:r>
            <a:r>
              <a:rPr sz="1600" dirty="0">
                <a:solidFill>
                  <a:srgbClr val="7E7E7E"/>
                </a:solidFill>
                <a:latin typeface="Arial MT"/>
                <a:cs typeface="Arial MT"/>
              </a:rPr>
              <a:t>a</a:t>
            </a:r>
            <a:r>
              <a:rPr sz="1600" spc="-20" dirty="0">
                <a:solidFill>
                  <a:srgbClr val="7E7E7E"/>
                </a:solidFill>
                <a:latin typeface="Arial MT"/>
                <a:cs typeface="Arial MT"/>
              </a:rPr>
              <a:t> </a:t>
            </a:r>
            <a:r>
              <a:rPr sz="1600" b="1" dirty="0">
                <a:solidFill>
                  <a:srgbClr val="6F2F9F"/>
                </a:solidFill>
                <a:latin typeface="Arial"/>
                <a:cs typeface="Arial"/>
              </a:rPr>
              <a:t>suppressor</a:t>
            </a:r>
            <a:r>
              <a:rPr sz="1600" b="1" spc="-40" dirty="0">
                <a:solidFill>
                  <a:srgbClr val="6F2F9F"/>
                </a:solidFill>
                <a:latin typeface="Arial"/>
                <a:cs typeface="Arial"/>
              </a:rPr>
              <a:t> </a:t>
            </a:r>
            <a:r>
              <a:rPr sz="1600" b="1" dirty="0">
                <a:solidFill>
                  <a:srgbClr val="6F2F9F"/>
                </a:solidFill>
                <a:latin typeface="Arial"/>
                <a:cs typeface="Arial"/>
              </a:rPr>
              <a:t>effect</a:t>
            </a:r>
            <a:r>
              <a:rPr sz="1600" dirty="0">
                <a:solidFill>
                  <a:srgbClr val="7E7E7E"/>
                </a:solidFill>
                <a:latin typeface="Arial MT"/>
                <a:cs typeface="Arial MT"/>
              </a:rPr>
              <a:t>,</a:t>
            </a:r>
            <a:r>
              <a:rPr sz="1600" spc="-10" dirty="0">
                <a:solidFill>
                  <a:srgbClr val="7E7E7E"/>
                </a:solidFill>
                <a:latin typeface="Arial MT"/>
                <a:cs typeface="Arial MT"/>
              </a:rPr>
              <a:t> </a:t>
            </a:r>
            <a:r>
              <a:rPr sz="1600" spc="-25" dirty="0">
                <a:solidFill>
                  <a:srgbClr val="7E7E7E"/>
                </a:solidFill>
                <a:latin typeface="Arial MT"/>
                <a:cs typeface="Arial MT"/>
              </a:rPr>
              <a:t>but </a:t>
            </a:r>
            <a:r>
              <a:rPr sz="1600" dirty="0">
                <a:solidFill>
                  <a:srgbClr val="7E7E7E"/>
                </a:solidFill>
                <a:latin typeface="Arial MT"/>
                <a:cs typeface="Arial MT"/>
              </a:rPr>
              <a:t>generally</a:t>
            </a:r>
            <a:r>
              <a:rPr sz="1600" spc="-25" dirty="0">
                <a:solidFill>
                  <a:srgbClr val="7E7E7E"/>
                </a:solidFill>
                <a:latin typeface="Arial MT"/>
                <a:cs typeface="Arial MT"/>
              </a:rPr>
              <a:t> </a:t>
            </a:r>
            <a:r>
              <a:rPr sz="1600" dirty="0">
                <a:solidFill>
                  <a:srgbClr val="7E7E7E"/>
                </a:solidFill>
                <a:latin typeface="Arial MT"/>
                <a:cs typeface="Arial MT"/>
              </a:rPr>
              <a:t>it</a:t>
            </a:r>
            <a:r>
              <a:rPr sz="1600" spc="-5" dirty="0">
                <a:solidFill>
                  <a:srgbClr val="7E7E7E"/>
                </a:solidFill>
                <a:latin typeface="Arial MT"/>
                <a:cs typeface="Arial MT"/>
              </a:rPr>
              <a:t> </a:t>
            </a:r>
            <a:r>
              <a:rPr sz="1600" dirty="0">
                <a:solidFill>
                  <a:srgbClr val="7E7E7E"/>
                </a:solidFill>
                <a:latin typeface="Arial MT"/>
                <a:cs typeface="Arial MT"/>
              </a:rPr>
              <a:t>is</a:t>
            </a:r>
            <a:r>
              <a:rPr sz="1600" spc="-20" dirty="0">
                <a:solidFill>
                  <a:srgbClr val="7E7E7E"/>
                </a:solidFill>
                <a:latin typeface="Arial MT"/>
                <a:cs typeface="Arial MT"/>
              </a:rPr>
              <a:t> </a:t>
            </a:r>
            <a:r>
              <a:rPr sz="1600" dirty="0">
                <a:solidFill>
                  <a:srgbClr val="7E7E7E"/>
                </a:solidFill>
                <a:latin typeface="Arial MT"/>
                <a:cs typeface="Arial MT"/>
              </a:rPr>
              <a:t>viewed</a:t>
            </a:r>
            <a:r>
              <a:rPr sz="1600" spc="-35" dirty="0">
                <a:solidFill>
                  <a:srgbClr val="7E7E7E"/>
                </a:solidFill>
                <a:latin typeface="Arial MT"/>
                <a:cs typeface="Arial MT"/>
              </a:rPr>
              <a:t> </a:t>
            </a:r>
            <a:r>
              <a:rPr sz="1600" dirty="0">
                <a:solidFill>
                  <a:srgbClr val="7E7E7E"/>
                </a:solidFill>
                <a:latin typeface="Arial MT"/>
                <a:cs typeface="Arial MT"/>
              </a:rPr>
              <a:t>as</a:t>
            </a:r>
            <a:r>
              <a:rPr sz="1600" spc="-10" dirty="0">
                <a:solidFill>
                  <a:srgbClr val="7E7E7E"/>
                </a:solidFill>
                <a:latin typeface="Arial MT"/>
                <a:cs typeface="Arial MT"/>
              </a:rPr>
              <a:t> </a:t>
            </a:r>
            <a:r>
              <a:rPr sz="1600" dirty="0">
                <a:solidFill>
                  <a:srgbClr val="7E7E7E"/>
                </a:solidFill>
                <a:latin typeface="Arial MT"/>
                <a:cs typeface="Arial MT"/>
              </a:rPr>
              <a:t>harmful</a:t>
            </a:r>
            <a:r>
              <a:rPr sz="1600" spc="-10" dirty="0">
                <a:solidFill>
                  <a:srgbClr val="7E7E7E"/>
                </a:solidFill>
                <a:latin typeface="Arial MT"/>
                <a:cs typeface="Arial MT"/>
              </a:rPr>
              <a:t> </a:t>
            </a:r>
            <a:r>
              <a:rPr sz="1600" dirty="0">
                <a:solidFill>
                  <a:srgbClr val="7E7E7E"/>
                </a:solidFill>
                <a:latin typeface="Arial MT"/>
                <a:cs typeface="Arial MT"/>
              </a:rPr>
              <a:t>since</a:t>
            </a:r>
            <a:r>
              <a:rPr sz="1600" spc="-25" dirty="0">
                <a:solidFill>
                  <a:srgbClr val="7E7E7E"/>
                </a:solidFill>
                <a:latin typeface="Arial MT"/>
                <a:cs typeface="Arial MT"/>
              </a:rPr>
              <a:t> </a:t>
            </a:r>
            <a:r>
              <a:rPr sz="1600" dirty="0">
                <a:solidFill>
                  <a:srgbClr val="7E7E7E"/>
                </a:solidFill>
                <a:latin typeface="Arial MT"/>
                <a:cs typeface="Arial MT"/>
              </a:rPr>
              <a:t>increases</a:t>
            </a:r>
            <a:r>
              <a:rPr sz="1600" spc="-20" dirty="0">
                <a:solidFill>
                  <a:srgbClr val="7E7E7E"/>
                </a:solidFill>
                <a:latin typeface="Arial MT"/>
                <a:cs typeface="Arial MT"/>
              </a:rPr>
              <a:t> </a:t>
            </a:r>
            <a:r>
              <a:rPr sz="1600" dirty="0">
                <a:solidFill>
                  <a:srgbClr val="7E7E7E"/>
                </a:solidFill>
                <a:latin typeface="Arial MT"/>
                <a:cs typeface="Arial MT"/>
              </a:rPr>
              <a:t>in</a:t>
            </a:r>
            <a:r>
              <a:rPr sz="1600" spc="-15" dirty="0">
                <a:solidFill>
                  <a:srgbClr val="7E7E7E"/>
                </a:solidFill>
                <a:latin typeface="Arial MT"/>
                <a:cs typeface="Arial MT"/>
              </a:rPr>
              <a:t> </a:t>
            </a:r>
            <a:r>
              <a:rPr sz="1600" spc="-10" dirty="0">
                <a:solidFill>
                  <a:srgbClr val="7E7E7E"/>
                </a:solidFill>
                <a:latin typeface="Arial MT"/>
                <a:cs typeface="Arial MT"/>
              </a:rPr>
              <a:t>multicollinearity:</a:t>
            </a:r>
            <a:endParaRPr sz="1600">
              <a:latin typeface="Arial MT"/>
              <a:cs typeface="Arial MT"/>
            </a:endParaRPr>
          </a:p>
          <a:p>
            <a:pPr marL="793115" lvl="1" indent="-285115">
              <a:lnSpc>
                <a:spcPct val="100000"/>
              </a:lnSpc>
              <a:spcBef>
                <a:spcPts val="760"/>
              </a:spcBef>
              <a:buClr>
                <a:srgbClr val="245896"/>
              </a:buClr>
              <a:buChar char="•"/>
              <a:tabLst>
                <a:tab pos="793115" algn="l"/>
              </a:tabLst>
            </a:pPr>
            <a:r>
              <a:rPr sz="1600" dirty="0">
                <a:solidFill>
                  <a:srgbClr val="7E7E7E"/>
                </a:solidFill>
                <a:latin typeface="Arial MT"/>
                <a:cs typeface="Arial MT"/>
              </a:rPr>
              <a:t>Reduce</a:t>
            </a:r>
            <a:r>
              <a:rPr sz="1600" spc="-25" dirty="0">
                <a:solidFill>
                  <a:srgbClr val="7E7E7E"/>
                </a:solidFill>
                <a:latin typeface="Arial MT"/>
                <a:cs typeface="Arial MT"/>
              </a:rPr>
              <a:t> </a:t>
            </a:r>
            <a:r>
              <a:rPr sz="1600" dirty="0">
                <a:solidFill>
                  <a:srgbClr val="7E7E7E"/>
                </a:solidFill>
                <a:latin typeface="Arial MT"/>
                <a:cs typeface="Arial MT"/>
              </a:rPr>
              <a:t>the</a:t>
            </a:r>
            <a:r>
              <a:rPr sz="1600" spc="-10" dirty="0">
                <a:solidFill>
                  <a:srgbClr val="7E7E7E"/>
                </a:solidFill>
                <a:latin typeface="Arial MT"/>
                <a:cs typeface="Arial MT"/>
              </a:rPr>
              <a:t> </a:t>
            </a:r>
            <a:r>
              <a:rPr sz="1600" dirty="0">
                <a:solidFill>
                  <a:srgbClr val="7E7E7E"/>
                </a:solidFill>
                <a:latin typeface="Arial MT"/>
                <a:cs typeface="Arial MT"/>
              </a:rPr>
              <a:t>overall</a:t>
            </a:r>
            <a:r>
              <a:rPr sz="1600" spc="-20" dirty="0">
                <a:solidFill>
                  <a:srgbClr val="7E7E7E"/>
                </a:solidFill>
                <a:latin typeface="Arial MT"/>
                <a:cs typeface="Arial MT"/>
              </a:rPr>
              <a:t> </a:t>
            </a:r>
            <a:r>
              <a:rPr sz="1600" dirty="0">
                <a:solidFill>
                  <a:srgbClr val="7E7E7E"/>
                </a:solidFill>
                <a:latin typeface="Arial MT"/>
                <a:cs typeface="Arial MT"/>
              </a:rPr>
              <a:t>R</a:t>
            </a:r>
            <a:r>
              <a:rPr sz="1575" baseline="26455" dirty="0">
                <a:solidFill>
                  <a:srgbClr val="7E7E7E"/>
                </a:solidFill>
                <a:latin typeface="Arial MT"/>
                <a:cs typeface="Arial MT"/>
              </a:rPr>
              <a:t>2</a:t>
            </a:r>
            <a:r>
              <a:rPr sz="1575" spc="187" baseline="26455" dirty="0">
                <a:solidFill>
                  <a:srgbClr val="7E7E7E"/>
                </a:solidFill>
                <a:latin typeface="Arial MT"/>
                <a:cs typeface="Arial MT"/>
              </a:rPr>
              <a:t> </a:t>
            </a:r>
            <a:r>
              <a:rPr sz="1600" dirty="0">
                <a:solidFill>
                  <a:srgbClr val="7E7E7E"/>
                </a:solidFill>
                <a:latin typeface="Arial MT"/>
                <a:cs typeface="Arial MT"/>
              </a:rPr>
              <a:t>that can</a:t>
            </a:r>
            <a:r>
              <a:rPr sz="1600" spc="-15" dirty="0">
                <a:solidFill>
                  <a:srgbClr val="7E7E7E"/>
                </a:solidFill>
                <a:latin typeface="Arial MT"/>
                <a:cs typeface="Arial MT"/>
              </a:rPr>
              <a:t> </a:t>
            </a:r>
            <a:r>
              <a:rPr sz="1600" dirty="0">
                <a:solidFill>
                  <a:srgbClr val="7E7E7E"/>
                </a:solidFill>
                <a:latin typeface="Arial MT"/>
                <a:cs typeface="Arial MT"/>
              </a:rPr>
              <a:t>be</a:t>
            </a:r>
            <a:r>
              <a:rPr sz="1600" spc="-15" dirty="0">
                <a:solidFill>
                  <a:srgbClr val="7E7E7E"/>
                </a:solidFill>
                <a:latin typeface="Arial MT"/>
                <a:cs typeface="Arial MT"/>
              </a:rPr>
              <a:t> </a:t>
            </a:r>
            <a:r>
              <a:rPr sz="1600" spc="-10" dirty="0">
                <a:solidFill>
                  <a:srgbClr val="7E7E7E"/>
                </a:solidFill>
                <a:latin typeface="Arial MT"/>
                <a:cs typeface="Arial MT"/>
              </a:rPr>
              <a:t>achieved;</a:t>
            </a:r>
            <a:endParaRPr sz="1600">
              <a:latin typeface="Arial MT"/>
              <a:cs typeface="Arial MT"/>
            </a:endParaRPr>
          </a:p>
          <a:p>
            <a:pPr lvl="1">
              <a:lnSpc>
                <a:spcPct val="100000"/>
              </a:lnSpc>
              <a:spcBef>
                <a:spcPts val="80"/>
              </a:spcBef>
              <a:buClr>
                <a:srgbClr val="245896"/>
              </a:buClr>
              <a:buFont typeface="Arial MT"/>
              <a:buChar char="•"/>
            </a:pPr>
            <a:endParaRPr sz="1600">
              <a:latin typeface="Arial MT"/>
              <a:cs typeface="Arial MT"/>
            </a:endParaRPr>
          </a:p>
          <a:p>
            <a:pPr marL="793115" lvl="1" indent="-285115">
              <a:lnSpc>
                <a:spcPct val="100000"/>
              </a:lnSpc>
              <a:buClr>
                <a:srgbClr val="245896"/>
              </a:buClr>
              <a:buChar char="•"/>
              <a:tabLst>
                <a:tab pos="793115" algn="l"/>
              </a:tabLst>
            </a:pPr>
            <a:r>
              <a:rPr sz="1600" dirty="0">
                <a:solidFill>
                  <a:srgbClr val="7E7E7E"/>
                </a:solidFill>
                <a:latin typeface="Arial MT"/>
                <a:cs typeface="Arial MT"/>
              </a:rPr>
              <a:t>Confound</a:t>
            </a:r>
            <a:r>
              <a:rPr sz="1600" spc="-40" dirty="0">
                <a:solidFill>
                  <a:srgbClr val="7E7E7E"/>
                </a:solidFill>
                <a:latin typeface="Arial MT"/>
                <a:cs typeface="Arial MT"/>
              </a:rPr>
              <a:t> </a:t>
            </a:r>
            <a:r>
              <a:rPr sz="1600" dirty="0">
                <a:solidFill>
                  <a:srgbClr val="7E7E7E"/>
                </a:solidFill>
                <a:latin typeface="Arial MT"/>
                <a:cs typeface="Arial MT"/>
              </a:rPr>
              <a:t>estimation</a:t>
            </a:r>
            <a:r>
              <a:rPr sz="1600" spc="-30"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regression</a:t>
            </a:r>
            <a:r>
              <a:rPr sz="1600" spc="-40" dirty="0">
                <a:solidFill>
                  <a:srgbClr val="7E7E7E"/>
                </a:solidFill>
                <a:latin typeface="Arial MT"/>
                <a:cs typeface="Arial MT"/>
              </a:rPr>
              <a:t> </a:t>
            </a:r>
            <a:r>
              <a:rPr sz="1600" spc="-10" dirty="0">
                <a:solidFill>
                  <a:srgbClr val="7E7E7E"/>
                </a:solidFill>
                <a:latin typeface="Arial MT"/>
                <a:cs typeface="Arial MT"/>
              </a:rPr>
              <a:t>coefficients;</a:t>
            </a:r>
            <a:endParaRPr sz="1600">
              <a:latin typeface="Arial MT"/>
              <a:cs typeface="Arial MT"/>
            </a:endParaRPr>
          </a:p>
          <a:p>
            <a:pPr lvl="1">
              <a:lnSpc>
                <a:spcPct val="100000"/>
              </a:lnSpc>
              <a:spcBef>
                <a:spcPts val="80"/>
              </a:spcBef>
              <a:buClr>
                <a:srgbClr val="245896"/>
              </a:buClr>
              <a:buFont typeface="Arial MT"/>
              <a:buChar char="•"/>
            </a:pPr>
            <a:endParaRPr sz="1600">
              <a:latin typeface="Arial MT"/>
              <a:cs typeface="Arial MT"/>
            </a:endParaRPr>
          </a:p>
          <a:p>
            <a:pPr marL="793115" lvl="1" indent="-285115">
              <a:lnSpc>
                <a:spcPct val="100000"/>
              </a:lnSpc>
              <a:buClr>
                <a:srgbClr val="245896"/>
              </a:buClr>
              <a:buChar char="•"/>
              <a:tabLst>
                <a:tab pos="793115" algn="l"/>
              </a:tabLst>
            </a:pPr>
            <a:r>
              <a:rPr sz="1600" dirty="0">
                <a:solidFill>
                  <a:srgbClr val="7E7E7E"/>
                </a:solidFill>
                <a:latin typeface="Arial MT"/>
                <a:cs typeface="Arial MT"/>
              </a:rPr>
              <a:t>Negatively</a:t>
            </a:r>
            <a:r>
              <a:rPr sz="1600" spc="-45" dirty="0">
                <a:solidFill>
                  <a:srgbClr val="7E7E7E"/>
                </a:solidFill>
                <a:latin typeface="Arial MT"/>
                <a:cs typeface="Arial MT"/>
              </a:rPr>
              <a:t> </a:t>
            </a:r>
            <a:r>
              <a:rPr sz="1600" dirty="0">
                <a:solidFill>
                  <a:srgbClr val="7E7E7E"/>
                </a:solidFill>
                <a:latin typeface="Arial MT"/>
                <a:cs typeface="Arial MT"/>
              </a:rPr>
              <a:t>affect</a:t>
            </a:r>
            <a:r>
              <a:rPr sz="1600" spc="-25"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statistical</a:t>
            </a:r>
            <a:r>
              <a:rPr sz="1600" spc="-40" dirty="0">
                <a:solidFill>
                  <a:srgbClr val="7E7E7E"/>
                </a:solidFill>
                <a:latin typeface="Arial MT"/>
                <a:cs typeface="Arial MT"/>
              </a:rPr>
              <a:t> </a:t>
            </a:r>
            <a:r>
              <a:rPr sz="1600" dirty="0">
                <a:solidFill>
                  <a:srgbClr val="7E7E7E"/>
                </a:solidFill>
                <a:latin typeface="Arial MT"/>
                <a:cs typeface="Arial MT"/>
              </a:rPr>
              <a:t>significance</a:t>
            </a:r>
            <a:r>
              <a:rPr sz="1600" spc="-50" dirty="0">
                <a:solidFill>
                  <a:srgbClr val="7E7E7E"/>
                </a:solidFill>
                <a:latin typeface="Arial MT"/>
                <a:cs typeface="Arial MT"/>
              </a:rPr>
              <a:t> </a:t>
            </a:r>
            <a:r>
              <a:rPr sz="1600" dirty="0">
                <a:solidFill>
                  <a:srgbClr val="7E7E7E"/>
                </a:solidFill>
                <a:latin typeface="Arial MT"/>
                <a:cs typeface="Arial MT"/>
              </a:rPr>
              <a:t>tests</a:t>
            </a:r>
            <a:r>
              <a:rPr sz="1600" spc="-25" dirty="0">
                <a:solidFill>
                  <a:srgbClr val="7E7E7E"/>
                </a:solidFill>
                <a:latin typeface="Arial MT"/>
                <a:cs typeface="Arial MT"/>
              </a:rPr>
              <a:t> </a:t>
            </a:r>
            <a:r>
              <a:rPr sz="1600" dirty="0">
                <a:solidFill>
                  <a:srgbClr val="7E7E7E"/>
                </a:solidFill>
                <a:latin typeface="Arial MT"/>
                <a:cs typeface="Arial MT"/>
              </a:rPr>
              <a:t>of</a:t>
            </a:r>
            <a:r>
              <a:rPr sz="1600" spc="-25" dirty="0">
                <a:solidFill>
                  <a:srgbClr val="7E7E7E"/>
                </a:solidFill>
                <a:latin typeface="Arial MT"/>
                <a:cs typeface="Arial MT"/>
              </a:rPr>
              <a:t> </a:t>
            </a:r>
            <a:r>
              <a:rPr sz="1600" spc="-10" dirty="0">
                <a:solidFill>
                  <a:srgbClr val="7E7E7E"/>
                </a:solidFill>
                <a:latin typeface="Arial MT"/>
                <a:cs typeface="Arial MT"/>
              </a:rPr>
              <a:t>coefficients.</a:t>
            </a:r>
            <a:endParaRPr sz="1600">
              <a:latin typeface="Arial MT"/>
              <a:cs typeface="Arial MT"/>
            </a:endParaRPr>
          </a:p>
          <a:p>
            <a:pPr lvl="1">
              <a:lnSpc>
                <a:spcPct val="100000"/>
              </a:lnSpc>
              <a:buClr>
                <a:srgbClr val="245896"/>
              </a:buClr>
              <a:buFont typeface="Arial MT"/>
              <a:buChar char="•"/>
            </a:pPr>
            <a:endParaRPr sz="1600">
              <a:latin typeface="Arial MT"/>
              <a:cs typeface="Arial MT"/>
            </a:endParaRPr>
          </a:p>
          <a:p>
            <a:pPr lvl="1">
              <a:lnSpc>
                <a:spcPct val="100000"/>
              </a:lnSpc>
              <a:spcBef>
                <a:spcPts val="160"/>
              </a:spcBef>
              <a:buClr>
                <a:srgbClr val="245896"/>
              </a:buClr>
              <a:buFont typeface="Arial MT"/>
              <a:buChar char="•"/>
            </a:pPr>
            <a:endParaRPr sz="1600">
              <a:latin typeface="Arial MT"/>
              <a:cs typeface="Arial MT"/>
            </a:endParaRPr>
          </a:p>
          <a:p>
            <a:pPr marL="393700" marR="147955" indent="-343535">
              <a:lnSpc>
                <a:spcPct val="100000"/>
              </a:lnSpc>
              <a:buClr>
                <a:srgbClr val="245896"/>
              </a:buClr>
              <a:buChar char="•"/>
              <a:tabLst>
                <a:tab pos="393700" algn="l"/>
              </a:tabLst>
            </a:pPr>
            <a:r>
              <a:rPr sz="1600" dirty="0">
                <a:solidFill>
                  <a:srgbClr val="7E7E7E"/>
                </a:solidFill>
                <a:latin typeface="Arial MT"/>
                <a:cs typeface="Arial MT"/>
              </a:rPr>
              <a:t>Generally</a:t>
            </a:r>
            <a:r>
              <a:rPr sz="1600" spc="-30" dirty="0">
                <a:solidFill>
                  <a:srgbClr val="7E7E7E"/>
                </a:solidFill>
                <a:latin typeface="Arial MT"/>
                <a:cs typeface="Arial MT"/>
              </a:rPr>
              <a:t> </a:t>
            </a:r>
            <a:r>
              <a:rPr sz="1600" dirty="0">
                <a:solidFill>
                  <a:srgbClr val="7E7E7E"/>
                </a:solidFill>
                <a:latin typeface="Arial MT"/>
                <a:cs typeface="Arial MT"/>
              </a:rPr>
              <a:t>accepted</a:t>
            </a:r>
            <a:r>
              <a:rPr sz="1600" spc="-30" dirty="0">
                <a:solidFill>
                  <a:srgbClr val="7E7E7E"/>
                </a:solidFill>
                <a:latin typeface="Arial MT"/>
                <a:cs typeface="Arial MT"/>
              </a:rPr>
              <a:t> </a:t>
            </a:r>
            <a:r>
              <a:rPr sz="1600" dirty="0">
                <a:solidFill>
                  <a:srgbClr val="7E7E7E"/>
                </a:solidFill>
                <a:latin typeface="Arial MT"/>
                <a:cs typeface="Arial MT"/>
              </a:rPr>
              <a:t>levels</a:t>
            </a:r>
            <a:r>
              <a:rPr sz="1600" spc="-35" dirty="0">
                <a:solidFill>
                  <a:srgbClr val="7E7E7E"/>
                </a:solidFill>
                <a:latin typeface="Arial MT"/>
                <a:cs typeface="Arial MT"/>
              </a:rPr>
              <a:t> </a:t>
            </a:r>
            <a:r>
              <a:rPr sz="1600" dirty="0">
                <a:solidFill>
                  <a:srgbClr val="7E7E7E"/>
                </a:solidFill>
                <a:latin typeface="Arial MT"/>
                <a:cs typeface="Arial MT"/>
              </a:rPr>
              <a:t>of</a:t>
            </a:r>
            <a:r>
              <a:rPr sz="1600" spc="-20" dirty="0">
                <a:solidFill>
                  <a:srgbClr val="7E7E7E"/>
                </a:solidFill>
                <a:latin typeface="Arial MT"/>
                <a:cs typeface="Arial MT"/>
              </a:rPr>
              <a:t> </a:t>
            </a:r>
            <a:r>
              <a:rPr sz="1600" dirty="0">
                <a:solidFill>
                  <a:srgbClr val="7E7E7E"/>
                </a:solidFill>
                <a:latin typeface="Arial MT"/>
                <a:cs typeface="Arial MT"/>
              </a:rPr>
              <a:t>multicollinearity</a:t>
            </a:r>
            <a:r>
              <a:rPr sz="1600" spc="-30" dirty="0">
                <a:solidFill>
                  <a:srgbClr val="7E7E7E"/>
                </a:solidFill>
                <a:latin typeface="Arial MT"/>
                <a:cs typeface="Arial MT"/>
              </a:rPr>
              <a:t> </a:t>
            </a:r>
            <a:r>
              <a:rPr sz="1600" dirty="0">
                <a:solidFill>
                  <a:srgbClr val="7E7E7E"/>
                </a:solidFill>
                <a:latin typeface="Arial MT"/>
                <a:cs typeface="Arial MT"/>
              </a:rPr>
              <a:t>(tolerance</a:t>
            </a:r>
            <a:r>
              <a:rPr sz="1600" spc="-25" dirty="0">
                <a:solidFill>
                  <a:srgbClr val="7E7E7E"/>
                </a:solidFill>
                <a:latin typeface="Arial MT"/>
                <a:cs typeface="Arial MT"/>
              </a:rPr>
              <a:t> </a:t>
            </a:r>
            <a:r>
              <a:rPr sz="1600" dirty="0">
                <a:solidFill>
                  <a:srgbClr val="7E7E7E"/>
                </a:solidFill>
                <a:latin typeface="Arial MT"/>
                <a:cs typeface="Arial MT"/>
              </a:rPr>
              <a:t>values</a:t>
            </a:r>
            <a:r>
              <a:rPr sz="1600" spc="-35" dirty="0">
                <a:solidFill>
                  <a:srgbClr val="7E7E7E"/>
                </a:solidFill>
                <a:latin typeface="Arial MT"/>
                <a:cs typeface="Arial MT"/>
              </a:rPr>
              <a:t> </a:t>
            </a:r>
            <a:r>
              <a:rPr sz="1600" dirty="0">
                <a:solidFill>
                  <a:srgbClr val="7E7E7E"/>
                </a:solidFill>
                <a:latin typeface="Arial MT"/>
                <a:cs typeface="Arial MT"/>
              </a:rPr>
              <a:t>up</a:t>
            </a:r>
            <a:r>
              <a:rPr sz="1600" spc="405" dirty="0">
                <a:solidFill>
                  <a:srgbClr val="7E7E7E"/>
                </a:solidFill>
                <a:latin typeface="Arial MT"/>
                <a:cs typeface="Arial MT"/>
              </a:rPr>
              <a:t> </a:t>
            </a:r>
            <a:r>
              <a:rPr sz="1600" dirty="0">
                <a:solidFill>
                  <a:srgbClr val="7E7E7E"/>
                </a:solidFill>
                <a:latin typeface="Arial MT"/>
                <a:cs typeface="Arial MT"/>
              </a:rPr>
              <a:t>to</a:t>
            </a:r>
            <a:r>
              <a:rPr sz="1600" spc="-25" dirty="0">
                <a:solidFill>
                  <a:srgbClr val="7E7E7E"/>
                </a:solidFill>
                <a:latin typeface="Arial MT"/>
                <a:cs typeface="Arial MT"/>
              </a:rPr>
              <a:t> </a:t>
            </a:r>
            <a:r>
              <a:rPr sz="1600" spc="-20" dirty="0">
                <a:solidFill>
                  <a:srgbClr val="7E7E7E"/>
                </a:solidFill>
                <a:latin typeface="Arial MT"/>
                <a:cs typeface="Arial MT"/>
              </a:rPr>
              <a:t>.10, </a:t>
            </a:r>
            <a:r>
              <a:rPr sz="1600" dirty="0">
                <a:solidFill>
                  <a:srgbClr val="7E7E7E"/>
                </a:solidFill>
                <a:latin typeface="Arial MT"/>
                <a:cs typeface="Arial MT"/>
              </a:rPr>
              <a:t>corresponding</a:t>
            </a:r>
            <a:r>
              <a:rPr sz="1600" spc="-30" dirty="0">
                <a:solidFill>
                  <a:srgbClr val="7E7E7E"/>
                </a:solidFill>
                <a:latin typeface="Arial MT"/>
                <a:cs typeface="Arial MT"/>
              </a:rPr>
              <a:t> </a:t>
            </a:r>
            <a:r>
              <a:rPr sz="1600" dirty="0">
                <a:solidFill>
                  <a:srgbClr val="7E7E7E"/>
                </a:solidFill>
                <a:latin typeface="Arial MT"/>
                <a:cs typeface="Arial MT"/>
              </a:rPr>
              <a:t>to</a:t>
            </a:r>
            <a:r>
              <a:rPr sz="1600" spc="-25" dirty="0">
                <a:solidFill>
                  <a:srgbClr val="7E7E7E"/>
                </a:solidFill>
                <a:latin typeface="Arial MT"/>
                <a:cs typeface="Arial MT"/>
              </a:rPr>
              <a:t> </a:t>
            </a:r>
            <a:r>
              <a:rPr sz="1600" dirty="0">
                <a:solidFill>
                  <a:srgbClr val="7E7E7E"/>
                </a:solidFill>
                <a:latin typeface="Arial MT"/>
                <a:cs typeface="Arial MT"/>
              </a:rPr>
              <a:t>a</a:t>
            </a:r>
            <a:r>
              <a:rPr sz="1600" spc="-30" dirty="0">
                <a:solidFill>
                  <a:srgbClr val="7E7E7E"/>
                </a:solidFill>
                <a:latin typeface="Arial MT"/>
                <a:cs typeface="Arial MT"/>
              </a:rPr>
              <a:t> </a:t>
            </a:r>
            <a:r>
              <a:rPr sz="1600" dirty="0">
                <a:solidFill>
                  <a:srgbClr val="7E7E7E"/>
                </a:solidFill>
                <a:latin typeface="Arial MT"/>
                <a:cs typeface="Arial MT"/>
              </a:rPr>
              <a:t>VIF</a:t>
            </a:r>
            <a:r>
              <a:rPr sz="1600" spc="-2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10)</a:t>
            </a:r>
            <a:r>
              <a:rPr sz="1600" spc="-20" dirty="0">
                <a:solidFill>
                  <a:srgbClr val="7E7E7E"/>
                </a:solidFill>
                <a:latin typeface="Arial MT"/>
                <a:cs typeface="Arial MT"/>
              </a:rPr>
              <a:t> </a:t>
            </a:r>
            <a:r>
              <a:rPr sz="1600" dirty="0">
                <a:solidFill>
                  <a:srgbClr val="7E7E7E"/>
                </a:solidFill>
                <a:latin typeface="Arial MT"/>
                <a:cs typeface="Arial MT"/>
              </a:rPr>
              <a:t>almost</a:t>
            </a:r>
            <a:r>
              <a:rPr sz="1600" spc="-15" dirty="0">
                <a:solidFill>
                  <a:srgbClr val="7E7E7E"/>
                </a:solidFill>
                <a:latin typeface="Arial MT"/>
                <a:cs typeface="Arial MT"/>
              </a:rPr>
              <a:t> </a:t>
            </a:r>
            <a:r>
              <a:rPr sz="1600" dirty="0">
                <a:solidFill>
                  <a:srgbClr val="7E7E7E"/>
                </a:solidFill>
                <a:latin typeface="Arial MT"/>
                <a:cs typeface="Arial MT"/>
              </a:rPr>
              <a:t>always</a:t>
            </a:r>
            <a:r>
              <a:rPr sz="1600" spc="-30" dirty="0">
                <a:solidFill>
                  <a:srgbClr val="7E7E7E"/>
                </a:solidFill>
                <a:latin typeface="Arial MT"/>
                <a:cs typeface="Arial MT"/>
              </a:rPr>
              <a:t> </a:t>
            </a:r>
            <a:r>
              <a:rPr sz="1600" dirty="0">
                <a:solidFill>
                  <a:srgbClr val="7E7E7E"/>
                </a:solidFill>
                <a:latin typeface="Arial MT"/>
                <a:cs typeface="Arial MT"/>
              </a:rPr>
              <a:t>indicate</a:t>
            </a:r>
            <a:r>
              <a:rPr sz="1600" spc="-35" dirty="0">
                <a:solidFill>
                  <a:srgbClr val="7E7E7E"/>
                </a:solidFill>
                <a:latin typeface="Arial MT"/>
                <a:cs typeface="Arial MT"/>
              </a:rPr>
              <a:t> </a:t>
            </a:r>
            <a:r>
              <a:rPr sz="1600" dirty="0">
                <a:solidFill>
                  <a:srgbClr val="7E7E7E"/>
                </a:solidFill>
                <a:latin typeface="Arial MT"/>
                <a:cs typeface="Arial MT"/>
              </a:rPr>
              <a:t>problems</a:t>
            </a:r>
            <a:r>
              <a:rPr sz="1600" spc="-20" dirty="0">
                <a:solidFill>
                  <a:srgbClr val="7E7E7E"/>
                </a:solidFill>
                <a:latin typeface="Arial MT"/>
                <a:cs typeface="Arial MT"/>
              </a:rPr>
              <a:t> </a:t>
            </a:r>
            <a:r>
              <a:rPr sz="1600" dirty="0">
                <a:solidFill>
                  <a:srgbClr val="7E7E7E"/>
                </a:solidFill>
                <a:latin typeface="Arial MT"/>
                <a:cs typeface="Arial MT"/>
              </a:rPr>
              <a:t>with</a:t>
            </a:r>
            <a:r>
              <a:rPr sz="1600" spc="-20" dirty="0">
                <a:solidFill>
                  <a:srgbClr val="7E7E7E"/>
                </a:solidFill>
                <a:latin typeface="Arial MT"/>
                <a:cs typeface="Arial MT"/>
              </a:rPr>
              <a:t> </a:t>
            </a:r>
            <a:r>
              <a:rPr sz="1600" spc="-10" dirty="0">
                <a:solidFill>
                  <a:srgbClr val="7E7E7E"/>
                </a:solidFill>
                <a:latin typeface="Arial MT"/>
                <a:cs typeface="Arial MT"/>
              </a:rPr>
              <a:t>multicollinearity, </a:t>
            </a:r>
            <a:r>
              <a:rPr sz="1600" dirty="0">
                <a:solidFill>
                  <a:srgbClr val="7E7E7E"/>
                </a:solidFill>
                <a:latin typeface="Arial MT"/>
                <a:cs typeface="Arial MT"/>
              </a:rPr>
              <a:t>but</a:t>
            </a:r>
            <a:r>
              <a:rPr sz="1600" spc="-10" dirty="0">
                <a:solidFill>
                  <a:srgbClr val="7E7E7E"/>
                </a:solidFill>
                <a:latin typeface="Arial MT"/>
                <a:cs typeface="Arial MT"/>
              </a:rPr>
              <a:t> </a:t>
            </a:r>
            <a:r>
              <a:rPr sz="1600" dirty="0">
                <a:solidFill>
                  <a:srgbClr val="7E7E7E"/>
                </a:solidFill>
                <a:latin typeface="Arial MT"/>
                <a:cs typeface="Arial MT"/>
              </a:rPr>
              <a:t>these</a:t>
            </a:r>
            <a:r>
              <a:rPr sz="1600" spc="-20" dirty="0">
                <a:solidFill>
                  <a:srgbClr val="7E7E7E"/>
                </a:solidFill>
                <a:latin typeface="Arial MT"/>
                <a:cs typeface="Arial MT"/>
              </a:rPr>
              <a:t> </a:t>
            </a:r>
            <a:r>
              <a:rPr sz="1600" dirty="0">
                <a:solidFill>
                  <a:srgbClr val="7E7E7E"/>
                </a:solidFill>
                <a:latin typeface="Arial MT"/>
                <a:cs typeface="Arial MT"/>
              </a:rPr>
              <a:t>problems</a:t>
            </a:r>
            <a:r>
              <a:rPr sz="1600" spc="-15" dirty="0">
                <a:solidFill>
                  <a:srgbClr val="7E7E7E"/>
                </a:solidFill>
                <a:latin typeface="Arial MT"/>
                <a:cs typeface="Arial MT"/>
              </a:rPr>
              <a:t> </a:t>
            </a:r>
            <a:r>
              <a:rPr sz="1600" dirty="0">
                <a:solidFill>
                  <a:srgbClr val="7E7E7E"/>
                </a:solidFill>
                <a:latin typeface="Arial MT"/>
                <a:cs typeface="Arial MT"/>
              </a:rPr>
              <a:t>may</a:t>
            </a:r>
            <a:r>
              <a:rPr sz="1600" spc="-15" dirty="0">
                <a:solidFill>
                  <a:srgbClr val="7E7E7E"/>
                </a:solidFill>
                <a:latin typeface="Arial MT"/>
                <a:cs typeface="Arial MT"/>
              </a:rPr>
              <a:t> </a:t>
            </a:r>
            <a:r>
              <a:rPr sz="1600" dirty="0">
                <a:solidFill>
                  <a:srgbClr val="7E7E7E"/>
                </a:solidFill>
                <a:latin typeface="Arial MT"/>
                <a:cs typeface="Arial MT"/>
              </a:rPr>
              <a:t>be</a:t>
            </a:r>
            <a:r>
              <a:rPr sz="1600" spc="-20" dirty="0">
                <a:solidFill>
                  <a:srgbClr val="7E7E7E"/>
                </a:solidFill>
                <a:latin typeface="Arial MT"/>
                <a:cs typeface="Arial MT"/>
              </a:rPr>
              <a:t> </a:t>
            </a:r>
            <a:r>
              <a:rPr sz="1600" dirty="0">
                <a:solidFill>
                  <a:srgbClr val="7E7E7E"/>
                </a:solidFill>
                <a:latin typeface="Arial MT"/>
                <a:cs typeface="Arial MT"/>
              </a:rPr>
              <a:t>seen</a:t>
            </a:r>
            <a:r>
              <a:rPr sz="1600" spc="-25" dirty="0">
                <a:solidFill>
                  <a:srgbClr val="7E7E7E"/>
                </a:solidFill>
                <a:latin typeface="Arial MT"/>
                <a:cs typeface="Arial MT"/>
              </a:rPr>
              <a:t> </a:t>
            </a:r>
            <a:r>
              <a:rPr sz="1600" dirty="0">
                <a:solidFill>
                  <a:srgbClr val="7E7E7E"/>
                </a:solidFill>
                <a:latin typeface="Arial MT"/>
                <a:cs typeface="Arial MT"/>
              </a:rPr>
              <a:t>at</a:t>
            </a:r>
            <a:r>
              <a:rPr sz="1600" spc="-10" dirty="0">
                <a:solidFill>
                  <a:srgbClr val="7E7E7E"/>
                </a:solidFill>
                <a:latin typeface="Arial MT"/>
                <a:cs typeface="Arial MT"/>
              </a:rPr>
              <a:t> </a:t>
            </a:r>
            <a:r>
              <a:rPr sz="1600" dirty="0">
                <a:solidFill>
                  <a:srgbClr val="7E7E7E"/>
                </a:solidFill>
                <a:latin typeface="Arial MT"/>
                <a:cs typeface="Arial MT"/>
              </a:rPr>
              <a:t>much</a:t>
            </a:r>
            <a:r>
              <a:rPr sz="1600" spc="-20" dirty="0">
                <a:solidFill>
                  <a:srgbClr val="7E7E7E"/>
                </a:solidFill>
                <a:latin typeface="Arial MT"/>
                <a:cs typeface="Arial MT"/>
              </a:rPr>
              <a:t> </a:t>
            </a:r>
            <a:r>
              <a:rPr sz="1600" dirty="0">
                <a:solidFill>
                  <a:srgbClr val="7E7E7E"/>
                </a:solidFill>
                <a:latin typeface="Arial MT"/>
                <a:cs typeface="Arial MT"/>
              </a:rPr>
              <a:t>lower</a:t>
            </a:r>
            <a:r>
              <a:rPr sz="1600" spc="-30" dirty="0">
                <a:solidFill>
                  <a:srgbClr val="7E7E7E"/>
                </a:solidFill>
                <a:latin typeface="Arial MT"/>
                <a:cs typeface="Arial MT"/>
              </a:rPr>
              <a:t> </a:t>
            </a:r>
            <a:r>
              <a:rPr sz="1600" dirty="0">
                <a:solidFill>
                  <a:srgbClr val="7E7E7E"/>
                </a:solidFill>
                <a:latin typeface="Arial MT"/>
                <a:cs typeface="Arial MT"/>
              </a:rPr>
              <a:t>levels</a:t>
            </a:r>
            <a:r>
              <a:rPr sz="1600" spc="-30"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collinearity</a:t>
            </a:r>
            <a:r>
              <a:rPr sz="1600" spc="-25" dirty="0">
                <a:solidFill>
                  <a:srgbClr val="7E7E7E"/>
                </a:solidFill>
                <a:latin typeface="Arial MT"/>
                <a:cs typeface="Arial MT"/>
              </a:rPr>
              <a:t> or </a:t>
            </a:r>
            <a:r>
              <a:rPr sz="1600" spc="-10" dirty="0">
                <a:solidFill>
                  <a:srgbClr val="7E7E7E"/>
                </a:solidFill>
                <a:latin typeface="Arial MT"/>
                <a:cs typeface="Arial MT"/>
              </a:rPr>
              <a:t>multicollinearity.</a:t>
            </a:r>
            <a:endParaRPr sz="1600">
              <a:latin typeface="Arial MT"/>
              <a:cs typeface="Arial MT"/>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44</a:t>
            </a:fld>
            <a:endParaRPr spc="-25" dirty="0"/>
          </a:p>
        </p:txBody>
      </p:sp>
    </p:spTree>
    <p:extLst>
      <p:ext uri="{BB962C8B-B14F-4D97-AF65-F5344CB8AC3E}">
        <p14:creationId xmlns:p14="http://schemas.microsoft.com/office/powerpoint/2010/main" val="3813077145"/>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6134480"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80" dirty="0"/>
              <a:t> </a:t>
            </a:r>
            <a:r>
              <a:rPr dirty="0"/>
              <a:t>Regression</a:t>
            </a:r>
            <a:r>
              <a:rPr spc="-75" dirty="0"/>
              <a:t> </a:t>
            </a:r>
            <a:r>
              <a:rPr dirty="0"/>
              <a:t>Analysis:</a:t>
            </a:r>
            <a:r>
              <a:rPr spc="-80" dirty="0"/>
              <a:t> </a:t>
            </a:r>
            <a:r>
              <a:rPr dirty="0"/>
              <a:t>Result</a:t>
            </a:r>
            <a:r>
              <a:rPr spc="-80" dirty="0"/>
              <a:t> </a:t>
            </a:r>
            <a:r>
              <a:rPr spc="-10" dirty="0"/>
              <a:t>Interpretation</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728703" y="1886142"/>
            <a:ext cx="7967345" cy="2464435"/>
          </a:xfrm>
          <a:prstGeom prst="rect">
            <a:avLst/>
          </a:prstGeom>
        </p:spPr>
        <p:txBody>
          <a:bodyPr vert="horz" wrap="square" lIns="0" tIns="12700" rIns="0" bIns="0" rtlCol="0">
            <a:spAutoFit/>
          </a:bodyPr>
          <a:lstStyle/>
          <a:p>
            <a:pPr marL="298450" marR="149860" indent="-286385">
              <a:lnSpc>
                <a:spcPct val="100000"/>
              </a:lnSpc>
              <a:spcBef>
                <a:spcPts val="100"/>
              </a:spcBef>
              <a:buFont typeface="Arial MT"/>
              <a:buChar char="•"/>
              <a:tabLst>
                <a:tab pos="298450" algn="l"/>
              </a:tabLst>
            </a:pPr>
            <a:r>
              <a:rPr sz="1600" b="1" dirty="0">
                <a:solidFill>
                  <a:srgbClr val="245896"/>
                </a:solidFill>
                <a:latin typeface="Arial"/>
                <a:cs typeface="Arial"/>
              </a:rPr>
              <a:t>Bivariate</a:t>
            </a:r>
            <a:r>
              <a:rPr sz="1600" b="1" spc="-20" dirty="0">
                <a:solidFill>
                  <a:srgbClr val="245896"/>
                </a:solidFill>
                <a:latin typeface="Arial"/>
                <a:cs typeface="Arial"/>
              </a:rPr>
              <a:t> </a:t>
            </a:r>
            <a:r>
              <a:rPr sz="1600" b="1" dirty="0">
                <a:solidFill>
                  <a:srgbClr val="245896"/>
                </a:solidFill>
                <a:latin typeface="Arial"/>
                <a:cs typeface="Arial"/>
              </a:rPr>
              <a:t>correlations</a:t>
            </a:r>
            <a:r>
              <a:rPr sz="1600" b="1" spc="-20" dirty="0">
                <a:solidFill>
                  <a:srgbClr val="245896"/>
                </a:solidFill>
                <a:latin typeface="Arial"/>
                <a:cs typeface="Arial"/>
              </a:rPr>
              <a:t> </a:t>
            </a:r>
            <a:r>
              <a:rPr sz="1600" b="1" dirty="0">
                <a:solidFill>
                  <a:srgbClr val="245896"/>
                </a:solidFill>
                <a:latin typeface="Arial"/>
                <a:cs typeface="Arial"/>
              </a:rPr>
              <a:t>of</a:t>
            </a:r>
            <a:r>
              <a:rPr sz="1600" b="1" spc="-25" dirty="0">
                <a:solidFill>
                  <a:srgbClr val="245896"/>
                </a:solidFill>
                <a:latin typeface="Arial"/>
                <a:cs typeface="Arial"/>
              </a:rPr>
              <a:t> </a:t>
            </a:r>
            <a:r>
              <a:rPr sz="1600" b="1" dirty="0">
                <a:solidFill>
                  <a:srgbClr val="245896"/>
                </a:solidFill>
                <a:latin typeface="Arial"/>
                <a:cs typeface="Arial"/>
              </a:rPr>
              <a:t>.70</a:t>
            </a:r>
            <a:r>
              <a:rPr sz="1600" b="1" spc="-20" dirty="0">
                <a:solidFill>
                  <a:srgbClr val="245896"/>
                </a:solidFill>
                <a:latin typeface="Arial"/>
                <a:cs typeface="Arial"/>
              </a:rPr>
              <a:t> </a:t>
            </a:r>
            <a:r>
              <a:rPr sz="1600" b="1" dirty="0">
                <a:solidFill>
                  <a:srgbClr val="245896"/>
                </a:solidFill>
                <a:latin typeface="Arial"/>
                <a:cs typeface="Arial"/>
              </a:rPr>
              <a:t>or</a:t>
            </a:r>
            <a:r>
              <a:rPr sz="1600" b="1" spc="-20" dirty="0">
                <a:solidFill>
                  <a:srgbClr val="245896"/>
                </a:solidFill>
                <a:latin typeface="Arial"/>
                <a:cs typeface="Arial"/>
              </a:rPr>
              <a:t> </a:t>
            </a:r>
            <a:r>
              <a:rPr sz="1600" b="1" dirty="0">
                <a:solidFill>
                  <a:srgbClr val="245896"/>
                </a:solidFill>
                <a:latin typeface="Arial"/>
                <a:cs typeface="Arial"/>
              </a:rPr>
              <a:t>higher</a:t>
            </a:r>
            <a:r>
              <a:rPr sz="1600" b="1" spc="-30" dirty="0">
                <a:solidFill>
                  <a:srgbClr val="245896"/>
                </a:solidFill>
                <a:latin typeface="Arial"/>
                <a:cs typeface="Arial"/>
              </a:rPr>
              <a:t> </a:t>
            </a:r>
            <a:r>
              <a:rPr sz="1600" dirty="0">
                <a:solidFill>
                  <a:srgbClr val="7E7E7E"/>
                </a:solidFill>
                <a:latin typeface="Arial MT"/>
                <a:cs typeface="Arial MT"/>
              </a:rPr>
              <a:t>may</a:t>
            </a:r>
            <a:r>
              <a:rPr sz="1600" spc="-15" dirty="0">
                <a:solidFill>
                  <a:srgbClr val="7E7E7E"/>
                </a:solidFill>
                <a:latin typeface="Arial MT"/>
                <a:cs typeface="Arial MT"/>
              </a:rPr>
              <a:t> </a:t>
            </a:r>
            <a:r>
              <a:rPr sz="1600" dirty="0">
                <a:solidFill>
                  <a:srgbClr val="7E7E7E"/>
                </a:solidFill>
                <a:latin typeface="Arial MT"/>
                <a:cs typeface="Arial MT"/>
              </a:rPr>
              <a:t>result</a:t>
            </a:r>
            <a:r>
              <a:rPr sz="1600" spc="-25" dirty="0">
                <a:solidFill>
                  <a:srgbClr val="7E7E7E"/>
                </a:solidFill>
                <a:latin typeface="Arial MT"/>
                <a:cs typeface="Arial MT"/>
              </a:rPr>
              <a:t> </a:t>
            </a:r>
            <a:r>
              <a:rPr sz="1600" dirty="0">
                <a:solidFill>
                  <a:srgbClr val="7E7E7E"/>
                </a:solidFill>
                <a:latin typeface="Arial MT"/>
                <a:cs typeface="Arial MT"/>
              </a:rPr>
              <a:t>in</a:t>
            </a:r>
            <a:r>
              <a:rPr sz="1600" spc="-35" dirty="0">
                <a:solidFill>
                  <a:srgbClr val="7E7E7E"/>
                </a:solidFill>
                <a:latin typeface="Arial MT"/>
                <a:cs typeface="Arial MT"/>
              </a:rPr>
              <a:t> </a:t>
            </a:r>
            <a:r>
              <a:rPr sz="1600" dirty="0">
                <a:solidFill>
                  <a:srgbClr val="7E7E7E"/>
                </a:solidFill>
                <a:latin typeface="Arial MT"/>
                <a:cs typeface="Arial MT"/>
              </a:rPr>
              <a:t>problems,</a:t>
            </a:r>
            <a:r>
              <a:rPr sz="1600" spc="-15" dirty="0">
                <a:solidFill>
                  <a:srgbClr val="7E7E7E"/>
                </a:solidFill>
                <a:latin typeface="Arial MT"/>
                <a:cs typeface="Arial MT"/>
              </a:rPr>
              <a:t> </a:t>
            </a:r>
            <a:r>
              <a:rPr sz="1600" dirty="0">
                <a:solidFill>
                  <a:srgbClr val="7E7E7E"/>
                </a:solidFill>
                <a:latin typeface="Arial MT"/>
                <a:cs typeface="Arial MT"/>
              </a:rPr>
              <a:t>and</a:t>
            </a:r>
            <a:r>
              <a:rPr sz="1600" spc="-30" dirty="0">
                <a:solidFill>
                  <a:srgbClr val="7E7E7E"/>
                </a:solidFill>
                <a:latin typeface="Arial MT"/>
                <a:cs typeface="Arial MT"/>
              </a:rPr>
              <a:t> </a:t>
            </a:r>
            <a:r>
              <a:rPr sz="1600" dirty="0">
                <a:solidFill>
                  <a:srgbClr val="7E7E7E"/>
                </a:solidFill>
                <a:latin typeface="Arial MT"/>
                <a:cs typeface="Arial MT"/>
              </a:rPr>
              <a:t>even</a:t>
            </a:r>
            <a:r>
              <a:rPr sz="1600" spc="-30" dirty="0">
                <a:solidFill>
                  <a:srgbClr val="7E7E7E"/>
                </a:solidFill>
                <a:latin typeface="Arial MT"/>
                <a:cs typeface="Arial MT"/>
              </a:rPr>
              <a:t> </a:t>
            </a:r>
            <a:r>
              <a:rPr sz="1600" spc="-10" dirty="0">
                <a:solidFill>
                  <a:srgbClr val="7E7E7E"/>
                </a:solidFill>
                <a:latin typeface="Arial MT"/>
                <a:cs typeface="Arial MT"/>
              </a:rPr>
              <a:t>lower </a:t>
            </a:r>
            <a:r>
              <a:rPr sz="1600" dirty="0">
                <a:solidFill>
                  <a:srgbClr val="7E7E7E"/>
                </a:solidFill>
                <a:latin typeface="Arial MT"/>
                <a:cs typeface="Arial MT"/>
              </a:rPr>
              <a:t>correlations</a:t>
            </a:r>
            <a:r>
              <a:rPr sz="1600" spc="-35" dirty="0">
                <a:solidFill>
                  <a:srgbClr val="7E7E7E"/>
                </a:solidFill>
                <a:latin typeface="Arial MT"/>
                <a:cs typeface="Arial MT"/>
              </a:rPr>
              <a:t> </a:t>
            </a:r>
            <a:r>
              <a:rPr sz="1600" dirty="0">
                <a:solidFill>
                  <a:srgbClr val="7E7E7E"/>
                </a:solidFill>
                <a:latin typeface="Arial MT"/>
                <a:cs typeface="Arial MT"/>
              </a:rPr>
              <a:t>may</a:t>
            </a:r>
            <a:r>
              <a:rPr sz="1600" spc="-30" dirty="0">
                <a:solidFill>
                  <a:srgbClr val="7E7E7E"/>
                </a:solidFill>
                <a:latin typeface="Arial MT"/>
                <a:cs typeface="Arial MT"/>
              </a:rPr>
              <a:t> </a:t>
            </a:r>
            <a:r>
              <a:rPr sz="1600" dirty="0">
                <a:solidFill>
                  <a:srgbClr val="7E7E7E"/>
                </a:solidFill>
                <a:latin typeface="Arial MT"/>
                <a:cs typeface="Arial MT"/>
              </a:rPr>
              <a:t>be</a:t>
            </a:r>
            <a:r>
              <a:rPr sz="1600" spc="-30" dirty="0">
                <a:solidFill>
                  <a:srgbClr val="7E7E7E"/>
                </a:solidFill>
                <a:latin typeface="Arial MT"/>
                <a:cs typeface="Arial MT"/>
              </a:rPr>
              <a:t> </a:t>
            </a:r>
            <a:r>
              <a:rPr sz="1600" dirty="0">
                <a:solidFill>
                  <a:srgbClr val="7E7E7E"/>
                </a:solidFill>
                <a:latin typeface="Arial MT"/>
                <a:cs typeface="Arial MT"/>
              </a:rPr>
              <a:t>problematic</a:t>
            </a:r>
            <a:r>
              <a:rPr sz="1600" spc="-30" dirty="0">
                <a:solidFill>
                  <a:srgbClr val="7E7E7E"/>
                </a:solidFill>
                <a:latin typeface="Arial MT"/>
                <a:cs typeface="Arial MT"/>
              </a:rPr>
              <a:t> </a:t>
            </a:r>
            <a:r>
              <a:rPr sz="1600" dirty="0">
                <a:solidFill>
                  <a:srgbClr val="7E7E7E"/>
                </a:solidFill>
                <a:latin typeface="Arial MT"/>
                <a:cs typeface="Arial MT"/>
              </a:rPr>
              <a:t>if</a:t>
            </a:r>
            <a:r>
              <a:rPr sz="1600" spc="-20" dirty="0">
                <a:solidFill>
                  <a:srgbClr val="7E7E7E"/>
                </a:solidFill>
                <a:latin typeface="Arial MT"/>
                <a:cs typeface="Arial MT"/>
              </a:rPr>
              <a:t> </a:t>
            </a:r>
            <a:r>
              <a:rPr sz="1600" dirty="0">
                <a:solidFill>
                  <a:srgbClr val="7E7E7E"/>
                </a:solidFill>
                <a:latin typeface="Arial MT"/>
                <a:cs typeface="Arial MT"/>
              </a:rPr>
              <a:t>they</a:t>
            </a:r>
            <a:r>
              <a:rPr sz="1600" spc="-30" dirty="0">
                <a:solidFill>
                  <a:srgbClr val="7E7E7E"/>
                </a:solidFill>
                <a:latin typeface="Arial MT"/>
                <a:cs typeface="Arial MT"/>
              </a:rPr>
              <a:t> </a:t>
            </a:r>
            <a:r>
              <a:rPr sz="1600" dirty="0">
                <a:solidFill>
                  <a:srgbClr val="7E7E7E"/>
                </a:solidFill>
                <a:latin typeface="Arial MT"/>
                <a:cs typeface="Arial MT"/>
              </a:rPr>
              <a:t>are</a:t>
            </a:r>
            <a:r>
              <a:rPr sz="1600" spc="-30" dirty="0">
                <a:solidFill>
                  <a:srgbClr val="7E7E7E"/>
                </a:solidFill>
                <a:latin typeface="Arial MT"/>
                <a:cs typeface="Arial MT"/>
              </a:rPr>
              <a:t> </a:t>
            </a:r>
            <a:r>
              <a:rPr sz="1600" dirty="0">
                <a:solidFill>
                  <a:srgbClr val="7E7E7E"/>
                </a:solidFill>
                <a:latin typeface="Arial MT"/>
                <a:cs typeface="Arial MT"/>
              </a:rPr>
              <a:t>higher</a:t>
            </a:r>
            <a:r>
              <a:rPr sz="1600" spc="-30" dirty="0">
                <a:solidFill>
                  <a:srgbClr val="7E7E7E"/>
                </a:solidFill>
                <a:latin typeface="Arial MT"/>
                <a:cs typeface="Arial MT"/>
              </a:rPr>
              <a:t> </a:t>
            </a:r>
            <a:r>
              <a:rPr sz="1600" dirty="0">
                <a:solidFill>
                  <a:srgbClr val="7E7E7E"/>
                </a:solidFill>
                <a:latin typeface="Arial MT"/>
                <a:cs typeface="Arial MT"/>
              </a:rPr>
              <a:t>than</a:t>
            </a:r>
            <a:r>
              <a:rPr sz="1600" spc="-30"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correlations</a:t>
            </a:r>
            <a:r>
              <a:rPr sz="1600" spc="-30" dirty="0">
                <a:solidFill>
                  <a:srgbClr val="7E7E7E"/>
                </a:solidFill>
                <a:latin typeface="Arial MT"/>
                <a:cs typeface="Arial MT"/>
              </a:rPr>
              <a:t> </a:t>
            </a:r>
            <a:r>
              <a:rPr sz="1600" dirty="0">
                <a:solidFill>
                  <a:srgbClr val="7E7E7E"/>
                </a:solidFill>
                <a:latin typeface="Arial MT"/>
                <a:cs typeface="Arial MT"/>
              </a:rPr>
              <a:t>between</a:t>
            </a:r>
            <a:r>
              <a:rPr sz="1600" spc="-35" dirty="0">
                <a:solidFill>
                  <a:srgbClr val="7E7E7E"/>
                </a:solidFill>
                <a:latin typeface="Arial MT"/>
                <a:cs typeface="Arial MT"/>
              </a:rPr>
              <a:t> </a:t>
            </a:r>
            <a:r>
              <a:rPr sz="1600" spc="-25" dirty="0">
                <a:solidFill>
                  <a:srgbClr val="7E7E7E"/>
                </a:solidFill>
                <a:latin typeface="Arial MT"/>
                <a:cs typeface="Arial MT"/>
              </a:rPr>
              <a:t>the </a:t>
            </a:r>
            <a:r>
              <a:rPr sz="1600" dirty="0">
                <a:solidFill>
                  <a:srgbClr val="7E7E7E"/>
                </a:solidFill>
                <a:latin typeface="Arial MT"/>
                <a:cs typeface="Arial MT"/>
              </a:rPr>
              <a:t>dependent</a:t>
            </a:r>
            <a:r>
              <a:rPr sz="1600" spc="-35" dirty="0">
                <a:solidFill>
                  <a:srgbClr val="7E7E7E"/>
                </a:solidFill>
                <a:latin typeface="Arial MT"/>
                <a:cs typeface="Arial MT"/>
              </a:rPr>
              <a:t> </a:t>
            </a:r>
            <a:r>
              <a:rPr sz="1600" dirty="0">
                <a:solidFill>
                  <a:srgbClr val="7E7E7E"/>
                </a:solidFill>
                <a:latin typeface="Arial MT"/>
                <a:cs typeface="Arial MT"/>
              </a:rPr>
              <a:t>and</a:t>
            </a:r>
            <a:r>
              <a:rPr sz="1600" spc="-30" dirty="0">
                <a:solidFill>
                  <a:srgbClr val="7E7E7E"/>
                </a:solidFill>
                <a:latin typeface="Arial MT"/>
                <a:cs typeface="Arial MT"/>
              </a:rPr>
              <a:t> </a:t>
            </a:r>
            <a:r>
              <a:rPr sz="1600" dirty="0">
                <a:solidFill>
                  <a:srgbClr val="7E7E7E"/>
                </a:solidFill>
                <a:latin typeface="Arial MT"/>
                <a:cs typeface="Arial MT"/>
              </a:rPr>
              <a:t>independent</a:t>
            </a:r>
            <a:r>
              <a:rPr sz="1600" spc="-35" dirty="0">
                <a:solidFill>
                  <a:srgbClr val="7E7E7E"/>
                </a:solidFill>
                <a:latin typeface="Arial MT"/>
                <a:cs typeface="Arial MT"/>
              </a:rPr>
              <a:t> </a:t>
            </a:r>
            <a:r>
              <a:rPr sz="1600" spc="-10" dirty="0">
                <a:solidFill>
                  <a:srgbClr val="7E7E7E"/>
                </a:solidFill>
                <a:latin typeface="Arial MT"/>
                <a:cs typeface="Arial MT"/>
              </a:rPr>
              <a:t>variables.</a:t>
            </a:r>
            <a:endParaRPr sz="1600">
              <a:latin typeface="Arial MT"/>
              <a:cs typeface="Arial MT"/>
            </a:endParaRPr>
          </a:p>
          <a:p>
            <a:pPr>
              <a:lnSpc>
                <a:spcPct val="100000"/>
              </a:lnSpc>
              <a:spcBef>
                <a:spcPts val="80"/>
              </a:spcBef>
              <a:buClr>
                <a:srgbClr val="245896"/>
              </a:buClr>
              <a:buFont typeface="Arial MT"/>
              <a:buChar char="•"/>
            </a:pPr>
            <a:endParaRPr sz="1600">
              <a:latin typeface="Arial MT"/>
              <a:cs typeface="Arial MT"/>
            </a:endParaRPr>
          </a:p>
          <a:p>
            <a:pPr marL="297815" marR="5080" indent="-285750">
              <a:lnSpc>
                <a:spcPct val="100000"/>
              </a:lnSpc>
              <a:buClr>
                <a:srgbClr val="245896"/>
              </a:buClr>
              <a:buChar char="•"/>
              <a:tabLst>
                <a:tab pos="297815" algn="l"/>
              </a:tabLst>
            </a:pPr>
            <a:r>
              <a:rPr sz="1600" dirty="0">
                <a:solidFill>
                  <a:srgbClr val="7E7E7E"/>
                </a:solidFill>
                <a:latin typeface="Arial MT"/>
                <a:cs typeface="Arial MT"/>
              </a:rPr>
              <a:t>Values</a:t>
            </a:r>
            <a:r>
              <a:rPr sz="1600" spc="-30" dirty="0">
                <a:solidFill>
                  <a:srgbClr val="7E7E7E"/>
                </a:solidFill>
                <a:latin typeface="Arial MT"/>
                <a:cs typeface="Arial MT"/>
              </a:rPr>
              <a:t> </a:t>
            </a:r>
            <a:r>
              <a:rPr sz="1600" dirty="0">
                <a:solidFill>
                  <a:srgbClr val="7E7E7E"/>
                </a:solidFill>
                <a:latin typeface="Arial MT"/>
                <a:cs typeface="Arial MT"/>
              </a:rPr>
              <a:t>much</a:t>
            </a:r>
            <a:r>
              <a:rPr sz="1600" spc="-20" dirty="0">
                <a:solidFill>
                  <a:srgbClr val="7E7E7E"/>
                </a:solidFill>
                <a:latin typeface="Arial MT"/>
                <a:cs typeface="Arial MT"/>
              </a:rPr>
              <a:t> </a:t>
            </a:r>
            <a:r>
              <a:rPr sz="1600" dirty="0">
                <a:solidFill>
                  <a:srgbClr val="7E7E7E"/>
                </a:solidFill>
                <a:latin typeface="Arial MT"/>
                <a:cs typeface="Arial MT"/>
              </a:rPr>
              <a:t>lower</a:t>
            </a:r>
            <a:r>
              <a:rPr sz="1600" spc="-30" dirty="0">
                <a:solidFill>
                  <a:srgbClr val="7E7E7E"/>
                </a:solidFill>
                <a:latin typeface="Arial MT"/>
                <a:cs typeface="Arial MT"/>
              </a:rPr>
              <a:t> </a:t>
            </a:r>
            <a:r>
              <a:rPr sz="1600" dirty="0">
                <a:solidFill>
                  <a:srgbClr val="7E7E7E"/>
                </a:solidFill>
                <a:latin typeface="Arial MT"/>
                <a:cs typeface="Arial MT"/>
              </a:rPr>
              <a:t>than</a:t>
            </a:r>
            <a:r>
              <a:rPr sz="1600" spc="-20"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dirty="0">
                <a:solidFill>
                  <a:srgbClr val="7E7E7E"/>
                </a:solidFill>
                <a:latin typeface="Arial MT"/>
                <a:cs typeface="Arial MT"/>
              </a:rPr>
              <a:t>suggested</a:t>
            </a:r>
            <a:r>
              <a:rPr sz="1600" spc="-30" dirty="0">
                <a:solidFill>
                  <a:srgbClr val="7E7E7E"/>
                </a:solidFill>
                <a:latin typeface="Arial MT"/>
                <a:cs typeface="Arial MT"/>
              </a:rPr>
              <a:t> </a:t>
            </a:r>
            <a:r>
              <a:rPr sz="1600" dirty="0">
                <a:solidFill>
                  <a:srgbClr val="7E7E7E"/>
                </a:solidFill>
                <a:latin typeface="Arial MT"/>
                <a:cs typeface="Arial MT"/>
              </a:rPr>
              <a:t>thresholds</a:t>
            </a:r>
            <a:r>
              <a:rPr sz="1600" spc="-20" dirty="0">
                <a:solidFill>
                  <a:srgbClr val="7E7E7E"/>
                </a:solidFill>
                <a:latin typeface="Arial MT"/>
                <a:cs typeface="Arial MT"/>
              </a:rPr>
              <a:t> </a:t>
            </a:r>
            <a:r>
              <a:rPr sz="1600" dirty="0">
                <a:solidFill>
                  <a:srgbClr val="7E7E7E"/>
                </a:solidFill>
                <a:latin typeface="Arial MT"/>
                <a:cs typeface="Arial MT"/>
              </a:rPr>
              <a:t>(VIF</a:t>
            </a:r>
            <a:r>
              <a:rPr sz="1600" spc="-15" dirty="0">
                <a:solidFill>
                  <a:srgbClr val="7E7E7E"/>
                </a:solidFill>
                <a:latin typeface="Arial MT"/>
                <a:cs typeface="Arial MT"/>
              </a:rPr>
              <a:t> </a:t>
            </a:r>
            <a:r>
              <a:rPr sz="1600" dirty="0">
                <a:solidFill>
                  <a:srgbClr val="7E7E7E"/>
                </a:solidFill>
                <a:latin typeface="Arial MT"/>
                <a:cs typeface="Arial MT"/>
              </a:rPr>
              <a:t>values</a:t>
            </a:r>
            <a:r>
              <a:rPr sz="1600" spc="-30"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even</a:t>
            </a:r>
            <a:r>
              <a:rPr sz="1600" spc="-30" dirty="0">
                <a:solidFill>
                  <a:srgbClr val="7E7E7E"/>
                </a:solidFill>
                <a:latin typeface="Arial MT"/>
                <a:cs typeface="Arial MT"/>
              </a:rPr>
              <a:t> </a:t>
            </a:r>
            <a:r>
              <a:rPr sz="1600" dirty="0">
                <a:solidFill>
                  <a:srgbClr val="7E7E7E"/>
                </a:solidFill>
                <a:latin typeface="Arial MT"/>
                <a:cs typeface="Arial MT"/>
              </a:rPr>
              <a:t>3</a:t>
            </a:r>
            <a:r>
              <a:rPr sz="1600" spc="-20" dirty="0">
                <a:solidFill>
                  <a:srgbClr val="7E7E7E"/>
                </a:solidFill>
                <a:latin typeface="Arial MT"/>
                <a:cs typeface="Arial MT"/>
              </a:rPr>
              <a:t> </a:t>
            </a:r>
            <a:r>
              <a:rPr sz="1600" dirty="0">
                <a:solidFill>
                  <a:srgbClr val="7E7E7E"/>
                </a:solidFill>
                <a:latin typeface="Arial MT"/>
                <a:cs typeface="Arial MT"/>
              </a:rPr>
              <a:t>to</a:t>
            </a:r>
            <a:r>
              <a:rPr sz="1600" spc="-15" dirty="0">
                <a:solidFill>
                  <a:srgbClr val="7E7E7E"/>
                </a:solidFill>
                <a:latin typeface="Arial MT"/>
                <a:cs typeface="Arial MT"/>
              </a:rPr>
              <a:t> </a:t>
            </a:r>
            <a:r>
              <a:rPr sz="1600" dirty="0">
                <a:solidFill>
                  <a:srgbClr val="7E7E7E"/>
                </a:solidFill>
                <a:latin typeface="Arial MT"/>
                <a:cs typeface="Arial MT"/>
              </a:rPr>
              <a:t>5)</a:t>
            </a:r>
            <a:r>
              <a:rPr sz="1600" spc="-20" dirty="0">
                <a:solidFill>
                  <a:srgbClr val="7E7E7E"/>
                </a:solidFill>
                <a:latin typeface="Arial MT"/>
                <a:cs typeface="Arial MT"/>
              </a:rPr>
              <a:t> </a:t>
            </a:r>
            <a:r>
              <a:rPr sz="1600" spc="-25" dirty="0">
                <a:solidFill>
                  <a:srgbClr val="7E7E7E"/>
                </a:solidFill>
                <a:latin typeface="Arial MT"/>
                <a:cs typeface="Arial MT"/>
              </a:rPr>
              <a:t>may </a:t>
            </a:r>
            <a:r>
              <a:rPr sz="1600" dirty="0">
                <a:solidFill>
                  <a:srgbClr val="7E7E7E"/>
                </a:solidFill>
                <a:latin typeface="Arial MT"/>
                <a:cs typeface="Arial MT"/>
              </a:rPr>
              <a:t>result</a:t>
            </a:r>
            <a:r>
              <a:rPr sz="1600" spc="-45" dirty="0">
                <a:solidFill>
                  <a:srgbClr val="7E7E7E"/>
                </a:solidFill>
                <a:latin typeface="Arial MT"/>
                <a:cs typeface="Arial MT"/>
              </a:rPr>
              <a:t> </a:t>
            </a:r>
            <a:r>
              <a:rPr sz="1600" dirty="0">
                <a:solidFill>
                  <a:srgbClr val="7E7E7E"/>
                </a:solidFill>
                <a:latin typeface="Arial MT"/>
                <a:cs typeface="Arial MT"/>
              </a:rPr>
              <a:t>in</a:t>
            </a:r>
            <a:r>
              <a:rPr sz="1600" spc="-50" dirty="0">
                <a:solidFill>
                  <a:srgbClr val="7E7E7E"/>
                </a:solidFill>
                <a:latin typeface="Arial MT"/>
                <a:cs typeface="Arial MT"/>
              </a:rPr>
              <a:t> </a:t>
            </a:r>
            <a:r>
              <a:rPr sz="1600" dirty="0">
                <a:solidFill>
                  <a:srgbClr val="7E7E7E"/>
                </a:solidFill>
                <a:latin typeface="Arial MT"/>
                <a:cs typeface="Arial MT"/>
              </a:rPr>
              <a:t>interpretation</a:t>
            </a:r>
            <a:r>
              <a:rPr sz="1600" spc="-25" dirty="0">
                <a:solidFill>
                  <a:srgbClr val="7E7E7E"/>
                </a:solidFill>
                <a:latin typeface="Arial MT"/>
                <a:cs typeface="Arial MT"/>
              </a:rPr>
              <a:t> </a:t>
            </a:r>
            <a:r>
              <a:rPr sz="1600" dirty="0">
                <a:solidFill>
                  <a:srgbClr val="7E7E7E"/>
                </a:solidFill>
                <a:latin typeface="Arial MT"/>
                <a:cs typeface="Arial MT"/>
              </a:rPr>
              <a:t>or</a:t>
            </a:r>
            <a:r>
              <a:rPr sz="1600" spc="-40" dirty="0">
                <a:solidFill>
                  <a:srgbClr val="7E7E7E"/>
                </a:solidFill>
                <a:latin typeface="Arial MT"/>
                <a:cs typeface="Arial MT"/>
              </a:rPr>
              <a:t> </a:t>
            </a:r>
            <a:r>
              <a:rPr sz="1600" dirty="0">
                <a:solidFill>
                  <a:srgbClr val="7E7E7E"/>
                </a:solidFill>
                <a:latin typeface="Arial MT"/>
                <a:cs typeface="Arial MT"/>
              </a:rPr>
              <a:t>estimation</a:t>
            </a:r>
            <a:r>
              <a:rPr sz="1600" spc="-40" dirty="0">
                <a:solidFill>
                  <a:srgbClr val="7E7E7E"/>
                </a:solidFill>
                <a:latin typeface="Arial MT"/>
                <a:cs typeface="Arial MT"/>
              </a:rPr>
              <a:t> </a:t>
            </a:r>
            <a:r>
              <a:rPr sz="1600" dirty="0">
                <a:solidFill>
                  <a:srgbClr val="7E7E7E"/>
                </a:solidFill>
                <a:latin typeface="Arial MT"/>
                <a:cs typeface="Arial MT"/>
              </a:rPr>
              <a:t>problems,</a:t>
            </a:r>
            <a:r>
              <a:rPr sz="1600" spc="-35" dirty="0">
                <a:solidFill>
                  <a:srgbClr val="7E7E7E"/>
                </a:solidFill>
                <a:latin typeface="Arial MT"/>
                <a:cs typeface="Arial MT"/>
              </a:rPr>
              <a:t> </a:t>
            </a:r>
            <a:r>
              <a:rPr sz="1600" dirty="0">
                <a:solidFill>
                  <a:srgbClr val="7E7E7E"/>
                </a:solidFill>
                <a:latin typeface="Arial MT"/>
                <a:cs typeface="Arial MT"/>
              </a:rPr>
              <a:t>particularly</a:t>
            </a:r>
            <a:r>
              <a:rPr sz="1600" spc="-45" dirty="0">
                <a:solidFill>
                  <a:srgbClr val="7E7E7E"/>
                </a:solidFill>
                <a:latin typeface="Arial MT"/>
                <a:cs typeface="Arial MT"/>
              </a:rPr>
              <a:t> </a:t>
            </a:r>
            <a:r>
              <a:rPr sz="1600" dirty="0">
                <a:solidFill>
                  <a:srgbClr val="7E7E7E"/>
                </a:solidFill>
                <a:latin typeface="Arial MT"/>
                <a:cs typeface="Arial MT"/>
              </a:rPr>
              <a:t>when</a:t>
            </a:r>
            <a:r>
              <a:rPr sz="1600" spc="-55" dirty="0">
                <a:solidFill>
                  <a:srgbClr val="7E7E7E"/>
                </a:solidFill>
                <a:latin typeface="Arial MT"/>
                <a:cs typeface="Arial MT"/>
              </a:rPr>
              <a:t> </a:t>
            </a:r>
            <a:r>
              <a:rPr sz="1600" dirty="0">
                <a:solidFill>
                  <a:srgbClr val="7E7E7E"/>
                </a:solidFill>
                <a:latin typeface="Arial MT"/>
                <a:cs typeface="Arial MT"/>
              </a:rPr>
              <a:t>the</a:t>
            </a:r>
            <a:r>
              <a:rPr sz="1600" spc="-40" dirty="0">
                <a:solidFill>
                  <a:srgbClr val="7E7E7E"/>
                </a:solidFill>
                <a:latin typeface="Arial MT"/>
                <a:cs typeface="Arial MT"/>
              </a:rPr>
              <a:t> </a:t>
            </a:r>
            <a:r>
              <a:rPr sz="1600" dirty="0">
                <a:solidFill>
                  <a:srgbClr val="7E7E7E"/>
                </a:solidFill>
                <a:latin typeface="Arial MT"/>
                <a:cs typeface="Arial MT"/>
              </a:rPr>
              <a:t>relationships</a:t>
            </a:r>
            <a:r>
              <a:rPr sz="1600" spc="-45" dirty="0">
                <a:solidFill>
                  <a:srgbClr val="7E7E7E"/>
                </a:solidFill>
                <a:latin typeface="Arial MT"/>
                <a:cs typeface="Arial MT"/>
              </a:rPr>
              <a:t> </a:t>
            </a:r>
            <a:r>
              <a:rPr sz="1600" spc="-20" dirty="0">
                <a:solidFill>
                  <a:srgbClr val="7E7E7E"/>
                </a:solidFill>
                <a:latin typeface="Arial MT"/>
                <a:cs typeface="Arial MT"/>
              </a:rPr>
              <a:t>with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dependent</a:t>
            </a:r>
            <a:r>
              <a:rPr sz="1600" spc="-30" dirty="0">
                <a:solidFill>
                  <a:srgbClr val="7E7E7E"/>
                </a:solidFill>
                <a:latin typeface="Arial MT"/>
                <a:cs typeface="Arial MT"/>
              </a:rPr>
              <a:t> </a:t>
            </a:r>
            <a:r>
              <a:rPr sz="1600" dirty="0">
                <a:solidFill>
                  <a:srgbClr val="7E7E7E"/>
                </a:solidFill>
                <a:latin typeface="Arial MT"/>
                <a:cs typeface="Arial MT"/>
              </a:rPr>
              <a:t>variable</a:t>
            </a:r>
            <a:r>
              <a:rPr sz="1600" spc="-40" dirty="0">
                <a:solidFill>
                  <a:srgbClr val="7E7E7E"/>
                </a:solidFill>
                <a:latin typeface="Arial MT"/>
                <a:cs typeface="Arial MT"/>
              </a:rPr>
              <a:t> </a:t>
            </a:r>
            <a:r>
              <a:rPr sz="1600" dirty="0">
                <a:solidFill>
                  <a:srgbClr val="7E7E7E"/>
                </a:solidFill>
                <a:latin typeface="Arial MT"/>
                <a:cs typeface="Arial MT"/>
              </a:rPr>
              <a:t>are</a:t>
            </a:r>
            <a:r>
              <a:rPr sz="1600" spc="-20" dirty="0">
                <a:solidFill>
                  <a:srgbClr val="7E7E7E"/>
                </a:solidFill>
                <a:latin typeface="Arial MT"/>
                <a:cs typeface="Arial MT"/>
              </a:rPr>
              <a:t> </a:t>
            </a:r>
            <a:r>
              <a:rPr sz="1600" spc="-10" dirty="0">
                <a:solidFill>
                  <a:srgbClr val="7E7E7E"/>
                </a:solidFill>
                <a:latin typeface="Arial MT"/>
                <a:cs typeface="Arial MT"/>
              </a:rPr>
              <a:t>weaker.</a:t>
            </a:r>
            <a:endParaRPr sz="1600">
              <a:latin typeface="Arial MT"/>
              <a:cs typeface="Arial MT"/>
            </a:endParaRPr>
          </a:p>
          <a:p>
            <a:pPr>
              <a:lnSpc>
                <a:spcPct val="100000"/>
              </a:lnSpc>
              <a:buClr>
                <a:srgbClr val="245896"/>
              </a:buClr>
              <a:buFont typeface="Arial MT"/>
              <a:buChar char="•"/>
            </a:pPr>
            <a:endParaRPr sz="1600">
              <a:latin typeface="Arial MT"/>
              <a:cs typeface="Arial MT"/>
            </a:endParaRPr>
          </a:p>
          <a:p>
            <a:pPr>
              <a:lnSpc>
                <a:spcPct val="100000"/>
              </a:lnSpc>
              <a:spcBef>
                <a:spcPts val="160"/>
              </a:spcBef>
              <a:buClr>
                <a:srgbClr val="245896"/>
              </a:buClr>
              <a:buFont typeface="Arial MT"/>
              <a:buChar char="•"/>
            </a:pPr>
            <a:endParaRPr sz="1600">
              <a:latin typeface="Arial MT"/>
              <a:cs typeface="Arial MT"/>
            </a:endParaRPr>
          </a:p>
          <a:p>
            <a:pPr marL="297815" indent="-285115">
              <a:lnSpc>
                <a:spcPct val="100000"/>
              </a:lnSpc>
              <a:buFont typeface="Arial MT"/>
              <a:buChar char="•"/>
              <a:tabLst>
                <a:tab pos="297815" algn="l"/>
              </a:tabLst>
            </a:pPr>
            <a:r>
              <a:rPr sz="1600" i="1" dirty="0">
                <a:solidFill>
                  <a:srgbClr val="245896"/>
                </a:solidFill>
                <a:latin typeface="Arial"/>
                <a:cs typeface="Arial"/>
              </a:rPr>
              <a:t>A</a:t>
            </a:r>
            <a:r>
              <a:rPr sz="1600" i="1" spc="-25" dirty="0">
                <a:solidFill>
                  <a:srgbClr val="245896"/>
                </a:solidFill>
                <a:latin typeface="Arial"/>
                <a:cs typeface="Arial"/>
              </a:rPr>
              <a:t> </a:t>
            </a:r>
            <a:r>
              <a:rPr sz="1600" i="1" dirty="0">
                <a:solidFill>
                  <a:srgbClr val="245896"/>
                </a:solidFill>
                <a:latin typeface="Arial"/>
                <a:cs typeface="Arial"/>
              </a:rPr>
              <a:t>rule</a:t>
            </a:r>
            <a:r>
              <a:rPr sz="1600" i="1" spc="-20" dirty="0">
                <a:solidFill>
                  <a:srgbClr val="245896"/>
                </a:solidFill>
                <a:latin typeface="Arial"/>
                <a:cs typeface="Arial"/>
              </a:rPr>
              <a:t> </a:t>
            </a:r>
            <a:r>
              <a:rPr sz="1600" i="1" dirty="0">
                <a:solidFill>
                  <a:srgbClr val="245896"/>
                </a:solidFill>
                <a:latin typeface="Arial"/>
                <a:cs typeface="Arial"/>
              </a:rPr>
              <a:t>of</a:t>
            </a:r>
            <a:r>
              <a:rPr sz="1600" i="1" spc="-5" dirty="0">
                <a:solidFill>
                  <a:srgbClr val="245896"/>
                </a:solidFill>
                <a:latin typeface="Arial"/>
                <a:cs typeface="Arial"/>
              </a:rPr>
              <a:t> </a:t>
            </a:r>
            <a:r>
              <a:rPr sz="1600" i="1" dirty="0">
                <a:solidFill>
                  <a:srgbClr val="245896"/>
                </a:solidFill>
                <a:latin typeface="Arial"/>
                <a:cs typeface="Arial"/>
              </a:rPr>
              <a:t>thumb</a:t>
            </a:r>
            <a:r>
              <a:rPr sz="1600" i="1" spc="-15" dirty="0">
                <a:solidFill>
                  <a:srgbClr val="245896"/>
                </a:solidFill>
                <a:latin typeface="Arial"/>
                <a:cs typeface="Arial"/>
              </a:rPr>
              <a:t> </a:t>
            </a:r>
            <a:r>
              <a:rPr sz="1600" i="1" dirty="0">
                <a:solidFill>
                  <a:srgbClr val="245896"/>
                </a:solidFill>
                <a:latin typeface="Arial"/>
                <a:cs typeface="Arial"/>
              </a:rPr>
              <a:t>is</a:t>
            </a:r>
            <a:r>
              <a:rPr sz="1600" i="1" spc="-15" dirty="0">
                <a:solidFill>
                  <a:srgbClr val="245896"/>
                </a:solidFill>
                <a:latin typeface="Arial"/>
                <a:cs typeface="Arial"/>
              </a:rPr>
              <a:t> </a:t>
            </a:r>
            <a:r>
              <a:rPr sz="1600" i="1" dirty="0">
                <a:solidFill>
                  <a:srgbClr val="245896"/>
                </a:solidFill>
                <a:latin typeface="Arial"/>
                <a:cs typeface="Arial"/>
              </a:rPr>
              <a:t>that</a:t>
            </a:r>
            <a:r>
              <a:rPr sz="1600" i="1" spc="-5" dirty="0">
                <a:solidFill>
                  <a:srgbClr val="245896"/>
                </a:solidFill>
                <a:latin typeface="Arial"/>
                <a:cs typeface="Arial"/>
              </a:rPr>
              <a:t> </a:t>
            </a:r>
            <a:r>
              <a:rPr sz="1600" i="1" dirty="0">
                <a:solidFill>
                  <a:srgbClr val="245896"/>
                </a:solidFill>
                <a:latin typeface="Arial"/>
                <a:cs typeface="Arial"/>
              </a:rPr>
              <a:t>we</a:t>
            </a:r>
            <a:r>
              <a:rPr sz="1600" i="1" spc="-25" dirty="0">
                <a:solidFill>
                  <a:srgbClr val="245896"/>
                </a:solidFill>
                <a:latin typeface="Arial"/>
                <a:cs typeface="Arial"/>
              </a:rPr>
              <a:t> </a:t>
            </a:r>
            <a:r>
              <a:rPr sz="1600" i="1" dirty="0">
                <a:solidFill>
                  <a:srgbClr val="245896"/>
                </a:solidFill>
                <a:latin typeface="Arial"/>
                <a:cs typeface="Arial"/>
              </a:rPr>
              <a:t>need</a:t>
            </a:r>
            <a:r>
              <a:rPr sz="1600" i="1" spc="-20" dirty="0">
                <a:solidFill>
                  <a:srgbClr val="245896"/>
                </a:solidFill>
                <a:latin typeface="Arial"/>
                <a:cs typeface="Arial"/>
              </a:rPr>
              <a:t> </a:t>
            </a:r>
            <a:r>
              <a:rPr sz="1600" i="1" dirty="0">
                <a:solidFill>
                  <a:srgbClr val="245896"/>
                </a:solidFill>
                <a:latin typeface="Arial"/>
                <a:cs typeface="Arial"/>
              </a:rPr>
              <a:t>15</a:t>
            </a:r>
            <a:r>
              <a:rPr sz="1600" i="1" spc="-20" dirty="0">
                <a:solidFill>
                  <a:srgbClr val="245896"/>
                </a:solidFill>
                <a:latin typeface="Arial"/>
                <a:cs typeface="Arial"/>
              </a:rPr>
              <a:t> </a:t>
            </a:r>
            <a:r>
              <a:rPr sz="1600" i="1" dirty="0">
                <a:solidFill>
                  <a:srgbClr val="245896"/>
                </a:solidFill>
                <a:latin typeface="Arial"/>
                <a:cs typeface="Arial"/>
              </a:rPr>
              <a:t>observations</a:t>
            </a:r>
            <a:r>
              <a:rPr sz="1600" i="1" spc="-20" dirty="0">
                <a:solidFill>
                  <a:srgbClr val="245896"/>
                </a:solidFill>
                <a:latin typeface="Arial"/>
                <a:cs typeface="Arial"/>
              </a:rPr>
              <a:t> </a:t>
            </a:r>
            <a:r>
              <a:rPr sz="1600" i="1" dirty="0">
                <a:solidFill>
                  <a:srgbClr val="245896"/>
                </a:solidFill>
                <a:latin typeface="Arial"/>
                <a:cs typeface="Arial"/>
              </a:rPr>
              <a:t>for</a:t>
            </a:r>
            <a:r>
              <a:rPr sz="1600" i="1" spc="-5" dirty="0">
                <a:solidFill>
                  <a:srgbClr val="245896"/>
                </a:solidFill>
                <a:latin typeface="Arial"/>
                <a:cs typeface="Arial"/>
              </a:rPr>
              <a:t> </a:t>
            </a:r>
            <a:r>
              <a:rPr sz="1600" i="1" dirty="0">
                <a:solidFill>
                  <a:srgbClr val="245896"/>
                </a:solidFill>
                <a:latin typeface="Arial"/>
                <a:cs typeface="Arial"/>
              </a:rPr>
              <a:t>each</a:t>
            </a:r>
            <a:r>
              <a:rPr sz="1600" i="1" spc="-25" dirty="0">
                <a:solidFill>
                  <a:srgbClr val="245896"/>
                </a:solidFill>
                <a:latin typeface="Arial"/>
                <a:cs typeface="Arial"/>
              </a:rPr>
              <a:t> </a:t>
            </a:r>
            <a:r>
              <a:rPr sz="1600" i="1" spc="-10" dirty="0">
                <a:solidFill>
                  <a:srgbClr val="245896"/>
                </a:solidFill>
                <a:latin typeface="Arial"/>
                <a:cs typeface="Arial"/>
              </a:rPr>
              <a:t>predictor.</a:t>
            </a:r>
            <a:endParaRPr sz="1600">
              <a:latin typeface="Arial"/>
              <a:cs typeface="Arial"/>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45</a:t>
            </a:fld>
            <a:endParaRPr spc="-25" dirty="0"/>
          </a:p>
        </p:txBody>
      </p:sp>
    </p:spTree>
    <p:extLst>
      <p:ext uri="{BB962C8B-B14F-4D97-AF65-F5344CB8AC3E}">
        <p14:creationId xmlns:p14="http://schemas.microsoft.com/office/powerpoint/2010/main" val="520054194"/>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7499984"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Multiple</a:t>
            </a:r>
            <a:r>
              <a:rPr spc="-85" dirty="0"/>
              <a:t> </a:t>
            </a:r>
            <a:r>
              <a:rPr dirty="0"/>
              <a:t>Regression</a:t>
            </a:r>
            <a:r>
              <a:rPr spc="-80" dirty="0"/>
              <a:t> </a:t>
            </a:r>
            <a:r>
              <a:rPr dirty="0"/>
              <a:t>Analysis:</a:t>
            </a:r>
            <a:r>
              <a:rPr spc="-85" dirty="0"/>
              <a:t> </a:t>
            </a:r>
            <a:r>
              <a:rPr spc="-10" dirty="0"/>
              <a:t>Validation</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620753" y="1789673"/>
            <a:ext cx="8013700" cy="3930015"/>
          </a:xfrm>
          <a:prstGeom prst="rect">
            <a:avLst/>
          </a:prstGeom>
        </p:spPr>
        <p:txBody>
          <a:bodyPr vert="horz" wrap="square" lIns="0" tIns="113030" rIns="0" bIns="0" rtlCol="0">
            <a:spAutoFit/>
          </a:bodyPr>
          <a:lstStyle/>
          <a:p>
            <a:pPr marL="405765" indent="-342265">
              <a:lnSpc>
                <a:spcPct val="100000"/>
              </a:lnSpc>
              <a:spcBef>
                <a:spcPts val="890"/>
              </a:spcBef>
              <a:buClr>
                <a:srgbClr val="245896"/>
              </a:buClr>
              <a:buChar char="•"/>
              <a:tabLst>
                <a:tab pos="405765" algn="l"/>
              </a:tabLst>
            </a:pPr>
            <a:r>
              <a:rPr sz="1600" dirty="0">
                <a:solidFill>
                  <a:srgbClr val="7E7E7E"/>
                </a:solidFill>
                <a:latin typeface="Arial MT"/>
                <a:cs typeface="Arial MT"/>
              </a:rPr>
              <a:t>Additional</a:t>
            </a:r>
            <a:r>
              <a:rPr sz="1600" spc="-45" dirty="0">
                <a:solidFill>
                  <a:srgbClr val="7E7E7E"/>
                </a:solidFill>
                <a:latin typeface="Arial MT"/>
                <a:cs typeface="Arial MT"/>
              </a:rPr>
              <a:t> </a:t>
            </a:r>
            <a:r>
              <a:rPr sz="1600" dirty="0">
                <a:solidFill>
                  <a:srgbClr val="7E7E7E"/>
                </a:solidFill>
                <a:latin typeface="Arial MT"/>
                <a:cs typeface="Arial MT"/>
              </a:rPr>
              <a:t>or</a:t>
            </a:r>
            <a:r>
              <a:rPr sz="1600" spc="-25" dirty="0">
                <a:solidFill>
                  <a:srgbClr val="7E7E7E"/>
                </a:solidFill>
                <a:latin typeface="Arial MT"/>
                <a:cs typeface="Arial MT"/>
              </a:rPr>
              <a:t> </a:t>
            </a:r>
            <a:r>
              <a:rPr sz="1600" dirty="0">
                <a:solidFill>
                  <a:srgbClr val="7E7E7E"/>
                </a:solidFill>
                <a:latin typeface="Arial MT"/>
                <a:cs typeface="Arial MT"/>
              </a:rPr>
              <a:t>Split</a:t>
            </a:r>
            <a:r>
              <a:rPr sz="1600" spc="-40" dirty="0">
                <a:solidFill>
                  <a:srgbClr val="7E7E7E"/>
                </a:solidFill>
                <a:latin typeface="Arial MT"/>
                <a:cs typeface="Arial MT"/>
              </a:rPr>
              <a:t> </a:t>
            </a:r>
            <a:r>
              <a:rPr sz="1600" spc="-10" dirty="0">
                <a:solidFill>
                  <a:srgbClr val="7E7E7E"/>
                </a:solidFill>
                <a:latin typeface="Arial MT"/>
                <a:cs typeface="Arial MT"/>
              </a:rPr>
              <a:t>Samples</a:t>
            </a:r>
            <a:endParaRPr sz="1600">
              <a:latin typeface="Arial MT"/>
              <a:cs typeface="Arial MT"/>
            </a:endParaRPr>
          </a:p>
          <a:p>
            <a:pPr marL="405765" indent="-342265">
              <a:lnSpc>
                <a:spcPct val="100000"/>
              </a:lnSpc>
              <a:spcBef>
                <a:spcPts val="790"/>
              </a:spcBef>
              <a:buClr>
                <a:srgbClr val="245896"/>
              </a:buClr>
              <a:buChar char="•"/>
              <a:tabLst>
                <a:tab pos="405765" algn="l"/>
              </a:tabLst>
            </a:pPr>
            <a:r>
              <a:rPr sz="1600" dirty="0">
                <a:solidFill>
                  <a:srgbClr val="7E7E7E"/>
                </a:solidFill>
                <a:latin typeface="Arial MT"/>
                <a:cs typeface="Arial MT"/>
              </a:rPr>
              <a:t>Calculating</a:t>
            </a:r>
            <a:r>
              <a:rPr sz="1600" spc="-40"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PRESS</a:t>
            </a:r>
            <a:r>
              <a:rPr sz="1600" spc="-40" dirty="0">
                <a:solidFill>
                  <a:srgbClr val="7E7E7E"/>
                </a:solidFill>
                <a:latin typeface="Arial MT"/>
                <a:cs typeface="Arial MT"/>
              </a:rPr>
              <a:t> </a:t>
            </a:r>
            <a:r>
              <a:rPr sz="1600" spc="-10" dirty="0">
                <a:solidFill>
                  <a:srgbClr val="7E7E7E"/>
                </a:solidFill>
                <a:latin typeface="Arial MT"/>
                <a:cs typeface="Arial MT"/>
              </a:rPr>
              <a:t>Statistic</a:t>
            </a:r>
            <a:endParaRPr sz="1600">
              <a:latin typeface="Arial MT"/>
              <a:cs typeface="Arial MT"/>
            </a:endParaRPr>
          </a:p>
          <a:p>
            <a:pPr marL="805815" marR="152400" lvl="1" indent="-285750">
              <a:lnSpc>
                <a:spcPct val="110000"/>
              </a:lnSpc>
              <a:spcBef>
                <a:spcPts val="600"/>
              </a:spcBef>
              <a:buClr>
                <a:srgbClr val="245896"/>
              </a:buClr>
              <a:buChar char="•"/>
              <a:tabLst>
                <a:tab pos="805815" algn="l"/>
              </a:tabLst>
            </a:pPr>
            <a:r>
              <a:rPr sz="1600" dirty="0">
                <a:solidFill>
                  <a:srgbClr val="7E7E7E"/>
                </a:solidFill>
                <a:latin typeface="Arial MT"/>
                <a:cs typeface="Arial MT"/>
              </a:rPr>
              <a:t>Measure</a:t>
            </a:r>
            <a:r>
              <a:rPr sz="1600" spc="-20" dirty="0">
                <a:solidFill>
                  <a:srgbClr val="7E7E7E"/>
                </a:solidFill>
                <a:latin typeface="Arial MT"/>
                <a:cs typeface="Arial MT"/>
              </a:rPr>
              <a:t> </a:t>
            </a:r>
            <a:r>
              <a:rPr sz="1600" dirty="0">
                <a:solidFill>
                  <a:srgbClr val="7E7E7E"/>
                </a:solidFill>
                <a:latin typeface="Arial MT"/>
                <a:cs typeface="Arial MT"/>
              </a:rPr>
              <a:t>similar</a:t>
            </a:r>
            <a:r>
              <a:rPr sz="1600" spc="-30" dirty="0">
                <a:solidFill>
                  <a:srgbClr val="7E7E7E"/>
                </a:solidFill>
                <a:latin typeface="Arial MT"/>
                <a:cs typeface="Arial MT"/>
              </a:rPr>
              <a:t> </a:t>
            </a:r>
            <a:r>
              <a:rPr sz="1600" dirty="0">
                <a:solidFill>
                  <a:srgbClr val="7E7E7E"/>
                </a:solidFill>
                <a:latin typeface="Arial MT"/>
                <a:cs typeface="Arial MT"/>
              </a:rPr>
              <a:t>to</a:t>
            </a:r>
            <a:r>
              <a:rPr sz="1600" spc="-15" dirty="0">
                <a:solidFill>
                  <a:srgbClr val="7E7E7E"/>
                </a:solidFill>
                <a:latin typeface="Arial MT"/>
                <a:cs typeface="Arial MT"/>
              </a:rPr>
              <a:t> </a:t>
            </a:r>
            <a:r>
              <a:rPr sz="1600" dirty="0">
                <a:solidFill>
                  <a:srgbClr val="7E7E7E"/>
                </a:solidFill>
                <a:latin typeface="Arial MT"/>
                <a:cs typeface="Arial MT"/>
              </a:rPr>
              <a:t>R</a:t>
            </a:r>
            <a:r>
              <a:rPr sz="1575" baseline="26455" dirty="0">
                <a:solidFill>
                  <a:srgbClr val="7E7E7E"/>
                </a:solidFill>
                <a:latin typeface="Arial MT"/>
                <a:cs typeface="Arial MT"/>
              </a:rPr>
              <a:t>2</a:t>
            </a:r>
            <a:r>
              <a:rPr sz="1600" dirty="0">
                <a:solidFill>
                  <a:srgbClr val="7E7E7E"/>
                </a:solidFill>
                <a:latin typeface="Arial MT"/>
                <a:cs typeface="Arial MT"/>
              </a:rPr>
              <a:t>,</a:t>
            </a:r>
            <a:r>
              <a:rPr sz="1600" spc="-25" dirty="0">
                <a:solidFill>
                  <a:srgbClr val="7E7E7E"/>
                </a:solidFill>
                <a:latin typeface="Arial MT"/>
                <a:cs typeface="Arial MT"/>
              </a:rPr>
              <a:t> </a:t>
            </a:r>
            <a:r>
              <a:rPr sz="1600" dirty="0">
                <a:solidFill>
                  <a:srgbClr val="7E7E7E"/>
                </a:solidFill>
                <a:latin typeface="Arial MT"/>
                <a:cs typeface="Arial MT"/>
              </a:rPr>
              <a:t>used</a:t>
            </a:r>
            <a:r>
              <a:rPr sz="1600" spc="-30" dirty="0">
                <a:solidFill>
                  <a:srgbClr val="7E7E7E"/>
                </a:solidFill>
                <a:latin typeface="Arial MT"/>
                <a:cs typeface="Arial MT"/>
              </a:rPr>
              <a:t> </a:t>
            </a:r>
            <a:r>
              <a:rPr sz="1600" dirty="0">
                <a:solidFill>
                  <a:srgbClr val="7E7E7E"/>
                </a:solidFill>
                <a:latin typeface="Arial MT"/>
                <a:cs typeface="Arial MT"/>
              </a:rPr>
              <a:t>to</a:t>
            </a:r>
            <a:r>
              <a:rPr sz="1600" spc="-15" dirty="0">
                <a:solidFill>
                  <a:srgbClr val="7E7E7E"/>
                </a:solidFill>
                <a:latin typeface="Arial MT"/>
                <a:cs typeface="Arial MT"/>
              </a:rPr>
              <a:t> </a:t>
            </a:r>
            <a:r>
              <a:rPr sz="1600" dirty="0">
                <a:solidFill>
                  <a:srgbClr val="7E7E7E"/>
                </a:solidFill>
                <a:latin typeface="Arial MT"/>
                <a:cs typeface="Arial MT"/>
              </a:rPr>
              <a:t>assess</a:t>
            </a:r>
            <a:r>
              <a:rPr sz="1600" spc="-30"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dirty="0">
                <a:solidFill>
                  <a:srgbClr val="7E7E7E"/>
                </a:solidFill>
                <a:latin typeface="Arial MT"/>
                <a:cs typeface="Arial MT"/>
              </a:rPr>
              <a:t>predictive</a:t>
            </a:r>
            <a:r>
              <a:rPr sz="1600" spc="-30" dirty="0">
                <a:solidFill>
                  <a:srgbClr val="7E7E7E"/>
                </a:solidFill>
                <a:latin typeface="Arial MT"/>
                <a:cs typeface="Arial MT"/>
              </a:rPr>
              <a:t> </a:t>
            </a:r>
            <a:r>
              <a:rPr sz="1600" dirty="0">
                <a:solidFill>
                  <a:srgbClr val="7E7E7E"/>
                </a:solidFill>
                <a:latin typeface="Arial MT"/>
                <a:cs typeface="Arial MT"/>
              </a:rPr>
              <a:t>accuracy</a:t>
            </a:r>
            <a:r>
              <a:rPr sz="1600" spc="-30"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the</a:t>
            </a:r>
            <a:r>
              <a:rPr sz="1600" spc="-15" dirty="0">
                <a:solidFill>
                  <a:srgbClr val="7E7E7E"/>
                </a:solidFill>
                <a:latin typeface="Arial MT"/>
                <a:cs typeface="Arial MT"/>
              </a:rPr>
              <a:t> </a:t>
            </a:r>
            <a:r>
              <a:rPr sz="1600" spc="-10" dirty="0">
                <a:solidFill>
                  <a:srgbClr val="7E7E7E"/>
                </a:solidFill>
                <a:latin typeface="Arial MT"/>
                <a:cs typeface="Arial MT"/>
              </a:rPr>
              <a:t>estimated </a:t>
            </a:r>
            <a:r>
              <a:rPr sz="1600" dirty="0">
                <a:solidFill>
                  <a:srgbClr val="7E7E7E"/>
                </a:solidFill>
                <a:latin typeface="Arial MT"/>
                <a:cs typeface="Arial MT"/>
              </a:rPr>
              <a:t>regression</a:t>
            </a:r>
            <a:r>
              <a:rPr sz="1600" spc="-35" dirty="0">
                <a:solidFill>
                  <a:srgbClr val="7E7E7E"/>
                </a:solidFill>
                <a:latin typeface="Arial MT"/>
                <a:cs typeface="Arial MT"/>
              </a:rPr>
              <a:t> </a:t>
            </a:r>
            <a:r>
              <a:rPr sz="1600" spc="-10" dirty="0">
                <a:solidFill>
                  <a:srgbClr val="7E7E7E"/>
                </a:solidFill>
                <a:latin typeface="Arial MT"/>
                <a:cs typeface="Arial MT"/>
              </a:rPr>
              <a:t>model</a:t>
            </a:r>
            <a:endParaRPr sz="1600">
              <a:latin typeface="Arial MT"/>
              <a:cs typeface="Arial MT"/>
            </a:endParaRPr>
          </a:p>
          <a:p>
            <a:pPr marL="805815" lvl="1" indent="-285115">
              <a:lnSpc>
                <a:spcPct val="100000"/>
              </a:lnSpc>
              <a:spcBef>
                <a:spcPts val="795"/>
              </a:spcBef>
              <a:buClr>
                <a:srgbClr val="245896"/>
              </a:buClr>
              <a:buFont typeface="Arial MT"/>
              <a:buChar char="•"/>
              <a:tabLst>
                <a:tab pos="805815" algn="l"/>
              </a:tabLst>
            </a:pPr>
            <a:r>
              <a:rPr sz="1600" i="1" dirty="0">
                <a:solidFill>
                  <a:srgbClr val="7E7E7E"/>
                </a:solidFill>
                <a:latin typeface="Arial"/>
                <a:cs typeface="Arial"/>
              </a:rPr>
              <a:t>n</a:t>
            </a:r>
            <a:r>
              <a:rPr sz="1600" i="1" spc="-15" dirty="0">
                <a:solidFill>
                  <a:srgbClr val="7E7E7E"/>
                </a:solidFill>
                <a:latin typeface="Arial"/>
                <a:cs typeface="Arial"/>
              </a:rPr>
              <a:t> </a:t>
            </a:r>
            <a:r>
              <a:rPr sz="1600" dirty="0">
                <a:solidFill>
                  <a:srgbClr val="7E7E7E"/>
                </a:solidFill>
                <a:latin typeface="Arial MT"/>
                <a:cs typeface="Arial MT"/>
              </a:rPr>
              <a:t>–</a:t>
            </a:r>
            <a:r>
              <a:rPr sz="1600" spc="-10" dirty="0">
                <a:solidFill>
                  <a:srgbClr val="7E7E7E"/>
                </a:solidFill>
                <a:latin typeface="Arial MT"/>
                <a:cs typeface="Arial MT"/>
              </a:rPr>
              <a:t> </a:t>
            </a:r>
            <a:r>
              <a:rPr sz="1600" dirty="0">
                <a:solidFill>
                  <a:srgbClr val="7E7E7E"/>
                </a:solidFill>
                <a:latin typeface="Arial MT"/>
                <a:cs typeface="Arial MT"/>
              </a:rPr>
              <a:t>1</a:t>
            </a:r>
            <a:r>
              <a:rPr sz="1600" spc="-15" dirty="0">
                <a:solidFill>
                  <a:srgbClr val="7E7E7E"/>
                </a:solidFill>
                <a:latin typeface="Arial MT"/>
                <a:cs typeface="Arial MT"/>
              </a:rPr>
              <a:t> </a:t>
            </a:r>
            <a:r>
              <a:rPr sz="1600" dirty="0">
                <a:solidFill>
                  <a:srgbClr val="7E7E7E"/>
                </a:solidFill>
                <a:latin typeface="Arial MT"/>
                <a:cs typeface="Arial MT"/>
              </a:rPr>
              <a:t>regression</a:t>
            </a:r>
            <a:r>
              <a:rPr sz="1600" spc="-15" dirty="0">
                <a:solidFill>
                  <a:srgbClr val="7E7E7E"/>
                </a:solidFill>
                <a:latin typeface="Arial MT"/>
                <a:cs typeface="Arial MT"/>
              </a:rPr>
              <a:t> </a:t>
            </a:r>
            <a:r>
              <a:rPr sz="1600" dirty="0">
                <a:solidFill>
                  <a:srgbClr val="7E7E7E"/>
                </a:solidFill>
                <a:latin typeface="Arial MT"/>
                <a:cs typeface="Arial MT"/>
              </a:rPr>
              <a:t>models</a:t>
            </a:r>
            <a:r>
              <a:rPr sz="1600" spc="-10" dirty="0">
                <a:solidFill>
                  <a:srgbClr val="7E7E7E"/>
                </a:solidFill>
                <a:latin typeface="Arial MT"/>
                <a:cs typeface="Arial MT"/>
              </a:rPr>
              <a:t> </a:t>
            </a:r>
            <a:r>
              <a:rPr sz="1600" dirty="0">
                <a:solidFill>
                  <a:srgbClr val="7E7E7E"/>
                </a:solidFill>
                <a:latin typeface="Arial MT"/>
                <a:cs typeface="Arial MT"/>
              </a:rPr>
              <a:t>are</a:t>
            </a:r>
            <a:r>
              <a:rPr sz="1600" spc="-15" dirty="0">
                <a:solidFill>
                  <a:srgbClr val="7E7E7E"/>
                </a:solidFill>
                <a:latin typeface="Arial MT"/>
                <a:cs typeface="Arial MT"/>
              </a:rPr>
              <a:t> </a:t>
            </a:r>
            <a:r>
              <a:rPr sz="1600" spc="-10" dirty="0">
                <a:solidFill>
                  <a:srgbClr val="7E7E7E"/>
                </a:solidFill>
                <a:latin typeface="Arial MT"/>
                <a:cs typeface="Arial MT"/>
              </a:rPr>
              <a:t>estimated.</a:t>
            </a:r>
            <a:endParaRPr sz="1600">
              <a:latin typeface="Arial MT"/>
              <a:cs typeface="Arial MT"/>
            </a:endParaRPr>
          </a:p>
          <a:p>
            <a:pPr marL="806450" marR="106680" lvl="1" indent="-285750">
              <a:lnSpc>
                <a:spcPct val="110000"/>
              </a:lnSpc>
              <a:spcBef>
                <a:spcPts val="600"/>
              </a:spcBef>
              <a:buClr>
                <a:srgbClr val="245896"/>
              </a:buClr>
              <a:buChar char="•"/>
              <a:tabLst>
                <a:tab pos="806450" algn="l"/>
              </a:tabLst>
            </a:pPr>
            <a:r>
              <a:rPr sz="1600" dirty="0">
                <a:solidFill>
                  <a:srgbClr val="7E7E7E"/>
                </a:solidFill>
                <a:latin typeface="Arial MT"/>
                <a:cs typeface="Arial MT"/>
              </a:rPr>
              <a:t>Procedure</a:t>
            </a:r>
            <a:r>
              <a:rPr sz="1600" spc="-35" dirty="0">
                <a:solidFill>
                  <a:srgbClr val="7E7E7E"/>
                </a:solidFill>
                <a:latin typeface="Arial MT"/>
                <a:cs typeface="Arial MT"/>
              </a:rPr>
              <a:t> </a:t>
            </a:r>
            <a:r>
              <a:rPr sz="1600" dirty="0">
                <a:solidFill>
                  <a:srgbClr val="7E7E7E"/>
                </a:solidFill>
                <a:latin typeface="Arial MT"/>
                <a:cs typeface="Arial MT"/>
              </a:rPr>
              <a:t>omits</a:t>
            </a:r>
            <a:r>
              <a:rPr sz="1600" spc="-20" dirty="0">
                <a:solidFill>
                  <a:srgbClr val="7E7E7E"/>
                </a:solidFill>
                <a:latin typeface="Arial MT"/>
                <a:cs typeface="Arial MT"/>
              </a:rPr>
              <a:t> </a:t>
            </a:r>
            <a:r>
              <a:rPr sz="1600" dirty="0">
                <a:solidFill>
                  <a:srgbClr val="7E7E7E"/>
                </a:solidFill>
                <a:latin typeface="Arial MT"/>
                <a:cs typeface="Arial MT"/>
              </a:rPr>
              <a:t>one</a:t>
            </a:r>
            <a:r>
              <a:rPr sz="1600" spc="-30" dirty="0">
                <a:solidFill>
                  <a:srgbClr val="7E7E7E"/>
                </a:solidFill>
                <a:latin typeface="Arial MT"/>
                <a:cs typeface="Arial MT"/>
              </a:rPr>
              <a:t> </a:t>
            </a:r>
            <a:r>
              <a:rPr sz="1600" dirty="0">
                <a:solidFill>
                  <a:srgbClr val="7E7E7E"/>
                </a:solidFill>
                <a:latin typeface="Arial MT"/>
                <a:cs typeface="Arial MT"/>
              </a:rPr>
              <a:t>observation</a:t>
            </a:r>
            <a:r>
              <a:rPr sz="1600" spc="-25" dirty="0">
                <a:solidFill>
                  <a:srgbClr val="7E7E7E"/>
                </a:solidFill>
                <a:latin typeface="Arial MT"/>
                <a:cs typeface="Arial MT"/>
              </a:rPr>
              <a:t> </a:t>
            </a:r>
            <a:r>
              <a:rPr sz="1600" dirty="0">
                <a:solidFill>
                  <a:srgbClr val="7E7E7E"/>
                </a:solidFill>
                <a:latin typeface="Arial MT"/>
                <a:cs typeface="Arial MT"/>
              </a:rPr>
              <a:t>in</a:t>
            </a:r>
            <a:r>
              <a:rPr sz="1600" spc="-35"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estimation</a:t>
            </a:r>
            <a:r>
              <a:rPr sz="1600" spc="-30"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the</a:t>
            </a:r>
            <a:r>
              <a:rPr sz="1600" spc="-25" dirty="0">
                <a:solidFill>
                  <a:srgbClr val="7E7E7E"/>
                </a:solidFill>
                <a:latin typeface="Arial MT"/>
                <a:cs typeface="Arial MT"/>
              </a:rPr>
              <a:t> </a:t>
            </a:r>
            <a:r>
              <a:rPr sz="1600" dirty="0">
                <a:solidFill>
                  <a:srgbClr val="7E7E7E"/>
                </a:solidFill>
                <a:latin typeface="Arial MT"/>
                <a:cs typeface="Arial MT"/>
              </a:rPr>
              <a:t>regression</a:t>
            </a:r>
            <a:r>
              <a:rPr sz="1600" spc="-30" dirty="0">
                <a:solidFill>
                  <a:srgbClr val="7E7E7E"/>
                </a:solidFill>
                <a:latin typeface="Arial MT"/>
                <a:cs typeface="Arial MT"/>
              </a:rPr>
              <a:t> </a:t>
            </a:r>
            <a:r>
              <a:rPr sz="1600" dirty="0">
                <a:solidFill>
                  <a:srgbClr val="7E7E7E"/>
                </a:solidFill>
                <a:latin typeface="Arial MT"/>
                <a:cs typeface="Arial MT"/>
              </a:rPr>
              <a:t>model</a:t>
            </a:r>
            <a:r>
              <a:rPr sz="1600" spc="-30" dirty="0">
                <a:solidFill>
                  <a:srgbClr val="7E7E7E"/>
                </a:solidFill>
                <a:latin typeface="Arial MT"/>
                <a:cs typeface="Arial MT"/>
              </a:rPr>
              <a:t> </a:t>
            </a:r>
            <a:r>
              <a:rPr sz="1600" spc="-25" dirty="0">
                <a:solidFill>
                  <a:srgbClr val="7E7E7E"/>
                </a:solidFill>
                <a:latin typeface="Arial MT"/>
                <a:cs typeface="Arial MT"/>
              </a:rPr>
              <a:t>and </a:t>
            </a:r>
            <a:r>
              <a:rPr sz="1600" dirty="0">
                <a:solidFill>
                  <a:srgbClr val="7E7E7E"/>
                </a:solidFill>
                <a:latin typeface="Arial MT"/>
                <a:cs typeface="Arial MT"/>
              </a:rPr>
              <a:t>then</a:t>
            </a:r>
            <a:r>
              <a:rPr sz="1600" spc="-20" dirty="0">
                <a:solidFill>
                  <a:srgbClr val="7E7E7E"/>
                </a:solidFill>
                <a:latin typeface="Arial MT"/>
                <a:cs typeface="Arial MT"/>
              </a:rPr>
              <a:t> </a:t>
            </a:r>
            <a:r>
              <a:rPr sz="1600" dirty="0">
                <a:solidFill>
                  <a:srgbClr val="7E7E7E"/>
                </a:solidFill>
                <a:latin typeface="Arial MT"/>
                <a:cs typeface="Arial MT"/>
              </a:rPr>
              <a:t>predicts</a:t>
            </a:r>
            <a:r>
              <a:rPr sz="1600" spc="-2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omitted</a:t>
            </a:r>
            <a:r>
              <a:rPr sz="1600" spc="-15" dirty="0">
                <a:solidFill>
                  <a:srgbClr val="7E7E7E"/>
                </a:solidFill>
                <a:latin typeface="Arial MT"/>
                <a:cs typeface="Arial MT"/>
              </a:rPr>
              <a:t> </a:t>
            </a:r>
            <a:r>
              <a:rPr sz="1600" dirty="0">
                <a:solidFill>
                  <a:srgbClr val="7E7E7E"/>
                </a:solidFill>
                <a:latin typeface="Arial MT"/>
                <a:cs typeface="Arial MT"/>
              </a:rPr>
              <a:t>observation</a:t>
            </a:r>
            <a:r>
              <a:rPr sz="1600" spc="-25" dirty="0">
                <a:solidFill>
                  <a:srgbClr val="7E7E7E"/>
                </a:solidFill>
                <a:latin typeface="Arial MT"/>
                <a:cs typeface="Arial MT"/>
              </a:rPr>
              <a:t> </a:t>
            </a:r>
            <a:r>
              <a:rPr sz="1600" dirty="0">
                <a:solidFill>
                  <a:srgbClr val="7E7E7E"/>
                </a:solidFill>
                <a:latin typeface="Arial MT"/>
                <a:cs typeface="Arial MT"/>
              </a:rPr>
              <a:t>and</a:t>
            </a:r>
            <a:r>
              <a:rPr sz="1600" spc="-20" dirty="0">
                <a:solidFill>
                  <a:srgbClr val="7E7E7E"/>
                </a:solidFill>
                <a:latin typeface="Arial MT"/>
                <a:cs typeface="Arial MT"/>
              </a:rPr>
              <a:t> </a:t>
            </a:r>
            <a:r>
              <a:rPr sz="1600" dirty="0">
                <a:solidFill>
                  <a:srgbClr val="7E7E7E"/>
                </a:solidFill>
                <a:latin typeface="Arial MT"/>
                <a:cs typeface="Arial MT"/>
              </a:rPr>
              <a:t>so</a:t>
            </a:r>
            <a:r>
              <a:rPr sz="1600" spc="-30" dirty="0">
                <a:solidFill>
                  <a:srgbClr val="7E7E7E"/>
                </a:solidFill>
                <a:latin typeface="Arial MT"/>
                <a:cs typeface="Arial MT"/>
              </a:rPr>
              <a:t> </a:t>
            </a:r>
            <a:r>
              <a:rPr sz="1600" dirty="0">
                <a:solidFill>
                  <a:srgbClr val="7E7E7E"/>
                </a:solidFill>
                <a:latin typeface="Arial MT"/>
                <a:cs typeface="Arial MT"/>
              </a:rPr>
              <a:t>on</a:t>
            </a:r>
            <a:r>
              <a:rPr sz="1600" spc="-20" dirty="0">
                <a:solidFill>
                  <a:srgbClr val="7E7E7E"/>
                </a:solidFill>
                <a:latin typeface="Arial MT"/>
                <a:cs typeface="Arial MT"/>
              </a:rPr>
              <a:t> </a:t>
            </a:r>
            <a:r>
              <a:rPr sz="1600" dirty="0">
                <a:solidFill>
                  <a:srgbClr val="7E7E7E"/>
                </a:solidFill>
                <a:latin typeface="Arial MT"/>
                <a:cs typeface="Arial MT"/>
              </a:rPr>
              <a:t>and</a:t>
            </a:r>
            <a:r>
              <a:rPr sz="1600" spc="-25" dirty="0">
                <a:solidFill>
                  <a:srgbClr val="7E7E7E"/>
                </a:solidFill>
                <a:latin typeface="Arial MT"/>
                <a:cs typeface="Arial MT"/>
              </a:rPr>
              <a:t> </a:t>
            </a:r>
            <a:r>
              <a:rPr sz="1600" dirty="0">
                <a:solidFill>
                  <a:srgbClr val="7E7E7E"/>
                </a:solidFill>
                <a:latin typeface="Arial MT"/>
                <a:cs typeface="Arial MT"/>
              </a:rPr>
              <a:t>so</a:t>
            </a:r>
            <a:r>
              <a:rPr sz="1600" spc="-25" dirty="0">
                <a:solidFill>
                  <a:srgbClr val="7E7E7E"/>
                </a:solidFill>
                <a:latin typeface="Arial MT"/>
                <a:cs typeface="Arial MT"/>
              </a:rPr>
              <a:t> </a:t>
            </a:r>
            <a:r>
              <a:rPr sz="1600" spc="-10" dirty="0">
                <a:solidFill>
                  <a:srgbClr val="7E7E7E"/>
                </a:solidFill>
                <a:latin typeface="Arial MT"/>
                <a:cs typeface="Arial MT"/>
              </a:rPr>
              <a:t>forth.</a:t>
            </a:r>
            <a:endParaRPr sz="1600">
              <a:latin typeface="Arial MT"/>
              <a:cs typeface="Arial MT"/>
            </a:endParaRPr>
          </a:p>
          <a:p>
            <a:pPr marL="806450" marR="680720" lvl="1" indent="-285750">
              <a:lnSpc>
                <a:spcPct val="110000"/>
              </a:lnSpc>
              <a:spcBef>
                <a:spcPts val="600"/>
              </a:spcBef>
              <a:buClr>
                <a:srgbClr val="245896"/>
              </a:buClr>
              <a:buChar char="•"/>
              <a:tabLst>
                <a:tab pos="806450" algn="l"/>
              </a:tabLst>
            </a:pP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residuals</a:t>
            </a:r>
            <a:r>
              <a:rPr sz="1600" spc="-30"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the</a:t>
            </a:r>
            <a:r>
              <a:rPr sz="1600" spc="-20" dirty="0">
                <a:solidFill>
                  <a:srgbClr val="7E7E7E"/>
                </a:solidFill>
                <a:latin typeface="Arial MT"/>
                <a:cs typeface="Arial MT"/>
              </a:rPr>
              <a:t> </a:t>
            </a:r>
            <a:r>
              <a:rPr sz="1600" dirty="0">
                <a:solidFill>
                  <a:srgbClr val="7E7E7E"/>
                </a:solidFill>
                <a:latin typeface="Arial MT"/>
                <a:cs typeface="Arial MT"/>
              </a:rPr>
              <a:t>observations</a:t>
            </a:r>
            <a:r>
              <a:rPr sz="1600" spc="-30" dirty="0">
                <a:solidFill>
                  <a:srgbClr val="7E7E7E"/>
                </a:solidFill>
                <a:latin typeface="Arial MT"/>
                <a:cs typeface="Arial MT"/>
              </a:rPr>
              <a:t> </a:t>
            </a:r>
            <a:r>
              <a:rPr sz="1600" dirty="0">
                <a:solidFill>
                  <a:srgbClr val="7E7E7E"/>
                </a:solidFill>
                <a:latin typeface="Arial MT"/>
                <a:cs typeface="Arial MT"/>
              </a:rPr>
              <a:t>are</a:t>
            </a:r>
            <a:r>
              <a:rPr sz="1600" spc="-15" dirty="0">
                <a:solidFill>
                  <a:srgbClr val="7E7E7E"/>
                </a:solidFill>
                <a:latin typeface="Arial MT"/>
                <a:cs typeface="Arial MT"/>
              </a:rPr>
              <a:t> </a:t>
            </a:r>
            <a:r>
              <a:rPr sz="1600" dirty="0">
                <a:solidFill>
                  <a:srgbClr val="7E7E7E"/>
                </a:solidFill>
                <a:latin typeface="Arial MT"/>
                <a:cs typeface="Arial MT"/>
              </a:rPr>
              <a:t>then</a:t>
            </a:r>
            <a:r>
              <a:rPr sz="1600" spc="-25" dirty="0">
                <a:solidFill>
                  <a:srgbClr val="7E7E7E"/>
                </a:solidFill>
                <a:latin typeface="Arial MT"/>
                <a:cs typeface="Arial MT"/>
              </a:rPr>
              <a:t> </a:t>
            </a:r>
            <a:r>
              <a:rPr sz="1600" dirty="0">
                <a:solidFill>
                  <a:srgbClr val="7E7E7E"/>
                </a:solidFill>
                <a:latin typeface="Arial MT"/>
                <a:cs typeface="Arial MT"/>
              </a:rPr>
              <a:t>summed</a:t>
            </a:r>
            <a:r>
              <a:rPr sz="1600" spc="-20" dirty="0">
                <a:solidFill>
                  <a:srgbClr val="7E7E7E"/>
                </a:solidFill>
                <a:latin typeface="Arial MT"/>
                <a:cs typeface="Arial MT"/>
              </a:rPr>
              <a:t> </a:t>
            </a:r>
            <a:r>
              <a:rPr sz="1600" dirty="0">
                <a:solidFill>
                  <a:srgbClr val="7E7E7E"/>
                </a:solidFill>
                <a:latin typeface="Arial MT"/>
                <a:cs typeface="Arial MT"/>
              </a:rPr>
              <a:t>to</a:t>
            </a:r>
            <a:r>
              <a:rPr sz="1600" spc="-20" dirty="0">
                <a:solidFill>
                  <a:srgbClr val="7E7E7E"/>
                </a:solidFill>
                <a:latin typeface="Arial MT"/>
                <a:cs typeface="Arial MT"/>
              </a:rPr>
              <a:t> </a:t>
            </a:r>
            <a:r>
              <a:rPr sz="1600" dirty="0">
                <a:solidFill>
                  <a:srgbClr val="7E7E7E"/>
                </a:solidFill>
                <a:latin typeface="Arial MT"/>
                <a:cs typeface="Arial MT"/>
              </a:rPr>
              <a:t>provide</a:t>
            </a:r>
            <a:r>
              <a:rPr sz="1600" spc="-25" dirty="0">
                <a:solidFill>
                  <a:srgbClr val="7E7E7E"/>
                </a:solidFill>
                <a:latin typeface="Arial MT"/>
                <a:cs typeface="Arial MT"/>
              </a:rPr>
              <a:t> </a:t>
            </a:r>
            <a:r>
              <a:rPr sz="1600" dirty="0">
                <a:solidFill>
                  <a:srgbClr val="7E7E7E"/>
                </a:solidFill>
                <a:latin typeface="Arial MT"/>
                <a:cs typeface="Arial MT"/>
              </a:rPr>
              <a:t>an</a:t>
            </a:r>
            <a:r>
              <a:rPr sz="1600" spc="-25" dirty="0">
                <a:solidFill>
                  <a:srgbClr val="7E7E7E"/>
                </a:solidFill>
                <a:latin typeface="Arial MT"/>
                <a:cs typeface="Arial MT"/>
              </a:rPr>
              <a:t> </a:t>
            </a:r>
            <a:r>
              <a:rPr sz="1600" spc="-10" dirty="0">
                <a:solidFill>
                  <a:srgbClr val="7E7E7E"/>
                </a:solidFill>
                <a:latin typeface="Arial MT"/>
                <a:cs typeface="Arial MT"/>
              </a:rPr>
              <a:t>overall </a:t>
            </a:r>
            <a:r>
              <a:rPr sz="1600" dirty="0">
                <a:solidFill>
                  <a:srgbClr val="7E7E7E"/>
                </a:solidFill>
                <a:latin typeface="Arial MT"/>
                <a:cs typeface="Arial MT"/>
              </a:rPr>
              <a:t>measure</a:t>
            </a:r>
            <a:r>
              <a:rPr sz="1600" spc="-30" dirty="0">
                <a:solidFill>
                  <a:srgbClr val="7E7E7E"/>
                </a:solidFill>
                <a:latin typeface="Arial MT"/>
                <a:cs typeface="Arial MT"/>
              </a:rPr>
              <a:t> </a:t>
            </a:r>
            <a:r>
              <a:rPr sz="1600" dirty="0">
                <a:solidFill>
                  <a:srgbClr val="7E7E7E"/>
                </a:solidFill>
                <a:latin typeface="Arial MT"/>
                <a:cs typeface="Arial MT"/>
              </a:rPr>
              <a:t>of</a:t>
            </a:r>
            <a:r>
              <a:rPr sz="1600" spc="-35" dirty="0">
                <a:solidFill>
                  <a:srgbClr val="7E7E7E"/>
                </a:solidFill>
                <a:latin typeface="Arial MT"/>
                <a:cs typeface="Arial MT"/>
              </a:rPr>
              <a:t> </a:t>
            </a:r>
            <a:r>
              <a:rPr sz="1600" dirty="0">
                <a:solidFill>
                  <a:srgbClr val="7E7E7E"/>
                </a:solidFill>
                <a:latin typeface="Arial MT"/>
                <a:cs typeface="Arial MT"/>
              </a:rPr>
              <a:t>predictive</a:t>
            </a:r>
            <a:r>
              <a:rPr sz="1600" spc="-40" dirty="0">
                <a:solidFill>
                  <a:srgbClr val="7E7E7E"/>
                </a:solidFill>
                <a:latin typeface="Arial MT"/>
                <a:cs typeface="Arial MT"/>
              </a:rPr>
              <a:t> </a:t>
            </a:r>
            <a:r>
              <a:rPr sz="1600" spc="-20" dirty="0">
                <a:solidFill>
                  <a:srgbClr val="7E7E7E"/>
                </a:solidFill>
                <a:latin typeface="Arial MT"/>
                <a:cs typeface="Arial MT"/>
              </a:rPr>
              <a:t>fit.</a:t>
            </a:r>
            <a:endParaRPr sz="1600">
              <a:latin typeface="Arial MT"/>
              <a:cs typeface="Arial MT"/>
            </a:endParaRPr>
          </a:p>
          <a:p>
            <a:pPr marL="405765" indent="-342265">
              <a:lnSpc>
                <a:spcPct val="100000"/>
              </a:lnSpc>
              <a:spcBef>
                <a:spcPts val="795"/>
              </a:spcBef>
              <a:buClr>
                <a:srgbClr val="245896"/>
              </a:buClr>
              <a:buChar char="•"/>
              <a:tabLst>
                <a:tab pos="405765" algn="l"/>
              </a:tabLst>
            </a:pPr>
            <a:r>
              <a:rPr sz="1600" dirty="0">
                <a:solidFill>
                  <a:srgbClr val="7E7E7E"/>
                </a:solidFill>
                <a:latin typeface="Arial MT"/>
                <a:cs typeface="Arial MT"/>
              </a:rPr>
              <a:t>Comparing</a:t>
            </a:r>
            <a:r>
              <a:rPr sz="1600" spc="-40" dirty="0">
                <a:solidFill>
                  <a:srgbClr val="7E7E7E"/>
                </a:solidFill>
                <a:latin typeface="Arial MT"/>
                <a:cs typeface="Arial MT"/>
              </a:rPr>
              <a:t> </a:t>
            </a:r>
            <a:r>
              <a:rPr sz="1600" dirty="0">
                <a:solidFill>
                  <a:srgbClr val="7E7E7E"/>
                </a:solidFill>
                <a:latin typeface="Arial MT"/>
                <a:cs typeface="Arial MT"/>
              </a:rPr>
              <a:t>Regression</a:t>
            </a:r>
            <a:r>
              <a:rPr sz="1600" spc="-45" dirty="0">
                <a:solidFill>
                  <a:srgbClr val="7E7E7E"/>
                </a:solidFill>
                <a:latin typeface="Arial MT"/>
                <a:cs typeface="Arial MT"/>
              </a:rPr>
              <a:t> </a:t>
            </a:r>
            <a:r>
              <a:rPr sz="1600" dirty="0">
                <a:solidFill>
                  <a:srgbClr val="7E7E7E"/>
                </a:solidFill>
                <a:latin typeface="Arial MT"/>
                <a:cs typeface="Arial MT"/>
              </a:rPr>
              <a:t>Models:</a:t>
            </a:r>
            <a:r>
              <a:rPr sz="1600" spc="-35" dirty="0">
                <a:solidFill>
                  <a:srgbClr val="7E7E7E"/>
                </a:solidFill>
                <a:latin typeface="Arial MT"/>
                <a:cs typeface="Arial MT"/>
              </a:rPr>
              <a:t> </a:t>
            </a:r>
            <a:r>
              <a:rPr sz="1600" dirty="0">
                <a:solidFill>
                  <a:srgbClr val="7E7E7E"/>
                </a:solidFill>
                <a:latin typeface="Arial MT"/>
                <a:cs typeface="Arial MT"/>
              </a:rPr>
              <a:t>Adjusted</a:t>
            </a:r>
            <a:r>
              <a:rPr sz="1600" spc="-35" dirty="0">
                <a:solidFill>
                  <a:srgbClr val="7E7E7E"/>
                </a:solidFill>
                <a:latin typeface="Arial MT"/>
                <a:cs typeface="Arial MT"/>
              </a:rPr>
              <a:t> </a:t>
            </a:r>
            <a:r>
              <a:rPr sz="1600" spc="-25" dirty="0">
                <a:solidFill>
                  <a:srgbClr val="7E7E7E"/>
                </a:solidFill>
                <a:latin typeface="Arial MT"/>
                <a:cs typeface="Arial MT"/>
              </a:rPr>
              <a:t>R</a:t>
            </a:r>
            <a:r>
              <a:rPr sz="1575" spc="-37" baseline="26455" dirty="0">
                <a:solidFill>
                  <a:srgbClr val="7E7E7E"/>
                </a:solidFill>
                <a:latin typeface="Arial MT"/>
                <a:cs typeface="Arial MT"/>
              </a:rPr>
              <a:t>2</a:t>
            </a:r>
            <a:endParaRPr sz="1575" baseline="26455">
              <a:latin typeface="Arial MT"/>
              <a:cs typeface="Arial MT"/>
            </a:endParaRPr>
          </a:p>
          <a:p>
            <a:pPr>
              <a:lnSpc>
                <a:spcPct val="100000"/>
              </a:lnSpc>
              <a:spcBef>
                <a:spcPts val="1660"/>
              </a:spcBef>
              <a:buClr>
                <a:srgbClr val="245896"/>
              </a:buClr>
              <a:buFont typeface="Arial MT"/>
              <a:buChar char="•"/>
            </a:pPr>
            <a:endParaRPr sz="1600">
              <a:latin typeface="Arial MT"/>
              <a:cs typeface="Arial MT"/>
            </a:endParaRPr>
          </a:p>
          <a:p>
            <a:pPr marL="405765" indent="-342265">
              <a:lnSpc>
                <a:spcPct val="100000"/>
              </a:lnSpc>
              <a:buClr>
                <a:srgbClr val="245896"/>
              </a:buClr>
              <a:buChar char="•"/>
              <a:tabLst>
                <a:tab pos="405765" algn="l"/>
              </a:tabLst>
            </a:pPr>
            <a:r>
              <a:rPr sz="1600" dirty="0">
                <a:solidFill>
                  <a:srgbClr val="7E7E7E"/>
                </a:solidFill>
                <a:latin typeface="Arial MT"/>
                <a:cs typeface="Arial MT"/>
              </a:rPr>
              <a:t>Forecasting</a:t>
            </a:r>
            <a:r>
              <a:rPr sz="1600" spc="-35" dirty="0">
                <a:solidFill>
                  <a:srgbClr val="7E7E7E"/>
                </a:solidFill>
                <a:latin typeface="Arial MT"/>
                <a:cs typeface="Arial MT"/>
              </a:rPr>
              <a:t> </a:t>
            </a:r>
            <a:r>
              <a:rPr sz="1600" dirty="0">
                <a:solidFill>
                  <a:srgbClr val="7E7E7E"/>
                </a:solidFill>
                <a:latin typeface="Arial MT"/>
                <a:cs typeface="Arial MT"/>
              </a:rPr>
              <a:t>with</a:t>
            </a:r>
            <a:r>
              <a:rPr sz="1600" spc="-35"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spc="-10" dirty="0">
                <a:solidFill>
                  <a:srgbClr val="7E7E7E"/>
                </a:solidFill>
                <a:latin typeface="Arial MT"/>
                <a:cs typeface="Arial MT"/>
              </a:rPr>
              <a:t>Model</a:t>
            </a:r>
            <a:endParaRPr sz="1600">
              <a:latin typeface="Arial MT"/>
              <a:cs typeface="Arial MT"/>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46</a:t>
            </a:fld>
            <a:endParaRPr spc="-25" dirty="0"/>
          </a:p>
        </p:txBody>
      </p:sp>
    </p:spTree>
    <p:extLst>
      <p:ext uri="{BB962C8B-B14F-4D97-AF65-F5344CB8AC3E}">
        <p14:creationId xmlns:p14="http://schemas.microsoft.com/office/powerpoint/2010/main" val="1408939647"/>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67317" y="516064"/>
          <a:ext cx="7360918" cy="170180"/>
        </p:xfrm>
        <a:graphic>
          <a:graphicData uri="http://schemas.openxmlformats.org/drawingml/2006/table">
            <a:tbl>
              <a:tblPr firstRow="1" bandRow="1">
                <a:tableStyleId>{2D5ABB26-0587-4C30-8999-92F81FD0307C}</a:tableStyleId>
              </a:tblPr>
              <a:tblGrid>
                <a:gridCol w="1108075">
                  <a:extLst>
                    <a:ext uri="{9D8B030D-6E8A-4147-A177-3AD203B41FA5}">
                      <a16:colId xmlns:a16="http://schemas.microsoft.com/office/drawing/2014/main" val="20000"/>
                    </a:ext>
                  </a:extLst>
                </a:gridCol>
                <a:gridCol w="1163320">
                  <a:extLst>
                    <a:ext uri="{9D8B030D-6E8A-4147-A177-3AD203B41FA5}">
                      <a16:colId xmlns:a16="http://schemas.microsoft.com/office/drawing/2014/main" val="20001"/>
                    </a:ext>
                  </a:extLst>
                </a:gridCol>
                <a:gridCol w="1536700">
                  <a:extLst>
                    <a:ext uri="{9D8B030D-6E8A-4147-A177-3AD203B41FA5}">
                      <a16:colId xmlns:a16="http://schemas.microsoft.com/office/drawing/2014/main" val="20002"/>
                    </a:ext>
                  </a:extLst>
                </a:gridCol>
                <a:gridCol w="1087754">
                  <a:extLst>
                    <a:ext uri="{9D8B030D-6E8A-4147-A177-3AD203B41FA5}">
                      <a16:colId xmlns:a16="http://schemas.microsoft.com/office/drawing/2014/main" val="20003"/>
                    </a:ext>
                  </a:extLst>
                </a:gridCol>
                <a:gridCol w="1504314">
                  <a:extLst>
                    <a:ext uri="{9D8B030D-6E8A-4147-A177-3AD203B41FA5}">
                      <a16:colId xmlns:a16="http://schemas.microsoft.com/office/drawing/2014/main" val="20004"/>
                    </a:ext>
                  </a:extLst>
                </a:gridCol>
                <a:gridCol w="960755">
                  <a:extLst>
                    <a:ext uri="{9D8B030D-6E8A-4147-A177-3AD203B41FA5}">
                      <a16:colId xmlns:a16="http://schemas.microsoft.com/office/drawing/2014/main" val="20005"/>
                    </a:ext>
                  </a:extLst>
                </a:gridCol>
              </a:tblGrid>
              <a:tr h="170180">
                <a:tc>
                  <a:txBody>
                    <a:bodyPr/>
                    <a:lstStyle/>
                    <a:p>
                      <a:pPr marL="31750">
                        <a:lnSpc>
                          <a:spcPts val="1240"/>
                        </a:lnSpc>
                      </a:pPr>
                      <a:r>
                        <a:rPr sz="1200" spc="-10" dirty="0">
                          <a:solidFill>
                            <a:srgbClr val="2B1E5C"/>
                          </a:solidFill>
                          <a:latin typeface="Arial MT"/>
                          <a:cs typeface="Arial MT"/>
                        </a:rPr>
                        <a:t>Objectives</a:t>
                      </a:r>
                      <a:endParaRPr sz="1200">
                        <a:latin typeface="Arial MT"/>
                        <a:cs typeface="Arial MT"/>
                      </a:endParaRPr>
                    </a:p>
                  </a:txBody>
                  <a:tcPr marL="0" marR="0" marT="0" marB="0"/>
                </a:tc>
                <a:tc>
                  <a:txBody>
                    <a:bodyPr/>
                    <a:lstStyle/>
                    <a:p>
                      <a:pPr marL="364490">
                        <a:lnSpc>
                          <a:spcPts val="1240"/>
                        </a:lnSpc>
                      </a:pPr>
                      <a:r>
                        <a:rPr sz="1200" spc="-10" dirty="0">
                          <a:solidFill>
                            <a:srgbClr val="2B1E5C"/>
                          </a:solidFill>
                          <a:latin typeface="Arial MT"/>
                          <a:cs typeface="Arial MT"/>
                        </a:rPr>
                        <a:t>Design</a:t>
                      </a:r>
                      <a:endParaRPr sz="1200">
                        <a:latin typeface="Arial MT"/>
                        <a:cs typeface="Arial MT"/>
                      </a:endParaRPr>
                    </a:p>
                  </a:txBody>
                  <a:tcPr marL="0" marR="0" marT="0" marB="0"/>
                </a:tc>
                <a:tc>
                  <a:txBody>
                    <a:bodyPr/>
                    <a:lstStyle/>
                    <a:p>
                      <a:pPr marL="324485">
                        <a:lnSpc>
                          <a:spcPts val="1240"/>
                        </a:lnSpc>
                      </a:pPr>
                      <a:r>
                        <a:rPr sz="1200" spc="-10" dirty="0">
                          <a:solidFill>
                            <a:srgbClr val="2B1E5C"/>
                          </a:solidFill>
                          <a:latin typeface="Arial MT"/>
                          <a:cs typeface="Arial MT"/>
                        </a:rPr>
                        <a:t>Assumptions</a:t>
                      </a:r>
                      <a:endParaRPr sz="1200">
                        <a:latin typeface="Arial MT"/>
                        <a:cs typeface="Arial MT"/>
                      </a:endParaRPr>
                    </a:p>
                  </a:txBody>
                  <a:tcPr marL="0" marR="0" marT="0" marB="0"/>
                </a:tc>
                <a:tc>
                  <a:txBody>
                    <a:bodyPr/>
                    <a:lstStyle/>
                    <a:p>
                      <a:pPr marL="339090">
                        <a:lnSpc>
                          <a:spcPts val="1240"/>
                        </a:lnSpc>
                      </a:pPr>
                      <a:r>
                        <a:rPr sz="1200" spc="-10" dirty="0">
                          <a:solidFill>
                            <a:srgbClr val="2B1E5C"/>
                          </a:solidFill>
                          <a:latin typeface="Arial MT"/>
                          <a:cs typeface="Arial MT"/>
                        </a:rPr>
                        <a:t>Model</a:t>
                      </a:r>
                      <a:endParaRPr sz="1200">
                        <a:latin typeface="Arial MT"/>
                        <a:cs typeface="Arial MT"/>
                      </a:endParaRPr>
                    </a:p>
                  </a:txBody>
                  <a:tcPr marL="0" marR="0" marT="0" marB="0"/>
                </a:tc>
                <a:tc>
                  <a:txBody>
                    <a:bodyPr/>
                    <a:lstStyle/>
                    <a:p>
                      <a:pPr marL="332740">
                        <a:lnSpc>
                          <a:spcPts val="1240"/>
                        </a:lnSpc>
                      </a:pPr>
                      <a:r>
                        <a:rPr sz="1200" spc="-10" dirty="0">
                          <a:solidFill>
                            <a:srgbClr val="2B1E5C"/>
                          </a:solidFill>
                          <a:latin typeface="Arial MT"/>
                          <a:cs typeface="Arial MT"/>
                        </a:rPr>
                        <a:t>Interpretation</a:t>
                      </a:r>
                      <a:endParaRPr sz="1200">
                        <a:latin typeface="Arial MT"/>
                        <a:cs typeface="Arial MT"/>
                      </a:endParaRPr>
                    </a:p>
                  </a:txBody>
                  <a:tcPr marL="0" marR="0" marT="0" marB="0"/>
                </a:tc>
                <a:tc>
                  <a:txBody>
                    <a:bodyPr/>
                    <a:lstStyle/>
                    <a:p>
                      <a:pPr marL="271780">
                        <a:lnSpc>
                          <a:spcPts val="1240"/>
                        </a:lnSpc>
                      </a:pPr>
                      <a:r>
                        <a:rPr sz="1200" spc="-10" dirty="0">
                          <a:solidFill>
                            <a:srgbClr val="2B1E5C"/>
                          </a:solidFill>
                          <a:latin typeface="Arial MT"/>
                          <a:cs typeface="Arial MT"/>
                        </a:rPr>
                        <a:t>Validation</a:t>
                      </a:r>
                      <a:endParaRPr sz="1200">
                        <a:latin typeface="Arial MT"/>
                        <a:cs typeface="Arial MT"/>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p:nvPr/>
        </p:nvSpPr>
        <p:spPr>
          <a:xfrm>
            <a:off x="3474339" y="332613"/>
            <a:ext cx="760095" cy="0"/>
          </a:xfrm>
          <a:custGeom>
            <a:avLst/>
            <a:gdLst/>
            <a:ahLst/>
            <a:cxnLst/>
            <a:rect l="l" t="t" r="r" b="b"/>
            <a:pathLst>
              <a:path w="760095">
                <a:moveTo>
                  <a:pt x="0" y="0"/>
                </a:moveTo>
                <a:lnTo>
                  <a:pt x="760018" y="0"/>
                </a:lnTo>
              </a:path>
            </a:pathLst>
          </a:custGeom>
          <a:ln w="57150">
            <a:solidFill>
              <a:srgbClr val="2B1E5C"/>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References</a:t>
            </a:r>
          </a:p>
        </p:txBody>
      </p:sp>
      <p:grpSp>
        <p:nvGrpSpPr>
          <p:cNvPr id="5" name="object 5"/>
          <p:cNvGrpSpPr/>
          <p:nvPr/>
        </p:nvGrpSpPr>
        <p:grpSpPr>
          <a:xfrm>
            <a:off x="552450" y="1178052"/>
            <a:ext cx="7707630" cy="107950"/>
            <a:chOff x="552450" y="1178052"/>
            <a:chExt cx="7707630" cy="107950"/>
          </a:xfrm>
        </p:grpSpPr>
        <p:pic>
          <p:nvPicPr>
            <p:cNvPr id="6" name="object 6"/>
            <p:cNvPicPr/>
            <p:nvPr/>
          </p:nvPicPr>
          <p:blipFill>
            <a:blip r:embed="rId2" cstate="print"/>
            <a:stretch>
              <a:fillRect/>
            </a:stretch>
          </p:blipFill>
          <p:spPr>
            <a:xfrm>
              <a:off x="552450" y="1178052"/>
              <a:ext cx="7707629" cy="107441"/>
            </a:xfrm>
            <a:prstGeom prst="rect">
              <a:avLst/>
            </a:prstGeom>
          </p:spPr>
        </p:pic>
        <p:sp>
          <p:nvSpPr>
            <p:cNvPr id="7" name="object 7"/>
            <p:cNvSpPr/>
            <p:nvPr/>
          </p:nvSpPr>
          <p:spPr>
            <a:xfrm>
              <a:off x="593978" y="12119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8" name="object 8"/>
          <p:cNvGrpSpPr/>
          <p:nvPr/>
        </p:nvGrpSpPr>
        <p:grpSpPr>
          <a:xfrm>
            <a:off x="552450" y="1674876"/>
            <a:ext cx="7707630" cy="107950"/>
            <a:chOff x="552450" y="1674876"/>
            <a:chExt cx="7707630" cy="107950"/>
          </a:xfrm>
        </p:grpSpPr>
        <p:pic>
          <p:nvPicPr>
            <p:cNvPr id="9" name="object 9"/>
            <p:cNvPicPr/>
            <p:nvPr/>
          </p:nvPicPr>
          <p:blipFill>
            <a:blip r:embed="rId2" cstate="print"/>
            <a:stretch>
              <a:fillRect/>
            </a:stretch>
          </p:blipFill>
          <p:spPr>
            <a:xfrm>
              <a:off x="552450" y="1674876"/>
              <a:ext cx="7707629" cy="107441"/>
            </a:xfrm>
            <a:prstGeom prst="rect">
              <a:avLst/>
            </a:prstGeom>
          </p:spPr>
        </p:pic>
        <p:sp>
          <p:nvSpPr>
            <p:cNvPr id="10" name="object 10"/>
            <p:cNvSpPr/>
            <p:nvPr/>
          </p:nvSpPr>
          <p:spPr>
            <a:xfrm>
              <a:off x="593978" y="1708784"/>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11" name="object 11"/>
          <p:cNvSpPr txBox="1"/>
          <p:nvPr/>
        </p:nvSpPr>
        <p:spPr>
          <a:xfrm>
            <a:off x="813154" y="1964117"/>
            <a:ext cx="7659370" cy="513715"/>
          </a:xfrm>
          <a:prstGeom prst="rect">
            <a:avLst/>
          </a:prstGeom>
        </p:spPr>
        <p:txBody>
          <a:bodyPr vert="horz" wrap="square" lIns="0" tIns="12700" rIns="0" bIns="0" rtlCol="0">
            <a:spAutoFit/>
          </a:bodyPr>
          <a:lstStyle/>
          <a:p>
            <a:pPr marL="38100" marR="30480">
              <a:lnSpc>
                <a:spcPct val="100000"/>
              </a:lnSpc>
              <a:spcBef>
                <a:spcPts val="100"/>
              </a:spcBef>
              <a:tabLst>
                <a:tab pos="882015" algn="l"/>
                <a:tab pos="1196975" algn="l"/>
                <a:tab pos="1701800" algn="l"/>
                <a:tab pos="2063114" algn="l"/>
                <a:tab pos="2849245" algn="l"/>
                <a:tab pos="3187065" algn="l"/>
                <a:tab pos="3873500" algn="l"/>
                <a:tab pos="4493895" algn="l"/>
                <a:tab pos="4785995" algn="l"/>
                <a:tab pos="5437505" algn="l"/>
                <a:tab pos="5706110" algn="l"/>
                <a:tab pos="6369050" algn="l"/>
                <a:tab pos="6695440" algn="l"/>
              </a:tabLst>
            </a:pPr>
            <a:r>
              <a:rPr sz="1600" spc="-10" dirty="0">
                <a:solidFill>
                  <a:srgbClr val="7E7E7E"/>
                </a:solidFill>
                <a:latin typeface="Arial MT"/>
                <a:cs typeface="Arial MT"/>
              </a:rPr>
              <a:t>Joseph,</a:t>
            </a:r>
            <a:r>
              <a:rPr sz="1600" dirty="0">
                <a:solidFill>
                  <a:srgbClr val="7E7E7E"/>
                </a:solidFill>
                <a:latin typeface="Arial MT"/>
                <a:cs typeface="Arial MT"/>
              </a:rPr>
              <a:t>	</a:t>
            </a:r>
            <a:r>
              <a:rPr sz="1600" spc="-25" dirty="0">
                <a:solidFill>
                  <a:srgbClr val="7E7E7E"/>
                </a:solidFill>
                <a:latin typeface="Arial MT"/>
                <a:cs typeface="Arial MT"/>
              </a:rPr>
              <a:t>F.</a:t>
            </a:r>
            <a:r>
              <a:rPr sz="1600" dirty="0">
                <a:solidFill>
                  <a:srgbClr val="7E7E7E"/>
                </a:solidFill>
                <a:latin typeface="Arial MT"/>
                <a:cs typeface="Arial MT"/>
              </a:rPr>
              <a:t>	</a:t>
            </a:r>
            <a:r>
              <a:rPr sz="1600" spc="-20" dirty="0">
                <a:solidFill>
                  <a:srgbClr val="7E7E7E"/>
                </a:solidFill>
                <a:latin typeface="Arial MT"/>
                <a:cs typeface="Arial MT"/>
              </a:rPr>
              <a:t>Hair</a:t>
            </a:r>
            <a:r>
              <a:rPr sz="1600" dirty="0">
                <a:solidFill>
                  <a:srgbClr val="7E7E7E"/>
                </a:solidFill>
                <a:latin typeface="Arial MT"/>
                <a:cs typeface="Arial MT"/>
              </a:rPr>
              <a:t>	</a:t>
            </a:r>
            <a:r>
              <a:rPr sz="1600" spc="-25" dirty="0">
                <a:solidFill>
                  <a:srgbClr val="7E7E7E"/>
                </a:solidFill>
                <a:latin typeface="Arial MT"/>
                <a:cs typeface="Arial MT"/>
              </a:rPr>
              <a:t>Jr,</a:t>
            </a:r>
            <a:r>
              <a:rPr sz="1600" dirty="0">
                <a:solidFill>
                  <a:srgbClr val="7E7E7E"/>
                </a:solidFill>
                <a:latin typeface="Arial MT"/>
                <a:cs typeface="Arial MT"/>
              </a:rPr>
              <a:t>	</a:t>
            </a:r>
            <a:r>
              <a:rPr sz="1600" spc="-10" dirty="0">
                <a:solidFill>
                  <a:srgbClr val="7E7E7E"/>
                </a:solidFill>
                <a:latin typeface="Arial MT"/>
                <a:cs typeface="Arial MT"/>
              </a:rPr>
              <a:t>William</a:t>
            </a:r>
            <a:r>
              <a:rPr sz="1600" dirty="0">
                <a:solidFill>
                  <a:srgbClr val="7E7E7E"/>
                </a:solidFill>
                <a:latin typeface="Arial MT"/>
                <a:cs typeface="Arial MT"/>
              </a:rPr>
              <a:t>	</a:t>
            </a:r>
            <a:r>
              <a:rPr sz="1600" spc="-25" dirty="0">
                <a:solidFill>
                  <a:srgbClr val="7E7E7E"/>
                </a:solidFill>
                <a:latin typeface="Arial MT"/>
                <a:cs typeface="Arial MT"/>
              </a:rPr>
              <a:t>C.</a:t>
            </a:r>
            <a:r>
              <a:rPr sz="1600" dirty="0">
                <a:solidFill>
                  <a:srgbClr val="7E7E7E"/>
                </a:solidFill>
                <a:latin typeface="Arial MT"/>
                <a:cs typeface="Arial MT"/>
              </a:rPr>
              <a:t>	</a:t>
            </a:r>
            <a:r>
              <a:rPr sz="1600" spc="-10" dirty="0">
                <a:solidFill>
                  <a:srgbClr val="7E7E7E"/>
                </a:solidFill>
                <a:latin typeface="Arial MT"/>
                <a:cs typeface="Arial MT"/>
              </a:rPr>
              <a:t>Black,</a:t>
            </a:r>
            <a:r>
              <a:rPr sz="1600" dirty="0">
                <a:solidFill>
                  <a:srgbClr val="7E7E7E"/>
                </a:solidFill>
                <a:latin typeface="Arial MT"/>
                <a:cs typeface="Arial MT"/>
              </a:rPr>
              <a:t>	</a:t>
            </a:r>
            <a:r>
              <a:rPr sz="1600" spc="-10" dirty="0">
                <a:solidFill>
                  <a:srgbClr val="7E7E7E"/>
                </a:solidFill>
                <a:latin typeface="Arial MT"/>
                <a:cs typeface="Arial MT"/>
              </a:rPr>
              <a:t>Barry</a:t>
            </a:r>
            <a:r>
              <a:rPr sz="1600" dirty="0">
                <a:solidFill>
                  <a:srgbClr val="7E7E7E"/>
                </a:solidFill>
                <a:latin typeface="Arial MT"/>
                <a:cs typeface="Arial MT"/>
              </a:rPr>
              <a:t>	</a:t>
            </a:r>
            <a:r>
              <a:rPr sz="1600" spc="-25" dirty="0">
                <a:solidFill>
                  <a:srgbClr val="7E7E7E"/>
                </a:solidFill>
                <a:latin typeface="Arial MT"/>
                <a:cs typeface="Arial MT"/>
              </a:rPr>
              <a:t>J.</a:t>
            </a:r>
            <a:r>
              <a:rPr sz="1600" dirty="0">
                <a:solidFill>
                  <a:srgbClr val="7E7E7E"/>
                </a:solidFill>
                <a:latin typeface="Arial MT"/>
                <a:cs typeface="Arial MT"/>
              </a:rPr>
              <a:t>	</a:t>
            </a:r>
            <a:r>
              <a:rPr sz="1600" spc="-10" dirty="0">
                <a:solidFill>
                  <a:srgbClr val="7E7E7E"/>
                </a:solidFill>
                <a:latin typeface="Arial MT"/>
                <a:cs typeface="Arial MT"/>
              </a:rPr>
              <a:t>Babin</a:t>
            </a:r>
            <a:r>
              <a:rPr sz="1600" dirty="0">
                <a:solidFill>
                  <a:srgbClr val="7E7E7E"/>
                </a:solidFill>
                <a:latin typeface="Arial MT"/>
                <a:cs typeface="Arial MT"/>
              </a:rPr>
              <a:t>	</a:t>
            </a:r>
            <a:r>
              <a:rPr sz="1600" spc="-50" dirty="0">
                <a:solidFill>
                  <a:srgbClr val="7E7E7E"/>
                </a:solidFill>
                <a:latin typeface="Arial MT"/>
                <a:cs typeface="Arial MT"/>
              </a:rPr>
              <a:t>&amp;</a:t>
            </a:r>
            <a:r>
              <a:rPr sz="1600" dirty="0">
                <a:solidFill>
                  <a:srgbClr val="7E7E7E"/>
                </a:solidFill>
                <a:latin typeface="Arial MT"/>
                <a:cs typeface="Arial MT"/>
              </a:rPr>
              <a:t>	</a:t>
            </a:r>
            <a:r>
              <a:rPr sz="1600" spc="-10" dirty="0">
                <a:solidFill>
                  <a:srgbClr val="7E7E7E"/>
                </a:solidFill>
                <a:latin typeface="Arial MT"/>
                <a:cs typeface="Arial MT"/>
              </a:rPr>
              <a:t>Ralph</a:t>
            </a:r>
            <a:r>
              <a:rPr sz="1600" dirty="0">
                <a:solidFill>
                  <a:srgbClr val="7E7E7E"/>
                </a:solidFill>
                <a:latin typeface="Arial MT"/>
                <a:cs typeface="Arial MT"/>
              </a:rPr>
              <a:t>	</a:t>
            </a:r>
            <a:r>
              <a:rPr sz="1600" spc="-25" dirty="0">
                <a:solidFill>
                  <a:srgbClr val="7E7E7E"/>
                </a:solidFill>
                <a:latin typeface="Arial MT"/>
                <a:cs typeface="Arial MT"/>
              </a:rPr>
              <a:t>E.</a:t>
            </a:r>
            <a:r>
              <a:rPr sz="1600" dirty="0">
                <a:solidFill>
                  <a:srgbClr val="7E7E7E"/>
                </a:solidFill>
                <a:latin typeface="Arial MT"/>
                <a:cs typeface="Arial MT"/>
              </a:rPr>
              <a:t>	</a:t>
            </a:r>
            <a:r>
              <a:rPr sz="1600" spc="-10" dirty="0">
                <a:solidFill>
                  <a:srgbClr val="7E7E7E"/>
                </a:solidFill>
                <a:latin typeface="Arial MT"/>
                <a:cs typeface="Arial MT"/>
              </a:rPr>
              <a:t>Anderson. </a:t>
            </a:r>
            <a:r>
              <a:rPr sz="1600" dirty="0">
                <a:solidFill>
                  <a:srgbClr val="7E7E7E"/>
                </a:solidFill>
                <a:latin typeface="Arial MT"/>
                <a:cs typeface="Arial MT"/>
              </a:rPr>
              <a:t>Multivariate</a:t>
            </a:r>
            <a:r>
              <a:rPr sz="1600" spc="-35" dirty="0">
                <a:solidFill>
                  <a:srgbClr val="7E7E7E"/>
                </a:solidFill>
                <a:latin typeface="Arial MT"/>
                <a:cs typeface="Arial MT"/>
              </a:rPr>
              <a:t> </a:t>
            </a:r>
            <a:r>
              <a:rPr sz="1600" dirty="0">
                <a:solidFill>
                  <a:srgbClr val="7E7E7E"/>
                </a:solidFill>
                <a:latin typeface="Arial MT"/>
                <a:cs typeface="Arial MT"/>
              </a:rPr>
              <a:t>Data</a:t>
            </a:r>
            <a:r>
              <a:rPr sz="1600" spc="-40" dirty="0">
                <a:solidFill>
                  <a:srgbClr val="7E7E7E"/>
                </a:solidFill>
                <a:latin typeface="Arial MT"/>
                <a:cs typeface="Arial MT"/>
              </a:rPr>
              <a:t> </a:t>
            </a:r>
            <a:r>
              <a:rPr sz="1600" dirty="0">
                <a:solidFill>
                  <a:srgbClr val="7E7E7E"/>
                </a:solidFill>
                <a:latin typeface="Arial MT"/>
                <a:cs typeface="Arial MT"/>
              </a:rPr>
              <a:t>Analysis.</a:t>
            </a:r>
            <a:r>
              <a:rPr sz="1600" spc="-50" dirty="0">
                <a:solidFill>
                  <a:srgbClr val="7E7E7E"/>
                </a:solidFill>
                <a:latin typeface="Arial MT"/>
                <a:cs typeface="Arial MT"/>
              </a:rPr>
              <a:t> </a:t>
            </a:r>
            <a:r>
              <a:rPr sz="1600" dirty="0">
                <a:solidFill>
                  <a:srgbClr val="7E7E7E"/>
                </a:solidFill>
                <a:latin typeface="Arial MT"/>
                <a:cs typeface="Arial MT"/>
              </a:rPr>
              <a:t>Pearson.</a:t>
            </a:r>
            <a:r>
              <a:rPr sz="1600" spc="-40" dirty="0">
                <a:solidFill>
                  <a:srgbClr val="7E7E7E"/>
                </a:solidFill>
                <a:latin typeface="Arial MT"/>
                <a:cs typeface="Arial MT"/>
              </a:rPr>
              <a:t> </a:t>
            </a:r>
            <a:r>
              <a:rPr sz="1600" dirty="0">
                <a:solidFill>
                  <a:srgbClr val="7E7E7E"/>
                </a:solidFill>
                <a:latin typeface="Arial MT"/>
                <a:cs typeface="Arial MT"/>
              </a:rPr>
              <a:t>7</a:t>
            </a:r>
            <a:r>
              <a:rPr sz="1575" baseline="26455" dirty="0">
                <a:solidFill>
                  <a:srgbClr val="7E7E7E"/>
                </a:solidFill>
                <a:latin typeface="Arial MT"/>
                <a:cs typeface="Arial MT"/>
              </a:rPr>
              <a:t>th</a:t>
            </a:r>
            <a:r>
              <a:rPr sz="1575" spc="172" baseline="26455" dirty="0">
                <a:solidFill>
                  <a:srgbClr val="7E7E7E"/>
                </a:solidFill>
                <a:latin typeface="Arial MT"/>
                <a:cs typeface="Arial MT"/>
              </a:rPr>
              <a:t> </a:t>
            </a:r>
            <a:r>
              <a:rPr sz="1600" dirty="0">
                <a:solidFill>
                  <a:srgbClr val="7E7E7E"/>
                </a:solidFill>
                <a:latin typeface="Arial MT"/>
                <a:cs typeface="Arial MT"/>
              </a:rPr>
              <a:t>edition.</a:t>
            </a:r>
            <a:r>
              <a:rPr sz="1600" spc="-35" dirty="0">
                <a:solidFill>
                  <a:srgbClr val="7E7E7E"/>
                </a:solidFill>
                <a:latin typeface="Arial MT"/>
                <a:cs typeface="Arial MT"/>
              </a:rPr>
              <a:t> </a:t>
            </a:r>
            <a:r>
              <a:rPr sz="1600" dirty="0">
                <a:solidFill>
                  <a:srgbClr val="7E7E7E"/>
                </a:solidFill>
                <a:latin typeface="Arial MT"/>
                <a:cs typeface="Arial MT"/>
              </a:rPr>
              <a:t>Chapter</a:t>
            </a:r>
            <a:r>
              <a:rPr sz="1600" spc="-30" dirty="0">
                <a:solidFill>
                  <a:srgbClr val="7E7E7E"/>
                </a:solidFill>
                <a:latin typeface="Arial MT"/>
                <a:cs typeface="Arial MT"/>
              </a:rPr>
              <a:t> </a:t>
            </a:r>
            <a:r>
              <a:rPr sz="1600" spc="-25" dirty="0">
                <a:solidFill>
                  <a:srgbClr val="7E7E7E"/>
                </a:solidFill>
                <a:latin typeface="Arial MT"/>
                <a:cs typeface="Arial MT"/>
              </a:rPr>
              <a:t>4.</a:t>
            </a:r>
            <a:endParaRPr sz="1600">
              <a:latin typeface="Arial MT"/>
              <a:cs typeface="Arial MT"/>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dirty="0"/>
              <a:t>Fall</a:t>
            </a:r>
            <a:r>
              <a:rPr spc="-20" dirty="0"/>
              <a:t> 2019</a:t>
            </a: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47</a:t>
            </a:fld>
            <a:endParaRPr spc="-25" dirty="0"/>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BCA022F7-C0D9-F7AB-10D4-F12AF0F3EBAE}"/>
              </a:ext>
            </a:extLst>
          </p:cNvPr>
          <p:cNvPicPr>
            <a:picLocks noChangeAspect="1"/>
          </p:cNvPicPr>
          <p:nvPr/>
        </p:nvPicPr>
        <p:blipFill>
          <a:blip r:embed="rId2"/>
          <a:stretch>
            <a:fillRect/>
          </a:stretch>
        </p:blipFill>
        <p:spPr>
          <a:xfrm>
            <a:off x="769225" y="643467"/>
            <a:ext cx="7605548" cy="5571065"/>
          </a:xfrm>
          <a:prstGeom prst="rect">
            <a:avLst/>
          </a:prstGeom>
          <a:ln>
            <a:noFill/>
          </a:ln>
        </p:spPr>
      </p:pic>
    </p:spTree>
    <p:extLst>
      <p:ext uri="{BB962C8B-B14F-4D97-AF65-F5344CB8AC3E}">
        <p14:creationId xmlns:p14="http://schemas.microsoft.com/office/powerpoint/2010/main" val="2874311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4164" y="1342824"/>
            <a:ext cx="6718934" cy="1245235"/>
          </a:xfrm>
          <a:prstGeom prst="rect">
            <a:avLst/>
          </a:prstGeom>
        </p:spPr>
        <p:txBody>
          <a:bodyPr vert="horz" wrap="square" lIns="0" tIns="12700" rIns="0" bIns="0" rtlCol="0">
            <a:spAutoFit/>
          </a:bodyPr>
          <a:lstStyle/>
          <a:p>
            <a:pPr marL="38100">
              <a:lnSpc>
                <a:spcPct val="100000"/>
              </a:lnSpc>
              <a:spcBef>
                <a:spcPts val="100"/>
              </a:spcBef>
            </a:pPr>
            <a:r>
              <a:rPr sz="1600" dirty="0">
                <a:solidFill>
                  <a:srgbClr val="7E7E7E"/>
                </a:solidFill>
                <a:latin typeface="Arial MT"/>
                <a:cs typeface="Arial MT"/>
              </a:rPr>
              <a:t>A</a:t>
            </a:r>
            <a:r>
              <a:rPr sz="1600" spc="-114" dirty="0">
                <a:solidFill>
                  <a:srgbClr val="7E7E7E"/>
                </a:solidFill>
                <a:latin typeface="Arial MT"/>
                <a:cs typeface="Arial MT"/>
              </a:rPr>
              <a:t> </a:t>
            </a:r>
            <a:r>
              <a:rPr sz="1600" dirty="0">
                <a:solidFill>
                  <a:srgbClr val="7E7E7E"/>
                </a:solidFill>
                <a:latin typeface="Arial MT"/>
                <a:cs typeface="Arial MT"/>
              </a:rPr>
              <a:t>variate</a:t>
            </a:r>
            <a:r>
              <a:rPr sz="1600" spc="-20" dirty="0">
                <a:solidFill>
                  <a:srgbClr val="7E7E7E"/>
                </a:solidFill>
                <a:latin typeface="Arial MT"/>
                <a:cs typeface="Arial MT"/>
              </a:rPr>
              <a:t> </a:t>
            </a:r>
            <a:r>
              <a:rPr sz="1600" dirty="0">
                <a:solidFill>
                  <a:srgbClr val="7E7E7E"/>
                </a:solidFill>
                <a:latin typeface="Arial MT"/>
                <a:cs typeface="Arial MT"/>
              </a:rPr>
              <a:t>value</a:t>
            </a:r>
            <a:r>
              <a:rPr sz="1600" spc="-30" dirty="0">
                <a:solidFill>
                  <a:srgbClr val="7E7E7E"/>
                </a:solidFill>
                <a:latin typeface="Arial MT"/>
                <a:cs typeface="Arial MT"/>
              </a:rPr>
              <a:t> </a:t>
            </a:r>
            <a:r>
              <a:rPr sz="1600" dirty="0">
                <a:solidFill>
                  <a:srgbClr val="7E7E7E"/>
                </a:solidFill>
                <a:latin typeface="Arial MT"/>
                <a:cs typeface="Arial MT"/>
              </a:rPr>
              <a:t>(Y’)</a:t>
            </a:r>
            <a:r>
              <a:rPr sz="1600" spc="-25" dirty="0">
                <a:solidFill>
                  <a:srgbClr val="7E7E7E"/>
                </a:solidFill>
                <a:latin typeface="Arial MT"/>
                <a:cs typeface="Arial MT"/>
              </a:rPr>
              <a:t> </a:t>
            </a:r>
            <a:r>
              <a:rPr sz="1600" dirty="0">
                <a:solidFill>
                  <a:srgbClr val="7E7E7E"/>
                </a:solidFill>
                <a:latin typeface="Arial MT"/>
                <a:cs typeface="Arial MT"/>
              </a:rPr>
              <a:t>is</a:t>
            </a:r>
            <a:r>
              <a:rPr sz="1600" spc="-20" dirty="0">
                <a:solidFill>
                  <a:srgbClr val="7E7E7E"/>
                </a:solidFill>
                <a:latin typeface="Arial MT"/>
                <a:cs typeface="Arial MT"/>
              </a:rPr>
              <a:t> </a:t>
            </a:r>
            <a:r>
              <a:rPr sz="1600" dirty="0">
                <a:solidFill>
                  <a:srgbClr val="7E7E7E"/>
                </a:solidFill>
                <a:latin typeface="Arial MT"/>
                <a:cs typeface="Arial MT"/>
              </a:rPr>
              <a:t>calculated</a:t>
            </a:r>
            <a:r>
              <a:rPr sz="1600" spc="-35" dirty="0">
                <a:solidFill>
                  <a:srgbClr val="7E7E7E"/>
                </a:solidFill>
                <a:latin typeface="Arial MT"/>
                <a:cs typeface="Arial MT"/>
              </a:rPr>
              <a:t> </a:t>
            </a:r>
            <a:r>
              <a:rPr sz="1600" dirty="0">
                <a:solidFill>
                  <a:srgbClr val="7E7E7E"/>
                </a:solidFill>
                <a:latin typeface="Arial MT"/>
                <a:cs typeface="Arial MT"/>
              </a:rPr>
              <a:t>for</a:t>
            </a:r>
            <a:r>
              <a:rPr sz="1600" spc="-10" dirty="0">
                <a:solidFill>
                  <a:srgbClr val="7E7E7E"/>
                </a:solidFill>
                <a:latin typeface="Arial MT"/>
                <a:cs typeface="Arial MT"/>
              </a:rPr>
              <a:t> </a:t>
            </a:r>
            <a:r>
              <a:rPr sz="1600" dirty="0">
                <a:solidFill>
                  <a:srgbClr val="7E7E7E"/>
                </a:solidFill>
                <a:latin typeface="Arial MT"/>
                <a:cs typeface="Arial MT"/>
              </a:rPr>
              <a:t>each</a:t>
            </a:r>
            <a:r>
              <a:rPr sz="1600" spc="-20" dirty="0">
                <a:solidFill>
                  <a:srgbClr val="7E7E7E"/>
                </a:solidFill>
                <a:latin typeface="Arial MT"/>
                <a:cs typeface="Arial MT"/>
              </a:rPr>
              <a:t> </a:t>
            </a:r>
            <a:r>
              <a:rPr sz="1600" spc="-10" dirty="0">
                <a:solidFill>
                  <a:srgbClr val="7E7E7E"/>
                </a:solidFill>
                <a:latin typeface="Arial MT"/>
                <a:cs typeface="Arial MT"/>
              </a:rPr>
              <a:t>respondent.</a:t>
            </a:r>
            <a:endParaRPr sz="1600">
              <a:latin typeface="Arial MT"/>
              <a:cs typeface="Arial MT"/>
            </a:endParaRPr>
          </a:p>
          <a:p>
            <a:pPr marL="1583690">
              <a:lnSpc>
                <a:spcPct val="100000"/>
              </a:lnSpc>
              <a:spcBef>
                <a:spcPts val="1150"/>
              </a:spcBef>
            </a:pPr>
            <a:r>
              <a:rPr sz="1600" i="1" dirty="0">
                <a:solidFill>
                  <a:srgbClr val="7E7E7E"/>
                </a:solidFill>
                <a:latin typeface="Arial"/>
                <a:cs typeface="Arial"/>
              </a:rPr>
              <a:t>Y’</a:t>
            </a:r>
            <a:r>
              <a:rPr sz="1600" i="1" spc="-15" dirty="0">
                <a:solidFill>
                  <a:srgbClr val="7E7E7E"/>
                </a:solidFill>
                <a:latin typeface="Arial"/>
                <a:cs typeface="Arial"/>
              </a:rPr>
              <a:t> </a:t>
            </a:r>
            <a:r>
              <a:rPr sz="1600" dirty="0">
                <a:solidFill>
                  <a:srgbClr val="7E7E7E"/>
                </a:solidFill>
                <a:latin typeface="Arial MT"/>
                <a:cs typeface="Arial MT"/>
              </a:rPr>
              <a:t>=</a:t>
            </a:r>
            <a:r>
              <a:rPr sz="1600" spc="455" dirty="0">
                <a:solidFill>
                  <a:srgbClr val="7E7E7E"/>
                </a:solidFill>
                <a:latin typeface="Arial MT"/>
                <a:cs typeface="Arial MT"/>
              </a:rPr>
              <a:t> </a:t>
            </a:r>
            <a:r>
              <a:rPr sz="1600" dirty="0">
                <a:solidFill>
                  <a:srgbClr val="7E7E7E"/>
                </a:solidFill>
                <a:latin typeface="Arial MT"/>
                <a:cs typeface="Arial MT"/>
              </a:rPr>
              <a:t>b</a:t>
            </a:r>
            <a:r>
              <a:rPr sz="1575" baseline="-21164" dirty="0">
                <a:solidFill>
                  <a:srgbClr val="7E7E7E"/>
                </a:solidFill>
                <a:latin typeface="Arial MT"/>
                <a:cs typeface="Arial MT"/>
              </a:rPr>
              <a:t>0</a:t>
            </a:r>
            <a:r>
              <a:rPr sz="1575" spc="644" baseline="-21164" dirty="0">
                <a:solidFill>
                  <a:srgbClr val="7E7E7E"/>
                </a:solidFill>
                <a:latin typeface="Arial MT"/>
                <a:cs typeface="Arial MT"/>
              </a:rPr>
              <a:t> </a:t>
            </a:r>
            <a:r>
              <a:rPr sz="1600" dirty="0">
                <a:solidFill>
                  <a:srgbClr val="7E7E7E"/>
                </a:solidFill>
                <a:latin typeface="Arial MT"/>
                <a:cs typeface="Arial MT"/>
              </a:rPr>
              <a:t>+</a:t>
            </a:r>
            <a:r>
              <a:rPr sz="1600" spc="455" dirty="0">
                <a:solidFill>
                  <a:srgbClr val="7E7E7E"/>
                </a:solidFill>
                <a:latin typeface="Arial MT"/>
                <a:cs typeface="Arial MT"/>
              </a:rPr>
              <a:t> </a:t>
            </a:r>
            <a:r>
              <a:rPr sz="1600" dirty="0">
                <a:solidFill>
                  <a:srgbClr val="7E7E7E"/>
                </a:solidFill>
                <a:latin typeface="Arial MT"/>
                <a:cs typeface="Arial MT"/>
              </a:rPr>
              <a:t>b</a:t>
            </a:r>
            <a:r>
              <a:rPr sz="1575" baseline="-21164" dirty="0">
                <a:solidFill>
                  <a:srgbClr val="7E7E7E"/>
                </a:solidFill>
                <a:latin typeface="Arial MT"/>
                <a:cs typeface="Arial MT"/>
              </a:rPr>
              <a:t>1</a:t>
            </a:r>
            <a:r>
              <a:rPr sz="1600" dirty="0">
                <a:solidFill>
                  <a:srgbClr val="7E7E7E"/>
                </a:solidFill>
                <a:latin typeface="Arial MT"/>
                <a:cs typeface="Arial MT"/>
              </a:rPr>
              <a:t>X</a:t>
            </a:r>
            <a:r>
              <a:rPr sz="1575" baseline="-21164" dirty="0">
                <a:solidFill>
                  <a:srgbClr val="7E7E7E"/>
                </a:solidFill>
                <a:latin typeface="Arial MT"/>
                <a:cs typeface="Arial MT"/>
              </a:rPr>
              <a:t>1</a:t>
            </a:r>
            <a:r>
              <a:rPr sz="1575" spc="202" baseline="-21164" dirty="0">
                <a:solidFill>
                  <a:srgbClr val="7E7E7E"/>
                </a:solidFill>
                <a:latin typeface="Arial MT"/>
                <a:cs typeface="Arial MT"/>
              </a:rPr>
              <a:t> </a:t>
            </a:r>
            <a:r>
              <a:rPr sz="1600" dirty="0">
                <a:solidFill>
                  <a:srgbClr val="7E7E7E"/>
                </a:solidFill>
                <a:latin typeface="Arial MT"/>
                <a:cs typeface="Arial MT"/>
              </a:rPr>
              <a:t>+ b</a:t>
            </a:r>
            <a:r>
              <a:rPr sz="1575" baseline="-21164" dirty="0">
                <a:solidFill>
                  <a:srgbClr val="7E7E7E"/>
                </a:solidFill>
                <a:latin typeface="Arial MT"/>
                <a:cs typeface="Arial MT"/>
              </a:rPr>
              <a:t>2</a:t>
            </a:r>
            <a:r>
              <a:rPr sz="1600" dirty="0">
                <a:solidFill>
                  <a:srgbClr val="7E7E7E"/>
                </a:solidFill>
                <a:latin typeface="Arial MT"/>
                <a:cs typeface="Arial MT"/>
              </a:rPr>
              <a:t>X</a:t>
            </a:r>
            <a:r>
              <a:rPr sz="1575" baseline="-21164" dirty="0">
                <a:solidFill>
                  <a:srgbClr val="7E7E7E"/>
                </a:solidFill>
                <a:latin typeface="Arial MT"/>
                <a:cs typeface="Arial MT"/>
              </a:rPr>
              <a:t>2</a:t>
            </a:r>
            <a:r>
              <a:rPr sz="1575" spc="202" baseline="-21164" dirty="0">
                <a:solidFill>
                  <a:srgbClr val="7E7E7E"/>
                </a:solidFill>
                <a:latin typeface="Arial MT"/>
                <a:cs typeface="Arial MT"/>
              </a:rPr>
              <a:t> </a:t>
            </a:r>
            <a:r>
              <a:rPr sz="1600" dirty="0">
                <a:solidFill>
                  <a:srgbClr val="7E7E7E"/>
                </a:solidFill>
                <a:latin typeface="Arial MT"/>
                <a:cs typeface="Arial MT"/>
              </a:rPr>
              <a:t>+ .</a:t>
            </a:r>
            <a:r>
              <a:rPr sz="1600" spc="5" dirty="0">
                <a:solidFill>
                  <a:srgbClr val="7E7E7E"/>
                </a:solidFill>
                <a:latin typeface="Arial MT"/>
                <a:cs typeface="Arial MT"/>
              </a:rPr>
              <a:t> </a:t>
            </a:r>
            <a:r>
              <a:rPr sz="1600" dirty="0">
                <a:solidFill>
                  <a:srgbClr val="7E7E7E"/>
                </a:solidFill>
                <a:latin typeface="Arial MT"/>
                <a:cs typeface="Arial MT"/>
              </a:rPr>
              <a:t>.</a:t>
            </a:r>
            <a:r>
              <a:rPr sz="1600" spc="5" dirty="0">
                <a:solidFill>
                  <a:srgbClr val="7E7E7E"/>
                </a:solidFill>
                <a:latin typeface="Arial MT"/>
                <a:cs typeface="Arial MT"/>
              </a:rPr>
              <a:t> </a:t>
            </a:r>
            <a:r>
              <a:rPr sz="1600" dirty="0">
                <a:solidFill>
                  <a:srgbClr val="7E7E7E"/>
                </a:solidFill>
                <a:latin typeface="Arial MT"/>
                <a:cs typeface="Arial MT"/>
              </a:rPr>
              <a:t>.</a:t>
            </a:r>
            <a:r>
              <a:rPr sz="1600" spc="5" dirty="0">
                <a:solidFill>
                  <a:srgbClr val="7E7E7E"/>
                </a:solidFill>
                <a:latin typeface="Arial MT"/>
                <a:cs typeface="Arial MT"/>
              </a:rPr>
              <a:t> </a:t>
            </a:r>
            <a:r>
              <a:rPr sz="1600" dirty="0">
                <a:solidFill>
                  <a:srgbClr val="7E7E7E"/>
                </a:solidFill>
                <a:latin typeface="Arial MT"/>
                <a:cs typeface="Arial MT"/>
              </a:rPr>
              <a:t>+ b</a:t>
            </a:r>
            <a:r>
              <a:rPr sz="1575" baseline="-21164" dirty="0">
                <a:solidFill>
                  <a:srgbClr val="7E7E7E"/>
                </a:solidFill>
                <a:latin typeface="Arial MT"/>
                <a:cs typeface="Arial MT"/>
              </a:rPr>
              <a:t>n</a:t>
            </a:r>
            <a:r>
              <a:rPr sz="1600" dirty="0">
                <a:solidFill>
                  <a:srgbClr val="7E7E7E"/>
                </a:solidFill>
                <a:latin typeface="Arial MT"/>
                <a:cs typeface="Arial MT"/>
              </a:rPr>
              <a:t>X</a:t>
            </a:r>
            <a:r>
              <a:rPr sz="1575" baseline="-21164" dirty="0">
                <a:solidFill>
                  <a:srgbClr val="7E7E7E"/>
                </a:solidFill>
                <a:latin typeface="Arial MT"/>
                <a:cs typeface="Arial MT"/>
              </a:rPr>
              <a:t>n</a:t>
            </a:r>
            <a:r>
              <a:rPr sz="1575" spc="637" baseline="-21164" dirty="0">
                <a:solidFill>
                  <a:srgbClr val="7E7E7E"/>
                </a:solidFill>
                <a:latin typeface="Arial MT"/>
                <a:cs typeface="Arial MT"/>
              </a:rPr>
              <a:t> </a:t>
            </a:r>
            <a:r>
              <a:rPr sz="1600" dirty="0">
                <a:solidFill>
                  <a:srgbClr val="7E7E7E"/>
                </a:solidFill>
                <a:latin typeface="Arial MT"/>
                <a:cs typeface="Arial MT"/>
              </a:rPr>
              <a:t>+</a:t>
            </a:r>
            <a:r>
              <a:rPr sz="1600" spc="450" dirty="0">
                <a:solidFill>
                  <a:srgbClr val="7E7E7E"/>
                </a:solidFill>
                <a:latin typeface="Arial MT"/>
                <a:cs typeface="Arial MT"/>
              </a:rPr>
              <a:t> </a:t>
            </a:r>
            <a:r>
              <a:rPr sz="1600" spc="-50" dirty="0">
                <a:solidFill>
                  <a:srgbClr val="7E7E7E"/>
                </a:solidFill>
                <a:latin typeface="Arial MT"/>
                <a:cs typeface="Arial MT"/>
              </a:rPr>
              <a:t>e</a:t>
            </a:r>
            <a:endParaRPr sz="1600">
              <a:latin typeface="Arial MT"/>
              <a:cs typeface="Arial MT"/>
            </a:endParaRPr>
          </a:p>
          <a:p>
            <a:pPr marL="38100" marR="30480">
              <a:lnSpc>
                <a:spcPct val="100000"/>
              </a:lnSpc>
              <a:spcBef>
                <a:spcPts val="770"/>
              </a:spcBef>
            </a:pPr>
            <a:r>
              <a:rPr sz="1600" dirty="0">
                <a:solidFill>
                  <a:srgbClr val="7E7E7E"/>
                </a:solidFill>
                <a:latin typeface="Arial MT"/>
                <a:cs typeface="Arial MT"/>
              </a:rPr>
              <a:t>The</a:t>
            </a:r>
            <a:r>
              <a:rPr sz="1600" spc="390" dirty="0">
                <a:solidFill>
                  <a:srgbClr val="7E7E7E"/>
                </a:solidFill>
                <a:latin typeface="Arial MT"/>
                <a:cs typeface="Arial MT"/>
              </a:rPr>
              <a:t> </a:t>
            </a:r>
            <a:r>
              <a:rPr sz="1600" dirty="0">
                <a:solidFill>
                  <a:srgbClr val="7E7E7E"/>
                </a:solidFill>
                <a:latin typeface="Arial MT"/>
                <a:cs typeface="Arial MT"/>
              </a:rPr>
              <a:t>Y’</a:t>
            </a:r>
            <a:r>
              <a:rPr sz="1600" spc="-85" dirty="0">
                <a:solidFill>
                  <a:srgbClr val="7E7E7E"/>
                </a:solidFill>
                <a:latin typeface="Arial MT"/>
                <a:cs typeface="Arial MT"/>
              </a:rPr>
              <a:t> </a:t>
            </a:r>
            <a:r>
              <a:rPr sz="1600" dirty="0">
                <a:solidFill>
                  <a:srgbClr val="7E7E7E"/>
                </a:solidFill>
                <a:latin typeface="Arial MT"/>
                <a:cs typeface="Arial MT"/>
              </a:rPr>
              <a:t>value</a:t>
            </a:r>
            <a:r>
              <a:rPr sz="1600" spc="-25" dirty="0">
                <a:solidFill>
                  <a:srgbClr val="7E7E7E"/>
                </a:solidFill>
                <a:latin typeface="Arial MT"/>
                <a:cs typeface="Arial MT"/>
              </a:rPr>
              <a:t> </a:t>
            </a:r>
            <a:r>
              <a:rPr sz="1600" dirty="0">
                <a:solidFill>
                  <a:srgbClr val="7E7E7E"/>
                </a:solidFill>
                <a:latin typeface="Arial MT"/>
                <a:cs typeface="Arial MT"/>
              </a:rPr>
              <a:t>is</a:t>
            </a:r>
            <a:r>
              <a:rPr sz="1600" spc="-15" dirty="0">
                <a:solidFill>
                  <a:srgbClr val="7E7E7E"/>
                </a:solidFill>
                <a:latin typeface="Arial MT"/>
                <a:cs typeface="Arial MT"/>
              </a:rPr>
              <a:t> </a:t>
            </a:r>
            <a:r>
              <a:rPr sz="1600" dirty="0">
                <a:solidFill>
                  <a:srgbClr val="7E7E7E"/>
                </a:solidFill>
                <a:latin typeface="Arial MT"/>
                <a:cs typeface="Arial MT"/>
              </a:rPr>
              <a:t>a</a:t>
            </a:r>
            <a:r>
              <a:rPr sz="1600" spc="-20" dirty="0">
                <a:solidFill>
                  <a:srgbClr val="7E7E7E"/>
                </a:solidFill>
                <a:latin typeface="Arial MT"/>
                <a:cs typeface="Arial MT"/>
              </a:rPr>
              <a:t> </a:t>
            </a:r>
            <a:r>
              <a:rPr sz="1600" dirty="0">
                <a:solidFill>
                  <a:srgbClr val="7E7E7E"/>
                </a:solidFill>
                <a:latin typeface="Arial MT"/>
                <a:cs typeface="Arial MT"/>
              </a:rPr>
              <a:t>linear</a:t>
            </a:r>
            <a:r>
              <a:rPr sz="1600" spc="-15" dirty="0">
                <a:solidFill>
                  <a:srgbClr val="7E7E7E"/>
                </a:solidFill>
                <a:latin typeface="Arial MT"/>
                <a:cs typeface="Arial MT"/>
              </a:rPr>
              <a:t> </a:t>
            </a:r>
            <a:r>
              <a:rPr sz="1600" dirty="0">
                <a:solidFill>
                  <a:srgbClr val="7E7E7E"/>
                </a:solidFill>
                <a:latin typeface="Arial MT"/>
                <a:cs typeface="Arial MT"/>
              </a:rPr>
              <a:t>combination</a:t>
            </a:r>
            <a:r>
              <a:rPr sz="1600" spc="-20"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the</a:t>
            </a:r>
            <a:r>
              <a:rPr sz="1600" spc="-10" dirty="0">
                <a:solidFill>
                  <a:srgbClr val="7E7E7E"/>
                </a:solidFill>
                <a:latin typeface="Arial MT"/>
                <a:cs typeface="Arial MT"/>
              </a:rPr>
              <a:t> </a:t>
            </a:r>
            <a:r>
              <a:rPr sz="1600" dirty="0">
                <a:solidFill>
                  <a:srgbClr val="7E7E7E"/>
                </a:solidFill>
                <a:latin typeface="Arial MT"/>
                <a:cs typeface="Arial MT"/>
              </a:rPr>
              <a:t>entire</a:t>
            </a:r>
            <a:r>
              <a:rPr sz="1600" spc="-15" dirty="0">
                <a:solidFill>
                  <a:srgbClr val="7E7E7E"/>
                </a:solidFill>
                <a:latin typeface="Arial MT"/>
                <a:cs typeface="Arial MT"/>
              </a:rPr>
              <a:t> </a:t>
            </a:r>
            <a:r>
              <a:rPr sz="1600" dirty="0">
                <a:solidFill>
                  <a:srgbClr val="7E7E7E"/>
                </a:solidFill>
                <a:latin typeface="Arial MT"/>
                <a:cs typeface="Arial MT"/>
              </a:rPr>
              <a:t>set</a:t>
            </a:r>
            <a:r>
              <a:rPr sz="1600" spc="-15" dirty="0">
                <a:solidFill>
                  <a:srgbClr val="7E7E7E"/>
                </a:solidFill>
                <a:latin typeface="Arial MT"/>
                <a:cs typeface="Arial MT"/>
              </a:rPr>
              <a:t> </a:t>
            </a:r>
            <a:r>
              <a:rPr sz="1600" dirty="0">
                <a:solidFill>
                  <a:srgbClr val="7E7E7E"/>
                </a:solidFill>
                <a:latin typeface="Arial MT"/>
                <a:cs typeface="Arial MT"/>
              </a:rPr>
              <a:t>of</a:t>
            </a:r>
            <a:r>
              <a:rPr sz="1600" spc="-5" dirty="0">
                <a:solidFill>
                  <a:srgbClr val="7E7E7E"/>
                </a:solidFill>
                <a:latin typeface="Arial MT"/>
                <a:cs typeface="Arial MT"/>
              </a:rPr>
              <a:t> </a:t>
            </a:r>
            <a:r>
              <a:rPr sz="1600" dirty="0">
                <a:solidFill>
                  <a:srgbClr val="7E7E7E"/>
                </a:solidFill>
                <a:latin typeface="Arial MT"/>
                <a:cs typeface="Arial MT"/>
              </a:rPr>
              <a:t>variables</a:t>
            </a:r>
            <a:r>
              <a:rPr sz="1600" spc="-25" dirty="0">
                <a:solidFill>
                  <a:srgbClr val="7E7E7E"/>
                </a:solidFill>
                <a:latin typeface="Arial MT"/>
                <a:cs typeface="Arial MT"/>
              </a:rPr>
              <a:t> </a:t>
            </a:r>
            <a:r>
              <a:rPr sz="1600" dirty="0">
                <a:solidFill>
                  <a:srgbClr val="7E7E7E"/>
                </a:solidFill>
                <a:latin typeface="Arial MT"/>
                <a:cs typeface="Arial MT"/>
              </a:rPr>
              <a:t>that</a:t>
            </a:r>
            <a:r>
              <a:rPr sz="1600" spc="-5" dirty="0">
                <a:solidFill>
                  <a:srgbClr val="7E7E7E"/>
                </a:solidFill>
                <a:latin typeface="Arial MT"/>
                <a:cs typeface="Arial MT"/>
              </a:rPr>
              <a:t> </a:t>
            </a:r>
            <a:r>
              <a:rPr sz="1600" spc="-20" dirty="0">
                <a:solidFill>
                  <a:srgbClr val="7E7E7E"/>
                </a:solidFill>
                <a:latin typeface="Arial MT"/>
                <a:cs typeface="Arial MT"/>
              </a:rPr>
              <a:t>best </a:t>
            </a:r>
            <a:r>
              <a:rPr sz="1600" dirty="0">
                <a:solidFill>
                  <a:srgbClr val="7E7E7E"/>
                </a:solidFill>
                <a:latin typeface="Arial MT"/>
                <a:cs typeface="Arial MT"/>
              </a:rPr>
              <a:t>achieves</a:t>
            </a:r>
            <a:r>
              <a:rPr sz="1600" spc="-45" dirty="0">
                <a:solidFill>
                  <a:srgbClr val="7E7E7E"/>
                </a:solidFill>
                <a:latin typeface="Arial MT"/>
                <a:cs typeface="Arial MT"/>
              </a:rPr>
              <a:t> </a:t>
            </a:r>
            <a:r>
              <a:rPr sz="1600" dirty="0">
                <a:solidFill>
                  <a:srgbClr val="7E7E7E"/>
                </a:solidFill>
                <a:latin typeface="Arial MT"/>
                <a:cs typeface="Arial MT"/>
              </a:rPr>
              <a:t>the</a:t>
            </a:r>
            <a:r>
              <a:rPr sz="1600" spc="-30" dirty="0">
                <a:solidFill>
                  <a:srgbClr val="7E7E7E"/>
                </a:solidFill>
                <a:latin typeface="Arial MT"/>
                <a:cs typeface="Arial MT"/>
              </a:rPr>
              <a:t> </a:t>
            </a:r>
            <a:r>
              <a:rPr sz="1600" dirty="0">
                <a:solidFill>
                  <a:srgbClr val="7E7E7E"/>
                </a:solidFill>
                <a:latin typeface="Arial MT"/>
                <a:cs typeface="Arial MT"/>
              </a:rPr>
              <a:t>statistical</a:t>
            </a:r>
            <a:r>
              <a:rPr sz="1600" spc="-40" dirty="0">
                <a:solidFill>
                  <a:srgbClr val="7E7E7E"/>
                </a:solidFill>
                <a:latin typeface="Arial MT"/>
                <a:cs typeface="Arial MT"/>
              </a:rPr>
              <a:t> </a:t>
            </a:r>
            <a:r>
              <a:rPr sz="1600" spc="-10" dirty="0">
                <a:solidFill>
                  <a:srgbClr val="7E7E7E"/>
                </a:solidFill>
                <a:latin typeface="Arial MT"/>
                <a:cs typeface="Arial MT"/>
              </a:rPr>
              <a:t>objective.</a:t>
            </a:r>
            <a:endParaRPr sz="1600">
              <a:latin typeface="Arial MT"/>
              <a:cs typeface="Arial MT"/>
            </a:endParaRPr>
          </a:p>
        </p:txBody>
      </p:sp>
      <p:sp>
        <p:nvSpPr>
          <p:cNvPr id="3" name="object 3"/>
          <p:cNvSpPr txBox="1"/>
          <p:nvPr/>
        </p:nvSpPr>
        <p:spPr>
          <a:xfrm>
            <a:off x="642390" y="2656122"/>
            <a:ext cx="5179695" cy="732790"/>
          </a:xfrm>
          <a:prstGeom prst="rect">
            <a:avLst/>
          </a:prstGeom>
        </p:spPr>
        <p:txBody>
          <a:bodyPr vert="horz" wrap="square" lIns="0" tIns="121920" rIns="0" bIns="0" rtlCol="0">
            <a:spAutoFit/>
          </a:bodyPr>
          <a:lstStyle/>
          <a:p>
            <a:pPr marL="50800">
              <a:lnSpc>
                <a:spcPct val="100000"/>
              </a:lnSpc>
              <a:spcBef>
                <a:spcPts val="960"/>
              </a:spcBef>
              <a:tabLst>
                <a:tab pos="410209" algn="l"/>
                <a:tab pos="701040" algn="l"/>
                <a:tab pos="2649220" algn="l"/>
                <a:tab pos="2940050" algn="l"/>
              </a:tabLst>
            </a:pPr>
            <a:r>
              <a:rPr sz="1600" spc="-50" dirty="0">
                <a:solidFill>
                  <a:srgbClr val="7E7E7E"/>
                </a:solidFill>
                <a:latin typeface="Arial MT"/>
                <a:cs typeface="Arial MT"/>
              </a:rPr>
              <a:t>Y</a:t>
            </a:r>
            <a:r>
              <a:rPr sz="1600" dirty="0">
                <a:solidFill>
                  <a:srgbClr val="7E7E7E"/>
                </a:solidFill>
                <a:latin typeface="Arial MT"/>
                <a:cs typeface="Arial MT"/>
              </a:rPr>
              <a:t>	</a:t>
            </a:r>
            <a:r>
              <a:rPr sz="1600" spc="-50" dirty="0">
                <a:solidFill>
                  <a:srgbClr val="7E7E7E"/>
                </a:solidFill>
                <a:latin typeface="Arial MT"/>
                <a:cs typeface="Arial MT"/>
              </a:rPr>
              <a:t>=</a:t>
            </a:r>
            <a:r>
              <a:rPr sz="1600" dirty="0">
                <a:solidFill>
                  <a:srgbClr val="7E7E7E"/>
                </a:solidFill>
                <a:latin typeface="Arial MT"/>
                <a:cs typeface="Arial MT"/>
              </a:rPr>
              <a:t>	Dependent</a:t>
            </a:r>
            <a:r>
              <a:rPr sz="1600" spc="-40" dirty="0">
                <a:solidFill>
                  <a:srgbClr val="7E7E7E"/>
                </a:solidFill>
                <a:latin typeface="Arial MT"/>
                <a:cs typeface="Arial MT"/>
              </a:rPr>
              <a:t> </a:t>
            </a:r>
            <a:r>
              <a:rPr sz="1600" spc="-10" dirty="0">
                <a:solidFill>
                  <a:srgbClr val="7E7E7E"/>
                </a:solidFill>
                <a:latin typeface="Arial MT"/>
                <a:cs typeface="Arial MT"/>
              </a:rPr>
              <a:t>Variable</a:t>
            </a:r>
            <a:r>
              <a:rPr sz="1600" dirty="0">
                <a:solidFill>
                  <a:srgbClr val="7E7E7E"/>
                </a:solidFill>
                <a:latin typeface="Arial MT"/>
                <a:cs typeface="Arial MT"/>
              </a:rPr>
              <a:t>	</a:t>
            </a:r>
            <a:r>
              <a:rPr sz="1600" spc="-50" dirty="0">
                <a:solidFill>
                  <a:srgbClr val="7E7E7E"/>
                </a:solidFill>
                <a:latin typeface="Arial MT"/>
                <a:cs typeface="Arial MT"/>
              </a:rPr>
              <a:t>=</a:t>
            </a:r>
            <a:r>
              <a:rPr sz="1600" dirty="0">
                <a:solidFill>
                  <a:srgbClr val="7E7E7E"/>
                </a:solidFill>
                <a:latin typeface="Arial MT"/>
                <a:cs typeface="Arial MT"/>
              </a:rPr>
              <a:t>	#</a:t>
            </a:r>
            <a:r>
              <a:rPr sz="1600" spc="-20" dirty="0">
                <a:solidFill>
                  <a:srgbClr val="7E7E7E"/>
                </a:solidFill>
                <a:latin typeface="Arial MT"/>
                <a:cs typeface="Arial MT"/>
              </a:rPr>
              <a:t> </a:t>
            </a:r>
            <a:r>
              <a:rPr sz="1600" dirty="0">
                <a:solidFill>
                  <a:srgbClr val="7E7E7E"/>
                </a:solidFill>
                <a:latin typeface="Arial MT"/>
                <a:cs typeface="Arial MT"/>
              </a:rPr>
              <a:t>of</a:t>
            </a:r>
            <a:r>
              <a:rPr sz="1600" spc="-5" dirty="0">
                <a:solidFill>
                  <a:srgbClr val="7E7E7E"/>
                </a:solidFill>
                <a:latin typeface="Arial MT"/>
                <a:cs typeface="Arial MT"/>
              </a:rPr>
              <a:t> </a:t>
            </a:r>
            <a:r>
              <a:rPr sz="1600" dirty="0">
                <a:solidFill>
                  <a:srgbClr val="7E7E7E"/>
                </a:solidFill>
                <a:latin typeface="Arial MT"/>
                <a:cs typeface="Arial MT"/>
              </a:rPr>
              <a:t>credit</a:t>
            </a:r>
            <a:r>
              <a:rPr sz="1600" spc="-15" dirty="0">
                <a:solidFill>
                  <a:srgbClr val="7E7E7E"/>
                </a:solidFill>
                <a:latin typeface="Arial MT"/>
                <a:cs typeface="Arial MT"/>
              </a:rPr>
              <a:t> </a:t>
            </a:r>
            <a:r>
              <a:rPr sz="1600" spc="-10" dirty="0">
                <a:solidFill>
                  <a:srgbClr val="7E7E7E"/>
                </a:solidFill>
                <a:latin typeface="Arial MT"/>
                <a:cs typeface="Arial MT"/>
              </a:rPr>
              <a:t>cards</a:t>
            </a:r>
            <a:endParaRPr sz="1600">
              <a:latin typeface="Arial MT"/>
              <a:cs typeface="Arial MT"/>
            </a:endParaRPr>
          </a:p>
          <a:p>
            <a:pPr marL="50800">
              <a:lnSpc>
                <a:spcPct val="100000"/>
              </a:lnSpc>
              <a:spcBef>
                <a:spcPts val="865"/>
              </a:spcBef>
              <a:tabLst>
                <a:tab pos="642620" algn="l"/>
                <a:tab pos="2555875" algn="l"/>
                <a:tab pos="2846070" algn="l"/>
              </a:tabLst>
            </a:pPr>
            <a:r>
              <a:rPr sz="1600" dirty="0">
                <a:solidFill>
                  <a:srgbClr val="7E7E7E"/>
                </a:solidFill>
                <a:latin typeface="Arial MT"/>
                <a:cs typeface="Arial MT"/>
              </a:rPr>
              <a:t>b</a:t>
            </a:r>
            <a:r>
              <a:rPr sz="1575" baseline="-21164" dirty="0">
                <a:solidFill>
                  <a:srgbClr val="7E7E7E"/>
                </a:solidFill>
                <a:latin typeface="Arial MT"/>
                <a:cs typeface="Arial MT"/>
              </a:rPr>
              <a:t>0</a:t>
            </a:r>
            <a:r>
              <a:rPr sz="1575" spc="225" baseline="-21164" dirty="0">
                <a:solidFill>
                  <a:srgbClr val="7E7E7E"/>
                </a:solidFill>
                <a:latin typeface="Arial MT"/>
                <a:cs typeface="Arial MT"/>
              </a:rPr>
              <a:t>  </a:t>
            </a:r>
            <a:r>
              <a:rPr sz="1600" spc="-50" dirty="0">
                <a:solidFill>
                  <a:srgbClr val="7E7E7E"/>
                </a:solidFill>
                <a:latin typeface="Arial MT"/>
                <a:cs typeface="Arial MT"/>
              </a:rPr>
              <a:t>=</a:t>
            </a:r>
            <a:r>
              <a:rPr sz="1600" dirty="0">
                <a:solidFill>
                  <a:srgbClr val="7E7E7E"/>
                </a:solidFill>
                <a:latin typeface="Arial MT"/>
                <a:cs typeface="Arial MT"/>
              </a:rPr>
              <a:t>	intercept</a:t>
            </a:r>
            <a:r>
              <a:rPr sz="1600" spc="-45" dirty="0">
                <a:solidFill>
                  <a:srgbClr val="7E7E7E"/>
                </a:solidFill>
                <a:latin typeface="Arial MT"/>
                <a:cs typeface="Arial MT"/>
              </a:rPr>
              <a:t> </a:t>
            </a:r>
            <a:r>
              <a:rPr sz="1600" spc="-10" dirty="0">
                <a:solidFill>
                  <a:srgbClr val="7E7E7E"/>
                </a:solidFill>
                <a:latin typeface="Arial MT"/>
                <a:cs typeface="Arial MT"/>
              </a:rPr>
              <a:t>(constant)</a:t>
            </a:r>
            <a:r>
              <a:rPr sz="1600" dirty="0">
                <a:solidFill>
                  <a:srgbClr val="7E7E7E"/>
                </a:solidFill>
                <a:latin typeface="Arial MT"/>
                <a:cs typeface="Arial MT"/>
              </a:rPr>
              <a:t>	</a:t>
            </a:r>
            <a:r>
              <a:rPr sz="1600" spc="-50" dirty="0">
                <a:solidFill>
                  <a:srgbClr val="7E7E7E"/>
                </a:solidFill>
                <a:latin typeface="Arial MT"/>
                <a:cs typeface="Arial MT"/>
              </a:rPr>
              <a:t>=</a:t>
            </a:r>
            <a:r>
              <a:rPr sz="1600" dirty="0">
                <a:solidFill>
                  <a:srgbClr val="7E7E7E"/>
                </a:solidFill>
                <a:latin typeface="Arial MT"/>
                <a:cs typeface="Arial MT"/>
              </a:rPr>
              <a:t>	constant</a:t>
            </a:r>
            <a:r>
              <a:rPr sz="1600" spc="-30" dirty="0">
                <a:solidFill>
                  <a:srgbClr val="7E7E7E"/>
                </a:solidFill>
                <a:latin typeface="Arial MT"/>
                <a:cs typeface="Arial MT"/>
              </a:rPr>
              <a:t> </a:t>
            </a:r>
            <a:r>
              <a:rPr sz="1600" dirty="0">
                <a:solidFill>
                  <a:srgbClr val="7E7E7E"/>
                </a:solidFill>
                <a:latin typeface="Arial MT"/>
                <a:cs typeface="Arial MT"/>
              </a:rPr>
              <a:t>number</a:t>
            </a:r>
            <a:r>
              <a:rPr sz="1600" spc="-15"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spc="-10" dirty="0">
                <a:solidFill>
                  <a:srgbClr val="7E7E7E"/>
                </a:solidFill>
                <a:latin typeface="Arial MT"/>
                <a:cs typeface="Arial MT"/>
              </a:rPr>
              <a:t>credit</a:t>
            </a:r>
            <a:endParaRPr sz="1600">
              <a:latin typeface="Arial MT"/>
              <a:cs typeface="Arial MT"/>
            </a:endParaRPr>
          </a:p>
        </p:txBody>
      </p:sp>
      <p:sp>
        <p:nvSpPr>
          <p:cNvPr id="4" name="object 4"/>
          <p:cNvSpPr txBox="1"/>
          <p:nvPr/>
        </p:nvSpPr>
        <p:spPr>
          <a:xfrm>
            <a:off x="793291" y="4541751"/>
            <a:ext cx="100965" cy="188595"/>
          </a:xfrm>
          <a:prstGeom prst="rect">
            <a:avLst/>
          </a:prstGeom>
        </p:spPr>
        <p:txBody>
          <a:bodyPr vert="horz" wrap="square" lIns="0" tIns="14604" rIns="0" bIns="0" rtlCol="0">
            <a:spAutoFit/>
          </a:bodyPr>
          <a:lstStyle/>
          <a:p>
            <a:pPr marL="12700">
              <a:lnSpc>
                <a:spcPct val="100000"/>
              </a:lnSpc>
              <a:spcBef>
                <a:spcPts val="114"/>
              </a:spcBef>
            </a:pPr>
            <a:r>
              <a:rPr sz="1050" spc="-50" dirty="0">
                <a:solidFill>
                  <a:srgbClr val="7E7E7E"/>
                </a:solidFill>
                <a:latin typeface="Arial MT"/>
                <a:cs typeface="Arial MT"/>
              </a:rPr>
              <a:t>2</a:t>
            </a:r>
            <a:endParaRPr sz="1050">
              <a:latin typeface="Arial MT"/>
              <a:cs typeface="Arial MT"/>
            </a:endParaRPr>
          </a:p>
        </p:txBody>
      </p:sp>
      <p:sp>
        <p:nvSpPr>
          <p:cNvPr id="5" name="object 5"/>
          <p:cNvSpPr txBox="1"/>
          <p:nvPr/>
        </p:nvSpPr>
        <p:spPr>
          <a:xfrm>
            <a:off x="604345" y="3253376"/>
            <a:ext cx="5139690" cy="2744470"/>
          </a:xfrm>
          <a:prstGeom prst="rect">
            <a:avLst/>
          </a:prstGeom>
        </p:spPr>
        <p:txBody>
          <a:bodyPr vert="horz" wrap="square" lIns="0" tIns="121920" rIns="0" bIns="0" rtlCol="0">
            <a:spAutoFit/>
          </a:bodyPr>
          <a:lstStyle/>
          <a:p>
            <a:pPr marL="658495">
              <a:lnSpc>
                <a:spcPct val="100000"/>
              </a:lnSpc>
              <a:spcBef>
                <a:spcPts val="960"/>
              </a:spcBef>
            </a:pPr>
            <a:r>
              <a:rPr sz="1600" dirty="0">
                <a:solidFill>
                  <a:srgbClr val="7E7E7E"/>
                </a:solidFill>
                <a:latin typeface="Arial MT"/>
                <a:cs typeface="Arial MT"/>
              </a:rPr>
              <a:t>cards</a:t>
            </a:r>
            <a:r>
              <a:rPr sz="1600" spc="-25" dirty="0">
                <a:solidFill>
                  <a:srgbClr val="7E7E7E"/>
                </a:solidFill>
                <a:latin typeface="Arial MT"/>
                <a:cs typeface="Arial MT"/>
              </a:rPr>
              <a:t> </a:t>
            </a:r>
            <a:r>
              <a:rPr sz="1600" dirty="0">
                <a:solidFill>
                  <a:srgbClr val="7E7E7E"/>
                </a:solidFill>
                <a:latin typeface="Arial MT"/>
                <a:cs typeface="Arial MT"/>
              </a:rPr>
              <a:t>independent</a:t>
            </a:r>
            <a:r>
              <a:rPr sz="1600" spc="-15" dirty="0">
                <a:solidFill>
                  <a:srgbClr val="7E7E7E"/>
                </a:solidFill>
                <a:latin typeface="Arial MT"/>
                <a:cs typeface="Arial MT"/>
              </a:rPr>
              <a:t> </a:t>
            </a:r>
            <a:r>
              <a:rPr sz="1600" dirty="0">
                <a:solidFill>
                  <a:srgbClr val="7E7E7E"/>
                </a:solidFill>
                <a:latin typeface="Arial MT"/>
                <a:cs typeface="Arial MT"/>
              </a:rPr>
              <a:t>of</a:t>
            </a:r>
            <a:r>
              <a:rPr sz="1600" spc="-15" dirty="0">
                <a:solidFill>
                  <a:srgbClr val="7E7E7E"/>
                </a:solidFill>
                <a:latin typeface="Arial MT"/>
                <a:cs typeface="Arial MT"/>
              </a:rPr>
              <a:t> </a:t>
            </a:r>
            <a:r>
              <a:rPr sz="1600" dirty="0">
                <a:solidFill>
                  <a:srgbClr val="7E7E7E"/>
                </a:solidFill>
                <a:latin typeface="Arial MT"/>
                <a:cs typeface="Arial MT"/>
              </a:rPr>
              <a:t>family</a:t>
            </a:r>
            <a:r>
              <a:rPr sz="1600" spc="-20" dirty="0">
                <a:solidFill>
                  <a:srgbClr val="7E7E7E"/>
                </a:solidFill>
                <a:latin typeface="Arial MT"/>
                <a:cs typeface="Arial MT"/>
              </a:rPr>
              <a:t> </a:t>
            </a:r>
            <a:r>
              <a:rPr sz="1600" dirty="0">
                <a:solidFill>
                  <a:srgbClr val="7E7E7E"/>
                </a:solidFill>
                <a:latin typeface="Arial MT"/>
                <a:cs typeface="Arial MT"/>
              </a:rPr>
              <a:t>size</a:t>
            </a:r>
            <a:r>
              <a:rPr sz="1600" spc="-30" dirty="0">
                <a:solidFill>
                  <a:srgbClr val="7E7E7E"/>
                </a:solidFill>
                <a:latin typeface="Arial MT"/>
                <a:cs typeface="Arial MT"/>
              </a:rPr>
              <a:t> </a:t>
            </a:r>
            <a:r>
              <a:rPr sz="1600" dirty="0">
                <a:solidFill>
                  <a:srgbClr val="7E7E7E"/>
                </a:solidFill>
                <a:latin typeface="Arial MT"/>
                <a:cs typeface="Arial MT"/>
              </a:rPr>
              <a:t>and</a:t>
            </a:r>
            <a:r>
              <a:rPr sz="1600" spc="-25" dirty="0">
                <a:solidFill>
                  <a:srgbClr val="7E7E7E"/>
                </a:solidFill>
                <a:latin typeface="Arial MT"/>
                <a:cs typeface="Arial MT"/>
              </a:rPr>
              <a:t> </a:t>
            </a:r>
            <a:r>
              <a:rPr sz="1600" spc="-10" dirty="0">
                <a:solidFill>
                  <a:srgbClr val="7E7E7E"/>
                </a:solidFill>
                <a:latin typeface="Arial MT"/>
                <a:cs typeface="Arial MT"/>
              </a:rPr>
              <a:t>income.</a:t>
            </a:r>
            <a:endParaRPr sz="1600">
              <a:latin typeface="Arial MT"/>
              <a:cs typeface="Arial MT"/>
            </a:endParaRPr>
          </a:p>
          <a:p>
            <a:pPr marL="717550" marR="68580" indent="-629285">
              <a:lnSpc>
                <a:spcPct val="145000"/>
              </a:lnSpc>
              <a:spcBef>
                <a:spcPts val="5"/>
              </a:spcBef>
              <a:tabLst>
                <a:tab pos="680720" algn="l"/>
              </a:tabLst>
            </a:pPr>
            <a:r>
              <a:rPr sz="1600" dirty="0">
                <a:solidFill>
                  <a:srgbClr val="7E7E7E"/>
                </a:solidFill>
                <a:latin typeface="Arial MT"/>
                <a:cs typeface="Arial MT"/>
              </a:rPr>
              <a:t>b</a:t>
            </a:r>
            <a:r>
              <a:rPr sz="1575" baseline="-21164" dirty="0">
                <a:solidFill>
                  <a:srgbClr val="7E7E7E"/>
                </a:solidFill>
                <a:latin typeface="Arial MT"/>
                <a:cs typeface="Arial MT"/>
              </a:rPr>
              <a:t>1</a:t>
            </a:r>
            <a:r>
              <a:rPr sz="1575" spc="225" baseline="-21164" dirty="0">
                <a:solidFill>
                  <a:srgbClr val="7E7E7E"/>
                </a:solidFill>
                <a:latin typeface="Arial MT"/>
                <a:cs typeface="Arial MT"/>
              </a:rPr>
              <a:t>  </a:t>
            </a:r>
            <a:r>
              <a:rPr sz="1600" spc="-50" dirty="0">
                <a:solidFill>
                  <a:srgbClr val="7E7E7E"/>
                </a:solidFill>
                <a:latin typeface="Arial MT"/>
                <a:cs typeface="Arial MT"/>
              </a:rPr>
              <a:t>=</a:t>
            </a:r>
            <a:r>
              <a:rPr sz="1600" dirty="0">
                <a:solidFill>
                  <a:srgbClr val="7E7E7E"/>
                </a:solidFill>
                <a:latin typeface="Arial MT"/>
                <a:cs typeface="Arial MT"/>
              </a:rPr>
              <a:t>	change</a:t>
            </a:r>
            <a:r>
              <a:rPr sz="1600" spc="-25" dirty="0">
                <a:solidFill>
                  <a:srgbClr val="7E7E7E"/>
                </a:solidFill>
                <a:latin typeface="Arial MT"/>
                <a:cs typeface="Arial MT"/>
              </a:rPr>
              <a:t> </a:t>
            </a:r>
            <a:r>
              <a:rPr sz="1600" dirty="0">
                <a:solidFill>
                  <a:srgbClr val="7E7E7E"/>
                </a:solidFill>
                <a:latin typeface="Arial MT"/>
                <a:cs typeface="Arial MT"/>
              </a:rPr>
              <a:t>in</a:t>
            </a:r>
            <a:r>
              <a:rPr sz="1600" spc="-20" dirty="0">
                <a:solidFill>
                  <a:srgbClr val="7E7E7E"/>
                </a:solidFill>
                <a:latin typeface="Arial MT"/>
                <a:cs typeface="Arial MT"/>
              </a:rPr>
              <a:t> </a:t>
            </a:r>
            <a:r>
              <a:rPr sz="1600" dirty="0">
                <a:solidFill>
                  <a:srgbClr val="7E7E7E"/>
                </a:solidFill>
                <a:latin typeface="Arial MT"/>
                <a:cs typeface="Arial MT"/>
              </a:rPr>
              <a:t>#</a:t>
            </a:r>
            <a:r>
              <a:rPr sz="1600" spc="-15"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credit</a:t>
            </a:r>
            <a:r>
              <a:rPr sz="1600" spc="-15" dirty="0">
                <a:solidFill>
                  <a:srgbClr val="7E7E7E"/>
                </a:solidFill>
                <a:latin typeface="Arial MT"/>
                <a:cs typeface="Arial MT"/>
              </a:rPr>
              <a:t> </a:t>
            </a:r>
            <a:r>
              <a:rPr sz="1600" dirty="0">
                <a:solidFill>
                  <a:srgbClr val="7E7E7E"/>
                </a:solidFill>
                <a:latin typeface="Arial MT"/>
                <a:cs typeface="Arial MT"/>
              </a:rPr>
              <a:t>cards</a:t>
            </a:r>
            <a:r>
              <a:rPr sz="1600" spc="-15" dirty="0">
                <a:solidFill>
                  <a:srgbClr val="7E7E7E"/>
                </a:solidFill>
                <a:latin typeface="Arial MT"/>
                <a:cs typeface="Arial MT"/>
              </a:rPr>
              <a:t> </a:t>
            </a:r>
            <a:r>
              <a:rPr sz="1600" dirty="0">
                <a:solidFill>
                  <a:srgbClr val="7E7E7E"/>
                </a:solidFill>
                <a:latin typeface="Arial MT"/>
                <a:cs typeface="Arial MT"/>
              </a:rPr>
              <a:t>associated</a:t>
            </a:r>
            <a:r>
              <a:rPr sz="1600" spc="-30" dirty="0">
                <a:solidFill>
                  <a:srgbClr val="7E7E7E"/>
                </a:solidFill>
                <a:latin typeface="Arial MT"/>
                <a:cs typeface="Arial MT"/>
              </a:rPr>
              <a:t> </a:t>
            </a:r>
            <a:r>
              <a:rPr sz="1600" dirty="0">
                <a:solidFill>
                  <a:srgbClr val="7E7E7E"/>
                </a:solidFill>
                <a:latin typeface="Arial MT"/>
                <a:cs typeface="Arial MT"/>
              </a:rPr>
              <a:t>with</a:t>
            </a:r>
            <a:r>
              <a:rPr sz="1600" spc="-20" dirty="0">
                <a:solidFill>
                  <a:srgbClr val="7E7E7E"/>
                </a:solidFill>
                <a:latin typeface="Arial MT"/>
                <a:cs typeface="Arial MT"/>
              </a:rPr>
              <a:t> </a:t>
            </a:r>
            <a:r>
              <a:rPr sz="1600" dirty="0">
                <a:solidFill>
                  <a:srgbClr val="7E7E7E"/>
                </a:solidFill>
                <a:latin typeface="Arial MT"/>
                <a:cs typeface="Arial MT"/>
              </a:rPr>
              <a:t>a</a:t>
            </a:r>
            <a:r>
              <a:rPr sz="1600" spc="-15" dirty="0">
                <a:solidFill>
                  <a:srgbClr val="7E7E7E"/>
                </a:solidFill>
                <a:latin typeface="Arial MT"/>
                <a:cs typeface="Arial MT"/>
              </a:rPr>
              <a:t> </a:t>
            </a:r>
            <a:r>
              <a:rPr sz="1600" spc="-20" dirty="0">
                <a:solidFill>
                  <a:srgbClr val="7E7E7E"/>
                </a:solidFill>
                <a:latin typeface="Arial MT"/>
                <a:cs typeface="Arial MT"/>
              </a:rPr>
              <a:t>unit </a:t>
            </a:r>
            <a:r>
              <a:rPr sz="1600" dirty="0">
                <a:solidFill>
                  <a:srgbClr val="7E7E7E"/>
                </a:solidFill>
                <a:latin typeface="Arial MT"/>
                <a:cs typeface="Arial MT"/>
              </a:rPr>
              <a:t>change</a:t>
            </a:r>
            <a:r>
              <a:rPr sz="1600" spc="-20" dirty="0">
                <a:solidFill>
                  <a:srgbClr val="7E7E7E"/>
                </a:solidFill>
                <a:latin typeface="Arial MT"/>
                <a:cs typeface="Arial MT"/>
              </a:rPr>
              <a:t> </a:t>
            </a:r>
            <a:r>
              <a:rPr sz="1600" dirty="0">
                <a:solidFill>
                  <a:srgbClr val="7E7E7E"/>
                </a:solidFill>
                <a:latin typeface="Arial MT"/>
                <a:cs typeface="Arial MT"/>
              </a:rPr>
              <a:t>in</a:t>
            </a:r>
            <a:r>
              <a:rPr sz="1600" spc="-20" dirty="0">
                <a:solidFill>
                  <a:srgbClr val="7E7E7E"/>
                </a:solidFill>
                <a:latin typeface="Arial MT"/>
                <a:cs typeface="Arial MT"/>
              </a:rPr>
              <a:t> </a:t>
            </a:r>
            <a:r>
              <a:rPr sz="1600" dirty="0">
                <a:solidFill>
                  <a:srgbClr val="7E7E7E"/>
                </a:solidFill>
                <a:latin typeface="Arial MT"/>
                <a:cs typeface="Arial MT"/>
              </a:rPr>
              <a:t>family</a:t>
            </a:r>
            <a:r>
              <a:rPr sz="1600" spc="-10" dirty="0">
                <a:solidFill>
                  <a:srgbClr val="7E7E7E"/>
                </a:solidFill>
                <a:latin typeface="Arial MT"/>
                <a:cs typeface="Arial MT"/>
              </a:rPr>
              <a:t> </a:t>
            </a:r>
            <a:r>
              <a:rPr sz="1600" dirty="0">
                <a:solidFill>
                  <a:srgbClr val="7E7E7E"/>
                </a:solidFill>
                <a:latin typeface="Arial MT"/>
                <a:cs typeface="Arial MT"/>
              </a:rPr>
              <a:t>size</a:t>
            </a:r>
            <a:r>
              <a:rPr sz="1600" spc="415" dirty="0">
                <a:solidFill>
                  <a:srgbClr val="7E7E7E"/>
                </a:solidFill>
                <a:latin typeface="Arial MT"/>
                <a:cs typeface="Arial MT"/>
              </a:rPr>
              <a:t> </a:t>
            </a:r>
            <a:r>
              <a:rPr sz="1600" dirty="0">
                <a:solidFill>
                  <a:srgbClr val="7E7E7E"/>
                </a:solidFill>
                <a:latin typeface="Arial MT"/>
                <a:cs typeface="Arial MT"/>
              </a:rPr>
              <a:t>(regression</a:t>
            </a:r>
            <a:r>
              <a:rPr sz="1600" spc="-20" dirty="0">
                <a:solidFill>
                  <a:srgbClr val="7E7E7E"/>
                </a:solidFill>
                <a:latin typeface="Arial MT"/>
                <a:cs typeface="Arial MT"/>
              </a:rPr>
              <a:t> </a:t>
            </a:r>
            <a:r>
              <a:rPr sz="1600" spc="-10" dirty="0">
                <a:solidFill>
                  <a:srgbClr val="7E7E7E"/>
                </a:solidFill>
                <a:latin typeface="Arial MT"/>
                <a:cs typeface="Arial MT"/>
              </a:rPr>
              <a:t>coefficient).</a:t>
            </a:r>
            <a:endParaRPr sz="1600">
              <a:latin typeface="Arial MT"/>
              <a:cs typeface="Arial MT"/>
            </a:endParaRPr>
          </a:p>
          <a:p>
            <a:pPr marL="658495" marR="68580" indent="-570230">
              <a:lnSpc>
                <a:spcPct val="100000"/>
              </a:lnSpc>
              <a:spcBef>
                <a:spcPts val="860"/>
              </a:spcBef>
              <a:tabLst>
                <a:tab pos="390525" algn="l"/>
                <a:tab pos="680720" algn="l"/>
              </a:tabLst>
            </a:pPr>
            <a:r>
              <a:rPr sz="1600" spc="-50" dirty="0">
                <a:solidFill>
                  <a:srgbClr val="7E7E7E"/>
                </a:solidFill>
                <a:latin typeface="Arial MT"/>
                <a:cs typeface="Arial MT"/>
              </a:rPr>
              <a:t>b</a:t>
            </a:r>
            <a:r>
              <a:rPr sz="1600" dirty="0">
                <a:solidFill>
                  <a:srgbClr val="7E7E7E"/>
                </a:solidFill>
                <a:latin typeface="Arial MT"/>
                <a:cs typeface="Arial MT"/>
              </a:rPr>
              <a:t>	</a:t>
            </a:r>
            <a:r>
              <a:rPr sz="1600" spc="-50" dirty="0">
                <a:solidFill>
                  <a:srgbClr val="7E7E7E"/>
                </a:solidFill>
                <a:latin typeface="Arial MT"/>
                <a:cs typeface="Arial MT"/>
              </a:rPr>
              <a:t>=</a:t>
            </a:r>
            <a:r>
              <a:rPr sz="1600" dirty="0">
                <a:solidFill>
                  <a:srgbClr val="7E7E7E"/>
                </a:solidFill>
                <a:latin typeface="Arial MT"/>
                <a:cs typeface="Arial MT"/>
              </a:rPr>
              <a:t>		change</a:t>
            </a:r>
            <a:r>
              <a:rPr sz="1600" spc="-25" dirty="0">
                <a:solidFill>
                  <a:srgbClr val="7E7E7E"/>
                </a:solidFill>
                <a:latin typeface="Arial MT"/>
                <a:cs typeface="Arial MT"/>
              </a:rPr>
              <a:t> </a:t>
            </a:r>
            <a:r>
              <a:rPr sz="1600" dirty="0">
                <a:solidFill>
                  <a:srgbClr val="7E7E7E"/>
                </a:solidFill>
                <a:latin typeface="Arial MT"/>
                <a:cs typeface="Arial MT"/>
              </a:rPr>
              <a:t>in</a:t>
            </a:r>
            <a:r>
              <a:rPr sz="1600" spc="-20" dirty="0">
                <a:solidFill>
                  <a:srgbClr val="7E7E7E"/>
                </a:solidFill>
                <a:latin typeface="Arial MT"/>
                <a:cs typeface="Arial MT"/>
              </a:rPr>
              <a:t> </a:t>
            </a:r>
            <a:r>
              <a:rPr sz="1600" dirty="0">
                <a:solidFill>
                  <a:srgbClr val="7E7E7E"/>
                </a:solidFill>
                <a:latin typeface="Arial MT"/>
                <a:cs typeface="Arial MT"/>
              </a:rPr>
              <a:t>#</a:t>
            </a:r>
            <a:r>
              <a:rPr sz="1600" spc="-15" dirty="0">
                <a:solidFill>
                  <a:srgbClr val="7E7E7E"/>
                </a:solidFill>
                <a:latin typeface="Arial MT"/>
                <a:cs typeface="Arial MT"/>
              </a:rPr>
              <a:t> </a:t>
            </a:r>
            <a:r>
              <a:rPr sz="1600" dirty="0">
                <a:solidFill>
                  <a:srgbClr val="7E7E7E"/>
                </a:solidFill>
                <a:latin typeface="Arial MT"/>
                <a:cs typeface="Arial MT"/>
              </a:rPr>
              <a:t>of</a:t>
            </a:r>
            <a:r>
              <a:rPr sz="1600" spc="-10" dirty="0">
                <a:solidFill>
                  <a:srgbClr val="7E7E7E"/>
                </a:solidFill>
                <a:latin typeface="Arial MT"/>
                <a:cs typeface="Arial MT"/>
              </a:rPr>
              <a:t> </a:t>
            </a:r>
            <a:r>
              <a:rPr sz="1600" dirty="0">
                <a:solidFill>
                  <a:srgbClr val="7E7E7E"/>
                </a:solidFill>
                <a:latin typeface="Arial MT"/>
                <a:cs typeface="Arial MT"/>
              </a:rPr>
              <a:t>credit</a:t>
            </a:r>
            <a:r>
              <a:rPr sz="1600" spc="-15" dirty="0">
                <a:solidFill>
                  <a:srgbClr val="7E7E7E"/>
                </a:solidFill>
                <a:latin typeface="Arial MT"/>
                <a:cs typeface="Arial MT"/>
              </a:rPr>
              <a:t> </a:t>
            </a:r>
            <a:r>
              <a:rPr sz="1600" dirty="0">
                <a:solidFill>
                  <a:srgbClr val="7E7E7E"/>
                </a:solidFill>
                <a:latin typeface="Arial MT"/>
                <a:cs typeface="Arial MT"/>
              </a:rPr>
              <a:t>cards</a:t>
            </a:r>
            <a:r>
              <a:rPr sz="1600" spc="-15" dirty="0">
                <a:solidFill>
                  <a:srgbClr val="7E7E7E"/>
                </a:solidFill>
                <a:latin typeface="Arial MT"/>
                <a:cs typeface="Arial MT"/>
              </a:rPr>
              <a:t> </a:t>
            </a:r>
            <a:r>
              <a:rPr sz="1600" dirty="0">
                <a:solidFill>
                  <a:srgbClr val="7E7E7E"/>
                </a:solidFill>
                <a:latin typeface="Arial MT"/>
                <a:cs typeface="Arial MT"/>
              </a:rPr>
              <a:t>associated</a:t>
            </a:r>
            <a:r>
              <a:rPr sz="1600" spc="-30" dirty="0">
                <a:solidFill>
                  <a:srgbClr val="7E7E7E"/>
                </a:solidFill>
                <a:latin typeface="Arial MT"/>
                <a:cs typeface="Arial MT"/>
              </a:rPr>
              <a:t> </a:t>
            </a:r>
            <a:r>
              <a:rPr sz="1600" dirty="0">
                <a:solidFill>
                  <a:srgbClr val="7E7E7E"/>
                </a:solidFill>
                <a:latin typeface="Arial MT"/>
                <a:cs typeface="Arial MT"/>
              </a:rPr>
              <a:t>with</a:t>
            </a:r>
            <a:r>
              <a:rPr sz="1600" spc="-20" dirty="0">
                <a:solidFill>
                  <a:srgbClr val="7E7E7E"/>
                </a:solidFill>
                <a:latin typeface="Arial MT"/>
                <a:cs typeface="Arial MT"/>
              </a:rPr>
              <a:t> </a:t>
            </a:r>
            <a:r>
              <a:rPr sz="1600" dirty="0">
                <a:solidFill>
                  <a:srgbClr val="7E7E7E"/>
                </a:solidFill>
                <a:latin typeface="Arial MT"/>
                <a:cs typeface="Arial MT"/>
              </a:rPr>
              <a:t>a</a:t>
            </a:r>
            <a:r>
              <a:rPr sz="1600" spc="-15" dirty="0">
                <a:solidFill>
                  <a:srgbClr val="7E7E7E"/>
                </a:solidFill>
                <a:latin typeface="Arial MT"/>
                <a:cs typeface="Arial MT"/>
              </a:rPr>
              <a:t> </a:t>
            </a:r>
            <a:r>
              <a:rPr sz="1600" spc="-20" dirty="0">
                <a:solidFill>
                  <a:srgbClr val="7E7E7E"/>
                </a:solidFill>
                <a:latin typeface="Arial MT"/>
                <a:cs typeface="Arial MT"/>
              </a:rPr>
              <a:t>unit </a:t>
            </a:r>
            <a:r>
              <a:rPr sz="1600" dirty="0">
                <a:solidFill>
                  <a:srgbClr val="7E7E7E"/>
                </a:solidFill>
                <a:latin typeface="Arial MT"/>
                <a:cs typeface="Arial MT"/>
              </a:rPr>
              <a:t>change</a:t>
            </a:r>
            <a:r>
              <a:rPr sz="1600" spc="-20" dirty="0">
                <a:solidFill>
                  <a:srgbClr val="7E7E7E"/>
                </a:solidFill>
                <a:latin typeface="Arial MT"/>
                <a:cs typeface="Arial MT"/>
              </a:rPr>
              <a:t> </a:t>
            </a:r>
            <a:r>
              <a:rPr sz="1600" dirty="0">
                <a:solidFill>
                  <a:srgbClr val="7E7E7E"/>
                </a:solidFill>
                <a:latin typeface="Arial MT"/>
                <a:cs typeface="Arial MT"/>
              </a:rPr>
              <a:t>in</a:t>
            </a:r>
            <a:r>
              <a:rPr sz="1600" spc="-20" dirty="0">
                <a:solidFill>
                  <a:srgbClr val="7E7E7E"/>
                </a:solidFill>
                <a:latin typeface="Arial MT"/>
                <a:cs typeface="Arial MT"/>
              </a:rPr>
              <a:t> </a:t>
            </a:r>
            <a:r>
              <a:rPr sz="1600" dirty="0">
                <a:solidFill>
                  <a:srgbClr val="7E7E7E"/>
                </a:solidFill>
                <a:latin typeface="Arial MT"/>
                <a:cs typeface="Arial MT"/>
              </a:rPr>
              <a:t>income</a:t>
            </a:r>
            <a:r>
              <a:rPr sz="1600" spc="430" dirty="0">
                <a:solidFill>
                  <a:srgbClr val="7E7E7E"/>
                </a:solidFill>
                <a:latin typeface="Arial MT"/>
                <a:cs typeface="Arial MT"/>
              </a:rPr>
              <a:t> </a:t>
            </a:r>
            <a:r>
              <a:rPr sz="1600" dirty="0">
                <a:solidFill>
                  <a:srgbClr val="7E7E7E"/>
                </a:solidFill>
                <a:latin typeface="Arial MT"/>
                <a:cs typeface="Arial MT"/>
              </a:rPr>
              <a:t>(regression</a:t>
            </a:r>
            <a:r>
              <a:rPr sz="1600" spc="-20" dirty="0">
                <a:solidFill>
                  <a:srgbClr val="7E7E7E"/>
                </a:solidFill>
                <a:latin typeface="Arial MT"/>
                <a:cs typeface="Arial MT"/>
              </a:rPr>
              <a:t> </a:t>
            </a:r>
            <a:r>
              <a:rPr sz="1600" spc="-10" dirty="0">
                <a:solidFill>
                  <a:srgbClr val="7E7E7E"/>
                </a:solidFill>
                <a:latin typeface="Arial MT"/>
                <a:cs typeface="Arial MT"/>
              </a:rPr>
              <a:t>coefficient).</a:t>
            </a:r>
            <a:endParaRPr sz="1600">
              <a:latin typeface="Arial MT"/>
              <a:cs typeface="Arial MT"/>
            </a:endParaRPr>
          </a:p>
          <a:p>
            <a:pPr marL="88265" marR="3478529" indent="-635">
              <a:lnSpc>
                <a:spcPts val="2780"/>
              </a:lnSpc>
              <a:spcBef>
                <a:spcPts val="240"/>
              </a:spcBef>
              <a:tabLst>
                <a:tab pos="702945" algn="l"/>
              </a:tabLst>
            </a:pPr>
            <a:r>
              <a:rPr sz="1600" dirty="0">
                <a:solidFill>
                  <a:srgbClr val="7E7E7E"/>
                </a:solidFill>
                <a:latin typeface="Arial MT"/>
                <a:cs typeface="Arial MT"/>
              </a:rPr>
              <a:t>X</a:t>
            </a:r>
            <a:r>
              <a:rPr sz="1575" baseline="-21164" dirty="0">
                <a:solidFill>
                  <a:srgbClr val="7E7E7E"/>
                </a:solidFill>
                <a:latin typeface="Arial MT"/>
                <a:cs typeface="Arial MT"/>
              </a:rPr>
              <a:t>1</a:t>
            </a:r>
            <a:r>
              <a:rPr sz="1575" spc="225" baseline="-21164" dirty="0">
                <a:solidFill>
                  <a:srgbClr val="7E7E7E"/>
                </a:solidFill>
                <a:latin typeface="Arial MT"/>
                <a:cs typeface="Arial MT"/>
              </a:rPr>
              <a:t>  </a:t>
            </a:r>
            <a:r>
              <a:rPr sz="1600" spc="-50" dirty="0">
                <a:solidFill>
                  <a:srgbClr val="7E7E7E"/>
                </a:solidFill>
                <a:latin typeface="Arial MT"/>
                <a:cs typeface="Arial MT"/>
              </a:rPr>
              <a:t>=</a:t>
            </a:r>
            <a:r>
              <a:rPr sz="1600" dirty="0">
                <a:solidFill>
                  <a:srgbClr val="7E7E7E"/>
                </a:solidFill>
                <a:latin typeface="Arial MT"/>
                <a:cs typeface="Arial MT"/>
              </a:rPr>
              <a:t>	family</a:t>
            </a:r>
            <a:r>
              <a:rPr sz="1600" spc="-50" dirty="0">
                <a:solidFill>
                  <a:srgbClr val="7E7E7E"/>
                </a:solidFill>
                <a:latin typeface="Arial MT"/>
                <a:cs typeface="Arial MT"/>
              </a:rPr>
              <a:t> </a:t>
            </a:r>
            <a:r>
              <a:rPr sz="1600" spc="-20" dirty="0">
                <a:solidFill>
                  <a:srgbClr val="7E7E7E"/>
                </a:solidFill>
                <a:latin typeface="Arial MT"/>
                <a:cs typeface="Arial MT"/>
              </a:rPr>
              <a:t>size </a:t>
            </a:r>
            <a:r>
              <a:rPr sz="1600" dirty="0">
                <a:solidFill>
                  <a:srgbClr val="7E7E7E"/>
                </a:solidFill>
                <a:latin typeface="Arial MT"/>
                <a:cs typeface="Arial MT"/>
              </a:rPr>
              <a:t>X</a:t>
            </a:r>
            <a:r>
              <a:rPr sz="1575" baseline="-21164" dirty="0">
                <a:solidFill>
                  <a:srgbClr val="7E7E7E"/>
                </a:solidFill>
                <a:latin typeface="Arial MT"/>
                <a:cs typeface="Arial MT"/>
              </a:rPr>
              <a:t>2</a:t>
            </a:r>
            <a:r>
              <a:rPr sz="1575" spc="217" baseline="-21164" dirty="0">
                <a:solidFill>
                  <a:srgbClr val="7E7E7E"/>
                </a:solidFill>
                <a:latin typeface="Arial MT"/>
                <a:cs typeface="Arial MT"/>
              </a:rPr>
              <a:t>  </a:t>
            </a:r>
            <a:r>
              <a:rPr sz="1600" spc="-50" dirty="0">
                <a:solidFill>
                  <a:srgbClr val="7E7E7E"/>
                </a:solidFill>
                <a:latin typeface="Arial MT"/>
                <a:cs typeface="Arial MT"/>
              </a:rPr>
              <a:t>=</a:t>
            </a:r>
            <a:r>
              <a:rPr sz="1600" dirty="0">
                <a:solidFill>
                  <a:srgbClr val="7E7E7E"/>
                </a:solidFill>
                <a:latin typeface="Arial MT"/>
                <a:cs typeface="Arial MT"/>
              </a:rPr>
              <a:t>	</a:t>
            </a:r>
            <a:r>
              <a:rPr sz="1600" spc="-10" dirty="0">
                <a:solidFill>
                  <a:srgbClr val="7E7E7E"/>
                </a:solidFill>
                <a:latin typeface="Arial MT"/>
                <a:cs typeface="Arial MT"/>
              </a:rPr>
              <a:t>income</a:t>
            </a:r>
            <a:endParaRPr sz="1600">
              <a:latin typeface="Arial MT"/>
              <a:cs typeface="Arial MT"/>
            </a:endParaRPr>
          </a:p>
          <a:p>
            <a:pPr marL="88265">
              <a:lnSpc>
                <a:spcPct val="100000"/>
              </a:lnSpc>
              <a:spcBef>
                <a:spcPts val="635"/>
              </a:spcBef>
              <a:tabLst>
                <a:tab pos="429895" algn="l"/>
                <a:tab pos="720090" algn="l"/>
              </a:tabLst>
            </a:pPr>
            <a:r>
              <a:rPr sz="1600" spc="-50" dirty="0">
                <a:solidFill>
                  <a:srgbClr val="7E7E7E"/>
                </a:solidFill>
                <a:latin typeface="Arial MT"/>
                <a:cs typeface="Arial MT"/>
              </a:rPr>
              <a:t>e</a:t>
            </a:r>
            <a:r>
              <a:rPr sz="1600" dirty="0">
                <a:solidFill>
                  <a:srgbClr val="7E7E7E"/>
                </a:solidFill>
                <a:latin typeface="Arial MT"/>
                <a:cs typeface="Arial MT"/>
              </a:rPr>
              <a:t>	</a:t>
            </a:r>
            <a:r>
              <a:rPr sz="1600" spc="-50" dirty="0">
                <a:solidFill>
                  <a:srgbClr val="7E7E7E"/>
                </a:solidFill>
                <a:latin typeface="Arial MT"/>
                <a:cs typeface="Arial MT"/>
              </a:rPr>
              <a:t>=</a:t>
            </a:r>
            <a:r>
              <a:rPr sz="1600" dirty="0">
                <a:solidFill>
                  <a:srgbClr val="7E7E7E"/>
                </a:solidFill>
                <a:latin typeface="Arial MT"/>
                <a:cs typeface="Arial MT"/>
              </a:rPr>
              <a:t>	prediction</a:t>
            </a:r>
            <a:r>
              <a:rPr sz="1600" spc="-55" dirty="0">
                <a:solidFill>
                  <a:srgbClr val="7E7E7E"/>
                </a:solidFill>
                <a:latin typeface="Arial MT"/>
                <a:cs typeface="Arial MT"/>
              </a:rPr>
              <a:t> </a:t>
            </a:r>
            <a:r>
              <a:rPr sz="1600" dirty="0">
                <a:solidFill>
                  <a:srgbClr val="7E7E7E"/>
                </a:solidFill>
                <a:latin typeface="Arial MT"/>
                <a:cs typeface="Arial MT"/>
              </a:rPr>
              <a:t>error</a:t>
            </a:r>
            <a:r>
              <a:rPr sz="1600" spc="-35" dirty="0">
                <a:solidFill>
                  <a:srgbClr val="7E7E7E"/>
                </a:solidFill>
                <a:latin typeface="Arial MT"/>
                <a:cs typeface="Arial MT"/>
              </a:rPr>
              <a:t> </a:t>
            </a:r>
            <a:r>
              <a:rPr sz="1600" spc="-10" dirty="0">
                <a:solidFill>
                  <a:srgbClr val="7E7E7E"/>
                </a:solidFill>
                <a:latin typeface="Arial MT"/>
                <a:cs typeface="Arial MT"/>
              </a:rPr>
              <a:t>(residual)</a:t>
            </a:r>
            <a:endParaRPr sz="1600">
              <a:latin typeface="Arial MT"/>
              <a:cs typeface="Arial MT"/>
            </a:endParaRPr>
          </a:p>
        </p:txBody>
      </p:sp>
      <p:sp>
        <p:nvSpPr>
          <p:cNvPr id="6" name="object 6"/>
          <p:cNvSpPr/>
          <p:nvPr/>
        </p:nvSpPr>
        <p:spPr>
          <a:xfrm>
            <a:off x="6717792" y="3465576"/>
            <a:ext cx="1828800" cy="1600200"/>
          </a:xfrm>
          <a:custGeom>
            <a:avLst/>
            <a:gdLst/>
            <a:ahLst/>
            <a:cxnLst/>
            <a:rect l="l" t="t" r="r" b="b"/>
            <a:pathLst>
              <a:path w="1828800" h="1600200">
                <a:moveTo>
                  <a:pt x="0" y="800100"/>
                </a:moveTo>
                <a:lnTo>
                  <a:pt x="1447" y="754697"/>
                </a:lnTo>
                <a:lnTo>
                  <a:pt x="5738" y="709959"/>
                </a:lnTo>
                <a:lnTo>
                  <a:pt x="12795" y="665953"/>
                </a:lnTo>
                <a:lnTo>
                  <a:pt x="22542" y="622747"/>
                </a:lnTo>
                <a:lnTo>
                  <a:pt x="34900" y="580407"/>
                </a:lnTo>
                <a:lnTo>
                  <a:pt x="49793" y="539003"/>
                </a:lnTo>
                <a:lnTo>
                  <a:pt x="67144" y="498600"/>
                </a:lnTo>
                <a:lnTo>
                  <a:pt x="86875" y="459267"/>
                </a:lnTo>
                <a:lnTo>
                  <a:pt x="108910" y="421072"/>
                </a:lnTo>
                <a:lnTo>
                  <a:pt x="133170" y="384081"/>
                </a:lnTo>
                <a:lnTo>
                  <a:pt x="159579" y="348363"/>
                </a:lnTo>
                <a:lnTo>
                  <a:pt x="188060" y="313984"/>
                </a:lnTo>
                <a:lnTo>
                  <a:pt x="218535" y="281013"/>
                </a:lnTo>
                <a:lnTo>
                  <a:pt x="250928" y="249517"/>
                </a:lnTo>
                <a:lnTo>
                  <a:pt x="285160" y="219563"/>
                </a:lnTo>
                <a:lnTo>
                  <a:pt x="321156" y="191220"/>
                </a:lnTo>
                <a:lnTo>
                  <a:pt x="358837" y="164554"/>
                </a:lnTo>
                <a:lnTo>
                  <a:pt x="398127" y="139633"/>
                </a:lnTo>
                <a:lnTo>
                  <a:pt x="438948" y="116525"/>
                </a:lnTo>
                <a:lnTo>
                  <a:pt x="481223" y="95297"/>
                </a:lnTo>
                <a:lnTo>
                  <a:pt x="524875" y="76017"/>
                </a:lnTo>
                <a:lnTo>
                  <a:pt x="569827" y="58752"/>
                </a:lnTo>
                <a:lnTo>
                  <a:pt x="616001" y="43570"/>
                </a:lnTo>
                <a:lnTo>
                  <a:pt x="663321" y="30538"/>
                </a:lnTo>
                <a:lnTo>
                  <a:pt x="711709" y="19724"/>
                </a:lnTo>
                <a:lnTo>
                  <a:pt x="761088" y="11196"/>
                </a:lnTo>
                <a:lnTo>
                  <a:pt x="811381" y="5021"/>
                </a:lnTo>
                <a:lnTo>
                  <a:pt x="862511" y="1266"/>
                </a:lnTo>
                <a:lnTo>
                  <a:pt x="914400" y="0"/>
                </a:lnTo>
                <a:lnTo>
                  <a:pt x="966288" y="1266"/>
                </a:lnTo>
                <a:lnTo>
                  <a:pt x="1017418" y="5021"/>
                </a:lnTo>
                <a:lnTo>
                  <a:pt x="1067711" y="11196"/>
                </a:lnTo>
                <a:lnTo>
                  <a:pt x="1117090" y="19724"/>
                </a:lnTo>
                <a:lnTo>
                  <a:pt x="1165478" y="30538"/>
                </a:lnTo>
                <a:lnTo>
                  <a:pt x="1212798" y="43570"/>
                </a:lnTo>
                <a:lnTo>
                  <a:pt x="1258972" y="58752"/>
                </a:lnTo>
                <a:lnTo>
                  <a:pt x="1303924" y="76017"/>
                </a:lnTo>
                <a:lnTo>
                  <a:pt x="1347576" y="95297"/>
                </a:lnTo>
                <a:lnTo>
                  <a:pt x="1389851" y="116525"/>
                </a:lnTo>
                <a:lnTo>
                  <a:pt x="1430672" y="139633"/>
                </a:lnTo>
                <a:lnTo>
                  <a:pt x="1469962" y="164554"/>
                </a:lnTo>
                <a:lnTo>
                  <a:pt x="1507643" y="191220"/>
                </a:lnTo>
                <a:lnTo>
                  <a:pt x="1543639" y="219563"/>
                </a:lnTo>
                <a:lnTo>
                  <a:pt x="1577871" y="249517"/>
                </a:lnTo>
                <a:lnTo>
                  <a:pt x="1610264" y="281013"/>
                </a:lnTo>
                <a:lnTo>
                  <a:pt x="1640739" y="313984"/>
                </a:lnTo>
                <a:lnTo>
                  <a:pt x="1669220" y="348363"/>
                </a:lnTo>
                <a:lnTo>
                  <a:pt x="1695629" y="384081"/>
                </a:lnTo>
                <a:lnTo>
                  <a:pt x="1719889" y="421072"/>
                </a:lnTo>
                <a:lnTo>
                  <a:pt x="1741924" y="459267"/>
                </a:lnTo>
                <a:lnTo>
                  <a:pt x="1761655" y="498600"/>
                </a:lnTo>
                <a:lnTo>
                  <a:pt x="1779006" y="539003"/>
                </a:lnTo>
                <a:lnTo>
                  <a:pt x="1793899" y="580407"/>
                </a:lnTo>
                <a:lnTo>
                  <a:pt x="1806257" y="622747"/>
                </a:lnTo>
                <a:lnTo>
                  <a:pt x="1816004" y="665953"/>
                </a:lnTo>
                <a:lnTo>
                  <a:pt x="1823061" y="709959"/>
                </a:lnTo>
                <a:lnTo>
                  <a:pt x="1827352" y="754697"/>
                </a:lnTo>
                <a:lnTo>
                  <a:pt x="1828800" y="800100"/>
                </a:lnTo>
                <a:lnTo>
                  <a:pt x="1827352" y="845502"/>
                </a:lnTo>
                <a:lnTo>
                  <a:pt x="1823061" y="890240"/>
                </a:lnTo>
                <a:lnTo>
                  <a:pt x="1816004" y="934246"/>
                </a:lnTo>
                <a:lnTo>
                  <a:pt x="1806257" y="977452"/>
                </a:lnTo>
                <a:lnTo>
                  <a:pt x="1793899" y="1019792"/>
                </a:lnTo>
                <a:lnTo>
                  <a:pt x="1779006" y="1061196"/>
                </a:lnTo>
                <a:lnTo>
                  <a:pt x="1761655" y="1101599"/>
                </a:lnTo>
                <a:lnTo>
                  <a:pt x="1741924" y="1140932"/>
                </a:lnTo>
                <a:lnTo>
                  <a:pt x="1719889" y="1179127"/>
                </a:lnTo>
                <a:lnTo>
                  <a:pt x="1695629" y="1216118"/>
                </a:lnTo>
                <a:lnTo>
                  <a:pt x="1669220" y="1251836"/>
                </a:lnTo>
                <a:lnTo>
                  <a:pt x="1640739" y="1286215"/>
                </a:lnTo>
                <a:lnTo>
                  <a:pt x="1610264" y="1319186"/>
                </a:lnTo>
                <a:lnTo>
                  <a:pt x="1577871" y="1350682"/>
                </a:lnTo>
                <a:lnTo>
                  <a:pt x="1543639" y="1380636"/>
                </a:lnTo>
                <a:lnTo>
                  <a:pt x="1507643" y="1408979"/>
                </a:lnTo>
                <a:lnTo>
                  <a:pt x="1469962" y="1435645"/>
                </a:lnTo>
                <a:lnTo>
                  <a:pt x="1430672" y="1460566"/>
                </a:lnTo>
                <a:lnTo>
                  <a:pt x="1389851" y="1483674"/>
                </a:lnTo>
                <a:lnTo>
                  <a:pt x="1347576" y="1504902"/>
                </a:lnTo>
                <a:lnTo>
                  <a:pt x="1303924" y="1524182"/>
                </a:lnTo>
                <a:lnTo>
                  <a:pt x="1258972" y="1541447"/>
                </a:lnTo>
                <a:lnTo>
                  <a:pt x="1212798" y="1556629"/>
                </a:lnTo>
                <a:lnTo>
                  <a:pt x="1165478" y="1569661"/>
                </a:lnTo>
                <a:lnTo>
                  <a:pt x="1117090" y="1580475"/>
                </a:lnTo>
                <a:lnTo>
                  <a:pt x="1067711" y="1589003"/>
                </a:lnTo>
                <a:lnTo>
                  <a:pt x="1017418" y="1595178"/>
                </a:lnTo>
                <a:lnTo>
                  <a:pt x="966288" y="1598933"/>
                </a:lnTo>
                <a:lnTo>
                  <a:pt x="914400" y="1600200"/>
                </a:lnTo>
                <a:lnTo>
                  <a:pt x="862511" y="1598933"/>
                </a:lnTo>
                <a:lnTo>
                  <a:pt x="811381" y="1595178"/>
                </a:lnTo>
                <a:lnTo>
                  <a:pt x="761088" y="1589003"/>
                </a:lnTo>
                <a:lnTo>
                  <a:pt x="711709" y="1580475"/>
                </a:lnTo>
                <a:lnTo>
                  <a:pt x="663321" y="1569661"/>
                </a:lnTo>
                <a:lnTo>
                  <a:pt x="616001" y="1556629"/>
                </a:lnTo>
                <a:lnTo>
                  <a:pt x="569827" y="1541447"/>
                </a:lnTo>
                <a:lnTo>
                  <a:pt x="524875" y="1524182"/>
                </a:lnTo>
                <a:lnTo>
                  <a:pt x="481223" y="1504902"/>
                </a:lnTo>
                <a:lnTo>
                  <a:pt x="438948" y="1483674"/>
                </a:lnTo>
                <a:lnTo>
                  <a:pt x="398127" y="1460566"/>
                </a:lnTo>
                <a:lnTo>
                  <a:pt x="358837" y="1435645"/>
                </a:lnTo>
                <a:lnTo>
                  <a:pt x="321156" y="1408979"/>
                </a:lnTo>
                <a:lnTo>
                  <a:pt x="285160" y="1380636"/>
                </a:lnTo>
                <a:lnTo>
                  <a:pt x="250928" y="1350682"/>
                </a:lnTo>
                <a:lnTo>
                  <a:pt x="218535" y="1319186"/>
                </a:lnTo>
                <a:lnTo>
                  <a:pt x="188060" y="1286215"/>
                </a:lnTo>
                <a:lnTo>
                  <a:pt x="159579" y="1251836"/>
                </a:lnTo>
                <a:lnTo>
                  <a:pt x="133170" y="1216118"/>
                </a:lnTo>
                <a:lnTo>
                  <a:pt x="108910" y="1179127"/>
                </a:lnTo>
                <a:lnTo>
                  <a:pt x="86875" y="1140932"/>
                </a:lnTo>
                <a:lnTo>
                  <a:pt x="67144" y="1101599"/>
                </a:lnTo>
                <a:lnTo>
                  <a:pt x="49793" y="1061196"/>
                </a:lnTo>
                <a:lnTo>
                  <a:pt x="34900" y="1019792"/>
                </a:lnTo>
                <a:lnTo>
                  <a:pt x="22542" y="977452"/>
                </a:lnTo>
                <a:lnTo>
                  <a:pt x="12795" y="934246"/>
                </a:lnTo>
                <a:lnTo>
                  <a:pt x="5738" y="890240"/>
                </a:lnTo>
                <a:lnTo>
                  <a:pt x="1447" y="845502"/>
                </a:lnTo>
                <a:lnTo>
                  <a:pt x="0" y="800100"/>
                </a:lnTo>
                <a:close/>
              </a:path>
            </a:pathLst>
          </a:custGeom>
          <a:ln w="28575">
            <a:solidFill>
              <a:srgbClr val="000000"/>
            </a:solidFill>
          </a:ln>
        </p:spPr>
        <p:txBody>
          <a:bodyPr wrap="square" lIns="0" tIns="0" rIns="0" bIns="0" rtlCol="0"/>
          <a:lstStyle/>
          <a:p>
            <a:endParaRPr/>
          </a:p>
        </p:txBody>
      </p:sp>
      <p:sp>
        <p:nvSpPr>
          <p:cNvPr id="7" name="object 7"/>
          <p:cNvSpPr txBox="1"/>
          <p:nvPr/>
        </p:nvSpPr>
        <p:spPr>
          <a:xfrm>
            <a:off x="6165329" y="3972509"/>
            <a:ext cx="217804" cy="269875"/>
          </a:xfrm>
          <a:prstGeom prst="rect">
            <a:avLst/>
          </a:prstGeom>
        </p:spPr>
        <p:txBody>
          <a:bodyPr vert="horz" wrap="square" lIns="0" tIns="12700" rIns="0" bIns="0" rtlCol="0">
            <a:spAutoFit/>
          </a:bodyPr>
          <a:lstStyle/>
          <a:p>
            <a:pPr marL="12700">
              <a:lnSpc>
                <a:spcPct val="100000"/>
              </a:lnSpc>
              <a:spcBef>
                <a:spcPts val="100"/>
              </a:spcBef>
            </a:pPr>
            <a:r>
              <a:rPr sz="1600" b="1" i="1" spc="-25" dirty="0">
                <a:solidFill>
                  <a:srgbClr val="990000"/>
                </a:solidFill>
                <a:latin typeface="Arial"/>
                <a:cs typeface="Arial"/>
              </a:rPr>
              <a:t>Y’</a:t>
            </a:r>
            <a:endParaRPr sz="1600">
              <a:latin typeface="Arial"/>
              <a:cs typeface="Arial"/>
            </a:endParaRPr>
          </a:p>
        </p:txBody>
      </p:sp>
      <p:sp>
        <p:nvSpPr>
          <p:cNvPr id="8" name="object 8"/>
          <p:cNvSpPr txBox="1"/>
          <p:nvPr/>
        </p:nvSpPr>
        <p:spPr>
          <a:xfrm>
            <a:off x="8136423" y="4277283"/>
            <a:ext cx="287655" cy="269875"/>
          </a:xfrm>
          <a:prstGeom prst="rect">
            <a:avLst/>
          </a:prstGeom>
        </p:spPr>
        <p:txBody>
          <a:bodyPr vert="horz" wrap="square" lIns="0" tIns="12700" rIns="0" bIns="0" rtlCol="0">
            <a:spAutoFit/>
          </a:bodyPr>
          <a:lstStyle/>
          <a:p>
            <a:pPr marL="38100">
              <a:lnSpc>
                <a:spcPct val="100000"/>
              </a:lnSpc>
              <a:spcBef>
                <a:spcPts val="100"/>
              </a:spcBef>
            </a:pPr>
            <a:r>
              <a:rPr sz="1600" b="1" spc="-25" dirty="0">
                <a:solidFill>
                  <a:srgbClr val="000066"/>
                </a:solidFill>
                <a:latin typeface="Arial"/>
                <a:cs typeface="Arial"/>
              </a:rPr>
              <a:t>X</a:t>
            </a:r>
            <a:r>
              <a:rPr sz="1575" b="1" spc="-37" baseline="-21164" dirty="0">
                <a:solidFill>
                  <a:srgbClr val="000066"/>
                </a:solidFill>
                <a:latin typeface="Arial"/>
                <a:cs typeface="Arial"/>
              </a:rPr>
              <a:t>1</a:t>
            </a:r>
            <a:endParaRPr sz="1575" baseline="-21164">
              <a:latin typeface="Arial"/>
              <a:cs typeface="Arial"/>
            </a:endParaRPr>
          </a:p>
        </p:txBody>
      </p:sp>
      <p:grpSp>
        <p:nvGrpSpPr>
          <p:cNvPr id="9" name="object 9"/>
          <p:cNvGrpSpPr/>
          <p:nvPr/>
        </p:nvGrpSpPr>
        <p:grpSpPr>
          <a:xfrm>
            <a:off x="5865304" y="2841688"/>
            <a:ext cx="3000375" cy="2619375"/>
            <a:chOff x="5865304" y="2841688"/>
            <a:chExt cx="3000375" cy="2619375"/>
          </a:xfrm>
        </p:grpSpPr>
        <p:sp>
          <p:nvSpPr>
            <p:cNvPr id="10" name="object 10"/>
            <p:cNvSpPr/>
            <p:nvPr/>
          </p:nvSpPr>
          <p:spPr>
            <a:xfrm>
              <a:off x="5879591" y="3236976"/>
              <a:ext cx="2209800" cy="1981200"/>
            </a:xfrm>
            <a:custGeom>
              <a:avLst/>
              <a:gdLst/>
              <a:ahLst/>
              <a:cxnLst/>
              <a:rect l="l" t="t" r="r" b="b"/>
              <a:pathLst>
                <a:path w="2209800" h="1981200">
                  <a:moveTo>
                    <a:pt x="0" y="990600"/>
                  </a:moveTo>
                  <a:lnTo>
                    <a:pt x="1136" y="945256"/>
                  </a:lnTo>
                  <a:lnTo>
                    <a:pt x="4515" y="900435"/>
                  </a:lnTo>
                  <a:lnTo>
                    <a:pt x="10086" y="856182"/>
                  </a:lnTo>
                  <a:lnTo>
                    <a:pt x="17801" y="812539"/>
                  </a:lnTo>
                  <a:lnTo>
                    <a:pt x="27611" y="769550"/>
                  </a:lnTo>
                  <a:lnTo>
                    <a:pt x="39467" y="727260"/>
                  </a:lnTo>
                  <a:lnTo>
                    <a:pt x="53322" y="685711"/>
                  </a:lnTo>
                  <a:lnTo>
                    <a:pt x="69125" y="644948"/>
                  </a:lnTo>
                  <a:lnTo>
                    <a:pt x="86828" y="605014"/>
                  </a:lnTo>
                  <a:lnTo>
                    <a:pt x="106382" y="565954"/>
                  </a:lnTo>
                  <a:lnTo>
                    <a:pt x="127739" y="527810"/>
                  </a:lnTo>
                  <a:lnTo>
                    <a:pt x="150850" y="490626"/>
                  </a:lnTo>
                  <a:lnTo>
                    <a:pt x="175666" y="454446"/>
                  </a:lnTo>
                  <a:lnTo>
                    <a:pt x="202138" y="419315"/>
                  </a:lnTo>
                  <a:lnTo>
                    <a:pt x="230218" y="385275"/>
                  </a:lnTo>
                  <a:lnTo>
                    <a:pt x="259857" y="352370"/>
                  </a:lnTo>
                  <a:lnTo>
                    <a:pt x="291006" y="320644"/>
                  </a:lnTo>
                  <a:lnTo>
                    <a:pt x="323616" y="290141"/>
                  </a:lnTo>
                  <a:lnTo>
                    <a:pt x="357639" y="260904"/>
                  </a:lnTo>
                  <a:lnTo>
                    <a:pt x="393025" y="232977"/>
                  </a:lnTo>
                  <a:lnTo>
                    <a:pt x="429727" y="206404"/>
                  </a:lnTo>
                  <a:lnTo>
                    <a:pt x="467695" y="181229"/>
                  </a:lnTo>
                  <a:lnTo>
                    <a:pt x="506880" y="157495"/>
                  </a:lnTo>
                  <a:lnTo>
                    <a:pt x="547234" y="135246"/>
                  </a:lnTo>
                  <a:lnTo>
                    <a:pt x="588708" y="114526"/>
                  </a:lnTo>
                  <a:lnTo>
                    <a:pt x="631253" y="95378"/>
                  </a:lnTo>
                  <a:lnTo>
                    <a:pt x="674821" y="77846"/>
                  </a:lnTo>
                  <a:lnTo>
                    <a:pt x="719363" y="61974"/>
                  </a:lnTo>
                  <a:lnTo>
                    <a:pt x="764830" y="47806"/>
                  </a:lnTo>
                  <a:lnTo>
                    <a:pt x="811172" y="35385"/>
                  </a:lnTo>
                  <a:lnTo>
                    <a:pt x="858343" y="24755"/>
                  </a:lnTo>
                  <a:lnTo>
                    <a:pt x="906292" y="15959"/>
                  </a:lnTo>
                  <a:lnTo>
                    <a:pt x="954971" y="9043"/>
                  </a:lnTo>
                  <a:lnTo>
                    <a:pt x="1004331" y="4048"/>
                  </a:lnTo>
                  <a:lnTo>
                    <a:pt x="1054323" y="1019"/>
                  </a:lnTo>
                  <a:lnTo>
                    <a:pt x="1104900" y="0"/>
                  </a:lnTo>
                  <a:lnTo>
                    <a:pt x="1155476" y="1019"/>
                  </a:lnTo>
                  <a:lnTo>
                    <a:pt x="1205468" y="4048"/>
                  </a:lnTo>
                  <a:lnTo>
                    <a:pt x="1254828" y="9043"/>
                  </a:lnTo>
                  <a:lnTo>
                    <a:pt x="1303507" y="15959"/>
                  </a:lnTo>
                  <a:lnTo>
                    <a:pt x="1351456" y="24755"/>
                  </a:lnTo>
                  <a:lnTo>
                    <a:pt x="1398627" y="35385"/>
                  </a:lnTo>
                  <a:lnTo>
                    <a:pt x="1444969" y="47806"/>
                  </a:lnTo>
                  <a:lnTo>
                    <a:pt x="1490436" y="61974"/>
                  </a:lnTo>
                  <a:lnTo>
                    <a:pt x="1534978" y="77846"/>
                  </a:lnTo>
                  <a:lnTo>
                    <a:pt x="1578546" y="95378"/>
                  </a:lnTo>
                  <a:lnTo>
                    <a:pt x="1621091" y="114526"/>
                  </a:lnTo>
                  <a:lnTo>
                    <a:pt x="1662565" y="135246"/>
                  </a:lnTo>
                  <a:lnTo>
                    <a:pt x="1702919" y="157495"/>
                  </a:lnTo>
                  <a:lnTo>
                    <a:pt x="1742104" y="181229"/>
                  </a:lnTo>
                  <a:lnTo>
                    <a:pt x="1780072" y="206404"/>
                  </a:lnTo>
                  <a:lnTo>
                    <a:pt x="1816774" y="232977"/>
                  </a:lnTo>
                  <a:lnTo>
                    <a:pt x="1852160" y="260904"/>
                  </a:lnTo>
                  <a:lnTo>
                    <a:pt x="1886183" y="290141"/>
                  </a:lnTo>
                  <a:lnTo>
                    <a:pt x="1918793" y="320644"/>
                  </a:lnTo>
                  <a:lnTo>
                    <a:pt x="1949942" y="352370"/>
                  </a:lnTo>
                  <a:lnTo>
                    <a:pt x="1979581" y="385275"/>
                  </a:lnTo>
                  <a:lnTo>
                    <a:pt x="2007661" y="419315"/>
                  </a:lnTo>
                  <a:lnTo>
                    <a:pt x="2034133" y="454446"/>
                  </a:lnTo>
                  <a:lnTo>
                    <a:pt x="2058949" y="490626"/>
                  </a:lnTo>
                  <a:lnTo>
                    <a:pt x="2082060" y="527810"/>
                  </a:lnTo>
                  <a:lnTo>
                    <a:pt x="2103417" y="565954"/>
                  </a:lnTo>
                  <a:lnTo>
                    <a:pt x="2122971" y="605014"/>
                  </a:lnTo>
                  <a:lnTo>
                    <a:pt x="2140674" y="644948"/>
                  </a:lnTo>
                  <a:lnTo>
                    <a:pt x="2156477" y="685711"/>
                  </a:lnTo>
                  <a:lnTo>
                    <a:pt x="2170332" y="727260"/>
                  </a:lnTo>
                  <a:lnTo>
                    <a:pt x="2182188" y="769550"/>
                  </a:lnTo>
                  <a:lnTo>
                    <a:pt x="2191998" y="812539"/>
                  </a:lnTo>
                  <a:lnTo>
                    <a:pt x="2199713" y="856182"/>
                  </a:lnTo>
                  <a:lnTo>
                    <a:pt x="2205284" y="900435"/>
                  </a:lnTo>
                  <a:lnTo>
                    <a:pt x="2208663" y="945256"/>
                  </a:lnTo>
                  <a:lnTo>
                    <a:pt x="2209800" y="990600"/>
                  </a:lnTo>
                  <a:lnTo>
                    <a:pt x="2208663" y="1035943"/>
                  </a:lnTo>
                  <a:lnTo>
                    <a:pt x="2205284" y="1080764"/>
                  </a:lnTo>
                  <a:lnTo>
                    <a:pt x="2199713" y="1125017"/>
                  </a:lnTo>
                  <a:lnTo>
                    <a:pt x="2191998" y="1168660"/>
                  </a:lnTo>
                  <a:lnTo>
                    <a:pt x="2182188" y="1211649"/>
                  </a:lnTo>
                  <a:lnTo>
                    <a:pt x="2170332" y="1253939"/>
                  </a:lnTo>
                  <a:lnTo>
                    <a:pt x="2156477" y="1295488"/>
                  </a:lnTo>
                  <a:lnTo>
                    <a:pt x="2140674" y="1336251"/>
                  </a:lnTo>
                  <a:lnTo>
                    <a:pt x="2122971" y="1376185"/>
                  </a:lnTo>
                  <a:lnTo>
                    <a:pt x="2103417" y="1415245"/>
                  </a:lnTo>
                  <a:lnTo>
                    <a:pt x="2082060" y="1453389"/>
                  </a:lnTo>
                  <a:lnTo>
                    <a:pt x="2058949" y="1490573"/>
                  </a:lnTo>
                  <a:lnTo>
                    <a:pt x="2034133" y="1526753"/>
                  </a:lnTo>
                  <a:lnTo>
                    <a:pt x="2007661" y="1561884"/>
                  </a:lnTo>
                  <a:lnTo>
                    <a:pt x="1979581" y="1595924"/>
                  </a:lnTo>
                  <a:lnTo>
                    <a:pt x="1949942" y="1628829"/>
                  </a:lnTo>
                  <a:lnTo>
                    <a:pt x="1918793" y="1660555"/>
                  </a:lnTo>
                  <a:lnTo>
                    <a:pt x="1886183" y="1691058"/>
                  </a:lnTo>
                  <a:lnTo>
                    <a:pt x="1852160" y="1720295"/>
                  </a:lnTo>
                  <a:lnTo>
                    <a:pt x="1816774" y="1748222"/>
                  </a:lnTo>
                  <a:lnTo>
                    <a:pt x="1780072" y="1774795"/>
                  </a:lnTo>
                  <a:lnTo>
                    <a:pt x="1742104" y="1799970"/>
                  </a:lnTo>
                  <a:lnTo>
                    <a:pt x="1702919" y="1823704"/>
                  </a:lnTo>
                  <a:lnTo>
                    <a:pt x="1662565" y="1845953"/>
                  </a:lnTo>
                  <a:lnTo>
                    <a:pt x="1621091" y="1866673"/>
                  </a:lnTo>
                  <a:lnTo>
                    <a:pt x="1578546" y="1885821"/>
                  </a:lnTo>
                  <a:lnTo>
                    <a:pt x="1534978" y="1903353"/>
                  </a:lnTo>
                  <a:lnTo>
                    <a:pt x="1490436" y="1919225"/>
                  </a:lnTo>
                  <a:lnTo>
                    <a:pt x="1444969" y="1933393"/>
                  </a:lnTo>
                  <a:lnTo>
                    <a:pt x="1398627" y="1945814"/>
                  </a:lnTo>
                  <a:lnTo>
                    <a:pt x="1351456" y="1956444"/>
                  </a:lnTo>
                  <a:lnTo>
                    <a:pt x="1303507" y="1965240"/>
                  </a:lnTo>
                  <a:lnTo>
                    <a:pt x="1254828" y="1972156"/>
                  </a:lnTo>
                  <a:lnTo>
                    <a:pt x="1205468" y="1977151"/>
                  </a:lnTo>
                  <a:lnTo>
                    <a:pt x="1155476" y="1980180"/>
                  </a:lnTo>
                  <a:lnTo>
                    <a:pt x="1104900" y="1981200"/>
                  </a:lnTo>
                  <a:lnTo>
                    <a:pt x="1054323" y="1980180"/>
                  </a:lnTo>
                  <a:lnTo>
                    <a:pt x="1004331" y="1977151"/>
                  </a:lnTo>
                  <a:lnTo>
                    <a:pt x="954971" y="1972156"/>
                  </a:lnTo>
                  <a:lnTo>
                    <a:pt x="906292" y="1965240"/>
                  </a:lnTo>
                  <a:lnTo>
                    <a:pt x="858343" y="1956444"/>
                  </a:lnTo>
                  <a:lnTo>
                    <a:pt x="811172" y="1945814"/>
                  </a:lnTo>
                  <a:lnTo>
                    <a:pt x="764830" y="1933393"/>
                  </a:lnTo>
                  <a:lnTo>
                    <a:pt x="719363" y="1919225"/>
                  </a:lnTo>
                  <a:lnTo>
                    <a:pt x="674821" y="1903353"/>
                  </a:lnTo>
                  <a:lnTo>
                    <a:pt x="631253" y="1885821"/>
                  </a:lnTo>
                  <a:lnTo>
                    <a:pt x="588708" y="1866673"/>
                  </a:lnTo>
                  <a:lnTo>
                    <a:pt x="547234" y="1845953"/>
                  </a:lnTo>
                  <a:lnTo>
                    <a:pt x="506880" y="1823704"/>
                  </a:lnTo>
                  <a:lnTo>
                    <a:pt x="467695" y="1799970"/>
                  </a:lnTo>
                  <a:lnTo>
                    <a:pt x="429727" y="1774795"/>
                  </a:lnTo>
                  <a:lnTo>
                    <a:pt x="393025" y="1748222"/>
                  </a:lnTo>
                  <a:lnTo>
                    <a:pt x="357639" y="1720295"/>
                  </a:lnTo>
                  <a:lnTo>
                    <a:pt x="323616" y="1691058"/>
                  </a:lnTo>
                  <a:lnTo>
                    <a:pt x="291006" y="1660555"/>
                  </a:lnTo>
                  <a:lnTo>
                    <a:pt x="259857" y="1628829"/>
                  </a:lnTo>
                  <a:lnTo>
                    <a:pt x="230218" y="1595924"/>
                  </a:lnTo>
                  <a:lnTo>
                    <a:pt x="202138" y="1561884"/>
                  </a:lnTo>
                  <a:lnTo>
                    <a:pt x="175666" y="1526753"/>
                  </a:lnTo>
                  <a:lnTo>
                    <a:pt x="150850" y="1490573"/>
                  </a:lnTo>
                  <a:lnTo>
                    <a:pt x="127739" y="1453389"/>
                  </a:lnTo>
                  <a:lnTo>
                    <a:pt x="106382" y="1415245"/>
                  </a:lnTo>
                  <a:lnTo>
                    <a:pt x="86828" y="1376185"/>
                  </a:lnTo>
                  <a:lnTo>
                    <a:pt x="69125" y="1336251"/>
                  </a:lnTo>
                  <a:lnTo>
                    <a:pt x="53322" y="1295488"/>
                  </a:lnTo>
                  <a:lnTo>
                    <a:pt x="39467" y="1253939"/>
                  </a:lnTo>
                  <a:lnTo>
                    <a:pt x="27611" y="1211649"/>
                  </a:lnTo>
                  <a:lnTo>
                    <a:pt x="17801" y="1168660"/>
                  </a:lnTo>
                  <a:lnTo>
                    <a:pt x="10086" y="1125017"/>
                  </a:lnTo>
                  <a:lnTo>
                    <a:pt x="4515" y="1080764"/>
                  </a:lnTo>
                  <a:lnTo>
                    <a:pt x="1136" y="1035943"/>
                  </a:lnTo>
                  <a:lnTo>
                    <a:pt x="0" y="990600"/>
                  </a:lnTo>
                  <a:close/>
                </a:path>
              </a:pathLst>
            </a:custGeom>
            <a:ln w="28575">
              <a:solidFill>
                <a:srgbClr val="990000"/>
              </a:solidFill>
            </a:ln>
          </p:spPr>
          <p:txBody>
            <a:bodyPr wrap="square" lIns="0" tIns="0" rIns="0" bIns="0" rtlCol="0"/>
            <a:lstStyle/>
            <a:p>
              <a:endParaRPr/>
            </a:p>
          </p:txBody>
        </p:sp>
        <p:sp>
          <p:nvSpPr>
            <p:cNvPr id="11" name="object 11"/>
            <p:cNvSpPr/>
            <p:nvPr/>
          </p:nvSpPr>
          <p:spPr>
            <a:xfrm>
              <a:off x="7098791" y="3922776"/>
              <a:ext cx="1752600" cy="1524000"/>
            </a:xfrm>
            <a:custGeom>
              <a:avLst/>
              <a:gdLst/>
              <a:ahLst/>
              <a:cxnLst/>
              <a:rect l="l" t="t" r="r" b="b"/>
              <a:pathLst>
                <a:path w="1752600" h="1524000">
                  <a:moveTo>
                    <a:pt x="0" y="762000"/>
                  </a:moveTo>
                  <a:lnTo>
                    <a:pt x="1487" y="717226"/>
                  </a:lnTo>
                  <a:lnTo>
                    <a:pt x="5895" y="673134"/>
                  </a:lnTo>
                  <a:lnTo>
                    <a:pt x="13141" y="629795"/>
                  </a:lnTo>
                  <a:lnTo>
                    <a:pt x="23143" y="587280"/>
                  </a:lnTo>
                  <a:lnTo>
                    <a:pt x="35819" y="545661"/>
                  </a:lnTo>
                  <a:lnTo>
                    <a:pt x="51086" y="505009"/>
                  </a:lnTo>
                  <a:lnTo>
                    <a:pt x="68863" y="465395"/>
                  </a:lnTo>
                  <a:lnTo>
                    <a:pt x="89067" y="426892"/>
                  </a:lnTo>
                  <a:lnTo>
                    <a:pt x="111616" y="389570"/>
                  </a:lnTo>
                  <a:lnTo>
                    <a:pt x="136428" y="353501"/>
                  </a:lnTo>
                  <a:lnTo>
                    <a:pt x="163420" y="318756"/>
                  </a:lnTo>
                  <a:lnTo>
                    <a:pt x="192511" y="285408"/>
                  </a:lnTo>
                  <a:lnTo>
                    <a:pt x="223619" y="253527"/>
                  </a:lnTo>
                  <a:lnTo>
                    <a:pt x="256660" y="223185"/>
                  </a:lnTo>
                  <a:lnTo>
                    <a:pt x="291554" y="194453"/>
                  </a:lnTo>
                  <a:lnTo>
                    <a:pt x="328217" y="167403"/>
                  </a:lnTo>
                  <a:lnTo>
                    <a:pt x="366567" y="142106"/>
                  </a:lnTo>
                  <a:lnTo>
                    <a:pt x="406523" y="118634"/>
                  </a:lnTo>
                  <a:lnTo>
                    <a:pt x="448003" y="97058"/>
                  </a:lnTo>
                  <a:lnTo>
                    <a:pt x="490923" y="77450"/>
                  </a:lnTo>
                  <a:lnTo>
                    <a:pt x="535202" y="59881"/>
                  </a:lnTo>
                  <a:lnTo>
                    <a:pt x="580758" y="44423"/>
                  </a:lnTo>
                  <a:lnTo>
                    <a:pt x="627508" y="31147"/>
                  </a:lnTo>
                  <a:lnTo>
                    <a:pt x="675371" y="20125"/>
                  </a:lnTo>
                  <a:lnTo>
                    <a:pt x="724263" y="11427"/>
                  </a:lnTo>
                  <a:lnTo>
                    <a:pt x="774104" y="5126"/>
                  </a:lnTo>
                  <a:lnTo>
                    <a:pt x="824810" y="1293"/>
                  </a:lnTo>
                  <a:lnTo>
                    <a:pt x="876300" y="0"/>
                  </a:lnTo>
                  <a:lnTo>
                    <a:pt x="927789" y="1293"/>
                  </a:lnTo>
                  <a:lnTo>
                    <a:pt x="978495" y="5126"/>
                  </a:lnTo>
                  <a:lnTo>
                    <a:pt x="1028336" y="11427"/>
                  </a:lnTo>
                  <a:lnTo>
                    <a:pt x="1077228" y="20125"/>
                  </a:lnTo>
                  <a:lnTo>
                    <a:pt x="1125091" y="31147"/>
                  </a:lnTo>
                  <a:lnTo>
                    <a:pt x="1171841" y="44423"/>
                  </a:lnTo>
                  <a:lnTo>
                    <a:pt x="1217397" y="59881"/>
                  </a:lnTo>
                  <a:lnTo>
                    <a:pt x="1261676" y="77450"/>
                  </a:lnTo>
                  <a:lnTo>
                    <a:pt x="1304596" y="97058"/>
                  </a:lnTo>
                  <a:lnTo>
                    <a:pt x="1346076" y="118634"/>
                  </a:lnTo>
                  <a:lnTo>
                    <a:pt x="1386032" y="142106"/>
                  </a:lnTo>
                  <a:lnTo>
                    <a:pt x="1424382" y="167403"/>
                  </a:lnTo>
                  <a:lnTo>
                    <a:pt x="1461045" y="194453"/>
                  </a:lnTo>
                  <a:lnTo>
                    <a:pt x="1495939" y="223185"/>
                  </a:lnTo>
                  <a:lnTo>
                    <a:pt x="1528980" y="253527"/>
                  </a:lnTo>
                  <a:lnTo>
                    <a:pt x="1560088" y="285408"/>
                  </a:lnTo>
                  <a:lnTo>
                    <a:pt x="1589179" y="318756"/>
                  </a:lnTo>
                  <a:lnTo>
                    <a:pt x="1616171" y="353501"/>
                  </a:lnTo>
                  <a:lnTo>
                    <a:pt x="1640983" y="389570"/>
                  </a:lnTo>
                  <a:lnTo>
                    <a:pt x="1663532" y="426892"/>
                  </a:lnTo>
                  <a:lnTo>
                    <a:pt x="1683736" y="465395"/>
                  </a:lnTo>
                  <a:lnTo>
                    <a:pt x="1701513" y="505009"/>
                  </a:lnTo>
                  <a:lnTo>
                    <a:pt x="1716780" y="545661"/>
                  </a:lnTo>
                  <a:lnTo>
                    <a:pt x="1729456" y="587280"/>
                  </a:lnTo>
                  <a:lnTo>
                    <a:pt x="1739458" y="629795"/>
                  </a:lnTo>
                  <a:lnTo>
                    <a:pt x="1746704" y="673134"/>
                  </a:lnTo>
                  <a:lnTo>
                    <a:pt x="1751112" y="717226"/>
                  </a:lnTo>
                  <a:lnTo>
                    <a:pt x="1752600" y="762000"/>
                  </a:lnTo>
                  <a:lnTo>
                    <a:pt x="1751112" y="806773"/>
                  </a:lnTo>
                  <a:lnTo>
                    <a:pt x="1746704" y="850865"/>
                  </a:lnTo>
                  <a:lnTo>
                    <a:pt x="1739458" y="894204"/>
                  </a:lnTo>
                  <a:lnTo>
                    <a:pt x="1729456" y="936719"/>
                  </a:lnTo>
                  <a:lnTo>
                    <a:pt x="1716780" y="978338"/>
                  </a:lnTo>
                  <a:lnTo>
                    <a:pt x="1701513" y="1018990"/>
                  </a:lnTo>
                  <a:lnTo>
                    <a:pt x="1683736" y="1058604"/>
                  </a:lnTo>
                  <a:lnTo>
                    <a:pt x="1663532" y="1097107"/>
                  </a:lnTo>
                  <a:lnTo>
                    <a:pt x="1640983" y="1134429"/>
                  </a:lnTo>
                  <a:lnTo>
                    <a:pt x="1616171" y="1170498"/>
                  </a:lnTo>
                  <a:lnTo>
                    <a:pt x="1589179" y="1205243"/>
                  </a:lnTo>
                  <a:lnTo>
                    <a:pt x="1560088" y="1238591"/>
                  </a:lnTo>
                  <a:lnTo>
                    <a:pt x="1528980" y="1270472"/>
                  </a:lnTo>
                  <a:lnTo>
                    <a:pt x="1495939" y="1300814"/>
                  </a:lnTo>
                  <a:lnTo>
                    <a:pt x="1461045" y="1329546"/>
                  </a:lnTo>
                  <a:lnTo>
                    <a:pt x="1424382" y="1356596"/>
                  </a:lnTo>
                  <a:lnTo>
                    <a:pt x="1386032" y="1381893"/>
                  </a:lnTo>
                  <a:lnTo>
                    <a:pt x="1346076" y="1405365"/>
                  </a:lnTo>
                  <a:lnTo>
                    <a:pt x="1304596" y="1426941"/>
                  </a:lnTo>
                  <a:lnTo>
                    <a:pt x="1261676" y="1446549"/>
                  </a:lnTo>
                  <a:lnTo>
                    <a:pt x="1217397" y="1464118"/>
                  </a:lnTo>
                  <a:lnTo>
                    <a:pt x="1171841" y="1479576"/>
                  </a:lnTo>
                  <a:lnTo>
                    <a:pt x="1125091" y="1492852"/>
                  </a:lnTo>
                  <a:lnTo>
                    <a:pt x="1077228" y="1503874"/>
                  </a:lnTo>
                  <a:lnTo>
                    <a:pt x="1028336" y="1512572"/>
                  </a:lnTo>
                  <a:lnTo>
                    <a:pt x="978495" y="1518873"/>
                  </a:lnTo>
                  <a:lnTo>
                    <a:pt x="927789" y="1522706"/>
                  </a:lnTo>
                  <a:lnTo>
                    <a:pt x="876300" y="1524000"/>
                  </a:lnTo>
                  <a:lnTo>
                    <a:pt x="824810" y="1522706"/>
                  </a:lnTo>
                  <a:lnTo>
                    <a:pt x="774104" y="1518873"/>
                  </a:lnTo>
                  <a:lnTo>
                    <a:pt x="724263" y="1512572"/>
                  </a:lnTo>
                  <a:lnTo>
                    <a:pt x="675371" y="1503874"/>
                  </a:lnTo>
                  <a:lnTo>
                    <a:pt x="627508" y="1492852"/>
                  </a:lnTo>
                  <a:lnTo>
                    <a:pt x="580758" y="1479576"/>
                  </a:lnTo>
                  <a:lnTo>
                    <a:pt x="535202" y="1464118"/>
                  </a:lnTo>
                  <a:lnTo>
                    <a:pt x="490923" y="1446549"/>
                  </a:lnTo>
                  <a:lnTo>
                    <a:pt x="448003" y="1426941"/>
                  </a:lnTo>
                  <a:lnTo>
                    <a:pt x="406523" y="1405365"/>
                  </a:lnTo>
                  <a:lnTo>
                    <a:pt x="366567" y="1381893"/>
                  </a:lnTo>
                  <a:lnTo>
                    <a:pt x="328217" y="1356596"/>
                  </a:lnTo>
                  <a:lnTo>
                    <a:pt x="291554" y="1329546"/>
                  </a:lnTo>
                  <a:lnTo>
                    <a:pt x="256660" y="1300814"/>
                  </a:lnTo>
                  <a:lnTo>
                    <a:pt x="223619" y="1270472"/>
                  </a:lnTo>
                  <a:lnTo>
                    <a:pt x="192511" y="1238591"/>
                  </a:lnTo>
                  <a:lnTo>
                    <a:pt x="163420" y="1205243"/>
                  </a:lnTo>
                  <a:lnTo>
                    <a:pt x="136428" y="1170498"/>
                  </a:lnTo>
                  <a:lnTo>
                    <a:pt x="111616" y="1134429"/>
                  </a:lnTo>
                  <a:lnTo>
                    <a:pt x="89067" y="1097107"/>
                  </a:lnTo>
                  <a:lnTo>
                    <a:pt x="68863" y="1058604"/>
                  </a:lnTo>
                  <a:lnTo>
                    <a:pt x="51086" y="1018990"/>
                  </a:lnTo>
                  <a:lnTo>
                    <a:pt x="35819" y="978338"/>
                  </a:lnTo>
                  <a:lnTo>
                    <a:pt x="23143" y="936719"/>
                  </a:lnTo>
                  <a:lnTo>
                    <a:pt x="13141" y="894204"/>
                  </a:lnTo>
                  <a:lnTo>
                    <a:pt x="5895" y="850865"/>
                  </a:lnTo>
                  <a:lnTo>
                    <a:pt x="1487" y="806773"/>
                  </a:lnTo>
                  <a:lnTo>
                    <a:pt x="0" y="762000"/>
                  </a:lnTo>
                  <a:close/>
                </a:path>
              </a:pathLst>
            </a:custGeom>
            <a:ln w="28575">
              <a:solidFill>
                <a:srgbClr val="FFFF00"/>
              </a:solidFill>
            </a:ln>
          </p:spPr>
          <p:txBody>
            <a:bodyPr wrap="square" lIns="0" tIns="0" rIns="0" bIns="0" rtlCol="0"/>
            <a:lstStyle/>
            <a:p>
              <a:endParaRPr/>
            </a:p>
          </p:txBody>
        </p:sp>
        <p:sp>
          <p:nvSpPr>
            <p:cNvPr id="12" name="object 12"/>
            <p:cNvSpPr/>
            <p:nvPr/>
          </p:nvSpPr>
          <p:spPr>
            <a:xfrm>
              <a:off x="7098791" y="2855976"/>
              <a:ext cx="1371600" cy="1447800"/>
            </a:xfrm>
            <a:custGeom>
              <a:avLst/>
              <a:gdLst/>
              <a:ahLst/>
              <a:cxnLst/>
              <a:rect l="l" t="t" r="r" b="b"/>
              <a:pathLst>
                <a:path w="1371600" h="1447800">
                  <a:moveTo>
                    <a:pt x="0" y="723900"/>
                  </a:moveTo>
                  <a:lnTo>
                    <a:pt x="1582" y="674337"/>
                  </a:lnTo>
                  <a:lnTo>
                    <a:pt x="6260" y="625671"/>
                  </a:lnTo>
                  <a:lnTo>
                    <a:pt x="13933" y="578009"/>
                  </a:lnTo>
                  <a:lnTo>
                    <a:pt x="24497" y="531459"/>
                  </a:lnTo>
                  <a:lnTo>
                    <a:pt x="37852" y="486129"/>
                  </a:lnTo>
                  <a:lnTo>
                    <a:pt x="53894" y="442126"/>
                  </a:lnTo>
                  <a:lnTo>
                    <a:pt x="72521" y="399559"/>
                  </a:lnTo>
                  <a:lnTo>
                    <a:pt x="93632" y="358535"/>
                  </a:lnTo>
                  <a:lnTo>
                    <a:pt x="117125" y="319161"/>
                  </a:lnTo>
                  <a:lnTo>
                    <a:pt x="142896" y="281547"/>
                  </a:lnTo>
                  <a:lnTo>
                    <a:pt x="170844" y="245799"/>
                  </a:lnTo>
                  <a:lnTo>
                    <a:pt x="200867" y="212026"/>
                  </a:lnTo>
                  <a:lnTo>
                    <a:pt x="232863" y="180335"/>
                  </a:lnTo>
                  <a:lnTo>
                    <a:pt x="266730" y="150834"/>
                  </a:lnTo>
                  <a:lnTo>
                    <a:pt x="302364" y="123631"/>
                  </a:lnTo>
                  <a:lnTo>
                    <a:pt x="339665" y="98834"/>
                  </a:lnTo>
                  <a:lnTo>
                    <a:pt x="378530" y="76550"/>
                  </a:lnTo>
                  <a:lnTo>
                    <a:pt x="418857" y="56888"/>
                  </a:lnTo>
                  <a:lnTo>
                    <a:pt x="460544" y="39954"/>
                  </a:lnTo>
                  <a:lnTo>
                    <a:pt x="503488" y="25858"/>
                  </a:lnTo>
                  <a:lnTo>
                    <a:pt x="547588" y="14707"/>
                  </a:lnTo>
                  <a:lnTo>
                    <a:pt x="592742" y="6608"/>
                  </a:lnTo>
                  <a:lnTo>
                    <a:pt x="638846" y="1670"/>
                  </a:lnTo>
                  <a:lnTo>
                    <a:pt x="685800" y="0"/>
                  </a:lnTo>
                  <a:lnTo>
                    <a:pt x="732753" y="1670"/>
                  </a:lnTo>
                  <a:lnTo>
                    <a:pt x="778857" y="6608"/>
                  </a:lnTo>
                  <a:lnTo>
                    <a:pt x="824011" y="14707"/>
                  </a:lnTo>
                  <a:lnTo>
                    <a:pt x="868111" y="25858"/>
                  </a:lnTo>
                  <a:lnTo>
                    <a:pt x="911055" y="39954"/>
                  </a:lnTo>
                  <a:lnTo>
                    <a:pt x="952742" y="56888"/>
                  </a:lnTo>
                  <a:lnTo>
                    <a:pt x="993069" y="76550"/>
                  </a:lnTo>
                  <a:lnTo>
                    <a:pt x="1031934" y="98834"/>
                  </a:lnTo>
                  <a:lnTo>
                    <a:pt x="1069235" y="123631"/>
                  </a:lnTo>
                  <a:lnTo>
                    <a:pt x="1104869" y="150834"/>
                  </a:lnTo>
                  <a:lnTo>
                    <a:pt x="1138736" y="180335"/>
                  </a:lnTo>
                  <a:lnTo>
                    <a:pt x="1170732" y="212026"/>
                  </a:lnTo>
                  <a:lnTo>
                    <a:pt x="1200755" y="245799"/>
                  </a:lnTo>
                  <a:lnTo>
                    <a:pt x="1228703" y="281547"/>
                  </a:lnTo>
                  <a:lnTo>
                    <a:pt x="1254474" y="319161"/>
                  </a:lnTo>
                  <a:lnTo>
                    <a:pt x="1277967" y="358535"/>
                  </a:lnTo>
                  <a:lnTo>
                    <a:pt x="1299078" y="399559"/>
                  </a:lnTo>
                  <a:lnTo>
                    <a:pt x="1317705" y="442126"/>
                  </a:lnTo>
                  <a:lnTo>
                    <a:pt x="1333747" y="486129"/>
                  </a:lnTo>
                  <a:lnTo>
                    <a:pt x="1347102" y="531459"/>
                  </a:lnTo>
                  <a:lnTo>
                    <a:pt x="1357666" y="578009"/>
                  </a:lnTo>
                  <a:lnTo>
                    <a:pt x="1365339" y="625671"/>
                  </a:lnTo>
                  <a:lnTo>
                    <a:pt x="1370017" y="674337"/>
                  </a:lnTo>
                  <a:lnTo>
                    <a:pt x="1371600" y="723900"/>
                  </a:lnTo>
                  <a:lnTo>
                    <a:pt x="1370017" y="773462"/>
                  </a:lnTo>
                  <a:lnTo>
                    <a:pt x="1365339" y="822128"/>
                  </a:lnTo>
                  <a:lnTo>
                    <a:pt x="1357666" y="869790"/>
                  </a:lnTo>
                  <a:lnTo>
                    <a:pt x="1347102" y="916340"/>
                  </a:lnTo>
                  <a:lnTo>
                    <a:pt x="1333747" y="961670"/>
                  </a:lnTo>
                  <a:lnTo>
                    <a:pt x="1317705" y="1005673"/>
                  </a:lnTo>
                  <a:lnTo>
                    <a:pt x="1299078" y="1048240"/>
                  </a:lnTo>
                  <a:lnTo>
                    <a:pt x="1277967" y="1089264"/>
                  </a:lnTo>
                  <a:lnTo>
                    <a:pt x="1254474" y="1128638"/>
                  </a:lnTo>
                  <a:lnTo>
                    <a:pt x="1228703" y="1166252"/>
                  </a:lnTo>
                  <a:lnTo>
                    <a:pt x="1200755" y="1202000"/>
                  </a:lnTo>
                  <a:lnTo>
                    <a:pt x="1170732" y="1235773"/>
                  </a:lnTo>
                  <a:lnTo>
                    <a:pt x="1138736" y="1267464"/>
                  </a:lnTo>
                  <a:lnTo>
                    <a:pt x="1104869" y="1296965"/>
                  </a:lnTo>
                  <a:lnTo>
                    <a:pt x="1069235" y="1324168"/>
                  </a:lnTo>
                  <a:lnTo>
                    <a:pt x="1031934" y="1348965"/>
                  </a:lnTo>
                  <a:lnTo>
                    <a:pt x="993069" y="1371249"/>
                  </a:lnTo>
                  <a:lnTo>
                    <a:pt x="952742" y="1390911"/>
                  </a:lnTo>
                  <a:lnTo>
                    <a:pt x="911055" y="1407845"/>
                  </a:lnTo>
                  <a:lnTo>
                    <a:pt x="868111" y="1421941"/>
                  </a:lnTo>
                  <a:lnTo>
                    <a:pt x="824011" y="1433092"/>
                  </a:lnTo>
                  <a:lnTo>
                    <a:pt x="778857" y="1441191"/>
                  </a:lnTo>
                  <a:lnTo>
                    <a:pt x="732753" y="1446129"/>
                  </a:lnTo>
                  <a:lnTo>
                    <a:pt x="685800" y="1447800"/>
                  </a:lnTo>
                  <a:lnTo>
                    <a:pt x="638846" y="1446129"/>
                  </a:lnTo>
                  <a:lnTo>
                    <a:pt x="592742" y="1441191"/>
                  </a:lnTo>
                  <a:lnTo>
                    <a:pt x="547588" y="1433092"/>
                  </a:lnTo>
                  <a:lnTo>
                    <a:pt x="503488" y="1421941"/>
                  </a:lnTo>
                  <a:lnTo>
                    <a:pt x="460544" y="1407845"/>
                  </a:lnTo>
                  <a:lnTo>
                    <a:pt x="418857" y="1390911"/>
                  </a:lnTo>
                  <a:lnTo>
                    <a:pt x="378530" y="1371249"/>
                  </a:lnTo>
                  <a:lnTo>
                    <a:pt x="339665" y="1348965"/>
                  </a:lnTo>
                  <a:lnTo>
                    <a:pt x="302364" y="1324168"/>
                  </a:lnTo>
                  <a:lnTo>
                    <a:pt x="266730" y="1296965"/>
                  </a:lnTo>
                  <a:lnTo>
                    <a:pt x="232863" y="1267464"/>
                  </a:lnTo>
                  <a:lnTo>
                    <a:pt x="200867" y="1235773"/>
                  </a:lnTo>
                  <a:lnTo>
                    <a:pt x="170844" y="1202000"/>
                  </a:lnTo>
                  <a:lnTo>
                    <a:pt x="142896" y="1166252"/>
                  </a:lnTo>
                  <a:lnTo>
                    <a:pt x="117125" y="1128638"/>
                  </a:lnTo>
                  <a:lnTo>
                    <a:pt x="93632" y="1089264"/>
                  </a:lnTo>
                  <a:lnTo>
                    <a:pt x="72521" y="1048240"/>
                  </a:lnTo>
                  <a:lnTo>
                    <a:pt x="53894" y="1005673"/>
                  </a:lnTo>
                  <a:lnTo>
                    <a:pt x="37852" y="961670"/>
                  </a:lnTo>
                  <a:lnTo>
                    <a:pt x="24497" y="916340"/>
                  </a:lnTo>
                  <a:lnTo>
                    <a:pt x="13933" y="869790"/>
                  </a:lnTo>
                  <a:lnTo>
                    <a:pt x="6260" y="822128"/>
                  </a:lnTo>
                  <a:lnTo>
                    <a:pt x="1582" y="773462"/>
                  </a:lnTo>
                  <a:lnTo>
                    <a:pt x="0" y="723900"/>
                  </a:lnTo>
                  <a:close/>
                </a:path>
              </a:pathLst>
            </a:custGeom>
            <a:ln w="28575">
              <a:solidFill>
                <a:srgbClr val="0000FF"/>
              </a:solidFill>
            </a:ln>
          </p:spPr>
          <p:txBody>
            <a:bodyPr wrap="square" lIns="0" tIns="0" rIns="0" bIns="0" rtlCol="0"/>
            <a:lstStyle/>
            <a:p>
              <a:endParaRPr/>
            </a:p>
          </p:txBody>
        </p:sp>
      </p:grpSp>
      <p:sp>
        <p:nvSpPr>
          <p:cNvPr id="13" name="object 13"/>
          <p:cNvSpPr txBox="1"/>
          <p:nvPr/>
        </p:nvSpPr>
        <p:spPr>
          <a:xfrm>
            <a:off x="8136370" y="4963109"/>
            <a:ext cx="287655" cy="269875"/>
          </a:xfrm>
          <a:prstGeom prst="rect">
            <a:avLst/>
          </a:prstGeom>
        </p:spPr>
        <p:txBody>
          <a:bodyPr vert="horz" wrap="square" lIns="0" tIns="12700" rIns="0" bIns="0" rtlCol="0">
            <a:spAutoFit/>
          </a:bodyPr>
          <a:lstStyle/>
          <a:p>
            <a:pPr marL="38100">
              <a:lnSpc>
                <a:spcPct val="100000"/>
              </a:lnSpc>
              <a:spcBef>
                <a:spcPts val="100"/>
              </a:spcBef>
            </a:pPr>
            <a:r>
              <a:rPr sz="1600" b="1" spc="-25" dirty="0">
                <a:solidFill>
                  <a:srgbClr val="000066"/>
                </a:solidFill>
                <a:latin typeface="Arial"/>
                <a:cs typeface="Arial"/>
              </a:rPr>
              <a:t>X</a:t>
            </a:r>
            <a:r>
              <a:rPr sz="1575" b="1" spc="-37" baseline="-21164" dirty="0">
                <a:solidFill>
                  <a:srgbClr val="000066"/>
                </a:solidFill>
                <a:latin typeface="Arial"/>
                <a:cs typeface="Arial"/>
              </a:rPr>
              <a:t>2</a:t>
            </a:r>
            <a:endParaRPr sz="1575" baseline="-21164">
              <a:latin typeface="Arial"/>
              <a:cs typeface="Arial"/>
            </a:endParaRPr>
          </a:p>
        </p:txBody>
      </p:sp>
      <p:sp>
        <p:nvSpPr>
          <p:cNvPr id="14" name="object 14"/>
          <p:cNvSpPr txBox="1"/>
          <p:nvPr/>
        </p:nvSpPr>
        <p:spPr>
          <a:xfrm>
            <a:off x="7679170" y="3058109"/>
            <a:ext cx="287655" cy="269875"/>
          </a:xfrm>
          <a:prstGeom prst="rect">
            <a:avLst/>
          </a:prstGeom>
        </p:spPr>
        <p:txBody>
          <a:bodyPr vert="horz" wrap="square" lIns="0" tIns="12700" rIns="0" bIns="0" rtlCol="0">
            <a:spAutoFit/>
          </a:bodyPr>
          <a:lstStyle/>
          <a:p>
            <a:pPr marL="38100">
              <a:lnSpc>
                <a:spcPct val="100000"/>
              </a:lnSpc>
              <a:spcBef>
                <a:spcPts val="100"/>
              </a:spcBef>
            </a:pPr>
            <a:r>
              <a:rPr sz="1600" b="1" spc="-25" dirty="0">
                <a:solidFill>
                  <a:srgbClr val="000066"/>
                </a:solidFill>
                <a:latin typeface="Arial"/>
                <a:cs typeface="Arial"/>
              </a:rPr>
              <a:t>X</a:t>
            </a:r>
            <a:r>
              <a:rPr sz="1575" b="1" spc="-37" baseline="-21164" dirty="0">
                <a:solidFill>
                  <a:srgbClr val="000066"/>
                </a:solidFill>
                <a:latin typeface="Arial"/>
                <a:cs typeface="Arial"/>
              </a:rPr>
              <a:t>3</a:t>
            </a:r>
            <a:endParaRPr sz="1575" baseline="-21164">
              <a:latin typeface="Arial"/>
              <a:cs typeface="Arial"/>
            </a:endParaRPr>
          </a:p>
        </p:txBody>
      </p:sp>
      <p:sp>
        <p:nvSpPr>
          <p:cNvPr id="15" name="object 15"/>
          <p:cNvSpPr txBox="1">
            <a:spLocks noGrp="1"/>
          </p:cNvSpPr>
          <p:nvPr>
            <p:ph type="title"/>
          </p:nvPr>
        </p:nvSpPr>
        <p:spPr>
          <a:xfrm>
            <a:off x="680515" y="486131"/>
            <a:ext cx="4131310" cy="330200"/>
          </a:xfrm>
          <a:prstGeom prst="rect">
            <a:avLst/>
          </a:prstGeom>
        </p:spPr>
        <p:txBody>
          <a:bodyPr vert="horz" wrap="square" lIns="0" tIns="12065" rIns="0" bIns="0" rtlCol="0">
            <a:spAutoFit/>
          </a:bodyPr>
          <a:lstStyle/>
          <a:p>
            <a:pPr marL="12700">
              <a:lnSpc>
                <a:spcPct val="100000"/>
              </a:lnSpc>
              <a:spcBef>
                <a:spcPts val="95"/>
              </a:spcBef>
            </a:pPr>
            <a:r>
              <a:rPr dirty="0"/>
              <a:t>Multivariate</a:t>
            </a:r>
            <a:r>
              <a:rPr spc="-80" dirty="0"/>
              <a:t> </a:t>
            </a:r>
            <a:r>
              <a:rPr dirty="0"/>
              <a:t>Regression:</a:t>
            </a:r>
            <a:r>
              <a:rPr spc="-65" dirty="0"/>
              <a:t> </a:t>
            </a:r>
            <a:r>
              <a:rPr dirty="0"/>
              <a:t>The</a:t>
            </a:r>
            <a:r>
              <a:rPr spc="-80" dirty="0"/>
              <a:t> </a:t>
            </a:r>
            <a:r>
              <a:rPr spc="-10" dirty="0"/>
              <a:t>Variate</a:t>
            </a:r>
          </a:p>
        </p:txBody>
      </p:sp>
      <p:grpSp>
        <p:nvGrpSpPr>
          <p:cNvPr id="16" name="object 16"/>
          <p:cNvGrpSpPr/>
          <p:nvPr/>
        </p:nvGrpSpPr>
        <p:grpSpPr>
          <a:xfrm>
            <a:off x="560831" y="414528"/>
            <a:ext cx="7707630" cy="107950"/>
            <a:chOff x="560831" y="414528"/>
            <a:chExt cx="7707630" cy="107950"/>
          </a:xfrm>
        </p:grpSpPr>
        <p:pic>
          <p:nvPicPr>
            <p:cNvPr id="17" name="object 17"/>
            <p:cNvPicPr/>
            <p:nvPr/>
          </p:nvPicPr>
          <p:blipFill>
            <a:blip r:embed="rId2" cstate="print"/>
            <a:stretch>
              <a:fillRect/>
            </a:stretch>
          </p:blipFill>
          <p:spPr>
            <a:xfrm>
              <a:off x="560831" y="414528"/>
              <a:ext cx="7707629" cy="107441"/>
            </a:xfrm>
            <a:prstGeom prst="rect">
              <a:avLst/>
            </a:prstGeom>
          </p:spPr>
        </p:pic>
        <p:sp>
          <p:nvSpPr>
            <p:cNvPr id="18" name="object 18"/>
            <p:cNvSpPr/>
            <p:nvPr/>
          </p:nvSpPr>
          <p:spPr>
            <a:xfrm>
              <a:off x="602360" y="448436"/>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grpSp>
        <p:nvGrpSpPr>
          <p:cNvPr id="19" name="object 19"/>
          <p:cNvGrpSpPr/>
          <p:nvPr/>
        </p:nvGrpSpPr>
        <p:grpSpPr>
          <a:xfrm>
            <a:off x="560831" y="911352"/>
            <a:ext cx="7707630" cy="107950"/>
            <a:chOff x="560831" y="911352"/>
            <a:chExt cx="7707630" cy="107950"/>
          </a:xfrm>
        </p:grpSpPr>
        <p:pic>
          <p:nvPicPr>
            <p:cNvPr id="20" name="object 20"/>
            <p:cNvPicPr/>
            <p:nvPr/>
          </p:nvPicPr>
          <p:blipFill>
            <a:blip r:embed="rId2" cstate="print"/>
            <a:stretch>
              <a:fillRect/>
            </a:stretch>
          </p:blipFill>
          <p:spPr>
            <a:xfrm>
              <a:off x="560831" y="911352"/>
              <a:ext cx="7707629" cy="107441"/>
            </a:xfrm>
            <a:prstGeom prst="rect">
              <a:avLst/>
            </a:prstGeom>
          </p:spPr>
        </p:pic>
        <p:sp>
          <p:nvSpPr>
            <p:cNvPr id="21" name="object 21"/>
            <p:cNvSpPr/>
            <p:nvPr/>
          </p:nvSpPr>
          <p:spPr>
            <a:xfrm>
              <a:off x="602360" y="9452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23" name="object 23"/>
          <p:cNvSpPr txBox="1">
            <a:spLocks noGrp="1"/>
          </p:cNvSpPr>
          <p:nvPr>
            <p:ph type="dt" sz="half" idx="6"/>
          </p:nvPr>
        </p:nvSpPr>
        <p:spPr>
          <a:prstGeom prst="rect">
            <a:avLst/>
          </a:prstGeom>
        </p:spPr>
        <p:txBody>
          <a:bodyPr vert="horz" wrap="square" lIns="0" tIns="0" rIns="0" bIns="0" rtlCol="0">
            <a:spAutoFit/>
          </a:bodyPr>
          <a:lstStyle/>
          <a:p>
            <a:pPr marL="12700">
              <a:lnSpc>
                <a:spcPts val="1425"/>
              </a:lnSpc>
            </a:pPr>
            <a:r>
              <a:rPr spc="-10" dirty="0"/>
              <a:t>Multivariate</a:t>
            </a:r>
            <a:r>
              <a:rPr spc="-20" dirty="0"/>
              <a:t> </a:t>
            </a:r>
            <a:r>
              <a:rPr spc="-10" dirty="0"/>
              <a:t>Analysis</a:t>
            </a:r>
          </a:p>
        </p:txBody>
      </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6</a:t>
            </a:fld>
            <a:endParaRPr spc="-25" dirty="0"/>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1CF9-0987-CF74-CA35-99F68612F0E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938715F-85BB-F6F5-ABA0-CDC6AA0F55E2}"/>
              </a:ext>
            </a:extLst>
          </p:cNvPr>
          <p:cNvSpPr>
            <a:spLocks noGrp="1"/>
          </p:cNvSpPr>
          <p:nvPr>
            <p:ph type="body" idx="1"/>
          </p:nvPr>
        </p:nvSpPr>
        <p:spPr/>
        <p:txBody>
          <a:bodyPr/>
          <a:lstStyle/>
          <a:p>
            <a:endParaRPr lang="en-GB"/>
          </a:p>
        </p:txBody>
      </p:sp>
      <p:pic>
        <p:nvPicPr>
          <p:cNvPr id="1026" name="Picture 2" descr="Lightbox">
            <a:extLst>
              <a:ext uri="{FF2B5EF4-FFF2-40B4-BE49-F238E27FC236}">
                <a16:creationId xmlns:a16="http://schemas.microsoft.com/office/drawing/2014/main" id="{D7226060-F710-FF26-4B96-FDD773AB3D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61975"/>
            <a:ext cx="9144000" cy="573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288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4BEB7-20AD-4646-4769-7E3929967320}"/>
            </a:ext>
          </a:extLst>
        </p:cNvPr>
        <p:cNvGrpSpPr/>
        <p:nvPr/>
      </p:nvGrpSpPr>
      <p:grpSpPr>
        <a:xfrm>
          <a:off x="0" y="0"/>
          <a:ext cx="0" cy="0"/>
          <a:chOff x="0" y="0"/>
          <a:chExt cx="0" cy="0"/>
        </a:xfrm>
      </p:grpSpPr>
      <p:grpSp>
        <p:nvGrpSpPr>
          <p:cNvPr id="6" name="object 6">
            <a:extLst>
              <a:ext uri="{FF2B5EF4-FFF2-40B4-BE49-F238E27FC236}">
                <a16:creationId xmlns:a16="http://schemas.microsoft.com/office/drawing/2014/main" id="{0B349C56-DB01-FA68-3444-08F6EAEC6CF8}"/>
              </a:ext>
            </a:extLst>
          </p:cNvPr>
          <p:cNvGrpSpPr/>
          <p:nvPr/>
        </p:nvGrpSpPr>
        <p:grpSpPr>
          <a:xfrm>
            <a:off x="7089647" y="108966"/>
            <a:ext cx="1943100" cy="909319"/>
            <a:chOff x="7089647" y="108966"/>
            <a:chExt cx="1943100" cy="909319"/>
          </a:xfrm>
        </p:grpSpPr>
        <p:pic>
          <p:nvPicPr>
            <p:cNvPr id="7" name="object 7">
              <a:extLst>
                <a:ext uri="{FF2B5EF4-FFF2-40B4-BE49-F238E27FC236}">
                  <a16:creationId xmlns:a16="http://schemas.microsoft.com/office/drawing/2014/main" id="{640BD1DF-AA92-0F6E-9414-33B90A8B6E15}"/>
                </a:ext>
              </a:extLst>
            </p:cNvPr>
            <p:cNvPicPr/>
            <p:nvPr/>
          </p:nvPicPr>
          <p:blipFill>
            <a:blip r:embed="rId2" cstate="print"/>
            <a:stretch>
              <a:fillRect/>
            </a:stretch>
          </p:blipFill>
          <p:spPr>
            <a:xfrm>
              <a:off x="7139177" y="108966"/>
              <a:ext cx="1893569" cy="601217"/>
            </a:xfrm>
            <a:prstGeom prst="rect">
              <a:avLst/>
            </a:prstGeom>
          </p:spPr>
        </p:pic>
        <p:sp>
          <p:nvSpPr>
            <p:cNvPr id="8" name="object 8">
              <a:extLst>
                <a:ext uri="{FF2B5EF4-FFF2-40B4-BE49-F238E27FC236}">
                  <a16:creationId xmlns:a16="http://schemas.microsoft.com/office/drawing/2014/main" id="{914EADB9-66A8-266A-6BA9-33CD8FCAF8AB}"/>
                </a:ext>
              </a:extLst>
            </p:cNvPr>
            <p:cNvSpPr/>
            <p:nvPr/>
          </p:nvSpPr>
          <p:spPr>
            <a:xfrm>
              <a:off x="7089647" y="116586"/>
              <a:ext cx="1849120" cy="901700"/>
            </a:xfrm>
            <a:custGeom>
              <a:avLst/>
              <a:gdLst/>
              <a:ahLst/>
              <a:cxnLst/>
              <a:rect l="l" t="t" r="r" b="b"/>
              <a:pathLst>
                <a:path w="1849120" h="901700">
                  <a:moveTo>
                    <a:pt x="1848611" y="0"/>
                  </a:moveTo>
                  <a:lnTo>
                    <a:pt x="0" y="0"/>
                  </a:lnTo>
                  <a:lnTo>
                    <a:pt x="0" y="901446"/>
                  </a:lnTo>
                  <a:lnTo>
                    <a:pt x="1848611" y="901446"/>
                  </a:lnTo>
                  <a:lnTo>
                    <a:pt x="1848611" y="0"/>
                  </a:lnTo>
                  <a:close/>
                </a:path>
              </a:pathLst>
            </a:custGeom>
            <a:solidFill>
              <a:srgbClr val="FFFFFF"/>
            </a:solidFill>
          </p:spPr>
          <p:txBody>
            <a:bodyPr wrap="square" lIns="0" tIns="0" rIns="0" bIns="0" rtlCol="0"/>
            <a:lstStyle/>
            <a:p>
              <a:endParaRPr/>
            </a:p>
          </p:txBody>
        </p:sp>
      </p:grpSp>
      <p:sp>
        <p:nvSpPr>
          <p:cNvPr id="40" name="object 40">
            <a:extLst>
              <a:ext uri="{FF2B5EF4-FFF2-40B4-BE49-F238E27FC236}">
                <a16:creationId xmlns:a16="http://schemas.microsoft.com/office/drawing/2014/main" id="{0C7C9B4F-D207-494C-FFBB-85A724DF7666}"/>
              </a:ext>
            </a:extLst>
          </p:cNvPr>
          <p:cNvSpPr txBox="1">
            <a:spLocks noGrp="1"/>
          </p:cNvSpPr>
          <p:nvPr>
            <p:ph type="title"/>
          </p:nvPr>
        </p:nvSpPr>
        <p:spPr>
          <a:xfrm>
            <a:off x="680515" y="486131"/>
            <a:ext cx="5006975" cy="330200"/>
          </a:xfrm>
          <a:prstGeom prst="rect">
            <a:avLst/>
          </a:prstGeom>
        </p:spPr>
        <p:txBody>
          <a:bodyPr vert="horz" wrap="square" lIns="0" tIns="12065" rIns="0" bIns="0" rtlCol="0">
            <a:spAutoFit/>
          </a:bodyPr>
          <a:lstStyle/>
          <a:p>
            <a:pPr marL="12700">
              <a:lnSpc>
                <a:spcPct val="100000"/>
              </a:lnSpc>
              <a:spcBef>
                <a:spcPts val="95"/>
              </a:spcBef>
            </a:pPr>
            <a:r>
              <a:rPr lang="en-GB" dirty="0" err="1"/>
              <a:t>Ejercicio</a:t>
            </a:r>
            <a:endParaRPr spc="-10" dirty="0"/>
          </a:p>
        </p:txBody>
      </p:sp>
      <p:grpSp>
        <p:nvGrpSpPr>
          <p:cNvPr id="41" name="object 41">
            <a:extLst>
              <a:ext uri="{FF2B5EF4-FFF2-40B4-BE49-F238E27FC236}">
                <a16:creationId xmlns:a16="http://schemas.microsoft.com/office/drawing/2014/main" id="{96F2E593-F71D-B799-9A4D-1EA48A13D535}"/>
              </a:ext>
            </a:extLst>
          </p:cNvPr>
          <p:cNvGrpSpPr/>
          <p:nvPr/>
        </p:nvGrpSpPr>
        <p:grpSpPr>
          <a:xfrm>
            <a:off x="560831" y="414528"/>
            <a:ext cx="7707630" cy="604520"/>
            <a:chOff x="560831" y="414528"/>
            <a:chExt cx="7707630" cy="604520"/>
          </a:xfrm>
        </p:grpSpPr>
        <p:pic>
          <p:nvPicPr>
            <p:cNvPr id="42" name="object 42">
              <a:extLst>
                <a:ext uri="{FF2B5EF4-FFF2-40B4-BE49-F238E27FC236}">
                  <a16:creationId xmlns:a16="http://schemas.microsoft.com/office/drawing/2014/main" id="{410E6B89-2F40-C6E2-C842-D1A981784833}"/>
                </a:ext>
              </a:extLst>
            </p:cNvPr>
            <p:cNvPicPr/>
            <p:nvPr/>
          </p:nvPicPr>
          <p:blipFill>
            <a:blip r:embed="rId3" cstate="print"/>
            <a:stretch>
              <a:fillRect/>
            </a:stretch>
          </p:blipFill>
          <p:spPr>
            <a:xfrm>
              <a:off x="560831" y="414528"/>
              <a:ext cx="7707629" cy="107441"/>
            </a:xfrm>
            <a:prstGeom prst="rect">
              <a:avLst/>
            </a:prstGeom>
          </p:spPr>
        </p:pic>
        <p:sp>
          <p:nvSpPr>
            <p:cNvPr id="43" name="object 43">
              <a:extLst>
                <a:ext uri="{FF2B5EF4-FFF2-40B4-BE49-F238E27FC236}">
                  <a16:creationId xmlns:a16="http://schemas.microsoft.com/office/drawing/2014/main" id="{66484F7F-C593-BD02-019F-E11CC011A4A5}"/>
                </a:ext>
              </a:extLst>
            </p:cNvPr>
            <p:cNvSpPr/>
            <p:nvPr/>
          </p:nvSpPr>
          <p:spPr>
            <a:xfrm>
              <a:off x="602360" y="448436"/>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pic>
          <p:nvPicPr>
            <p:cNvPr id="44" name="object 44">
              <a:extLst>
                <a:ext uri="{FF2B5EF4-FFF2-40B4-BE49-F238E27FC236}">
                  <a16:creationId xmlns:a16="http://schemas.microsoft.com/office/drawing/2014/main" id="{003BB00A-941C-757E-1E7D-46D9EA607BAB}"/>
                </a:ext>
              </a:extLst>
            </p:cNvPr>
            <p:cNvPicPr/>
            <p:nvPr/>
          </p:nvPicPr>
          <p:blipFill>
            <a:blip r:embed="rId3" cstate="print"/>
            <a:stretch>
              <a:fillRect/>
            </a:stretch>
          </p:blipFill>
          <p:spPr>
            <a:xfrm>
              <a:off x="560831" y="911352"/>
              <a:ext cx="7707629" cy="107441"/>
            </a:xfrm>
            <a:prstGeom prst="rect">
              <a:avLst/>
            </a:prstGeom>
          </p:spPr>
        </p:pic>
        <p:sp>
          <p:nvSpPr>
            <p:cNvPr id="45" name="object 45">
              <a:extLst>
                <a:ext uri="{FF2B5EF4-FFF2-40B4-BE49-F238E27FC236}">
                  <a16:creationId xmlns:a16="http://schemas.microsoft.com/office/drawing/2014/main" id="{B05761AB-6891-E6DA-7458-C27A3018A188}"/>
                </a:ext>
              </a:extLst>
            </p:cNvPr>
            <p:cNvSpPr/>
            <p:nvPr/>
          </p:nvSpPr>
          <p:spPr>
            <a:xfrm>
              <a:off x="602360" y="945261"/>
              <a:ext cx="7612380" cy="0"/>
            </a:xfrm>
            <a:custGeom>
              <a:avLst/>
              <a:gdLst/>
              <a:ahLst/>
              <a:cxnLst/>
              <a:rect l="l" t="t" r="r" b="b"/>
              <a:pathLst>
                <a:path w="7612380">
                  <a:moveTo>
                    <a:pt x="0" y="0"/>
                  </a:moveTo>
                  <a:lnTo>
                    <a:pt x="7612087" y="0"/>
                  </a:lnTo>
                </a:path>
              </a:pathLst>
            </a:custGeom>
            <a:ln w="25400">
              <a:solidFill>
                <a:srgbClr val="5D92BA"/>
              </a:solidFill>
            </a:ln>
          </p:spPr>
          <p:txBody>
            <a:bodyPr wrap="square" lIns="0" tIns="0" rIns="0" bIns="0" rtlCol="0"/>
            <a:lstStyle/>
            <a:p>
              <a:endParaRPr/>
            </a:p>
          </p:txBody>
        </p:sp>
      </p:grpSp>
      <p:sp>
        <p:nvSpPr>
          <p:cNvPr id="50" name="TextBox 49">
            <a:extLst>
              <a:ext uri="{FF2B5EF4-FFF2-40B4-BE49-F238E27FC236}">
                <a16:creationId xmlns:a16="http://schemas.microsoft.com/office/drawing/2014/main" id="{CB2DFB7C-FC38-6FFF-F7AF-4B2CB1ED8B67}"/>
              </a:ext>
            </a:extLst>
          </p:cNvPr>
          <p:cNvSpPr txBox="1"/>
          <p:nvPr/>
        </p:nvSpPr>
        <p:spPr>
          <a:xfrm>
            <a:off x="541166" y="1428145"/>
            <a:ext cx="8069434" cy="5016758"/>
          </a:xfrm>
          <a:prstGeom prst="rect">
            <a:avLst/>
          </a:prstGeom>
          <a:noFill/>
        </p:spPr>
        <p:txBody>
          <a:bodyPr wrap="square">
            <a:spAutoFit/>
          </a:bodyPr>
          <a:lstStyle/>
          <a:p>
            <a:r>
              <a:rPr lang="es-ES" dirty="0"/>
              <a:t>Definición de los datos para la construcción de modelos para el análisis multivariado.</a:t>
            </a:r>
          </a:p>
          <a:p>
            <a:endParaRPr lang="es-ES" dirty="0"/>
          </a:p>
          <a:p>
            <a:r>
              <a:rPr lang="es-ES" dirty="0"/>
              <a:t>Objetivo de aprendizaje: esta actividad tiene como objetivo probar su capacidad para definir cada paso dentro de un modelo multivariado e identificar los principales problemas dentro de cada paso. </a:t>
            </a:r>
          </a:p>
          <a:p>
            <a:endParaRPr lang="es-ES" dirty="0"/>
          </a:p>
          <a:p>
            <a:r>
              <a:rPr lang="es-ES" dirty="0"/>
              <a:t>Se le pide que diga cuántos coches en movimiento hay en una calle de 2 sentidos de 1 km de largo en este momento. No tienes imágenes satelitales, lo único que tienes es una moto para recorrer la calle y contar los carros. No se puede dar un número exacto de autos porque todos los autos se están moviendo, por lo que su trabajo es dar su mejor estimación. Defina cómo recolectaría los datos (usando la motocicleta, puede viajar por la calle 0 veces, en 1 sentido o en ambos sentidos o muchas veces) y luego defina cada etapa del esquema del modelo a continuación y analice una o dos de sus principales limitaciones (para cada etapa).</a:t>
            </a:r>
          </a:p>
          <a:p>
            <a:r>
              <a:rPr lang="es-ES" dirty="0" err="1"/>
              <a:t>Fill</a:t>
            </a:r>
            <a:r>
              <a:rPr lang="es-ES" dirty="0"/>
              <a:t>: </a:t>
            </a:r>
            <a:r>
              <a:rPr lang="es-ES" sz="1400" dirty="0">
                <a:hlinkClick r:id="rId4"/>
              </a:rPr>
              <a:t>https://github.com/manoelgadi/Peppermoney/blob/main/Template_Activity%203.2-MODEL%20BUILDING_V2.pptx</a:t>
            </a:r>
            <a:r>
              <a:rPr lang="es-ES" sz="1400" dirty="0"/>
              <a:t> </a:t>
            </a:r>
            <a:endParaRPr lang="en-GB" sz="1400" dirty="0"/>
          </a:p>
        </p:txBody>
      </p:sp>
    </p:spTree>
    <p:extLst>
      <p:ext uri="{BB962C8B-B14F-4D97-AF65-F5344CB8AC3E}">
        <p14:creationId xmlns:p14="http://schemas.microsoft.com/office/powerpoint/2010/main" val="385903872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2">
            <a:extLst>
              <a:ext uri="{FF2B5EF4-FFF2-40B4-BE49-F238E27FC236}">
                <a16:creationId xmlns:a16="http://schemas.microsoft.com/office/drawing/2014/main" id="{4B0AC125-9E2F-4E5E-AA06-38CAF59E2EC5}"/>
              </a:ext>
            </a:extLst>
          </p:cNvPr>
          <p:cNvSpPr txBox="1">
            <a:spLocks/>
          </p:cNvSpPr>
          <p:nvPr/>
        </p:nvSpPr>
        <p:spPr>
          <a:xfrm>
            <a:off x="1411506" y="743180"/>
            <a:ext cx="6172200" cy="710994"/>
          </a:xfrm>
          <a:prstGeom prst="rect">
            <a:avLst/>
          </a:prstGeom>
        </p:spPr>
        <p:txBody>
          <a:bodyPr vert="horz" lIns="91424" tIns="45712" rIns="91424" bIns="45712" rtlCol="0" anchor="ctr">
            <a:norm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defRPr/>
            </a:pPr>
            <a:r>
              <a:rPr lang="en-IN" sz="1500" b="1" dirty="0">
                <a:solidFill>
                  <a:srgbClr val="2B1E5C"/>
                </a:solidFill>
                <a:latin typeface="Open Sans" panose="020B0606030504020204" pitchFamily="34" charset="0"/>
                <a:ea typeface="Open Sans" panose="020B0606030504020204" pitchFamily="34" charset="0"/>
                <a:cs typeface="Open Sans" panose="020B0606030504020204" pitchFamily="34" charset="0"/>
              </a:rPr>
              <a:t>ACTIVITY 3.2 – A SIX-STAGE APPROACH TO MULTIVARIABLE MODEL BUILDING</a:t>
            </a:r>
            <a:endParaRPr lang="en-IN" sz="1500" dirty="0">
              <a:solidFill>
                <a:srgbClr val="2B1E5C"/>
              </a:solidFill>
              <a:latin typeface="Calibri"/>
            </a:endParaRPr>
          </a:p>
        </p:txBody>
      </p:sp>
      <p:sp>
        <p:nvSpPr>
          <p:cNvPr id="76" name="Slide Number Placeholder 6">
            <a:extLst>
              <a:ext uri="{FF2B5EF4-FFF2-40B4-BE49-F238E27FC236}">
                <a16:creationId xmlns:a16="http://schemas.microsoft.com/office/drawing/2014/main" id="{FDA533CE-4950-4C8F-8CF0-A7481229AFF4}"/>
              </a:ext>
            </a:extLst>
          </p:cNvPr>
          <p:cNvSpPr>
            <a:spLocks noGrp="1"/>
          </p:cNvSpPr>
          <p:nvPr/>
        </p:nvSpPr>
        <p:spPr>
          <a:xfrm>
            <a:off x="6457950" y="5760056"/>
            <a:ext cx="1543050" cy="273844"/>
          </a:xfrm>
          <a:prstGeom prst="rect">
            <a:avLst/>
          </a:prstGeom>
        </p:spPr>
        <p:txBody>
          <a:bodyPr vert="horz" lIns="68580" tIns="34290" rIns="68580" bIns="3429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514325">
              <a:defRPr/>
            </a:pPr>
            <a:fld id="{51F02384-994A-4C3C-8656-0CE2B6A3B91B}" type="slidenum">
              <a:rPr lang="en-US" sz="900">
                <a:solidFill>
                  <a:srgbClr val="2B1E5C"/>
                </a:solidFill>
                <a:latin typeface="Arial" panose="020B0604020202020204" pitchFamily="34" charset="0"/>
                <a:cs typeface="Arial" panose="020B0604020202020204" pitchFamily="34" charset="0"/>
              </a:rPr>
              <a:pPr defTabSz="514325">
                <a:defRPr/>
              </a:pPr>
              <a:t>9</a:t>
            </a:fld>
            <a:endParaRPr lang="en-US" sz="900" dirty="0">
              <a:solidFill>
                <a:srgbClr val="2B1E5C"/>
              </a:solidFill>
              <a:latin typeface="Arial" panose="020B0604020202020204" pitchFamily="34" charset="0"/>
              <a:cs typeface="Arial" panose="020B0604020202020204" pitchFamily="34" charset="0"/>
            </a:endParaRPr>
          </a:p>
        </p:txBody>
      </p:sp>
      <p:sp>
        <p:nvSpPr>
          <p:cNvPr id="3" name="Hexágono 2"/>
          <p:cNvSpPr/>
          <p:nvPr/>
        </p:nvSpPr>
        <p:spPr>
          <a:xfrm>
            <a:off x="124373" y="1584339"/>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1. Objectives</a:t>
            </a:r>
            <a:endParaRPr lang="en-US" sz="750" dirty="0">
              <a:solidFill>
                <a:schemeClr val="bg1">
                  <a:lumMod val="50000"/>
                </a:schemeClr>
              </a:solidFill>
            </a:endParaRPr>
          </a:p>
        </p:txBody>
      </p:sp>
      <p:sp>
        <p:nvSpPr>
          <p:cNvPr id="14" name="Hexágono 13"/>
          <p:cNvSpPr/>
          <p:nvPr/>
        </p:nvSpPr>
        <p:spPr>
          <a:xfrm>
            <a:off x="2868748" y="1600555"/>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2. Analysis Plan / Design</a:t>
            </a:r>
            <a:endParaRPr lang="en-US" sz="750" dirty="0">
              <a:solidFill>
                <a:schemeClr val="bg1">
                  <a:lumMod val="50000"/>
                </a:schemeClr>
              </a:solidFill>
            </a:endParaRPr>
          </a:p>
        </p:txBody>
      </p:sp>
      <p:sp>
        <p:nvSpPr>
          <p:cNvPr id="15" name="Hexágono 14"/>
          <p:cNvSpPr/>
          <p:nvPr/>
        </p:nvSpPr>
        <p:spPr>
          <a:xfrm>
            <a:off x="5613122" y="1600555"/>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3. Assumptions</a:t>
            </a:r>
            <a:endParaRPr lang="en-US" sz="750" dirty="0">
              <a:solidFill>
                <a:schemeClr val="bg1">
                  <a:lumMod val="50000"/>
                </a:schemeClr>
              </a:solidFill>
            </a:endParaRPr>
          </a:p>
        </p:txBody>
      </p:sp>
      <p:sp>
        <p:nvSpPr>
          <p:cNvPr id="29" name="Hexágono 28"/>
          <p:cNvSpPr/>
          <p:nvPr/>
        </p:nvSpPr>
        <p:spPr>
          <a:xfrm>
            <a:off x="5613122" y="3908056"/>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4. Model Building: Parameter's estimation</a:t>
            </a:r>
            <a:endParaRPr lang="en-US" sz="750" dirty="0">
              <a:solidFill>
                <a:schemeClr val="bg1">
                  <a:lumMod val="50000"/>
                </a:schemeClr>
              </a:solidFill>
            </a:endParaRPr>
          </a:p>
        </p:txBody>
      </p:sp>
      <p:sp>
        <p:nvSpPr>
          <p:cNvPr id="31" name="Hexágono 30"/>
          <p:cNvSpPr/>
          <p:nvPr/>
        </p:nvSpPr>
        <p:spPr>
          <a:xfrm>
            <a:off x="2868748" y="3908056"/>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5. Model Interpretation: statistical vs practical significance</a:t>
            </a:r>
          </a:p>
          <a:p>
            <a:pPr algn="ctr"/>
            <a:endParaRPr lang="en-US" sz="750" b="1" u="sng" dirty="0">
              <a:solidFill>
                <a:schemeClr val="bg1">
                  <a:lumMod val="50000"/>
                </a:schemeClr>
              </a:solidFill>
            </a:endParaRPr>
          </a:p>
          <a:p>
            <a:pPr algn="ctr"/>
            <a:r>
              <a:rPr lang="en-US" sz="750" b="1" dirty="0">
                <a:solidFill>
                  <a:srgbClr val="FF0000"/>
                </a:solidFill>
              </a:rPr>
              <a:t>(For activity 3.2 leave this part blank)</a:t>
            </a:r>
            <a:endParaRPr lang="en-US" sz="750" dirty="0">
              <a:solidFill>
                <a:srgbClr val="FF0000"/>
              </a:solidFill>
            </a:endParaRPr>
          </a:p>
        </p:txBody>
      </p:sp>
      <p:cxnSp>
        <p:nvCxnSpPr>
          <p:cNvPr id="8" name="Conector recto de flecha 7"/>
          <p:cNvCxnSpPr>
            <a:stCxn id="3" idx="0"/>
          </p:cNvCxnSpPr>
          <p:nvPr/>
        </p:nvCxnSpPr>
        <p:spPr>
          <a:xfrm>
            <a:off x="2181773" y="2270139"/>
            <a:ext cx="686975" cy="0"/>
          </a:xfrm>
          <a:prstGeom prst="straightConnector1">
            <a:avLst/>
          </a:prstGeom>
          <a:ln w="19050" cap="flat" cmpd="sng" algn="ctr">
            <a:solidFill>
              <a:srgbClr val="2B1E5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3" name="Hexágono 52"/>
          <p:cNvSpPr/>
          <p:nvPr/>
        </p:nvSpPr>
        <p:spPr>
          <a:xfrm>
            <a:off x="124373" y="3908056"/>
            <a:ext cx="2057400" cy="1371600"/>
          </a:xfrm>
          <a:prstGeom prst="hexagon">
            <a:avLst/>
          </a:prstGeom>
          <a:noFill/>
          <a:ln w="19050">
            <a:solidFill>
              <a:srgbClr val="D142A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Stage 6. Validation </a:t>
            </a:r>
            <a:endParaRPr lang="en-US" sz="750" dirty="0">
              <a:solidFill>
                <a:schemeClr val="bg1">
                  <a:lumMod val="50000"/>
                </a:schemeClr>
              </a:solidFill>
            </a:endParaRPr>
          </a:p>
        </p:txBody>
      </p:sp>
      <p:cxnSp>
        <p:nvCxnSpPr>
          <p:cNvPr id="56" name="Conector recto de flecha 55"/>
          <p:cNvCxnSpPr>
            <a:stCxn id="14" idx="0"/>
          </p:cNvCxnSpPr>
          <p:nvPr/>
        </p:nvCxnSpPr>
        <p:spPr>
          <a:xfrm flipV="1">
            <a:off x="4926148" y="2274130"/>
            <a:ext cx="692750" cy="12225"/>
          </a:xfrm>
          <a:prstGeom prst="straightConnector1">
            <a:avLst/>
          </a:prstGeom>
          <a:ln w="19050" cap="flat" cmpd="sng" algn="ctr">
            <a:solidFill>
              <a:srgbClr val="2B1E5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9" name="Conector recto de flecha 58"/>
          <p:cNvCxnSpPr/>
          <p:nvPr/>
        </p:nvCxnSpPr>
        <p:spPr>
          <a:xfrm flipV="1">
            <a:off x="4920373" y="4593856"/>
            <a:ext cx="692750" cy="12225"/>
          </a:xfrm>
          <a:prstGeom prst="straightConnector1">
            <a:avLst/>
          </a:prstGeom>
          <a:ln w="19050" cap="flat" cmpd="sng" algn="ctr">
            <a:solidFill>
              <a:srgbClr val="2B1E5C"/>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61" name="Conector recto de flecha 60"/>
          <p:cNvCxnSpPr/>
          <p:nvPr/>
        </p:nvCxnSpPr>
        <p:spPr>
          <a:xfrm>
            <a:off x="2181773" y="4583409"/>
            <a:ext cx="686975" cy="0"/>
          </a:xfrm>
          <a:prstGeom prst="straightConnector1">
            <a:avLst/>
          </a:prstGeom>
          <a:ln w="19050" cap="flat" cmpd="sng" algn="ctr">
            <a:solidFill>
              <a:srgbClr val="2B1E5C"/>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7" name="Conector angular 16"/>
          <p:cNvCxnSpPr>
            <a:stCxn id="15" idx="0"/>
            <a:endCxn id="29" idx="0"/>
          </p:cNvCxnSpPr>
          <p:nvPr/>
        </p:nvCxnSpPr>
        <p:spPr>
          <a:xfrm>
            <a:off x="7670522" y="2286355"/>
            <a:ext cx="9525" cy="2307501"/>
          </a:xfrm>
          <a:prstGeom prst="bentConnector3">
            <a:avLst>
              <a:gd name="adj1" fmla="val 3467370"/>
            </a:avLst>
          </a:prstGeom>
          <a:ln w="19050" cap="flat" cmpd="sng" algn="ctr">
            <a:solidFill>
              <a:srgbClr val="2B1E5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9" name="Rectángulo 68"/>
          <p:cNvSpPr/>
          <p:nvPr/>
        </p:nvSpPr>
        <p:spPr>
          <a:xfrm>
            <a:off x="462013" y="2955939"/>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endParaRPr lang="en-US" sz="750" dirty="0">
              <a:solidFill>
                <a:schemeClr val="bg1">
                  <a:lumMod val="50000"/>
                </a:schemeClr>
              </a:solidFill>
            </a:endParaRPr>
          </a:p>
        </p:txBody>
      </p:sp>
      <p:sp>
        <p:nvSpPr>
          <p:cNvPr id="70" name="Rectángulo 69"/>
          <p:cNvSpPr/>
          <p:nvPr/>
        </p:nvSpPr>
        <p:spPr>
          <a:xfrm>
            <a:off x="3208038" y="2972155"/>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endParaRPr lang="en-US" sz="750" dirty="0">
              <a:solidFill>
                <a:schemeClr val="bg1">
                  <a:lumMod val="50000"/>
                </a:schemeClr>
              </a:solidFill>
            </a:endParaRPr>
          </a:p>
        </p:txBody>
      </p:sp>
      <p:sp>
        <p:nvSpPr>
          <p:cNvPr id="71" name="Rectángulo 70"/>
          <p:cNvSpPr/>
          <p:nvPr/>
        </p:nvSpPr>
        <p:spPr>
          <a:xfrm>
            <a:off x="5954847" y="2972155"/>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endParaRPr lang="en-US" sz="750" dirty="0">
              <a:solidFill>
                <a:schemeClr val="bg1">
                  <a:lumMod val="50000"/>
                </a:schemeClr>
              </a:solidFill>
            </a:endParaRPr>
          </a:p>
        </p:txBody>
      </p:sp>
      <p:sp>
        <p:nvSpPr>
          <p:cNvPr id="72" name="Rectángulo 71"/>
          <p:cNvSpPr/>
          <p:nvPr/>
        </p:nvSpPr>
        <p:spPr>
          <a:xfrm>
            <a:off x="462013" y="5279656"/>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endParaRPr lang="en-US" sz="750" dirty="0">
              <a:solidFill>
                <a:schemeClr val="bg1">
                  <a:lumMod val="50000"/>
                </a:schemeClr>
              </a:solidFill>
            </a:endParaRPr>
          </a:p>
        </p:txBody>
      </p:sp>
      <p:sp>
        <p:nvSpPr>
          <p:cNvPr id="74" name="Rectángulo 73"/>
          <p:cNvSpPr/>
          <p:nvPr/>
        </p:nvSpPr>
        <p:spPr>
          <a:xfrm>
            <a:off x="3208038" y="5279656"/>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p>
          <a:p>
            <a:pPr algn="ctr"/>
            <a:endParaRPr lang="en-US" sz="750" b="1" u="sng" dirty="0">
              <a:solidFill>
                <a:schemeClr val="bg1">
                  <a:lumMod val="50000"/>
                </a:schemeClr>
              </a:solidFill>
            </a:endParaRPr>
          </a:p>
          <a:p>
            <a:pPr algn="ctr"/>
            <a:r>
              <a:rPr lang="en-US" sz="750" b="1">
                <a:solidFill>
                  <a:srgbClr val="FF0000"/>
                </a:solidFill>
              </a:rPr>
              <a:t>(For activity 3.2 leave this part blank)</a:t>
            </a:r>
            <a:endParaRPr lang="en-US" sz="750">
              <a:solidFill>
                <a:srgbClr val="FF0000"/>
              </a:solidFill>
            </a:endParaRPr>
          </a:p>
          <a:p>
            <a:pPr algn="ctr"/>
            <a:endParaRPr lang="en-US" sz="750" dirty="0">
              <a:solidFill>
                <a:schemeClr val="bg1">
                  <a:lumMod val="50000"/>
                </a:schemeClr>
              </a:solidFill>
            </a:endParaRPr>
          </a:p>
        </p:txBody>
      </p:sp>
      <p:sp>
        <p:nvSpPr>
          <p:cNvPr id="75" name="Rectángulo 74"/>
          <p:cNvSpPr/>
          <p:nvPr/>
        </p:nvSpPr>
        <p:spPr>
          <a:xfrm>
            <a:off x="5954847" y="5279656"/>
            <a:ext cx="1378819" cy="545189"/>
          </a:xfrm>
          <a:prstGeom prst="rect">
            <a:avLst/>
          </a:prstGeom>
          <a:noFill/>
          <a:ln w="19050">
            <a:solidFill>
              <a:srgbClr val="2B1E5C"/>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50" b="1" u="sng" dirty="0">
                <a:solidFill>
                  <a:schemeClr val="bg1">
                    <a:lumMod val="50000"/>
                  </a:schemeClr>
                </a:solidFill>
              </a:rPr>
              <a:t>LIMITATIONS</a:t>
            </a:r>
            <a:endParaRPr lang="en-US" sz="750" dirty="0">
              <a:solidFill>
                <a:schemeClr val="bg1">
                  <a:lumMod val="50000"/>
                </a:schemeClr>
              </a:solidFill>
            </a:endParaRPr>
          </a:p>
        </p:txBody>
      </p:sp>
    </p:spTree>
    <p:extLst>
      <p:ext uri="{BB962C8B-B14F-4D97-AF65-F5344CB8AC3E}">
        <p14:creationId xmlns:p14="http://schemas.microsoft.com/office/powerpoint/2010/main" val="1828371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5428</Words>
  <Application>Microsoft Office PowerPoint</Application>
  <PresentationFormat>On-screen Show (4:3)</PresentationFormat>
  <Paragraphs>852</Paragraphs>
  <Slides>47</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Aptos</vt:lpstr>
      <vt:lpstr>Arial</vt:lpstr>
      <vt:lpstr>Arial MT</vt:lpstr>
      <vt:lpstr>Calibri</vt:lpstr>
      <vt:lpstr>Open Sans</vt:lpstr>
      <vt:lpstr>Segoe UI</vt:lpstr>
      <vt:lpstr>Symbol</vt:lpstr>
      <vt:lpstr>Times New Roman</vt:lpstr>
      <vt:lpstr>Trebuchet MS</vt:lpstr>
      <vt:lpstr>Verdana</vt:lpstr>
      <vt:lpstr>Office Theme</vt:lpstr>
      <vt:lpstr>MULTIVARIATE ANALYSIS MULTIPLE REGRESSION</vt:lpstr>
      <vt:lpstr>PowerPoint Presentation</vt:lpstr>
      <vt:lpstr>PowerPoint Presentation</vt:lpstr>
      <vt:lpstr>Dependence Tests ….</vt:lpstr>
      <vt:lpstr>PowerPoint Presentation</vt:lpstr>
      <vt:lpstr>Multivariate Regression: The Variate</vt:lpstr>
      <vt:lpstr>PowerPoint Presentation</vt:lpstr>
      <vt:lpstr>Ejercicio</vt:lpstr>
      <vt:lpstr>PowerPoint Presentation</vt:lpstr>
      <vt:lpstr>ACTIVITY 3.2 – A SIX-STAGE APPROACH TO MULTIVARIABLE MODEL BUILDING</vt:lpstr>
      <vt:lpstr>PowerPoint Presentation</vt:lpstr>
      <vt:lpstr>PowerPoint Presentation</vt:lpstr>
      <vt:lpstr>PowerPoint Presentation</vt:lpstr>
      <vt:lpstr>PowerPoint Presentation</vt:lpstr>
      <vt:lpstr>PowerPoint Presentation</vt:lpstr>
      <vt:lpstr>PowerPoint Presentation</vt:lpstr>
      <vt:lpstr>Multivariate Regression Analysis: Procedure</vt:lpstr>
      <vt:lpstr>Setting up the Objectives of Multiple Regression Analysis</vt:lpstr>
      <vt:lpstr>Research Problems Appropriate for Multiple Regression</vt:lpstr>
      <vt:lpstr>Specifying a Statistical Relationship</vt:lpstr>
      <vt:lpstr>Selection of Dependent and Independent Variables</vt:lpstr>
      <vt:lpstr>Objectives of Multiple Regression Analysis: Rules of Thumb</vt:lpstr>
      <vt:lpstr>Design of Multiple Regression Analysis</vt:lpstr>
      <vt:lpstr>Design of Multiple Regression Analysis – Power Levels</vt:lpstr>
      <vt:lpstr>Design of Multiple Regression Analysis: Generalizability</vt:lpstr>
      <vt:lpstr>Multiple Regression Analysis: Assumptions</vt:lpstr>
      <vt:lpstr>Multiple Regression Assumptions: Residuals</vt:lpstr>
      <vt:lpstr>Multiple Regression Assumptions: Linearity</vt:lpstr>
      <vt:lpstr>Multiple Regression Assumptions: Homogeneity of Variance</vt:lpstr>
      <vt:lpstr>Multiple Regression Assumptions: Normality of the Error Term</vt:lpstr>
      <vt:lpstr>Multiple Regression Assumptions: Multicollinearity</vt:lpstr>
      <vt:lpstr>Multiple Regression Assumptions: Assessing Multicollinearity</vt:lpstr>
      <vt:lpstr>Multiple Regression Assumptions: Remedies for Multicollinearity</vt:lpstr>
      <vt:lpstr>Multiple Regression Analysis: The Model</vt:lpstr>
      <vt:lpstr>Multiple Regression Model: Estimation Technique</vt:lpstr>
      <vt:lpstr>Multiple Regression Model: Stepwise Search Methods</vt:lpstr>
      <vt:lpstr>Multiple Regression Model: Other Sequential Search Methods</vt:lpstr>
      <vt:lpstr>Multiple Regression Model: Estimation Technique</vt:lpstr>
      <vt:lpstr>Multiple Regression Model: Statistical vs. Practical Significance</vt:lpstr>
      <vt:lpstr>Multiple Regression Model Significance: Rules of Thumb</vt:lpstr>
      <vt:lpstr>Multiple Regression Model: Influential Observations</vt:lpstr>
      <vt:lpstr>Multiple Regression Model: Corrective Actions for Influential Observations</vt:lpstr>
      <vt:lpstr>Multiple Regression Analysis: Result Interpretation</vt:lpstr>
      <vt:lpstr>Multiple Regression Analysis: Result Interpretation</vt:lpstr>
      <vt:lpstr>Multiple Regression Analysis: Result Interpretation</vt:lpstr>
      <vt:lpstr>Multiple Regression Analysis: Validation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DEPENDENCE MA TESTS</dc:title>
  <dc:creator>Rafif Srour Daher</dc:creator>
  <cp:lastModifiedBy>Manoel Fernando Alonso Gadi</cp:lastModifiedBy>
  <cp:revision>6</cp:revision>
  <dcterms:created xsi:type="dcterms:W3CDTF">2025-05-26T13:52:58Z</dcterms:created>
  <dcterms:modified xsi:type="dcterms:W3CDTF">2025-05-29T15:54:34Z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2021-04-23T00:00:00Z</vt:filetime>
  </property>
  <property fmtid="{D5CDD505-2E9C-101B-9397-08002B2CF9AE}" pid="3" name="Creator">
    <vt:lpwstr>Acrobat PDFMaker 21 para PowerPoint</vt:lpwstr>
  </property>
  <property fmtid="{D5CDD505-2E9C-101B-9397-08002B2CF9AE}" pid="4" name="LastSaved">
    <vt:filetime>2025-05-26T00:00:00Z</vt:filetime>
  </property>
  <property fmtid="{D5CDD505-2E9C-101B-9397-08002B2CF9AE}" pid="5" name="Producer">
    <vt:lpwstr>Adobe PDF Library 21.1.181</vt:lpwstr>
  </property>
</Properties>
</file>