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96" r:id="rId3"/>
    <p:sldId id="297" r:id="rId4"/>
    <p:sldId id="258" r:id="rId5"/>
    <p:sldId id="300" r:id="rId6"/>
    <p:sldId id="259" r:id="rId7"/>
    <p:sldId id="291" r:id="rId8"/>
    <p:sldId id="301" r:id="rId9"/>
    <p:sldId id="303" r:id="rId10"/>
    <p:sldId id="305" r:id="rId11"/>
    <p:sldId id="293" r:id="rId12"/>
    <p:sldId id="294" r:id="rId13"/>
    <p:sldId id="304" r:id="rId14"/>
    <p:sldId id="295" r:id="rId15"/>
    <p:sldId id="299" r:id="rId16"/>
    <p:sldId id="298" r:id="rId17"/>
    <p:sldId id="290" r:id="rId1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AC6DE1A-8298-4C5D-ACA0-FB65B37DBD78}" type="datetimeFigureOut">
              <a:rPr lang="en-GB" smtClean="0"/>
              <a:t>31/05/2025</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52BBCB8-08A5-42CB-A8A9-2330BB85AB66}" type="slidenum">
              <a:rPr lang="en-GB" smtClean="0"/>
              <a:t>‹#›</a:t>
            </a:fld>
            <a:endParaRPr lang="en-GB"/>
          </a:p>
        </p:txBody>
      </p:sp>
    </p:spTree>
    <p:extLst>
      <p:ext uri="{BB962C8B-B14F-4D97-AF65-F5344CB8AC3E}">
        <p14:creationId xmlns:p14="http://schemas.microsoft.com/office/powerpoint/2010/main" val="158998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44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0B3FA-4082-4E46-2AE5-CDC1ECE9F1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61FDC2-04E3-ED7E-B2D4-B2DD1480D5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3CD349-C542-7DC3-C1AA-BD71917DF725}"/>
              </a:ext>
            </a:extLst>
          </p:cNvPr>
          <p:cNvSpPr>
            <a:spLocks noGrp="1"/>
          </p:cNvSpPr>
          <p:nvPr>
            <p:ph type="body" idx="1"/>
          </p:nvPr>
        </p:nvSpPr>
        <p:spPr/>
        <p:txBody>
          <a:bodyPr/>
          <a:lstStyle/>
          <a:p>
            <a:endParaRPr lang="en-US" noProof="0" dirty="0"/>
          </a:p>
        </p:txBody>
      </p:sp>
      <p:sp>
        <p:nvSpPr>
          <p:cNvPr id="4" name="Marcador de número de diapositiva 3">
            <a:extLst>
              <a:ext uri="{FF2B5EF4-FFF2-40B4-BE49-F238E27FC236}">
                <a16:creationId xmlns:a16="http://schemas.microsoft.com/office/drawing/2014/main" id="{BD0124AC-E777-0B1A-50BB-651788D1EB8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1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49ED3-2D56-C688-5C30-AAD504AEC91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691677-6345-2458-1DE6-C7EA46DF1F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0F2244-EF06-6563-B221-348A80FF1680}"/>
              </a:ext>
            </a:extLst>
          </p:cNvPr>
          <p:cNvSpPr>
            <a:spLocks noGrp="1"/>
          </p:cNvSpPr>
          <p:nvPr>
            <p:ph type="body" idx="1"/>
          </p:nvPr>
        </p:nvSpPr>
        <p:spPr/>
        <p:txBody>
          <a:bodyPr/>
          <a:lstStyle/>
          <a:p>
            <a:endParaRPr lang="en-US" noProof="0" dirty="0"/>
          </a:p>
        </p:txBody>
      </p:sp>
      <p:sp>
        <p:nvSpPr>
          <p:cNvPr id="4" name="Marcador de número de diapositiva 3">
            <a:extLst>
              <a:ext uri="{FF2B5EF4-FFF2-40B4-BE49-F238E27FC236}">
                <a16:creationId xmlns:a16="http://schemas.microsoft.com/office/drawing/2014/main" id="{7F89E9FE-9EF5-B0C1-4668-3ECAFD8D2642}"/>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0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sz="half" idx="2"/>
          </p:nvPr>
        </p:nvSpPr>
        <p:spPr>
          <a:xfrm>
            <a:off x="428406" y="1866606"/>
            <a:ext cx="3884295" cy="4163060"/>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4" name="Holder 4"/>
          <p:cNvSpPr>
            <a:spLocks noGrp="1"/>
          </p:cNvSpPr>
          <p:nvPr>
            <p:ph sz="half" idx="3"/>
          </p:nvPr>
        </p:nvSpPr>
        <p:spPr>
          <a:xfrm>
            <a:off x="4693081" y="1973521"/>
            <a:ext cx="4070350" cy="4084954"/>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6" name="Holder 6"/>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7" name="Holder 7"/>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4" name="Holder 4"/>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5" name="Holder 5"/>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3" name="Holder 3"/>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4" name="Holder 4"/>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124968"/>
            <a:ext cx="6858000" cy="1384995"/>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p>
        </p:txBody>
      </p:sp>
      <p:sp>
        <p:nvSpPr>
          <p:cNvPr id="4" name="Marcador de fecha 3"/>
          <p:cNvSpPr>
            <a:spLocks noGrp="1"/>
          </p:cNvSpPr>
          <p:nvPr>
            <p:ph type="dt" sz="half" idx="10"/>
          </p:nvPr>
        </p:nvSpPr>
        <p:spPr>
          <a:xfrm>
            <a:off x="3870360" y="6581161"/>
            <a:ext cx="1402714" cy="184666"/>
          </a:xfrm>
        </p:spPr>
        <p:txBody>
          <a:bodyPr/>
          <a:lstStyle/>
          <a:p>
            <a:fld id="{B843FB0F-544E-4222-938B-9F325F72CADD}" type="datetimeFigureOut">
              <a:rPr lang="es-ES" smtClean="0"/>
              <a:pPr/>
              <a:t>31/05/2025</a:t>
            </a:fld>
            <a:endParaRPr lang="es-ES"/>
          </a:p>
        </p:txBody>
      </p:sp>
      <p:sp>
        <p:nvSpPr>
          <p:cNvPr id="5" name="Marcador de pie de página 4"/>
          <p:cNvSpPr>
            <a:spLocks noGrp="1"/>
          </p:cNvSpPr>
          <p:nvPr>
            <p:ph type="ftr" sz="quarter" idx="11"/>
          </p:nvPr>
        </p:nvSpPr>
        <p:spPr>
          <a:xfrm>
            <a:off x="414690" y="6581161"/>
            <a:ext cx="651510" cy="184666"/>
          </a:xfrm>
        </p:spPr>
        <p:txBody>
          <a:bodyPr/>
          <a:lstStyle/>
          <a:p>
            <a:endParaRPr lang="es-ES"/>
          </a:p>
        </p:txBody>
      </p:sp>
      <p:sp>
        <p:nvSpPr>
          <p:cNvPr id="6" name="Marcador de número de diapositiva 5"/>
          <p:cNvSpPr>
            <a:spLocks noGrp="1"/>
          </p:cNvSpPr>
          <p:nvPr>
            <p:ph type="sldNum" sz="quarter" idx="12"/>
          </p:nvPr>
        </p:nvSpPr>
        <p:spPr>
          <a:xfrm>
            <a:off x="8638092" y="6581161"/>
            <a:ext cx="258445" cy="184666"/>
          </a:xfrm>
        </p:spPr>
        <p:txBody>
          <a:bodyPr/>
          <a:lstStyle/>
          <a:p>
            <a:fld id="{E82604A8-35FE-4383-A906-C8C89BBA1F24}" type="slidenum">
              <a:rPr lang="es-ES" smtClean="0"/>
              <a:pPr/>
              <a:t>‹#›</a:t>
            </a:fld>
            <a:endParaRPr lang="es-ES"/>
          </a:p>
        </p:txBody>
      </p:sp>
    </p:spTree>
    <p:extLst>
      <p:ext uri="{BB962C8B-B14F-4D97-AF65-F5344CB8AC3E}">
        <p14:creationId xmlns:p14="http://schemas.microsoft.com/office/powerpoint/2010/main" val="166976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2504" y="1249097"/>
            <a:ext cx="8307070" cy="33020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a:xfrm>
            <a:off x="762421" y="1962614"/>
            <a:ext cx="3966845" cy="140335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a:xfrm>
            <a:off x="414690" y="6581161"/>
            <a:ext cx="651510"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a:xfrm>
            <a:off x="3870360" y="6581161"/>
            <a:ext cx="1402714"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a:xfrm>
            <a:off x="8638092" y="6581161"/>
            <a:ext cx="258445"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manoelgadi/Peppermoney/blob/main/Template_Activity%203.2-MODEL%20BUILDING_V2.ppt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4075938" y="1417203"/>
              <a:ext cx="992127" cy="989194"/>
            </a:xfrm>
            <a:prstGeom prst="rect">
              <a:avLst/>
            </a:prstGeom>
          </p:spPr>
        </p:pic>
      </p:grpSp>
      <p:sp>
        <p:nvSpPr>
          <p:cNvPr id="5" name="object 5"/>
          <p:cNvSpPr txBox="1">
            <a:spLocks noGrp="1"/>
          </p:cNvSpPr>
          <p:nvPr>
            <p:ph type="title"/>
          </p:nvPr>
        </p:nvSpPr>
        <p:spPr>
          <a:xfrm>
            <a:off x="427055" y="1353791"/>
            <a:ext cx="8288020" cy="2722245"/>
          </a:xfrm>
          <a:prstGeom prst="rect">
            <a:avLst/>
          </a:prstGeom>
        </p:spPr>
        <p:txBody>
          <a:bodyPr vert="horz" wrap="square" lIns="0" tIns="12065" rIns="0" bIns="0" rtlCol="0">
            <a:spAutoFit/>
          </a:bodyPr>
          <a:lstStyle/>
          <a:p>
            <a:pPr marL="1496695" marR="1489710" algn="ctr">
              <a:lnSpc>
                <a:spcPct val="100000"/>
              </a:lnSpc>
              <a:spcBef>
                <a:spcPts val="95"/>
              </a:spcBef>
            </a:pPr>
            <a:r>
              <a:rPr sz="5900" b="1" spc="-105" dirty="0">
                <a:solidFill>
                  <a:srgbClr val="FFFFFF"/>
                </a:solidFill>
                <a:latin typeface="Segoe UI"/>
                <a:cs typeface="Segoe UI"/>
              </a:rPr>
              <a:t>MULTIVARIATE </a:t>
            </a:r>
            <a:r>
              <a:rPr sz="5900" b="1" spc="-10" dirty="0">
                <a:solidFill>
                  <a:srgbClr val="FFFFFF"/>
                </a:solidFill>
                <a:latin typeface="Segoe UI"/>
                <a:cs typeface="Segoe UI"/>
              </a:rPr>
              <a:t>ANALYSIS</a:t>
            </a:r>
            <a:endParaRPr sz="5900">
              <a:latin typeface="Segoe UI"/>
              <a:cs typeface="Segoe UI"/>
            </a:endParaRPr>
          </a:p>
          <a:p>
            <a:pPr algn="ctr">
              <a:lnSpc>
                <a:spcPts val="7075"/>
              </a:lnSpc>
            </a:pPr>
            <a:r>
              <a:rPr sz="5900" b="1" spc="-35" dirty="0">
                <a:solidFill>
                  <a:srgbClr val="FFFFFF"/>
                </a:solidFill>
                <a:latin typeface="Segoe UI"/>
                <a:cs typeface="Segoe UI"/>
              </a:rPr>
              <a:t>MULTIPLE</a:t>
            </a:r>
            <a:r>
              <a:rPr sz="5900" b="1" spc="-360" dirty="0">
                <a:solidFill>
                  <a:srgbClr val="FFFFFF"/>
                </a:solidFill>
                <a:latin typeface="Segoe UI"/>
                <a:cs typeface="Segoe UI"/>
              </a:rPr>
              <a:t> </a:t>
            </a:r>
            <a:r>
              <a:rPr sz="5900" b="1" spc="-10" dirty="0">
                <a:solidFill>
                  <a:srgbClr val="FFFFFF"/>
                </a:solidFill>
                <a:latin typeface="Segoe UI"/>
                <a:cs typeface="Segoe UI"/>
              </a:rPr>
              <a:t>REGRESSION</a:t>
            </a:r>
            <a:endParaRPr sz="5900">
              <a:latin typeface="Segoe UI"/>
              <a:cs typeface="Segoe UI"/>
            </a:endParaRPr>
          </a:p>
        </p:txBody>
      </p:sp>
      <p:sp>
        <p:nvSpPr>
          <p:cNvPr id="7" name="object 7"/>
          <p:cNvSpPr txBox="1"/>
          <p:nvPr/>
        </p:nvSpPr>
        <p:spPr>
          <a:xfrm>
            <a:off x="6902911" y="161244"/>
            <a:ext cx="1854835" cy="574040"/>
          </a:xfrm>
          <a:prstGeom prst="rect">
            <a:avLst/>
          </a:prstGeom>
        </p:spPr>
        <p:txBody>
          <a:bodyPr vert="horz" wrap="square" lIns="0" tIns="12700" rIns="0" bIns="0" rtlCol="0">
            <a:spAutoFit/>
          </a:bodyPr>
          <a:lstStyle/>
          <a:p>
            <a:pPr marL="478155" marR="5080" indent="-466090">
              <a:lnSpc>
                <a:spcPct val="100000"/>
              </a:lnSpc>
              <a:spcBef>
                <a:spcPts val="100"/>
              </a:spcBef>
            </a:pPr>
            <a:r>
              <a:rPr sz="1800" dirty="0">
                <a:solidFill>
                  <a:srgbClr val="FFFFFF"/>
                </a:solidFill>
                <a:latin typeface="Segoe UI"/>
                <a:cs typeface="Segoe UI"/>
              </a:rPr>
              <a:t>Data</a:t>
            </a:r>
            <a:r>
              <a:rPr sz="1800" spc="-25" dirty="0">
                <a:solidFill>
                  <a:srgbClr val="FFFFFF"/>
                </a:solidFill>
                <a:latin typeface="Segoe UI"/>
                <a:cs typeface="Segoe UI"/>
              </a:rPr>
              <a:t> </a:t>
            </a:r>
            <a:r>
              <a:rPr sz="1800" dirty="0">
                <a:solidFill>
                  <a:srgbClr val="FFFFFF"/>
                </a:solidFill>
                <a:latin typeface="Segoe UI"/>
                <a:cs typeface="Segoe UI"/>
              </a:rPr>
              <a:t>and</a:t>
            </a:r>
            <a:r>
              <a:rPr sz="1800" spc="-25" dirty="0">
                <a:solidFill>
                  <a:srgbClr val="FFFFFF"/>
                </a:solidFill>
                <a:latin typeface="Segoe UI"/>
                <a:cs typeface="Segoe UI"/>
              </a:rPr>
              <a:t> </a:t>
            </a:r>
            <a:r>
              <a:rPr sz="1800" spc="-10" dirty="0">
                <a:solidFill>
                  <a:srgbClr val="FFFFFF"/>
                </a:solidFill>
                <a:latin typeface="Segoe UI"/>
                <a:cs typeface="Segoe UI"/>
              </a:rPr>
              <a:t>Business Analytics</a:t>
            </a:r>
            <a:endParaRPr sz="1800">
              <a:latin typeface="Segoe UI"/>
              <a:cs typeface="Segoe UI"/>
            </a:endParaRPr>
          </a:p>
        </p:txBody>
      </p:sp>
      <p:sp>
        <p:nvSpPr>
          <p:cNvPr id="8" name="object 8"/>
          <p:cNvSpPr txBox="1"/>
          <p:nvPr/>
        </p:nvSpPr>
        <p:spPr>
          <a:xfrm>
            <a:off x="294765" y="4117793"/>
            <a:ext cx="8452485" cy="2169825"/>
          </a:xfrm>
          <a:prstGeom prst="rect">
            <a:avLst/>
          </a:prstGeom>
        </p:spPr>
        <p:txBody>
          <a:bodyPr vert="horz" wrap="square" lIns="0" tIns="12700" rIns="0" bIns="0" rtlCol="0">
            <a:spAutoFit/>
          </a:bodyPr>
          <a:lstStyle/>
          <a:p>
            <a:pPr marL="114300" marR="5080" algn="ctr">
              <a:lnSpc>
                <a:spcPct val="100000"/>
              </a:lnSpc>
              <a:spcBef>
                <a:spcPts val="100"/>
              </a:spcBef>
              <a:tabLst>
                <a:tab pos="1974214" algn="l"/>
                <a:tab pos="2346325" algn="l"/>
                <a:tab pos="4495165" algn="l"/>
                <a:tab pos="5231765" algn="l"/>
                <a:tab pos="6148705" algn="l"/>
                <a:tab pos="7771130" algn="l"/>
              </a:tabLst>
            </a:pPr>
            <a:r>
              <a:rPr sz="1800" dirty="0">
                <a:solidFill>
                  <a:srgbClr val="FFFFFF"/>
                </a:solidFill>
                <a:latin typeface="Segoe UI"/>
                <a:cs typeface="Segoe UI"/>
              </a:rPr>
              <a:t>S</a:t>
            </a:r>
            <a:r>
              <a:rPr sz="1800" spc="-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 I S T I</a:t>
            </a:r>
            <a:r>
              <a:rPr sz="1800" spc="5" dirty="0">
                <a:solidFill>
                  <a:srgbClr val="FFFFFF"/>
                </a:solidFill>
                <a:latin typeface="Segoe UI"/>
                <a:cs typeface="Segoe UI"/>
              </a:rPr>
              <a:t> </a:t>
            </a:r>
            <a:r>
              <a:rPr sz="1800" dirty="0">
                <a:solidFill>
                  <a:srgbClr val="FFFFFF"/>
                </a:solidFill>
                <a:latin typeface="Segoe UI"/>
                <a:cs typeface="Segoe UI"/>
              </a:rPr>
              <a:t>C </a:t>
            </a:r>
            <a:r>
              <a:rPr sz="1800" spc="-50" dirty="0">
                <a:solidFill>
                  <a:srgbClr val="FFFFFF"/>
                </a:solidFill>
                <a:latin typeface="Segoe UI"/>
                <a:cs typeface="Segoe UI"/>
              </a:rPr>
              <a:t>S</a:t>
            </a:r>
            <a:r>
              <a:rPr sz="1800" dirty="0">
                <a:solidFill>
                  <a:srgbClr val="FFFFFF"/>
                </a:solidFill>
                <a:latin typeface="Segoe UI"/>
                <a:cs typeface="Segoe UI"/>
              </a:rPr>
              <a:t>	</a:t>
            </a:r>
            <a:r>
              <a:rPr sz="1800" spc="-50" dirty="0">
                <a:solidFill>
                  <a:srgbClr val="FFFFFF"/>
                </a:solidFill>
                <a:latin typeface="Segoe UI"/>
                <a:cs typeface="Segoe UI"/>
              </a:rPr>
              <a:t>&amp;</a:t>
            </a:r>
            <a:r>
              <a:rPr sz="1800" dirty="0">
                <a:solidFill>
                  <a:srgbClr val="FFFFFF"/>
                </a:solidFill>
                <a:latin typeface="Segoe UI"/>
                <a:cs typeface="Segoe UI"/>
              </a:rPr>
              <a:t>	P</a:t>
            </a:r>
            <a:r>
              <a:rPr sz="1800" spc="-10" dirty="0">
                <a:solidFill>
                  <a:srgbClr val="FFFFFF"/>
                </a:solidFill>
                <a:latin typeface="Segoe UI"/>
                <a:cs typeface="Segoe UI"/>
              </a:rPr>
              <a:t> </a:t>
            </a:r>
            <a:r>
              <a:rPr sz="1800" dirty="0">
                <a:solidFill>
                  <a:srgbClr val="FFFFFF"/>
                </a:solidFill>
                <a:latin typeface="Segoe UI"/>
                <a:cs typeface="Segoe UI"/>
              </a:rPr>
              <a:t>R</a:t>
            </a:r>
            <a:r>
              <a:rPr sz="1800" spc="-25" dirty="0">
                <a:solidFill>
                  <a:srgbClr val="FFFFFF"/>
                </a:solidFill>
                <a:latin typeface="Segoe UI"/>
                <a:cs typeface="Segoe UI"/>
              </a:rPr>
              <a:t> </a:t>
            </a:r>
            <a:r>
              <a:rPr sz="1800" dirty="0">
                <a:solidFill>
                  <a:srgbClr val="FFFFFF"/>
                </a:solidFill>
                <a:latin typeface="Segoe UI"/>
                <a:cs typeface="Segoe UI"/>
              </a:rPr>
              <a:t>O</a:t>
            </a:r>
            <a:r>
              <a:rPr sz="1800" spc="-5" dirty="0">
                <a:solidFill>
                  <a:srgbClr val="FFFFFF"/>
                </a:solidFill>
                <a:latin typeface="Segoe UI"/>
                <a:cs typeface="Segoe UI"/>
              </a:rPr>
              <a:t> </a:t>
            </a:r>
            <a:r>
              <a:rPr sz="1800" dirty="0">
                <a:solidFill>
                  <a:srgbClr val="FFFFFF"/>
                </a:solidFill>
                <a:latin typeface="Segoe UI"/>
                <a:cs typeface="Segoe UI"/>
              </a:rPr>
              <a:t>B</a:t>
            </a:r>
            <a:r>
              <a:rPr sz="1800" spc="-5"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dirty="0">
                <a:solidFill>
                  <a:srgbClr val="FFFFFF"/>
                </a:solidFill>
                <a:latin typeface="Segoe UI"/>
                <a:cs typeface="Segoe UI"/>
              </a:rPr>
              <a:t>B I L</a:t>
            </a:r>
            <a:r>
              <a:rPr sz="1800" spc="-10" dirty="0">
                <a:solidFill>
                  <a:srgbClr val="FFFFFF"/>
                </a:solidFill>
                <a:latin typeface="Segoe UI"/>
                <a:cs typeface="Segoe UI"/>
              </a:rPr>
              <a:t> </a:t>
            </a:r>
            <a:r>
              <a:rPr sz="1800" dirty="0">
                <a:solidFill>
                  <a:srgbClr val="FFFFFF"/>
                </a:solidFill>
                <a:latin typeface="Segoe UI"/>
                <a:cs typeface="Segoe UI"/>
              </a:rPr>
              <a:t>I T</a:t>
            </a:r>
            <a:r>
              <a:rPr sz="1800" spc="20" dirty="0">
                <a:solidFill>
                  <a:srgbClr val="FFFFFF"/>
                </a:solidFill>
                <a:latin typeface="Segoe UI"/>
                <a:cs typeface="Segoe UI"/>
              </a:rPr>
              <a:t> </a:t>
            </a:r>
            <a:r>
              <a:rPr sz="1800" spc="-50" dirty="0">
                <a:solidFill>
                  <a:srgbClr val="FFFFFF"/>
                </a:solidFill>
                <a:latin typeface="Segoe UI"/>
                <a:cs typeface="Segoe UI"/>
              </a:rPr>
              <a:t>Y</a:t>
            </a:r>
            <a:r>
              <a:rPr sz="1800" dirty="0">
                <a:solidFill>
                  <a:srgbClr val="FFFFFF"/>
                </a:solidFill>
                <a:latin typeface="Segoe UI"/>
                <a:cs typeface="Segoe UI"/>
              </a:rPr>
              <a:t>	F</a:t>
            </a:r>
            <a:r>
              <a:rPr sz="1800" spc="-15" dirty="0">
                <a:solidFill>
                  <a:srgbClr val="FFFFFF"/>
                </a:solidFill>
                <a:latin typeface="Segoe UI"/>
                <a:cs typeface="Segoe UI"/>
              </a:rPr>
              <a:t> </a:t>
            </a:r>
            <a:r>
              <a:rPr sz="1800" dirty="0">
                <a:solidFill>
                  <a:srgbClr val="FFFFFF"/>
                </a:solidFill>
                <a:latin typeface="Segoe UI"/>
                <a:cs typeface="Segoe UI"/>
              </a:rPr>
              <a:t>O</a:t>
            </a:r>
            <a:r>
              <a:rPr sz="1800" spc="-10" dirty="0">
                <a:solidFill>
                  <a:srgbClr val="FFFFFF"/>
                </a:solidFill>
                <a:latin typeface="Segoe UI"/>
                <a:cs typeface="Segoe UI"/>
              </a:rPr>
              <a:t> </a:t>
            </a:r>
            <a:r>
              <a:rPr sz="1800" spc="-50" dirty="0">
                <a:solidFill>
                  <a:srgbClr val="FFFFFF"/>
                </a:solidFill>
                <a:latin typeface="Segoe UI"/>
                <a:cs typeface="Segoe UI"/>
              </a:rPr>
              <a:t>R</a:t>
            </a:r>
            <a:r>
              <a:rPr sz="1800" dirty="0">
                <a:solidFill>
                  <a:srgbClr val="FFFFFF"/>
                </a:solidFill>
                <a:latin typeface="Segoe UI"/>
                <a:cs typeface="Segoe UI"/>
              </a:rPr>
              <a:t>	D</a:t>
            </a:r>
            <a:r>
              <a:rPr sz="1800" spc="-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50" dirty="0">
                <a:solidFill>
                  <a:srgbClr val="FFFFFF"/>
                </a:solidFill>
                <a:latin typeface="Segoe UI"/>
                <a:cs typeface="Segoe UI"/>
              </a:rPr>
              <a:t>A</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0"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spc="-10" dirty="0">
                <a:solidFill>
                  <a:srgbClr val="FFFFFF"/>
                </a:solidFill>
                <a:latin typeface="Segoe UI"/>
                <a:cs typeface="Segoe UI"/>
              </a:rPr>
              <a:t>L</a:t>
            </a:r>
            <a:r>
              <a:rPr sz="1800" spc="-114" dirty="0">
                <a:solidFill>
                  <a:srgbClr val="FFFFFF"/>
                </a:solidFill>
                <a:latin typeface="Segoe UI"/>
                <a:cs typeface="Segoe UI"/>
              </a:rPr>
              <a:t> </a:t>
            </a:r>
            <a:r>
              <a:rPr sz="1800" dirty="0">
                <a:solidFill>
                  <a:srgbClr val="FFFFFF"/>
                </a:solidFill>
                <a:latin typeface="Segoe UI"/>
                <a:cs typeface="Segoe UI"/>
              </a:rPr>
              <a:t>Y</a:t>
            </a:r>
            <a:r>
              <a:rPr sz="1800" spc="-25" dirty="0">
                <a:solidFill>
                  <a:srgbClr val="FFFFFF"/>
                </a:solidFill>
                <a:latin typeface="Segoe UI"/>
                <a:cs typeface="Segoe UI"/>
              </a:rPr>
              <a:t> </a:t>
            </a:r>
            <a:r>
              <a:rPr sz="1800" dirty="0">
                <a:solidFill>
                  <a:srgbClr val="FFFFFF"/>
                </a:solidFill>
                <a:latin typeface="Segoe UI"/>
                <a:cs typeface="Segoe UI"/>
              </a:rPr>
              <a:t>S</a:t>
            </a:r>
            <a:r>
              <a:rPr sz="1800" spc="-10" dirty="0">
                <a:solidFill>
                  <a:srgbClr val="FFFFFF"/>
                </a:solidFill>
                <a:latin typeface="Segoe UI"/>
                <a:cs typeface="Segoe UI"/>
              </a:rPr>
              <a:t> </a:t>
            </a:r>
            <a:r>
              <a:rPr sz="1800" dirty="0">
                <a:solidFill>
                  <a:srgbClr val="FFFFFF"/>
                </a:solidFill>
                <a:latin typeface="Segoe UI"/>
                <a:cs typeface="Segoe UI"/>
              </a:rPr>
              <a:t>I</a:t>
            </a:r>
            <a:r>
              <a:rPr sz="1800" spc="5" dirty="0">
                <a:solidFill>
                  <a:srgbClr val="FFFFFF"/>
                </a:solidFill>
                <a:latin typeface="Segoe UI"/>
                <a:cs typeface="Segoe UI"/>
              </a:rPr>
              <a:t> </a:t>
            </a:r>
            <a:r>
              <a:rPr sz="1800" spc="-50" dirty="0">
                <a:solidFill>
                  <a:srgbClr val="FFFFFF"/>
                </a:solidFill>
                <a:latin typeface="Segoe UI"/>
                <a:cs typeface="Segoe UI"/>
              </a:rPr>
              <a:t>S</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5" dirty="0">
                <a:solidFill>
                  <a:srgbClr val="FFFFFF"/>
                </a:solidFill>
                <a:latin typeface="Segoe UI"/>
                <a:cs typeface="Segoe UI"/>
              </a:rPr>
              <a:t> </a:t>
            </a:r>
            <a:r>
              <a:rPr sz="1800" spc="-50" dirty="0">
                <a:solidFill>
                  <a:srgbClr val="FFFFFF"/>
                </a:solidFill>
                <a:latin typeface="Segoe UI"/>
                <a:cs typeface="Segoe UI"/>
              </a:rPr>
              <a:t>D </a:t>
            </a:r>
            <a:r>
              <a:rPr sz="1800" dirty="0">
                <a:solidFill>
                  <a:srgbClr val="FFFFFF"/>
                </a:solidFill>
                <a:latin typeface="Segoe UI"/>
                <a:cs typeface="Segoe UI"/>
              </a:rPr>
              <a:t>M</a:t>
            </a:r>
            <a:r>
              <a:rPr sz="1800" spc="-10" dirty="0">
                <a:solidFill>
                  <a:srgbClr val="FFFFFF"/>
                </a:solidFill>
                <a:latin typeface="Segoe UI"/>
                <a:cs typeface="Segoe UI"/>
              </a:rPr>
              <a:t> </a:t>
            </a:r>
            <a:r>
              <a:rPr sz="1800" dirty="0">
                <a:solidFill>
                  <a:srgbClr val="FFFFFF"/>
                </a:solidFill>
                <a:latin typeface="Segoe UI"/>
                <a:cs typeface="Segoe UI"/>
              </a:rPr>
              <a:t>A N</a:t>
            </a:r>
            <a:r>
              <a:rPr sz="1800" spc="-5" dirty="0">
                <a:solidFill>
                  <a:srgbClr val="FFFFFF"/>
                </a:solidFill>
                <a:latin typeface="Segoe UI"/>
                <a:cs typeface="Segoe UI"/>
              </a:rPr>
              <a:t> </a:t>
            </a:r>
            <a:r>
              <a:rPr sz="1800" dirty="0">
                <a:solidFill>
                  <a:srgbClr val="FFFFFF"/>
                </a:solidFill>
                <a:latin typeface="Segoe UI"/>
                <a:cs typeface="Segoe UI"/>
              </a:rPr>
              <a:t>A</a:t>
            </a:r>
            <a:r>
              <a:rPr sz="1800" spc="-25" dirty="0">
                <a:solidFill>
                  <a:srgbClr val="FFFFFF"/>
                </a:solidFill>
                <a:latin typeface="Segoe UI"/>
                <a:cs typeface="Segoe UI"/>
              </a:rPr>
              <a:t> </a:t>
            </a:r>
            <a:r>
              <a:rPr sz="1800" dirty="0">
                <a:solidFill>
                  <a:srgbClr val="FFFFFF"/>
                </a:solidFill>
                <a:latin typeface="Segoe UI"/>
                <a:cs typeface="Segoe UI"/>
              </a:rPr>
              <a:t>G E M</a:t>
            </a:r>
            <a:r>
              <a:rPr sz="1800" spc="-5" dirty="0">
                <a:solidFill>
                  <a:srgbClr val="FFFFFF"/>
                </a:solidFill>
                <a:latin typeface="Segoe UI"/>
                <a:cs typeface="Segoe UI"/>
              </a:rPr>
              <a:t> </a:t>
            </a:r>
            <a:r>
              <a:rPr sz="1800" dirty="0">
                <a:solidFill>
                  <a:srgbClr val="FFFFFF"/>
                </a:solidFill>
                <a:latin typeface="Segoe UI"/>
                <a:cs typeface="Segoe UI"/>
              </a:rPr>
              <a:t>E N</a:t>
            </a:r>
            <a:r>
              <a:rPr sz="1800" spc="-5" dirty="0">
                <a:solidFill>
                  <a:srgbClr val="FFFFFF"/>
                </a:solidFill>
                <a:latin typeface="Segoe UI"/>
                <a:cs typeface="Segoe UI"/>
              </a:rPr>
              <a:t> </a:t>
            </a:r>
            <a:r>
              <a:rPr sz="1800" spc="-50" dirty="0">
                <a:solidFill>
                  <a:srgbClr val="FFFFFF"/>
                </a:solidFill>
                <a:latin typeface="Segoe UI"/>
                <a:cs typeface="Segoe UI"/>
              </a:rPr>
              <a:t>T </a:t>
            </a:r>
            <a:endParaRPr sz="1800" dirty="0">
              <a:latin typeface="Segoe UI"/>
              <a:cs typeface="Segoe UI"/>
            </a:endParaRPr>
          </a:p>
          <a:p>
            <a:pPr>
              <a:lnSpc>
                <a:spcPct val="100000"/>
              </a:lnSpc>
              <a:spcBef>
                <a:spcPts val="509"/>
              </a:spcBef>
            </a:pPr>
            <a:endParaRPr sz="1800" dirty="0">
              <a:latin typeface="Segoe UI"/>
              <a:cs typeface="Segoe UI"/>
            </a:endParaRPr>
          </a:p>
          <a:p>
            <a:pPr marL="12700" marR="7101840">
              <a:lnSpc>
                <a:spcPct val="100000"/>
              </a:lnSpc>
              <a:spcBef>
                <a:spcPts val="1850"/>
              </a:spcBef>
            </a:pPr>
            <a:r>
              <a:rPr lang="en-GB" sz="2200" dirty="0">
                <a:solidFill>
                  <a:srgbClr val="FFFFFF"/>
                </a:solidFill>
                <a:latin typeface="Segoe UI"/>
                <a:cs typeface="Segoe UI"/>
              </a:rPr>
              <a:t>Manoel Gadi</a:t>
            </a:r>
            <a:r>
              <a:rPr sz="2200" spc="-40" dirty="0">
                <a:solidFill>
                  <a:srgbClr val="FFFFFF"/>
                </a:solidFill>
                <a:latin typeface="Segoe UI"/>
                <a:cs typeface="Segoe UI"/>
              </a:rPr>
              <a:t>, </a:t>
            </a:r>
            <a:r>
              <a:rPr sz="2200" spc="-10" dirty="0">
                <a:solidFill>
                  <a:srgbClr val="FFFFFF"/>
                </a:solidFill>
                <a:latin typeface="Segoe UI"/>
                <a:cs typeface="Segoe UI"/>
              </a:rPr>
              <a:t>Ph.D.</a:t>
            </a:r>
            <a:endParaRPr sz="2200" dirty="0">
              <a:latin typeface="Segoe UI"/>
              <a:cs typeface="Segoe UI"/>
            </a:endParaRPr>
          </a:p>
          <a:p>
            <a:pPr marL="12700">
              <a:lnSpc>
                <a:spcPct val="100000"/>
              </a:lnSpc>
              <a:spcBef>
                <a:spcPts val="530"/>
              </a:spcBef>
            </a:pPr>
            <a:r>
              <a:rPr lang="en-GB" sz="1800" dirty="0">
                <a:solidFill>
                  <a:srgbClr val="FFFFFF"/>
                </a:solidFill>
                <a:latin typeface="Segoe UI"/>
                <a:cs typeface="Segoe UI"/>
              </a:rPr>
              <a:t>2025</a:t>
            </a:r>
            <a:endParaRPr sz="180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943" y="476566"/>
            <a:ext cx="7466657" cy="625171"/>
          </a:xfrm>
          <a:prstGeom prst="rect">
            <a:avLst/>
          </a:prstGeom>
        </p:spPr>
        <p:txBody>
          <a:bodyPr vert="horz" wrap="square" lIns="0" tIns="9525" rIns="0" bIns="0" rtlCol="0">
            <a:spAutoFit/>
          </a:bodyPr>
          <a:lstStyle/>
          <a:p>
            <a:pPr marL="1905953" marR="3810" indent="-1896904">
              <a:spcBef>
                <a:spcPts val="75"/>
              </a:spcBef>
            </a:pPr>
            <a:r>
              <a:rPr spc="-184" dirty="0"/>
              <a:t>ACTIVITY</a:t>
            </a:r>
            <a:r>
              <a:rPr spc="-101" dirty="0"/>
              <a:t> </a:t>
            </a:r>
            <a:r>
              <a:rPr spc="-131" dirty="0"/>
              <a:t>3.2</a:t>
            </a:r>
            <a:r>
              <a:rPr spc="-101" dirty="0"/>
              <a:t> </a:t>
            </a:r>
            <a:r>
              <a:rPr dirty="0"/>
              <a:t>–</a:t>
            </a:r>
            <a:r>
              <a:rPr spc="-86" dirty="0"/>
              <a:t> </a:t>
            </a:r>
            <a:r>
              <a:rPr spc="-135" dirty="0"/>
              <a:t>A</a:t>
            </a:r>
            <a:r>
              <a:rPr spc="-101" dirty="0"/>
              <a:t> </a:t>
            </a:r>
            <a:r>
              <a:rPr spc="-139" dirty="0"/>
              <a:t>SIX-</a:t>
            </a:r>
            <a:r>
              <a:rPr spc="-210" dirty="0"/>
              <a:t>STAGE</a:t>
            </a:r>
            <a:r>
              <a:rPr spc="-90" dirty="0"/>
              <a:t> </a:t>
            </a:r>
            <a:r>
              <a:rPr spc="-146" dirty="0"/>
              <a:t>APPROACH</a:t>
            </a:r>
            <a:r>
              <a:rPr spc="-94" dirty="0"/>
              <a:t> </a:t>
            </a:r>
            <a:r>
              <a:rPr spc="-146" dirty="0"/>
              <a:t>TO</a:t>
            </a:r>
            <a:r>
              <a:rPr spc="-86" dirty="0"/>
              <a:t> </a:t>
            </a:r>
            <a:r>
              <a:rPr spc="-127" dirty="0"/>
              <a:t>MULTIVARIABLE </a:t>
            </a:r>
            <a:r>
              <a:rPr spc="-116" dirty="0"/>
              <a:t>MODEL</a:t>
            </a:r>
            <a:r>
              <a:rPr spc="-94" dirty="0"/>
              <a:t> </a:t>
            </a:r>
            <a:r>
              <a:rPr spc="-15" dirty="0"/>
              <a:t>BUILDING</a:t>
            </a:r>
          </a:p>
        </p:txBody>
      </p:sp>
      <p:sp>
        <p:nvSpPr>
          <p:cNvPr id="3" name="object 3"/>
          <p:cNvSpPr txBox="1"/>
          <p:nvPr/>
        </p:nvSpPr>
        <p:spPr>
          <a:xfrm>
            <a:off x="7859087" y="5818966"/>
            <a:ext cx="82867" cy="148117"/>
          </a:xfrm>
          <a:prstGeom prst="rect">
            <a:avLst/>
          </a:prstGeom>
        </p:spPr>
        <p:txBody>
          <a:bodyPr vert="horz" wrap="square" lIns="0" tIns="9525" rIns="0" bIns="0" rtlCol="0">
            <a:spAutoFit/>
          </a:bodyPr>
          <a:lstStyle/>
          <a:p>
            <a:pPr marL="9525">
              <a:spcBef>
                <a:spcPts val="75"/>
              </a:spcBef>
            </a:pPr>
            <a:r>
              <a:rPr sz="900" spc="-38" dirty="0">
                <a:solidFill>
                  <a:srgbClr val="2A1D5B"/>
                </a:solidFill>
                <a:latin typeface="Arial MT"/>
                <a:cs typeface="Arial MT"/>
              </a:rPr>
              <a:t>1</a:t>
            </a:r>
            <a:endParaRPr sz="900">
              <a:latin typeface="Arial MT"/>
              <a:cs typeface="Arial MT"/>
            </a:endParaRPr>
          </a:p>
        </p:txBody>
      </p:sp>
      <p:sp>
        <p:nvSpPr>
          <p:cNvPr id="4" name="object 4"/>
          <p:cNvSpPr/>
          <p:nvPr/>
        </p:nvSpPr>
        <p:spPr>
          <a:xfrm>
            <a:off x="124196" y="1584093"/>
            <a:ext cx="2057400" cy="1371600"/>
          </a:xfrm>
          <a:custGeom>
            <a:avLst/>
            <a:gdLst/>
            <a:ahLst/>
            <a:cxnLst/>
            <a:rect l="l" t="t" r="r" b="b"/>
            <a:pathLst>
              <a:path w="2743200" h="1828800">
                <a:moveTo>
                  <a:pt x="0" y="914400"/>
                </a:moveTo>
                <a:lnTo>
                  <a:pt x="457200" y="0"/>
                </a:lnTo>
                <a:lnTo>
                  <a:pt x="2286000" y="0"/>
                </a:lnTo>
                <a:lnTo>
                  <a:pt x="2743200" y="914400"/>
                </a:lnTo>
                <a:lnTo>
                  <a:pt x="2286000" y="1828431"/>
                </a:lnTo>
                <a:lnTo>
                  <a:pt x="457200" y="1828431"/>
                </a:lnTo>
                <a:lnTo>
                  <a:pt x="0" y="914400"/>
                </a:lnTo>
                <a:close/>
              </a:path>
            </a:pathLst>
          </a:custGeom>
          <a:ln w="19079">
            <a:solidFill>
              <a:srgbClr val="D041A1"/>
            </a:solidFill>
          </a:ln>
        </p:spPr>
        <p:txBody>
          <a:bodyPr wrap="square" lIns="0" tIns="0" rIns="0" bIns="0" rtlCol="0"/>
          <a:lstStyle/>
          <a:p>
            <a:endParaRPr/>
          </a:p>
        </p:txBody>
      </p:sp>
      <p:sp>
        <p:nvSpPr>
          <p:cNvPr id="5" name="object 5"/>
          <p:cNvSpPr txBox="1"/>
          <p:nvPr/>
        </p:nvSpPr>
        <p:spPr>
          <a:xfrm>
            <a:off x="770506" y="1798396"/>
            <a:ext cx="764381"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1.</a:t>
            </a:r>
            <a:r>
              <a:rPr sz="750" b="1" u="sng" spc="-8" dirty="0">
                <a:solidFill>
                  <a:srgbClr val="7F7F7F"/>
                </a:solidFill>
                <a:uFill>
                  <a:solidFill>
                    <a:srgbClr val="7F7F7F"/>
                  </a:solidFill>
                </a:uFill>
                <a:latin typeface="Calibri"/>
                <a:cs typeface="Calibri"/>
              </a:rPr>
              <a:t> Objectives</a:t>
            </a:r>
            <a:endParaRPr sz="750">
              <a:latin typeface="Calibri"/>
              <a:cs typeface="Calibri"/>
            </a:endParaRPr>
          </a:p>
        </p:txBody>
      </p:sp>
      <p:sp>
        <p:nvSpPr>
          <p:cNvPr id="6" name="object 6"/>
          <p:cNvSpPr/>
          <p:nvPr/>
        </p:nvSpPr>
        <p:spPr>
          <a:xfrm>
            <a:off x="2868483" y="1600286"/>
            <a:ext cx="4802029" cy="1371600"/>
          </a:xfrm>
          <a:custGeom>
            <a:avLst/>
            <a:gdLst/>
            <a:ahLst/>
            <a:cxnLst/>
            <a:rect l="l" t="t" r="r" b="b"/>
            <a:pathLst>
              <a:path w="6402705" h="1828800">
                <a:moveTo>
                  <a:pt x="0" y="914400"/>
                </a:moveTo>
                <a:lnTo>
                  <a:pt x="457200" y="0"/>
                </a:lnTo>
                <a:lnTo>
                  <a:pt x="2286000" y="0"/>
                </a:lnTo>
                <a:lnTo>
                  <a:pt x="2743200" y="914400"/>
                </a:lnTo>
                <a:lnTo>
                  <a:pt x="2286000" y="1828444"/>
                </a:lnTo>
                <a:lnTo>
                  <a:pt x="457200" y="1828444"/>
                </a:lnTo>
                <a:lnTo>
                  <a:pt x="0" y="914400"/>
                </a:lnTo>
                <a:close/>
              </a:path>
              <a:path w="6402705" h="1828800">
                <a:moveTo>
                  <a:pt x="3659035" y="914400"/>
                </a:moveTo>
                <a:lnTo>
                  <a:pt x="4116235" y="0"/>
                </a:lnTo>
                <a:lnTo>
                  <a:pt x="5945035" y="0"/>
                </a:lnTo>
                <a:lnTo>
                  <a:pt x="6402235" y="914400"/>
                </a:lnTo>
                <a:lnTo>
                  <a:pt x="5945035" y="1828444"/>
                </a:lnTo>
                <a:lnTo>
                  <a:pt x="4116235" y="1828444"/>
                </a:lnTo>
                <a:lnTo>
                  <a:pt x="3659035" y="914400"/>
                </a:lnTo>
                <a:close/>
              </a:path>
            </a:pathLst>
          </a:custGeom>
          <a:ln w="19079">
            <a:solidFill>
              <a:srgbClr val="D041A1"/>
            </a:solidFill>
          </a:ln>
        </p:spPr>
        <p:txBody>
          <a:bodyPr wrap="square" lIns="0" tIns="0" rIns="0" bIns="0" rtlCol="0"/>
          <a:lstStyle/>
          <a:p>
            <a:endParaRPr/>
          </a:p>
        </p:txBody>
      </p:sp>
      <p:sp>
        <p:nvSpPr>
          <p:cNvPr id="7" name="object 7"/>
          <p:cNvSpPr txBox="1"/>
          <p:nvPr/>
        </p:nvSpPr>
        <p:spPr>
          <a:xfrm>
            <a:off x="6212081" y="1814331"/>
            <a:ext cx="859155"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3.</a:t>
            </a:r>
            <a:r>
              <a:rPr sz="750" b="1" u="sng" spc="-8" dirty="0">
                <a:solidFill>
                  <a:srgbClr val="7F7F7F"/>
                </a:solidFill>
                <a:uFill>
                  <a:solidFill>
                    <a:srgbClr val="7F7F7F"/>
                  </a:solidFill>
                </a:uFill>
                <a:latin typeface="Calibri"/>
                <a:cs typeface="Calibri"/>
              </a:rPr>
              <a:t> Assumptions</a:t>
            </a:r>
            <a:endParaRPr sz="750">
              <a:latin typeface="Calibri"/>
              <a:cs typeface="Calibri"/>
            </a:endParaRPr>
          </a:p>
        </p:txBody>
      </p:sp>
      <p:sp>
        <p:nvSpPr>
          <p:cNvPr id="8" name="object 8"/>
          <p:cNvSpPr/>
          <p:nvPr/>
        </p:nvSpPr>
        <p:spPr>
          <a:xfrm>
            <a:off x="2868483" y="3907707"/>
            <a:ext cx="4802029" cy="1371600"/>
          </a:xfrm>
          <a:custGeom>
            <a:avLst/>
            <a:gdLst/>
            <a:ahLst/>
            <a:cxnLst/>
            <a:rect l="l" t="t" r="r" b="b"/>
            <a:pathLst>
              <a:path w="6402705" h="1828800">
                <a:moveTo>
                  <a:pt x="3659035" y="914399"/>
                </a:moveTo>
                <a:lnTo>
                  <a:pt x="4116235" y="0"/>
                </a:lnTo>
                <a:lnTo>
                  <a:pt x="5945035" y="0"/>
                </a:lnTo>
                <a:lnTo>
                  <a:pt x="6402235" y="914399"/>
                </a:lnTo>
                <a:lnTo>
                  <a:pt x="5945035" y="1828444"/>
                </a:lnTo>
                <a:lnTo>
                  <a:pt x="4116235" y="1828444"/>
                </a:lnTo>
                <a:lnTo>
                  <a:pt x="3659035" y="914399"/>
                </a:lnTo>
                <a:close/>
              </a:path>
              <a:path w="6402705" h="1828800">
                <a:moveTo>
                  <a:pt x="0" y="914399"/>
                </a:moveTo>
                <a:lnTo>
                  <a:pt x="457200" y="0"/>
                </a:lnTo>
                <a:lnTo>
                  <a:pt x="2286000" y="0"/>
                </a:lnTo>
                <a:lnTo>
                  <a:pt x="2743200" y="914399"/>
                </a:lnTo>
                <a:lnTo>
                  <a:pt x="2286000" y="1828444"/>
                </a:lnTo>
                <a:lnTo>
                  <a:pt x="457200" y="1828444"/>
                </a:lnTo>
                <a:lnTo>
                  <a:pt x="0" y="914399"/>
                </a:lnTo>
                <a:close/>
              </a:path>
            </a:pathLst>
          </a:custGeom>
          <a:ln w="19079">
            <a:solidFill>
              <a:srgbClr val="D041A1"/>
            </a:solidFill>
          </a:ln>
        </p:spPr>
        <p:txBody>
          <a:bodyPr wrap="square" lIns="0" tIns="0" rIns="0" bIns="0" rtlCol="0"/>
          <a:lstStyle/>
          <a:p>
            <a:endParaRPr/>
          </a:p>
        </p:txBody>
      </p:sp>
      <p:sp>
        <p:nvSpPr>
          <p:cNvPr id="9" name="object 9"/>
          <p:cNvSpPr txBox="1"/>
          <p:nvPr/>
        </p:nvSpPr>
        <p:spPr>
          <a:xfrm>
            <a:off x="3231823" y="4122287"/>
            <a:ext cx="1329690" cy="240450"/>
          </a:xfrm>
          <a:prstGeom prst="rect">
            <a:avLst/>
          </a:prstGeom>
        </p:spPr>
        <p:txBody>
          <a:bodyPr vert="horz" wrap="square" lIns="0" tIns="9525" rIns="0" bIns="0" rtlCol="0">
            <a:spAutoFit/>
          </a:bodyPr>
          <a:lstStyle/>
          <a:p>
            <a:pPr marL="9525" marR="3810" indent="5905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5.</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Model</a:t>
            </a:r>
            <a:r>
              <a:rPr sz="750" b="1" u="sng" spc="-11"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Interpretation:</a:t>
            </a:r>
            <a:r>
              <a:rPr sz="750" b="1" spc="-8" dirty="0">
                <a:solidFill>
                  <a:srgbClr val="7F7F7F"/>
                </a:solidFill>
                <a:latin typeface="Calibri"/>
                <a:cs typeface="Calibri"/>
              </a:rPr>
              <a:t> </a:t>
            </a:r>
            <a:r>
              <a:rPr sz="750" b="1" u="sng" spc="-8" dirty="0">
                <a:solidFill>
                  <a:srgbClr val="7F7F7F"/>
                </a:solidFill>
                <a:uFill>
                  <a:solidFill>
                    <a:srgbClr val="7F7F7F"/>
                  </a:solidFill>
                </a:uFill>
                <a:latin typeface="Calibri"/>
                <a:cs typeface="Calibri"/>
              </a:rPr>
              <a:t>statistical</a:t>
            </a:r>
            <a:r>
              <a:rPr sz="750" b="1" u="sng" spc="-4"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vs </a:t>
            </a:r>
            <a:r>
              <a:rPr sz="750" b="1" u="sng" spc="-8" dirty="0">
                <a:solidFill>
                  <a:srgbClr val="7F7F7F"/>
                </a:solidFill>
                <a:uFill>
                  <a:solidFill>
                    <a:srgbClr val="7F7F7F"/>
                  </a:solidFill>
                </a:uFill>
                <a:latin typeface="Calibri"/>
                <a:cs typeface="Calibri"/>
              </a:rPr>
              <a:t>practical</a:t>
            </a:r>
            <a:r>
              <a:rPr sz="750" b="1" u="sng" spc="-4"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significance</a:t>
            </a:r>
            <a:endParaRPr sz="750">
              <a:latin typeface="Calibri"/>
              <a:cs typeface="Calibri"/>
            </a:endParaRPr>
          </a:p>
        </p:txBody>
      </p:sp>
      <p:sp>
        <p:nvSpPr>
          <p:cNvPr id="10" name="object 10"/>
          <p:cNvSpPr txBox="1"/>
          <p:nvPr/>
        </p:nvSpPr>
        <p:spPr>
          <a:xfrm>
            <a:off x="3289877" y="4465187"/>
            <a:ext cx="1213485" cy="240450"/>
          </a:xfrm>
          <a:prstGeom prst="rect">
            <a:avLst/>
          </a:prstGeom>
        </p:spPr>
        <p:txBody>
          <a:bodyPr vert="horz" wrap="square" lIns="0" tIns="9525" rIns="0" bIns="0" rtlCol="0">
            <a:spAutoFit/>
          </a:bodyPr>
          <a:lstStyle/>
          <a:p>
            <a:pPr marL="482918" marR="3810" indent="-473869">
              <a:spcBef>
                <a:spcPts val="75"/>
              </a:spcBef>
            </a:pPr>
            <a:r>
              <a:rPr sz="750" b="1" dirty="0">
                <a:solidFill>
                  <a:srgbClr val="FF0000"/>
                </a:solidFill>
                <a:latin typeface="Calibri"/>
                <a:cs typeface="Calibri"/>
              </a:rPr>
              <a:t>(For</a:t>
            </a:r>
            <a:r>
              <a:rPr sz="750" b="1" spc="-11" dirty="0">
                <a:solidFill>
                  <a:srgbClr val="FF0000"/>
                </a:solidFill>
                <a:latin typeface="Calibri"/>
                <a:cs typeface="Calibri"/>
              </a:rPr>
              <a:t> </a:t>
            </a:r>
            <a:r>
              <a:rPr sz="750" b="1" spc="-8" dirty="0">
                <a:solidFill>
                  <a:srgbClr val="FF0000"/>
                </a:solidFill>
                <a:latin typeface="Calibri"/>
                <a:cs typeface="Calibri"/>
              </a:rPr>
              <a:t>activity</a:t>
            </a:r>
            <a:r>
              <a:rPr sz="750" b="1" spc="-26" dirty="0">
                <a:solidFill>
                  <a:srgbClr val="FF0000"/>
                </a:solidFill>
                <a:latin typeface="Calibri"/>
                <a:cs typeface="Calibri"/>
              </a:rPr>
              <a:t> </a:t>
            </a:r>
            <a:r>
              <a:rPr sz="750" b="1" dirty="0">
                <a:solidFill>
                  <a:srgbClr val="FF0000"/>
                </a:solidFill>
                <a:latin typeface="Calibri"/>
                <a:cs typeface="Calibri"/>
              </a:rPr>
              <a:t>3.2</a:t>
            </a:r>
            <a:r>
              <a:rPr sz="750" b="1" spc="-15" dirty="0">
                <a:solidFill>
                  <a:srgbClr val="FF0000"/>
                </a:solidFill>
                <a:latin typeface="Calibri"/>
                <a:cs typeface="Calibri"/>
              </a:rPr>
              <a:t> </a:t>
            </a:r>
            <a:r>
              <a:rPr sz="750" b="1" dirty="0">
                <a:solidFill>
                  <a:srgbClr val="FF0000"/>
                </a:solidFill>
                <a:latin typeface="Calibri"/>
                <a:cs typeface="Calibri"/>
              </a:rPr>
              <a:t>leave</a:t>
            </a:r>
            <a:r>
              <a:rPr sz="750" b="1" spc="-19" dirty="0">
                <a:solidFill>
                  <a:srgbClr val="FF0000"/>
                </a:solidFill>
                <a:latin typeface="Calibri"/>
                <a:cs typeface="Calibri"/>
              </a:rPr>
              <a:t> </a:t>
            </a:r>
            <a:r>
              <a:rPr sz="750" b="1" dirty="0">
                <a:solidFill>
                  <a:srgbClr val="FF0000"/>
                </a:solidFill>
                <a:latin typeface="Calibri"/>
                <a:cs typeface="Calibri"/>
              </a:rPr>
              <a:t>this</a:t>
            </a:r>
            <a:r>
              <a:rPr sz="750" b="1" spc="-15" dirty="0">
                <a:solidFill>
                  <a:srgbClr val="FF0000"/>
                </a:solidFill>
                <a:latin typeface="Calibri"/>
                <a:cs typeface="Calibri"/>
              </a:rPr>
              <a:t> part </a:t>
            </a:r>
            <a:r>
              <a:rPr sz="750" b="1" spc="-8" dirty="0">
                <a:solidFill>
                  <a:srgbClr val="FF0000"/>
                </a:solidFill>
                <a:latin typeface="Calibri"/>
                <a:cs typeface="Calibri"/>
              </a:rPr>
              <a:t>blank)</a:t>
            </a:r>
            <a:endParaRPr sz="750">
              <a:latin typeface="Calibri"/>
              <a:cs typeface="Calibri"/>
            </a:endParaRPr>
          </a:p>
        </p:txBody>
      </p:sp>
      <p:grpSp>
        <p:nvGrpSpPr>
          <p:cNvPr id="11" name="object 11"/>
          <p:cNvGrpSpPr/>
          <p:nvPr/>
        </p:nvGrpSpPr>
        <p:grpSpPr>
          <a:xfrm>
            <a:off x="116814" y="2236946"/>
            <a:ext cx="2751772" cy="3049905"/>
            <a:chOff x="155752" y="1839595"/>
            <a:chExt cx="3669029" cy="4066540"/>
          </a:xfrm>
        </p:grpSpPr>
        <p:sp>
          <p:nvSpPr>
            <p:cNvPr id="12" name="object 12"/>
            <p:cNvSpPr/>
            <p:nvPr/>
          </p:nvSpPr>
          <p:spPr>
            <a:xfrm>
              <a:off x="2908795" y="1883524"/>
              <a:ext cx="833755" cy="635"/>
            </a:xfrm>
            <a:custGeom>
              <a:avLst/>
              <a:gdLst/>
              <a:ahLst/>
              <a:cxnLst/>
              <a:rect l="l" t="t" r="r" b="b"/>
              <a:pathLst>
                <a:path w="833754" h="635">
                  <a:moveTo>
                    <a:pt x="0" y="355"/>
                  </a:moveTo>
                  <a:lnTo>
                    <a:pt x="833399" y="0"/>
                  </a:lnTo>
                </a:path>
              </a:pathLst>
            </a:custGeom>
            <a:ln w="19079">
              <a:solidFill>
                <a:srgbClr val="2A1D5B"/>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3736441" y="1839595"/>
              <a:ext cx="88201" cy="88201"/>
            </a:xfrm>
            <a:prstGeom prst="rect">
              <a:avLst/>
            </a:prstGeom>
          </p:spPr>
        </p:pic>
        <p:sp>
          <p:nvSpPr>
            <p:cNvPr id="14" name="object 14"/>
            <p:cNvSpPr/>
            <p:nvPr/>
          </p:nvSpPr>
          <p:spPr>
            <a:xfrm>
              <a:off x="165595" y="4067276"/>
              <a:ext cx="2743200" cy="1828800"/>
            </a:xfrm>
            <a:custGeom>
              <a:avLst/>
              <a:gdLst/>
              <a:ahLst/>
              <a:cxnLst/>
              <a:rect l="l" t="t" r="r" b="b"/>
              <a:pathLst>
                <a:path w="2743200" h="1828800">
                  <a:moveTo>
                    <a:pt x="0" y="914399"/>
                  </a:moveTo>
                  <a:lnTo>
                    <a:pt x="457200" y="0"/>
                  </a:lnTo>
                  <a:lnTo>
                    <a:pt x="2286000" y="0"/>
                  </a:lnTo>
                  <a:lnTo>
                    <a:pt x="2743200" y="914399"/>
                  </a:lnTo>
                  <a:lnTo>
                    <a:pt x="2286000" y="1828444"/>
                  </a:lnTo>
                  <a:lnTo>
                    <a:pt x="457200" y="1828444"/>
                  </a:lnTo>
                  <a:lnTo>
                    <a:pt x="0" y="914399"/>
                  </a:lnTo>
                  <a:close/>
                </a:path>
              </a:pathLst>
            </a:custGeom>
            <a:ln w="19079">
              <a:solidFill>
                <a:srgbClr val="D041A1"/>
              </a:solidFill>
            </a:ln>
          </p:spPr>
          <p:txBody>
            <a:bodyPr wrap="square" lIns="0" tIns="0" rIns="0" bIns="0" rtlCol="0"/>
            <a:lstStyle/>
            <a:p>
              <a:endParaRPr/>
            </a:p>
          </p:txBody>
        </p:sp>
      </p:grpSp>
      <p:sp>
        <p:nvSpPr>
          <p:cNvPr id="15" name="object 15"/>
          <p:cNvSpPr txBox="1"/>
          <p:nvPr/>
        </p:nvSpPr>
        <p:spPr>
          <a:xfrm>
            <a:off x="767800" y="4122287"/>
            <a:ext cx="749618"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6.</a:t>
            </a:r>
            <a:r>
              <a:rPr sz="750" b="1" u="sng" spc="-8" dirty="0">
                <a:solidFill>
                  <a:srgbClr val="7F7F7F"/>
                </a:solidFill>
                <a:uFill>
                  <a:solidFill>
                    <a:srgbClr val="7F7F7F"/>
                  </a:solidFill>
                </a:uFill>
                <a:latin typeface="Calibri"/>
                <a:cs typeface="Calibri"/>
              </a:rPr>
              <a:t> Validation</a:t>
            </a:r>
            <a:endParaRPr sz="750">
              <a:latin typeface="Calibri"/>
              <a:cs typeface="Calibri"/>
            </a:endParaRPr>
          </a:p>
        </p:txBody>
      </p:sp>
      <p:grpSp>
        <p:nvGrpSpPr>
          <p:cNvPr id="16" name="object 16"/>
          <p:cNvGrpSpPr/>
          <p:nvPr/>
        </p:nvGrpSpPr>
        <p:grpSpPr>
          <a:xfrm>
            <a:off x="2181596" y="2241813"/>
            <a:ext cx="5639276" cy="2396490"/>
            <a:chOff x="2908795" y="1846084"/>
            <a:chExt cx="7519034" cy="3195320"/>
          </a:xfrm>
        </p:grpSpPr>
        <p:sp>
          <p:nvSpPr>
            <p:cNvPr id="17" name="object 17"/>
            <p:cNvSpPr/>
            <p:nvPr/>
          </p:nvSpPr>
          <p:spPr>
            <a:xfrm>
              <a:off x="6567843" y="1890356"/>
              <a:ext cx="841375" cy="15240"/>
            </a:xfrm>
            <a:custGeom>
              <a:avLst/>
              <a:gdLst/>
              <a:ahLst/>
              <a:cxnLst/>
              <a:rect l="l" t="t" r="r" b="b"/>
              <a:pathLst>
                <a:path w="841375" h="15239">
                  <a:moveTo>
                    <a:pt x="0" y="15125"/>
                  </a:moveTo>
                  <a:lnTo>
                    <a:pt x="841311" y="0"/>
                  </a:lnTo>
                </a:path>
              </a:pathLst>
            </a:custGeom>
            <a:ln w="19079">
              <a:solidFill>
                <a:srgbClr val="2A1D5B"/>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7403045" y="1846084"/>
              <a:ext cx="88557" cy="88201"/>
            </a:xfrm>
            <a:prstGeom prst="rect">
              <a:avLst/>
            </a:prstGeom>
          </p:spPr>
        </p:pic>
        <p:sp>
          <p:nvSpPr>
            <p:cNvPr id="19" name="object 19"/>
            <p:cNvSpPr/>
            <p:nvPr/>
          </p:nvSpPr>
          <p:spPr>
            <a:xfrm>
              <a:off x="6642722" y="4982044"/>
              <a:ext cx="841375" cy="15240"/>
            </a:xfrm>
            <a:custGeom>
              <a:avLst/>
              <a:gdLst/>
              <a:ahLst/>
              <a:cxnLst/>
              <a:rect l="l" t="t" r="r" b="b"/>
              <a:pathLst>
                <a:path w="841375" h="15239">
                  <a:moveTo>
                    <a:pt x="0" y="14757"/>
                  </a:moveTo>
                  <a:lnTo>
                    <a:pt x="841311" y="0"/>
                  </a:lnTo>
                </a:path>
              </a:pathLst>
            </a:custGeom>
            <a:ln w="19079">
              <a:solidFill>
                <a:srgbClr val="2A1D5B"/>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6560273" y="4952885"/>
              <a:ext cx="88569" cy="88188"/>
            </a:xfrm>
            <a:prstGeom prst="rect">
              <a:avLst/>
            </a:prstGeom>
          </p:spPr>
        </p:pic>
        <p:sp>
          <p:nvSpPr>
            <p:cNvPr id="21" name="object 21"/>
            <p:cNvSpPr/>
            <p:nvPr/>
          </p:nvSpPr>
          <p:spPr>
            <a:xfrm>
              <a:off x="2991243" y="4967998"/>
              <a:ext cx="833755" cy="0"/>
            </a:xfrm>
            <a:custGeom>
              <a:avLst/>
              <a:gdLst/>
              <a:ahLst/>
              <a:cxnLst/>
              <a:rect l="l" t="t" r="r" b="b"/>
              <a:pathLst>
                <a:path w="833754">
                  <a:moveTo>
                    <a:pt x="0" y="0"/>
                  </a:moveTo>
                  <a:lnTo>
                    <a:pt x="833399" y="0"/>
                  </a:lnTo>
                </a:path>
              </a:pathLst>
            </a:custGeom>
            <a:ln w="19079">
              <a:solidFill>
                <a:srgbClr val="2A1D5B"/>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2908795" y="4924081"/>
              <a:ext cx="88201" cy="88201"/>
            </a:xfrm>
            <a:prstGeom prst="rect">
              <a:avLst/>
            </a:prstGeom>
          </p:spPr>
        </p:pic>
        <p:sp>
          <p:nvSpPr>
            <p:cNvPr id="23" name="object 23"/>
            <p:cNvSpPr/>
            <p:nvPr/>
          </p:nvSpPr>
          <p:spPr>
            <a:xfrm>
              <a:off x="10226878" y="1905482"/>
              <a:ext cx="191135" cy="3076575"/>
            </a:xfrm>
            <a:custGeom>
              <a:avLst/>
              <a:gdLst/>
              <a:ahLst/>
              <a:cxnLst/>
              <a:rect l="l" t="t" r="r" b="b"/>
              <a:pathLst>
                <a:path w="191134" h="3076575">
                  <a:moveTo>
                    <a:pt x="0" y="0"/>
                  </a:moveTo>
                  <a:lnTo>
                    <a:pt x="190804" y="0"/>
                  </a:lnTo>
                  <a:lnTo>
                    <a:pt x="190804" y="3076562"/>
                  </a:lnTo>
                  <a:lnTo>
                    <a:pt x="82435" y="3076562"/>
                  </a:lnTo>
                </a:path>
              </a:pathLst>
            </a:custGeom>
            <a:ln w="19079">
              <a:solidFill>
                <a:srgbClr val="2A1D5B"/>
              </a:solidFill>
            </a:ln>
          </p:spPr>
          <p:txBody>
            <a:bodyPr wrap="square" lIns="0" tIns="0" rIns="0" bIns="0" rtlCol="0"/>
            <a:lstStyle/>
            <a:p>
              <a:endParaRPr/>
            </a:p>
          </p:txBody>
        </p:sp>
        <p:pic>
          <p:nvPicPr>
            <p:cNvPr id="24" name="object 24"/>
            <p:cNvPicPr/>
            <p:nvPr/>
          </p:nvPicPr>
          <p:blipFill>
            <a:blip r:embed="rId6" cstate="print"/>
            <a:stretch>
              <a:fillRect/>
            </a:stretch>
          </p:blipFill>
          <p:spPr>
            <a:xfrm>
              <a:off x="10226878" y="4938115"/>
              <a:ext cx="88201" cy="88201"/>
            </a:xfrm>
            <a:prstGeom prst="rect">
              <a:avLst/>
            </a:prstGeom>
          </p:spPr>
        </p:pic>
      </p:grpSp>
      <p:sp>
        <p:nvSpPr>
          <p:cNvPr id="25" name="object 25"/>
          <p:cNvSpPr txBox="1"/>
          <p:nvPr/>
        </p:nvSpPr>
        <p:spPr>
          <a:xfrm>
            <a:off x="3208143" y="5279583"/>
            <a:ext cx="1378744" cy="495328"/>
          </a:xfrm>
          <a:prstGeom prst="rect">
            <a:avLst/>
          </a:prstGeom>
          <a:ln w="19079">
            <a:solidFill>
              <a:srgbClr val="2A1D5B"/>
            </a:solidFill>
          </a:ln>
        </p:spPr>
        <p:txBody>
          <a:bodyPr vert="horz" wrap="square" lIns="0" tIns="33338" rIns="0" bIns="0" rtlCol="0">
            <a:spAutoFit/>
          </a:bodyPr>
          <a:lstStyle/>
          <a:p>
            <a:pPr marL="953" algn="ctr">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91916" marR="86201" algn="ctr">
              <a:spcBef>
                <a:spcPts val="900"/>
              </a:spcBef>
            </a:pPr>
            <a:r>
              <a:rPr sz="750" b="1" dirty="0">
                <a:solidFill>
                  <a:srgbClr val="FF0000"/>
                </a:solidFill>
                <a:latin typeface="Calibri"/>
                <a:cs typeface="Calibri"/>
              </a:rPr>
              <a:t>(For</a:t>
            </a:r>
            <a:r>
              <a:rPr sz="750" b="1" spc="-11" dirty="0">
                <a:solidFill>
                  <a:srgbClr val="FF0000"/>
                </a:solidFill>
                <a:latin typeface="Calibri"/>
                <a:cs typeface="Calibri"/>
              </a:rPr>
              <a:t> </a:t>
            </a:r>
            <a:r>
              <a:rPr sz="750" b="1" spc="-8" dirty="0">
                <a:solidFill>
                  <a:srgbClr val="FF0000"/>
                </a:solidFill>
                <a:latin typeface="Calibri"/>
                <a:cs typeface="Calibri"/>
              </a:rPr>
              <a:t>activity</a:t>
            </a:r>
            <a:r>
              <a:rPr sz="750" b="1" spc="-23" dirty="0">
                <a:solidFill>
                  <a:srgbClr val="FF0000"/>
                </a:solidFill>
                <a:latin typeface="Calibri"/>
                <a:cs typeface="Calibri"/>
              </a:rPr>
              <a:t> </a:t>
            </a:r>
            <a:r>
              <a:rPr sz="750" b="1" dirty="0">
                <a:solidFill>
                  <a:srgbClr val="FF0000"/>
                </a:solidFill>
                <a:latin typeface="Calibri"/>
                <a:cs typeface="Calibri"/>
              </a:rPr>
              <a:t>3.2</a:t>
            </a:r>
            <a:r>
              <a:rPr sz="750" b="1" spc="-15" dirty="0">
                <a:solidFill>
                  <a:srgbClr val="FF0000"/>
                </a:solidFill>
                <a:latin typeface="Calibri"/>
                <a:cs typeface="Calibri"/>
              </a:rPr>
              <a:t> </a:t>
            </a:r>
            <a:r>
              <a:rPr sz="750" b="1" dirty="0">
                <a:solidFill>
                  <a:srgbClr val="FF0000"/>
                </a:solidFill>
                <a:latin typeface="Calibri"/>
                <a:cs typeface="Calibri"/>
              </a:rPr>
              <a:t>leave</a:t>
            </a:r>
            <a:r>
              <a:rPr sz="750" b="1" spc="-19" dirty="0">
                <a:solidFill>
                  <a:srgbClr val="FF0000"/>
                </a:solidFill>
                <a:latin typeface="Calibri"/>
                <a:cs typeface="Calibri"/>
              </a:rPr>
              <a:t> </a:t>
            </a:r>
            <a:r>
              <a:rPr sz="750" b="1" dirty="0">
                <a:solidFill>
                  <a:srgbClr val="FF0000"/>
                </a:solidFill>
                <a:latin typeface="Calibri"/>
                <a:cs typeface="Calibri"/>
              </a:rPr>
              <a:t>this</a:t>
            </a:r>
            <a:r>
              <a:rPr sz="750" b="1" spc="-19" dirty="0">
                <a:solidFill>
                  <a:srgbClr val="FF0000"/>
                </a:solidFill>
                <a:latin typeface="Calibri"/>
                <a:cs typeface="Calibri"/>
              </a:rPr>
              <a:t> </a:t>
            </a:r>
            <a:r>
              <a:rPr sz="750" b="1" spc="-15" dirty="0">
                <a:solidFill>
                  <a:srgbClr val="FF0000"/>
                </a:solidFill>
                <a:latin typeface="Calibri"/>
                <a:cs typeface="Calibri"/>
              </a:rPr>
              <a:t>part </a:t>
            </a:r>
            <a:r>
              <a:rPr sz="750" b="1" spc="-8" dirty="0">
                <a:solidFill>
                  <a:srgbClr val="FF0000"/>
                </a:solidFill>
                <a:latin typeface="Calibri"/>
                <a:cs typeface="Calibri"/>
              </a:rPr>
              <a:t>blank)</a:t>
            </a:r>
            <a:endParaRPr sz="750">
              <a:latin typeface="Calibri"/>
              <a:cs typeface="Calibri"/>
            </a:endParaRPr>
          </a:p>
        </p:txBody>
      </p:sp>
      <p:sp>
        <p:nvSpPr>
          <p:cNvPr id="26" name="object 26"/>
          <p:cNvSpPr txBox="1"/>
          <p:nvPr/>
        </p:nvSpPr>
        <p:spPr>
          <a:xfrm>
            <a:off x="643061" y="2157488"/>
            <a:ext cx="921068" cy="286617"/>
          </a:xfrm>
          <a:prstGeom prst="rect">
            <a:avLst/>
          </a:prstGeom>
        </p:spPr>
        <p:txBody>
          <a:bodyPr vert="horz" wrap="square" lIns="0" tIns="9525" rIns="0" bIns="0" rtlCol="0">
            <a:spAutoFit/>
          </a:bodyPr>
          <a:lstStyle/>
          <a:p>
            <a:pPr marL="9525" marR="3810">
              <a:spcBef>
                <a:spcPts val="75"/>
              </a:spcBef>
            </a:pPr>
            <a:r>
              <a:rPr lang="en-GB" sz="600" spc="-8" dirty="0">
                <a:latin typeface="Calibri"/>
                <a:cs typeface="Calibri"/>
              </a:rPr>
              <a:t>Sum of  </a:t>
            </a:r>
            <a:r>
              <a:rPr sz="600" dirty="0">
                <a:latin typeface="Calibri"/>
                <a:cs typeface="Calibri"/>
              </a:rPr>
              <a:t>number</a:t>
            </a:r>
            <a:r>
              <a:rPr sz="600" spc="-19" dirty="0">
                <a:latin typeface="Calibri"/>
                <a:cs typeface="Calibri"/>
              </a:rPr>
              <a:t> </a:t>
            </a:r>
            <a:r>
              <a:rPr sz="600" dirty="0">
                <a:latin typeface="Calibri"/>
                <a:cs typeface="Calibri"/>
              </a:rPr>
              <a:t>of</a:t>
            </a:r>
            <a:r>
              <a:rPr sz="600" spc="-15" dirty="0">
                <a:latin typeface="Calibri"/>
                <a:cs typeface="Calibri"/>
              </a:rPr>
              <a:t> cars</a:t>
            </a:r>
            <a:r>
              <a:rPr sz="600" spc="375" dirty="0">
                <a:latin typeface="Calibri"/>
                <a:cs typeface="Calibri"/>
              </a:rPr>
              <a:t> </a:t>
            </a:r>
            <a:r>
              <a:rPr sz="600" dirty="0">
                <a:latin typeface="Calibri"/>
                <a:cs typeface="Calibri"/>
              </a:rPr>
              <a:t>moving</a:t>
            </a:r>
            <a:r>
              <a:rPr sz="600" spc="-4" dirty="0">
                <a:latin typeface="Calibri"/>
                <a:cs typeface="Calibri"/>
              </a:rPr>
              <a:t> </a:t>
            </a:r>
            <a:r>
              <a:rPr sz="600" dirty="0">
                <a:latin typeface="Calibri"/>
                <a:cs typeface="Calibri"/>
              </a:rPr>
              <a:t>in</a:t>
            </a:r>
            <a:r>
              <a:rPr sz="600" spc="-15" dirty="0">
                <a:latin typeface="Calibri"/>
                <a:cs typeface="Calibri"/>
              </a:rPr>
              <a:t> </a:t>
            </a:r>
            <a:r>
              <a:rPr sz="600" dirty="0">
                <a:latin typeface="Calibri"/>
                <a:cs typeface="Calibri"/>
              </a:rPr>
              <a:t>a</a:t>
            </a:r>
            <a:r>
              <a:rPr sz="600" spc="-15" dirty="0">
                <a:latin typeface="Calibri"/>
                <a:cs typeface="Calibri"/>
              </a:rPr>
              <a:t> </a:t>
            </a:r>
            <a:r>
              <a:rPr sz="600" dirty="0">
                <a:latin typeface="Calibri"/>
                <a:cs typeface="Calibri"/>
              </a:rPr>
              <a:t>1km</a:t>
            </a:r>
            <a:r>
              <a:rPr sz="600" spc="-8" dirty="0">
                <a:latin typeface="Calibri"/>
                <a:cs typeface="Calibri"/>
              </a:rPr>
              <a:t> </a:t>
            </a:r>
            <a:r>
              <a:rPr sz="600" dirty="0">
                <a:latin typeface="Calibri"/>
                <a:cs typeface="Calibri"/>
              </a:rPr>
              <a:t>2</a:t>
            </a:r>
            <a:r>
              <a:rPr sz="600" spc="-8" dirty="0">
                <a:latin typeface="Calibri"/>
                <a:cs typeface="Calibri"/>
              </a:rPr>
              <a:t> way</a:t>
            </a:r>
            <a:r>
              <a:rPr sz="600" spc="-15" dirty="0">
                <a:latin typeface="Calibri"/>
                <a:cs typeface="Calibri"/>
              </a:rPr>
              <a:t> </a:t>
            </a:r>
            <a:r>
              <a:rPr sz="600" spc="-8" dirty="0">
                <a:latin typeface="Calibri"/>
                <a:cs typeface="Calibri"/>
              </a:rPr>
              <a:t>street</a:t>
            </a:r>
            <a:r>
              <a:rPr sz="600" spc="375" dirty="0">
                <a:latin typeface="Calibri"/>
                <a:cs typeface="Calibri"/>
              </a:rPr>
              <a:t> </a:t>
            </a:r>
            <a:r>
              <a:rPr sz="600" spc="-15" dirty="0">
                <a:latin typeface="Calibri"/>
                <a:cs typeface="Calibri"/>
              </a:rPr>
              <a:t>live</a:t>
            </a:r>
            <a:endParaRPr sz="600" dirty="0">
              <a:latin typeface="Calibri"/>
              <a:cs typeface="Calibri"/>
            </a:endParaRPr>
          </a:p>
        </p:txBody>
      </p:sp>
      <p:sp>
        <p:nvSpPr>
          <p:cNvPr id="27" name="object 27"/>
          <p:cNvSpPr txBox="1"/>
          <p:nvPr/>
        </p:nvSpPr>
        <p:spPr>
          <a:xfrm>
            <a:off x="461972" y="2955960"/>
            <a:ext cx="1378744" cy="452207"/>
          </a:xfrm>
          <a:prstGeom prst="rect">
            <a:avLst/>
          </a:prstGeom>
          <a:ln w="19079">
            <a:solidFill>
              <a:srgbClr val="2A1D5B"/>
            </a:solidFill>
          </a:ln>
        </p:spPr>
        <p:txBody>
          <a:bodyPr vert="horz" wrap="square" lIns="0" tIns="33814" rIns="0" bIns="0" rtlCol="0">
            <a:spAutoFit/>
          </a:bodyPr>
          <a:lstStyle/>
          <a:p>
            <a:pPr marL="436245">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342900" marR="298609">
              <a:spcBef>
                <a:spcPts val="180"/>
              </a:spcBef>
            </a:pPr>
            <a:r>
              <a:rPr sz="600" spc="-8" dirty="0">
                <a:latin typeface="Calibri"/>
                <a:cs typeface="Calibri"/>
              </a:rPr>
              <a:t>Measurement</a:t>
            </a:r>
            <a:r>
              <a:rPr sz="600" dirty="0">
                <a:latin typeface="Calibri"/>
                <a:cs typeface="Calibri"/>
              </a:rPr>
              <a:t> is</a:t>
            </a:r>
            <a:r>
              <a:rPr sz="600" spc="19" dirty="0">
                <a:latin typeface="Calibri"/>
                <a:cs typeface="Calibri"/>
              </a:rPr>
              <a:t> </a:t>
            </a:r>
            <a:r>
              <a:rPr sz="600" spc="-19" dirty="0">
                <a:latin typeface="Calibri"/>
                <a:cs typeface="Calibri"/>
              </a:rPr>
              <a:t>an</a:t>
            </a:r>
            <a:r>
              <a:rPr sz="600" spc="375" dirty="0">
                <a:latin typeface="Calibri"/>
                <a:cs typeface="Calibri"/>
              </a:rPr>
              <a:t> </a:t>
            </a:r>
            <a:r>
              <a:rPr sz="600" spc="-8" dirty="0">
                <a:latin typeface="Calibri"/>
                <a:cs typeface="Calibri"/>
              </a:rPr>
              <a:t>estimation</a:t>
            </a:r>
            <a:r>
              <a:rPr sz="600" spc="-11" dirty="0">
                <a:latin typeface="Calibri"/>
                <a:cs typeface="Calibri"/>
              </a:rPr>
              <a:t> </a:t>
            </a:r>
            <a:r>
              <a:rPr sz="600" dirty="0">
                <a:latin typeface="Calibri"/>
                <a:cs typeface="Calibri"/>
              </a:rPr>
              <a:t>that</a:t>
            </a:r>
            <a:r>
              <a:rPr sz="600" spc="-15" dirty="0">
                <a:latin typeface="Calibri"/>
                <a:cs typeface="Calibri"/>
              </a:rPr>
              <a:t> </a:t>
            </a:r>
            <a:r>
              <a:rPr sz="600" dirty="0">
                <a:latin typeface="Calibri"/>
                <a:cs typeface="Calibri"/>
              </a:rPr>
              <a:t>will</a:t>
            </a:r>
            <a:r>
              <a:rPr sz="600" spc="-11" dirty="0">
                <a:latin typeface="Calibri"/>
                <a:cs typeface="Calibri"/>
              </a:rPr>
              <a:t> </a:t>
            </a:r>
            <a:r>
              <a:rPr sz="600" spc="-15" dirty="0">
                <a:latin typeface="Calibri"/>
                <a:cs typeface="Calibri"/>
              </a:rPr>
              <a:t>lack</a:t>
            </a:r>
            <a:r>
              <a:rPr sz="600" spc="375" dirty="0">
                <a:latin typeface="Calibri"/>
                <a:cs typeface="Calibri"/>
              </a:rPr>
              <a:t> </a:t>
            </a:r>
            <a:r>
              <a:rPr sz="600" spc="-8" dirty="0">
                <a:latin typeface="Calibri"/>
                <a:cs typeface="Calibri"/>
              </a:rPr>
              <a:t>accuracy</a:t>
            </a:r>
            <a:endParaRPr sz="600">
              <a:latin typeface="Calibri"/>
              <a:cs typeface="Calibri"/>
            </a:endParaRPr>
          </a:p>
        </p:txBody>
      </p:sp>
      <p:sp>
        <p:nvSpPr>
          <p:cNvPr id="28" name="object 28"/>
          <p:cNvSpPr txBox="1"/>
          <p:nvPr/>
        </p:nvSpPr>
        <p:spPr>
          <a:xfrm>
            <a:off x="3188084" y="1814331"/>
            <a:ext cx="1697355" cy="1138132"/>
          </a:xfrm>
          <a:prstGeom prst="rect">
            <a:avLst/>
          </a:prstGeom>
        </p:spPr>
        <p:txBody>
          <a:bodyPr vert="horz" wrap="square" lIns="0" tIns="9525" rIns="0" bIns="0" rtlCol="0">
            <a:spAutoFit/>
          </a:bodyPr>
          <a:lstStyle/>
          <a:p>
            <a:pPr marL="112395">
              <a:lnSpc>
                <a:spcPts val="859"/>
              </a:lnSpc>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2.</a:t>
            </a:r>
            <a:r>
              <a:rPr sz="750" b="1" u="sng" spc="-8" dirty="0">
                <a:solidFill>
                  <a:srgbClr val="7F7F7F"/>
                </a:solidFill>
                <a:uFill>
                  <a:solidFill>
                    <a:srgbClr val="7F7F7F"/>
                  </a:solidFill>
                </a:uFill>
                <a:latin typeface="Calibri"/>
                <a:cs typeface="Calibri"/>
              </a:rPr>
              <a:t> Analysis</a:t>
            </a:r>
            <a:r>
              <a:rPr sz="750" b="1" u="sng" spc="-4"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Plan /</a:t>
            </a:r>
            <a:r>
              <a:rPr sz="750" b="1" u="sng" spc="-8" dirty="0">
                <a:solidFill>
                  <a:srgbClr val="7F7F7F"/>
                </a:solidFill>
                <a:uFill>
                  <a:solidFill>
                    <a:srgbClr val="7F7F7F"/>
                  </a:solidFill>
                </a:uFill>
                <a:latin typeface="Calibri"/>
                <a:cs typeface="Calibri"/>
              </a:rPr>
              <a:t> Design</a:t>
            </a:r>
            <a:endParaRPr sz="750" dirty="0">
              <a:latin typeface="Calibri"/>
              <a:cs typeface="Calibri"/>
            </a:endParaRPr>
          </a:p>
          <a:p>
            <a:pPr marL="9525">
              <a:lnSpc>
                <a:spcPts val="679"/>
              </a:lnSpc>
            </a:pPr>
            <a:r>
              <a:rPr sz="600" dirty="0">
                <a:latin typeface="Calibri"/>
                <a:cs typeface="Calibri"/>
              </a:rPr>
              <a:t>Stand</a:t>
            </a:r>
            <a:r>
              <a:rPr sz="600" spc="-19" dirty="0">
                <a:latin typeface="Calibri"/>
                <a:cs typeface="Calibri"/>
              </a:rPr>
              <a:t> </a:t>
            </a:r>
            <a:r>
              <a:rPr sz="600" dirty="0">
                <a:latin typeface="Calibri"/>
                <a:cs typeface="Calibri"/>
              </a:rPr>
              <a:t>at</a:t>
            </a:r>
            <a:r>
              <a:rPr sz="600" spc="-23" dirty="0">
                <a:latin typeface="Calibri"/>
                <a:cs typeface="Calibri"/>
              </a:rPr>
              <a:t> </a:t>
            </a:r>
            <a:r>
              <a:rPr sz="600" dirty="0">
                <a:latin typeface="Calibri"/>
                <a:cs typeface="Calibri"/>
              </a:rPr>
              <a:t>the</a:t>
            </a:r>
            <a:r>
              <a:rPr sz="600" spc="-19" dirty="0">
                <a:latin typeface="Calibri"/>
                <a:cs typeface="Calibri"/>
              </a:rPr>
              <a:t> </a:t>
            </a:r>
            <a:r>
              <a:rPr sz="600" dirty="0">
                <a:latin typeface="Calibri"/>
                <a:cs typeface="Calibri"/>
              </a:rPr>
              <a:t>end</a:t>
            </a:r>
            <a:r>
              <a:rPr sz="600" spc="-19" dirty="0">
                <a:latin typeface="Calibri"/>
                <a:cs typeface="Calibri"/>
              </a:rPr>
              <a:t> </a:t>
            </a:r>
            <a:r>
              <a:rPr sz="600" dirty="0">
                <a:latin typeface="Calibri"/>
                <a:cs typeface="Calibri"/>
              </a:rPr>
              <a:t>of</a:t>
            </a:r>
            <a:r>
              <a:rPr sz="600" spc="-19" dirty="0">
                <a:latin typeface="Calibri"/>
                <a:cs typeface="Calibri"/>
              </a:rPr>
              <a:t> </a:t>
            </a:r>
            <a:r>
              <a:rPr sz="600" dirty="0">
                <a:latin typeface="Calibri"/>
                <a:cs typeface="Calibri"/>
              </a:rPr>
              <a:t>1st</a:t>
            </a:r>
            <a:r>
              <a:rPr sz="600" spc="-23" dirty="0">
                <a:latin typeface="Calibri"/>
                <a:cs typeface="Calibri"/>
              </a:rPr>
              <a:t> </a:t>
            </a:r>
            <a:r>
              <a:rPr sz="600" spc="-15" dirty="0">
                <a:latin typeface="Calibri"/>
                <a:cs typeface="Calibri"/>
              </a:rPr>
              <a:t>way, </a:t>
            </a:r>
            <a:r>
              <a:rPr sz="600" dirty="0">
                <a:latin typeface="Calibri"/>
                <a:cs typeface="Calibri"/>
              </a:rPr>
              <a:t>count</a:t>
            </a:r>
            <a:r>
              <a:rPr sz="600" spc="-23" dirty="0">
                <a:latin typeface="Calibri"/>
                <a:cs typeface="Calibri"/>
              </a:rPr>
              <a:t> </a:t>
            </a:r>
            <a:r>
              <a:rPr sz="600" dirty="0">
                <a:latin typeface="Calibri"/>
                <a:cs typeface="Calibri"/>
              </a:rPr>
              <a:t>the</a:t>
            </a:r>
            <a:r>
              <a:rPr sz="600" spc="-19" dirty="0">
                <a:latin typeface="Calibri"/>
                <a:cs typeface="Calibri"/>
              </a:rPr>
              <a:t> </a:t>
            </a:r>
            <a:r>
              <a:rPr sz="600" dirty="0">
                <a:latin typeface="Calibri"/>
                <a:cs typeface="Calibri"/>
              </a:rPr>
              <a:t>number</a:t>
            </a:r>
            <a:r>
              <a:rPr sz="600" spc="-26" dirty="0">
                <a:latin typeface="Calibri"/>
                <a:cs typeface="Calibri"/>
              </a:rPr>
              <a:t> </a:t>
            </a:r>
            <a:r>
              <a:rPr sz="600" dirty="0">
                <a:latin typeface="Calibri"/>
                <a:cs typeface="Calibri"/>
              </a:rPr>
              <a:t>of</a:t>
            </a:r>
            <a:r>
              <a:rPr sz="600" spc="-19" dirty="0">
                <a:latin typeface="Calibri"/>
                <a:cs typeface="Calibri"/>
              </a:rPr>
              <a:t> </a:t>
            </a:r>
            <a:r>
              <a:rPr sz="600" spc="-15" dirty="0">
                <a:latin typeface="Calibri"/>
                <a:cs typeface="Calibri"/>
              </a:rPr>
              <a:t>cars</a:t>
            </a:r>
            <a:endParaRPr sz="600" dirty="0">
              <a:latin typeface="Calibri"/>
              <a:cs typeface="Calibri"/>
            </a:endParaRPr>
          </a:p>
          <a:p>
            <a:pPr marL="9525" marR="3810">
              <a:lnSpc>
                <a:spcPct val="99800"/>
              </a:lnSpc>
            </a:pPr>
            <a:r>
              <a:rPr sz="600" spc="-8" dirty="0">
                <a:latin typeface="Calibri"/>
                <a:cs typeface="Calibri"/>
              </a:rPr>
              <a:t>passing</a:t>
            </a:r>
            <a:r>
              <a:rPr sz="600" spc="-4" dirty="0">
                <a:latin typeface="Calibri"/>
                <a:cs typeface="Calibri"/>
              </a:rPr>
              <a:t> </a:t>
            </a:r>
            <a:r>
              <a:rPr sz="600" dirty="0">
                <a:latin typeface="Calibri"/>
                <a:cs typeface="Calibri"/>
              </a:rPr>
              <a:t>by</a:t>
            </a:r>
            <a:r>
              <a:rPr sz="600" spc="-11" dirty="0">
                <a:latin typeface="Calibri"/>
                <a:cs typeface="Calibri"/>
              </a:rPr>
              <a:t> </a:t>
            </a:r>
            <a:r>
              <a:rPr sz="600" spc="-8" dirty="0">
                <a:latin typeface="Calibri"/>
                <a:cs typeface="Calibri"/>
              </a:rPr>
              <a:t>for</a:t>
            </a:r>
            <a:r>
              <a:rPr sz="600" spc="-15" dirty="0">
                <a:latin typeface="Calibri"/>
                <a:cs typeface="Calibri"/>
              </a:rPr>
              <a:t> </a:t>
            </a:r>
            <a:r>
              <a:rPr sz="600" dirty="0">
                <a:latin typeface="Calibri"/>
                <a:cs typeface="Calibri"/>
              </a:rPr>
              <a:t>X</a:t>
            </a:r>
            <a:r>
              <a:rPr sz="600" spc="-8" dirty="0">
                <a:latin typeface="Calibri"/>
                <a:cs typeface="Calibri"/>
              </a:rPr>
              <a:t> </a:t>
            </a:r>
            <a:r>
              <a:rPr sz="600" dirty="0">
                <a:latin typeface="Calibri"/>
                <a:cs typeface="Calibri"/>
              </a:rPr>
              <a:t>minutes</a:t>
            </a:r>
            <a:r>
              <a:rPr sz="600" spc="-11" dirty="0">
                <a:latin typeface="Calibri"/>
                <a:cs typeface="Calibri"/>
              </a:rPr>
              <a:t> </a:t>
            </a:r>
            <a:r>
              <a:rPr sz="600" spc="-8" dirty="0">
                <a:latin typeface="Calibri"/>
                <a:cs typeface="Calibri"/>
              </a:rPr>
              <a:t>(Depending </a:t>
            </a:r>
            <a:r>
              <a:rPr sz="600" dirty="0">
                <a:latin typeface="Calibri"/>
                <a:cs typeface="Calibri"/>
              </a:rPr>
              <a:t>on</a:t>
            </a:r>
            <a:r>
              <a:rPr sz="600" spc="-11" dirty="0">
                <a:latin typeface="Calibri"/>
                <a:cs typeface="Calibri"/>
              </a:rPr>
              <a:t> </a:t>
            </a:r>
            <a:r>
              <a:rPr sz="600" dirty="0">
                <a:latin typeface="Calibri"/>
                <a:cs typeface="Calibri"/>
              </a:rPr>
              <a:t>speed</a:t>
            </a:r>
            <a:r>
              <a:rPr sz="600" spc="-4" dirty="0">
                <a:latin typeface="Calibri"/>
                <a:cs typeface="Calibri"/>
              </a:rPr>
              <a:t> </a:t>
            </a:r>
            <a:r>
              <a:rPr sz="600" dirty="0">
                <a:latin typeface="Calibri"/>
                <a:cs typeface="Calibri"/>
              </a:rPr>
              <a:t>limit</a:t>
            </a:r>
            <a:r>
              <a:rPr sz="600" spc="-8" dirty="0">
                <a:latin typeface="Calibri"/>
                <a:cs typeface="Calibri"/>
              </a:rPr>
              <a:t> </a:t>
            </a:r>
            <a:r>
              <a:rPr sz="600" spc="-19" dirty="0">
                <a:latin typeface="Calibri"/>
                <a:cs typeface="Calibri"/>
              </a:rPr>
              <a:t>of</a:t>
            </a:r>
            <a:r>
              <a:rPr sz="600" spc="375" dirty="0">
                <a:latin typeface="Calibri"/>
                <a:cs typeface="Calibri"/>
              </a:rPr>
              <a:t> </a:t>
            </a:r>
            <a:r>
              <a:rPr sz="600" dirty="0">
                <a:latin typeface="Calibri"/>
                <a:cs typeface="Calibri"/>
              </a:rPr>
              <a:t>the</a:t>
            </a:r>
            <a:r>
              <a:rPr sz="600" spc="-4" dirty="0">
                <a:latin typeface="Calibri"/>
                <a:cs typeface="Calibri"/>
              </a:rPr>
              <a:t> </a:t>
            </a:r>
            <a:r>
              <a:rPr sz="600" spc="-8" dirty="0">
                <a:latin typeface="Calibri"/>
                <a:cs typeface="Calibri"/>
              </a:rPr>
              <a:t>street</a:t>
            </a:r>
            <a:r>
              <a:rPr sz="600" spc="-11" dirty="0">
                <a:latin typeface="Calibri"/>
                <a:cs typeface="Calibri"/>
              </a:rPr>
              <a:t> </a:t>
            </a:r>
            <a:r>
              <a:rPr sz="600" dirty="0">
                <a:latin typeface="Calibri"/>
                <a:cs typeface="Calibri"/>
              </a:rPr>
              <a:t>if</a:t>
            </a:r>
            <a:r>
              <a:rPr sz="600" spc="-11" dirty="0">
                <a:latin typeface="Calibri"/>
                <a:cs typeface="Calibri"/>
              </a:rPr>
              <a:t> </a:t>
            </a:r>
            <a:r>
              <a:rPr sz="600" dirty="0">
                <a:latin typeface="Calibri"/>
                <a:cs typeface="Calibri"/>
              </a:rPr>
              <a:t>30km/h</a:t>
            </a:r>
            <a:r>
              <a:rPr sz="600" spc="-8" dirty="0">
                <a:latin typeface="Calibri"/>
                <a:cs typeface="Calibri"/>
              </a:rPr>
              <a:t> </a:t>
            </a:r>
            <a:r>
              <a:rPr sz="600" dirty="0">
                <a:latin typeface="Calibri"/>
                <a:cs typeface="Calibri"/>
              </a:rPr>
              <a:t>=</a:t>
            </a:r>
            <a:r>
              <a:rPr sz="600" spc="-11" dirty="0">
                <a:latin typeface="Calibri"/>
                <a:cs typeface="Calibri"/>
              </a:rPr>
              <a:t> </a:t>
            </a:r>
            <a:r>
              <a:rPr sz="600" dirty="0">
                <a:latin typeface="Calibri"/>
                <a:cs typeface="Calibri"/>
              </a:rPr>
              <a:t>30km/60min</a:t>
            </a:r>
            <a:r>
              <a:rPr sz="600" spc="-8" dirty="0">
                <a:latin typeface="Calibri"/>
                <a:cs typeface="Calibri"/>
              </a:rPr>
              <a:t> </a:t>
            </a:r>
            <a:r>
              <a:rPr sz="600" dirty="0">
                <a:latin typeface="Calibri"/>
                <a:cs typeface="Calibri"/>
              </a:rPr>
              <a:t>=</a:t>
            </a:r>
            <a:r>
              <a:rPr sz="600" spc="-4" dirty="0">
                <a:latin typeface="Calibri"/>
                <a:cs typeface="Calibri"/>
              </a:rPr>
              <a:t> </a:t>
            </a:r>
            <a:r>
              <a:rPr sz="600" spc="-8" dirty="0">
                <a:latin typeface="Calibri"/>
                <a:cs typeface="Calibri"/>
              </a:rPr>
              <a:t>1km/2min),</a:t>
            </a:r>
            <a:r>
              <a:rPr sz="600" spc="375" dirty="0">
                <a:latin typeface="Calibri"/>
                <a:cs typeface="Calibri"/>
              </a:rPr>
              <a:t> </a:t>
            </a:r>
            <a:r>
              <a:rPr sz="600" spc="-8" dirty="0">
                <a:latin typeface="Calibri"/>
                <a:cs typeface="Calibri"/>
              </a:rPr>
              <a:t>multiply</a:t>
            </a:r>
            <a:r>
              <a:rPr sz="600" spc="-19" dirty="0">
                <a:latin typeface="Calibri"/>
                <a:cs typeface="Calibri"/>
              </a:rPr>
              <a:t> </a:t>
            </a:r>
            <a:r>
              <a:rPr sz="600" dirty="0">
                <a:latin typeface="Calibri"/>
                <a:cs typeface="Calibri"/>
              </a:rPr>
              <a:t>number</a:t>
            </a:r>
            <a:r>
              <a:rPr sz="600" spc="-15" dirty="0">
                <a:latin typeface="Calibri"/>
                <a:cs typeface="Calibri"/>
              </a:rPr>
              <a:t> </a:t>
            </a:r>
            <a:r>
              <a:rPr sz="600" dirty="0">
                <a:latin typeface="Calibri"/>
                <a:cs typeface="Calibri"/>
              </a:rPr>
              <a:t>by</a:t>
            </a:r>
            <a:r>
              <a:rPr sz="600" spc="-15" dirty="0">
                <a:latin typeface="Calibri"/>
                <a:cs typeface="Calibri"/>
              </a:rPr>
              <a:t> </a:t>
            </a:r>
            <a:r>
              <a:rPr sz="600" dirty="0">
                <a:latin typeface="Calibri"/>
                <a:cs typeface="Calibri"/>
              </a:rPr>
              <a:t>2</a:t>
            </a:r>
            <a:r>
              <a:rPr sz="600" spc="-11" dirty="0">
                <a:latin typeface="Calibri"/>
                <a:cs typeface="Calibri"/>
              </a:rPr>
              <a:t> </a:t>
            </a:r>
            <a:r>
              <a:rPr sz="600" dirty="0">
                <a:latin typeface="Calibri"/>
                <a:cs typeface="Calibri"/>
              </a:rPr>
              <a:t>and</a:t>
            </a:r>
            <a:r>
              <a:rPr sz="600" spc="-15" dirty="0">
                <a:latin typeface="Calibri"/>
                <a:cs typeface="Calibri"/>
              </a:rPr>
              <a:t> </a:t>
            </a:r>
            <a:r>
              <a:rPr sz="600" dirty="0">
                <a:latin typeface="Calibri"/>
                <a:cs typeface="Calibri"/>
              </a:rPr>
              <a:t>store</a:t>
            </a:r>
            <a:r>
              <a:rPr sz="600" spc="-11" dirty="0">
                <a:latin typeface="Calibri"/>
                <a:cs typeface="Calibri"/>
              </a:rPr>
              <a:t> </a:t>
            </a:r>
            <a:r>
              <a:rPr sz="600" dirty="0">
                <a:latin typeface="Calibri"/>
                <a:cs typeface="Calibri"/>
              </a:rPr>
              <a:t>the</a:t>
            </a:r>
            <a:r>
              <a:rPr sz="600" spc="-11" dirty="0">
                <a:latin typeface="Calibri"/>
                <a:cs typeface="Calibri"/>
              </a:rPr>
              <a:t> </a:t>
            </a:r>
            <a:r>
              <a:rPr sz="600" spc="-8" dirty="0">
                <a:latin typeface="Calibri"/>
                <a:cs typeface="Calibri"/>
              </a:rPr>
              <a:t>number</a:t>
            </a:r>
            <a:r>
              <a:rPr sz="600" spc="-15"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a:t>
            </a:r>
            <a:r>
              <a:rPr sz="600" spc="-15" dirty="0">
                <a:latin typeface="Calibri"/>
                <a:cs typeface="Calibri"/>
              </a:rPr>
              <a:t> </a:t>
            </a:r>
            <a:r>
              <a:rPr sz="600" dirty="0">
                <a:latin typeface="Calibri"/>
                <a:cs typeface="Calibri"/>
              </a:rPr>
              <a:t>list,</a:t>
            </a:r>
            <a:r>
              <a:rPr sz="600" spc="-8" dirty="0">
                <a:latin typeface="Calibri"/>
                <a:cs typeface="Calibri"/>
              </a:rPr>
              <a:t> </a:t>
            </a:r>
            <a:r>
              <a:rPr sz="600" spc="-19" dirty="0">
                <a:latin typeface="Calibri"/>
                <a:cs typeface="Calibri"/>
              </a:rPr>
              <a:t>in</a:t>
            </a:r>
            <a:r>
              <a:rPr sz="600" spc="375" dirty="0">
                <a:latin typeface="Calibri"/>
                <a:cs typeface="Calibri"/>
              </a:rPr>
              <a:t> </a:t>
            </a:r>
            <a:r>
              <a:rPr sz="600" dirty="0">
                <a:latin typeface="Calibri"/>
                <a:cs typeface="Calibri"/>
              </a:rPr>
              <a:t>a</a:t>
            </a:r>
            <a:r>
              <a:rPr sz="600" spc="8" dirty="0">
                <a:latin typeface="Calibri"/>
                <a:cs typeface="Calibri"/>
              </a:rPr>
              <a:t> </a:t>
            </a:r>
            <a:r>
              <a:rPr sz="600" spc="-8" dirty="0">
                <a:latin typeface="Calibri"/>
                <a:cs typeface="Calibri"/>
              </a:rPr>
              <a:t>second</a:t>
            </a:r>
            <a:r>
              <a:rPr sz="600" dirty="0">
                <a:latin typeface="Calibri"/>
                <a:cs typeface="Calibri"/>
              </a:rPr>
              <a:t> list</a:t>
            </a:r>
            <a:r>
              <a:rPr sz="600" spc="4" dirty="0">
                <a:latin typeface="Calibri"/>
                <a:cs typeface="Calibri"/>
              </a:rPr>
              <a:t> </a:t>
            </a:r>
            <a:r>
              <a:rPr sz="600" spc="-8" dirty="0">
                <a:latin typeface="Calibri"/>
                <a:cs typeface="Calibri"/>
              </a:rPr>
              <a:t>store</a:t>
            </a:r>
            <a:r>
              <a:rPr sz="600" spc="4" dirty="0">
                <a:latin typeface="Calibri"/>
                <a:cs typeface="Calibri"/>
              </a:rPr>
              <a:t> </a:t>
            </a:r>
            <a:r>
              <a:rPr sz="600" dirty="0">
                <a:latin typeface="Calibri"/>
                <a:cs typeface="Calibri"/>
              </a:rPr>
              <a:t>the</a:t>
            </a:r>
            <a:r>
              <a:rPr sz="600" spc="4" dirty="0">
                <a:latin typeface="Calibri"/>
                <a:cs typeface="Calibri"/>
              </a:rPr>
              <a:t> </a:t>
            </a:r>
            <a:r>
              <a:rPr sz="600" dirty="0">
                <a:latin typeface="Calibri"/>
                <a:cs typeface="Calibri"/>
              </a:rPr>
              <a:t>time</a:t>
            </a:r>
            <a:r>
              <a:rPr sz="600" spc="8" dirty="0">
                <a:latin typeface="Calibri"/>
                <a:cs typeface="Calibri"/>
              </a:rPr>
              <a:t> </a:t>
            </a:r>
            <a:r>
              <a:rPr sz="600" spc="-8" dirty="0">
                <a:latin typeface="Calibri"/>
                <a:cs typeface="Calibri"/>
              </a:rPr>
              <a:t>(month-</a:t>
            </a:r>
            <a:r>
              <a:rPr sz="600" spc="-15" dirty="0">
                <a:latin typeface="Calibri"/>
                <a:cs typeface="Calibri"/>
              </a:rPr>
              <a:t>day-hour-</a:t>
            </a:r>
            <a:r>
              <a:rPr sz="600" spc="-8" dirty="0">
                <a:latin typeface="Calibri"/>
                <a:cs typeface="Calibri"/>
              </a:rPr>
              <a:t>minute-</a:t>
            </a:r>
            <a:r>
              <a:rPr sz="600" spc="375" dirty="0">
                <a:latin typeface="Calibri"/>
                <a:cs typeface="Calibri"/>
              </a:rPr>
              <a:t> </a:t>
            </a:r>
            <a:r>
              <a:rPr sz="600" spc="-8" dirty="0">
                <a:latin typeface="Calibri"/>
                <a:cs typeface="Calibri"/>
              </a:rPr>
              <a:t>dayofweek),</a:t>
            </a:r>
            <a:r>
              <a:rPr sz="600" spc="-11"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 </a:t>
            </a:r>
            <a:r>
              <a:rPr sz="600" spc="-8" dirty="0">
                <a:latin typeface="Calibri"/>
                <a:cs typeface="Calibri"/>
              </a:rPr>
              <a:t>third </a:t>
            </a:r>
            <a:r>
              <a:rPr sz="600" dirty="0">
                <a:latin typeface="Calibri"/>
                <a:cs typeface="Calibri"/>
              </a:rPr>
              <a:t>list</a:t>
            </a:r>
            <a:r>
              <a:rPr sz="600" spc="-4" dirty="0">
                <a:latin typeface="Calibri"/>
                <a:cs typeface="Calibri"/>
              </a:rPr>
              <a:t> </a:t>
            </a:r>
            <a:r>
              <a:rPr sz="600" dirty="0">
                <a:latin typeface="Calibri"/>
                <a:cs typeface="Calibri"/>
              </a:rPr>
              <a:t>to</a:t>
            </a:r>
            <a:r>
              <a:rPr sz="600" spc="-8" dirty="0">
                <a:latin typeface="Calibri"/>
                <a:cs typeface="Calibri"/>
              </a:rPr>
              <a:t> store</a:t>
            </a:r>
            <a:r>
              <a:rPr sz="600" spc="-15" dirty="0">
                <a:latin typeface="Calibri"/>
                <a:cs typeface="Calibri"/>
              </a:rPr>
              <a:t> </a:t>
            </a:r>
            <a:r>
              <a:rPr sz="600" dirty="0">
                <a:latin typeface="Calibri"/>
                <a:cs typeface="Calibri"/>
              </a:rPr>
              <a:t>the</a:t>
            </a:r>
            <a:r>
              <a:rPr sz="600" spc="-8" dirty="0">
                <a:latin typeface="Calibri"/>
                <a:cs typeface="Calibri"/>
              </a:rPr>
              <a:t> weather</a:t>
            </a:r>
            <a:r>
              <a:rPr sz="600" spc="375" dirty="0">
                <a:latin typeface="Calibri"/>
                <a:cs typeface="Calibri"/>
              </a:rPr>
              <a:t> </a:t>
            </a:r>
            <a:r>
              <a:rPr sz="600" spc="-8" dirty="0">
                <a:latin typeface="Calibri"/>
                <a:cs typeface="Calibri"/>
              </a:rPr>
              <a:t>condition</a:t>
            </a:r>
            <a:r>
              <a:rPr sz="600" spc="-4" dirty="0">
                <a:latin typeface="Calibri"/>
                <a:cs typeface="Calibri"/>
              </a:rPr>
              <a:t> </a:t>
            </a:r>
            <a:r>
              <a:rPr sz="600" spc="-15" dirty="0">
                <a:latin typeface="Calibri"/>
                <a:cs typeface="Calibri"/>
              </a:rPr>
              <a:t>(sunny,</a:t>
            </a:r>
            <a:r>
              <a:rPr sz="600" dirty="0">
                <a:latin typeface="Calibri"/>
                <a:cs typeface="Calibri"/>
              </a:rPr>
              <a:t> </a:t>
            </a:r>
            <a:r>
              <a:rPr sz="600" spc="-15" dirty="0">
                <a:latin typeface="Calibri"/>
                <a:cs typeface="Calibri"/>
              </a:rPr>
              <a:t>rainy,</a:t>
            </a:r>
            <a:r>
              <a:rPr sz="600" spc="4" dirty="0">
                <a:latin typeface="Calibri"/>
                <a:cs typeface="Calibri"/>
              </a:rPr>
              <a:t> </a:t>
            </a:r>
            <a:r>
              <a:rPr sz="600" spc="-8" dirty="0">
                <a:latin typeface="Calibri"/>
                <a:cs typeface="Calibri"/>
              </a:rPr>
              <a:t>snowy…),</a:t>
            </a:r>
            <a:r>
              <a:rPr sz="600" dirty="0">
                <a:latin typeface="Calibri"/>
                <a:cs typeface="Calibri"/>
              </a:rPr>
              <a:t> in a</a:t>
            </a:r>
            <a:r>
              <a:rPr sz="600" spc="-4" dirty="0">
                <a:latin typeface="Calibri"/>
                <a:cs typeface="Calibri"/>
              </a:rPr>
              <a:t> </a:t>
            </a:r>
            <a:r>
              <a:rPr sz="600" dirty="0">
                <a:latin typeface="Calibri"/>
                <a:cs typeface="Calibri"/>
              </a:rPr>
              <a:t>4th</a:t>
            </a:r>
            <a:r>
              <a:rPr sz="600" spc="-8" dirty="0">
                <a:latin typeface="Calibri"/>
                <a:cs typeface="Calibri"/>
              </a:rPr>
              <a:t> </a:t>
            </a:r>
            <a:r>
              <a:rPr sz="600" dirty="0">
                <a:latin typeface="Calibri"/>
                <a:cs typeface="Calibri"/>
              </a:rPr>
              <a:t>list </a:t>
            </a:r>
            <a:r>
              <a:rPr sz="600" spc="-19" dirty="0">
                <a:latin typeface="Calibri"/>
                <a:cs typeface="Calibri"/>
              </a:rPr>
              <a:t>the</a:t>
            </a:r>
            <a:r>
              <a:rPr sz="600" spc="375" dirty="0">
                <a:latin typeface="Calibri"/>
                <a:cs typeface="Calibri"/>
              </a:rPr>
              <a:t> </a:t>
            </a:r>
            <a:r>
              <a:rPr sz="600" dirty="0">
                <a:latin typeface="Calibri"/>
                <a:cs typeface="Calibri"/>
              </a:rPr>
              <a:t>number</a:t>
            </a:r>
            <a:r>
              <a:rPr sz="600" spc="-15" dirty="0">
                <a:latin typeface="Calibri"/>
                <a:cs typeface="Calibri"/>
              </a:rPr>
              <a:t> </a:t>
            </a:r>
            <a:r>
              <a:rPr sz="600" dirty="0">
                <a:latin typeface="Calibri"/>
                <a:cs typeface="Calibri"/>
              </a:rPr>
              <a:t>of</a:t>
            </a:r>
            <a:r>
              <a:rPr sz="600" spc="-15" dirty="0">
                <a:latin typeface="Calibri"/>
                <a:cs typeface="Calibri"/>
              </a:rPr>
              <a:t> </a:t>
            </a:r>
            <a:r>
              <a:rPr sz="600" dirty="0">
                <a:latin typeface="Calibri"/>
                <a:cs typeface="Calibri"/>
              </a:rPr>
              <a:t>lanes</a:t>
            </a:r>
            <a:r>
              <a:rPr sz="600" spc="-11" dirty="0">
                <a:latin typeface="Calibri"/>
                <a:cs typeface="Calibri"/>
              </a:rPr>
              <a:t> </a:t>
            </a:r>
            <a:r>
              <a:rPr sz="600" dirty="0">
                <a:latin typeface="Calibri"/>
                <a:cs typeface="Calibri"/>
              </a:rPr>
              <a:t>in</a:t>
            </a:r>
            <a:r>
              <a:rPr sz="600" spc="-11" dirty="0">
                <a:latin typeface="Calibri"/>
                <a:cs typeface="Calibri"/>
              </a:rPr>
              <a:t> </a:t>
            </a:r>
            <a:r>
              <a:rPr sz="600" dirty="0">
                <a:latin typeface="Calibri"/>
                <a:cs typeface="Calibri"/>
              </a:rPr>
              <a:t>that</a:t>
            </a:r>
            <a:r>
              <a:rPr sz="600" spc="-19" dirty="0">
                <a:latin typeface="Calibri"/>
                <a:cs typeface="Calibri"/>
              </a:rPr>
              <a:t> </a:t>
            </a:r>
            <a:r>
              <a:rPr sz="600" spc="-8" dirty="0">
                <a:latin typeface="Calibri"/>
                <a:cs typeface="Calibri"/>
              </a:rPr>
              <a:t>street,</a:t>
            </a:r>
            <a:r>
              <a:rPr sz="600" spc="-4" dirty="0">
                <a:latin typeface="Calibri"/>
                <a:cs typeface="Calibri"/>
              </a:rPr>
              <a:t> </a:t>
            </a:r>
            <a:r>
              <a:rPr sz="600" spc="-8" dirty="0">
                <a:latin typeface="Calibri"/>
                <a:cs typeface="Calibri"/>
              </a:rPr>
              <a:t>repeat</a:t>
            </a:r>
            <a:r>
              <a:rPr sz="600" spc="-15" dirty="0">
                <a:latin typeface="Calibri"/>
                <a:cs typeface="Calibri"/>
              </a:rPr>
              <a:t> </a:t>
            </a:r>
            <a:r>
              <a:rPr sz="600" dirty="0">
                <a:latin typeface="Calibri"/>
                <a:cs typeface="Calibri"/>
              </a:rPr>
              <a:t>the</a:t>
            </a:r>
            <a:r>
              <a:rPr sz="600" spc="-8" dirty="0">
                <a:latin typeface="Calibri"/>
                <a:cs typeface="Calibri"/>
              </a:rPr>
              <a:t> process</a:t>
            </a:r>
            <a:r>
              <a:rPr sz="600" spc="-15" dirty="0">
                <a:latin typeface="Calibri"/>
                <a:cs typeface="Calibri"/>
              </a:rPr>
              <a:t> </a:t>
            </a:r>
            <a:r>
              <a:rPr sz="600" spc="-19" dirty="0">
                <a:latin typeface="Calibri"/>
                <a:cs typeface="Calibri"/>
              </a:rPr>
              <a:t>for</a:t>
            </a:r>
            <a:r>
              <a:rPr sz="600" spc="375" dirty="0">
                <a:latin typeface="Calibri"/>
                <a:cs typeface="Calibri"/>
              </a:rPr>
              <a:t> </a:t>
            </a:r>
            <a:r>
              <a:rPr sz="600" dirty="0">
                <a:latin typeface="Calibri"/>
                <a:cs typeface="Calibri"/>
              </a:rPr>
              <a:t>the</a:t>
            </a:r>
            <a:r>
              <a:rPr sz="600" spc="-11" dirty="0">
                <a:latin typeface="Calibri"/>
                <a:cs typeface="Calibri"/>
              </a:rPr>
              <a:t> </a:t>
            </a:r>
            <a:r>
              <a:rPr sz="600" dirty="0">
                <a:latin typeface="Calibri"/>
                <a:cs typeface="Calibri"/>
              </a:rPr>
              <a:t>2nd</a:t>
            </a:r>
            <a:r>
              <a:rPr sz="600" spc="-19" dirty="0">
                <a:latin typeface="Calibri"/>
                <a:cs typeface="Calibri"/>
              </a:rPr>
              <a:t> </a:t>
            </a:r>
            <a:r>
              <a:rPr sz="600" dirty="0">
                <a:latin typeface="Calibri"/>
                <a:cs typeface="Calibri"/>
              </a:rPr>
              <a:t>way</a:t>
            </a:r>
            <a:r>
              <a:rPr sz="600" spc="-15" dirty="0">
                <a:latin typeface="Calibri"/>
                <a:cs typeface="Calibri"/>
              </a:rPr>
              <a:t> </a:t>
            </a:r>
            <a:r>
              <a:rPr sz="600" spc="-8" dirty="0">
                <a:latin typeface="Calibri"/>
                <a:cs typeface="Calibri"/>
              </a:rPr>
              <a:t>until</a:t>
            </a:r>
            <a:r>
              <a:rPr sz="600" spc="-15" dirty="0">
                <a:latin typeface="Calibri"/>
                <a:cs typeface="Calibri"/>
              </a:rPr>
              <a:t> </a:t>
            </a:r>
            <a:r>
              <a:rPr sz="600" dirty="0">
                <a:latin typeface="Calibri"/>
                <a:cs typeface="Calibri"/>
              </a:rPr>
              <a:t>our</a:t>
            </a:r>
            <a:r>
              <a:rPr sz="600" spc="-11" dirty="0">
                <a:latin typeface="Calibri"/>
                <a:cs typeface="Calibri"/>
              </a:rPr>
              <a:t> </a:t>
            </a:r>
            <a:r>
              <a:rPr sz="600" dirty="0">
                <a:latin typeface="Calibri"/>
                <a:cs typeface="Calibri"/>
              </a:rPr>
              <a:t>lists</a:t>
            </a:r>
            <a:r>
              <a:rPr sz="600" spc="-15" dirty="0">
                <a:latin typeface="Calibri"/>
                <a:cs typeface="Calibri"/>
              </a:rPr>
              <a:t> </a:t>
            </a:r>
            <a:r>
              <a:rPr sz="600" dirty="0">
                <a:latin typeface="Calibri"/>
                <a:cs typeface="Calibri"/>
              </a:rPr>
              <a:t>has</a:t>
            </a:r>
            <a:r>
              <a:rPr sz="600" spc="-11" dirty="0">
                <a:latin typeface="Calibri"/>
                <a:cs typeface="Calibri"/>
              </a:rPr>
              <a:t> </a:t>
            </a:r>
            <a:r>
              <a:rPr sz="600" dirty="0">
                <a:latin typeface="Calibri"/>
                <a:cs typeface="Calibri"/>
              </a:rPr>
              <a:t>30</a:t>
            </a:r>
            <a:r>
              <a:rPr sz="600" spc="-11" dirty="0">
                <a:latin typeface="Calibri"/>
                <a:cs typeface="Calibri"/>
              </a:rPr>
              <a:t> </a:t>
            </a:r>
            <a:r>
              <a:rPr sz="600" spc="-8" dirty="0">
                <a:latin typeface="Calibri"/>
                <a:cs typeface="Calibri"/>
              </a:rPr>
              <a:t>inputs(15 </a:t>
            </a:r>
            <a:r>
              <a:rPr sz="600" dirty="0">
                <a:latin typeface="Calibri"/>
                <a:cs typeface="Calibri"/>
              </a:rPr>
              <a:t>in</a:t>
            </a:r>
            <a:r>
              <a:rPr sz="600" spc="-15" dirty="0">
                <a:latin typeface="Calibri"/>
                <a:cs typeface="Calibri"/>
              </a:rPr>
              <a:t> each</a:t>
            </a:r>
            <a:r>
              <a:rPr sz="600" spc="375" dirty="0">
                <a:latin typeface="Calibri"/>
                <a:cs typeface="Calibri"/>
              </a:rPr>
              <a:t> </a:t>
            </a:r>
            <a:r>
              <a:rPr sz="600" spc="-8" dirty="0">
                <a:latin typeface="Calibri"/>
                <a:cs typeface="Calibri"/>
              </a:rPr>
              <a:t>way).</a:t>
            </a:r>
            <a:r>
              <a:rPr sz="600" spc="-4" dirty="0">
                <a:latin typeface="Calibri"/>
                <a:cs typeface="Calibri"/>
              </a:rPr>
              <a:t> </a:t>
            </a:r>
            <a:r>
              <a:rPr sz="600" spc="-8" dirty="0">
                <a:latin typeface="Calibri"/>
                <a:cs typeface="Calibri"/>
              </a:rPr>
              <a:t>Repeat</a:t>
            </a:r>
            <a:r>
              <a:rPr sz="600" spc="-4" dirty="0">
                <a:latin typeface="Calibri"/>
                <a:cs typeface="Calibri"/>
              </a:rPr>
              <a:t> </a:t>
            </a:r>
            <a:r>
              <a:rPr sz="600" dirty="0">
                <a:latin typeface="Calibri"/>
                <a:cs typeface="Calibri"/>
              </a:rPr>
              <a:t>this</a:t>
            </a:r>
            <a:r>
              <a:rPr sz="600" spc="-11" dirty="0">
                <a:latin typeface="Calibri"/>
                <a:cs typeface="Calibri"/>
              </a:rPr>
              <a:t> </a:t>
            </a:r>
            <a:r>
              <a:rPr sz="600" spc="-8" dirty="0">
                <a:latin typeface="Calibri"/>
                <a:cs typeface="Calibri"/>
              </a:rPr>
              <a:t>process </a:t>
            </a:r>
            <a:r>
              <a:rPr sz="600" dirty="0">
                <a:latin typeface="Calibri"/>
                <a:cs typeface="Calibri"/>
              </a:rPr>
              <a:t>for</a:t>
            </a:r>
            <a:r>
              <a:rPr sz="600" spc="-8" dirty="0">
                <a:latin typeface="Calibri"/>
                <a:cs typeface="Calibri"/>
              </a:rPr>
              <a:t> </a:t>
            </a:r>
            <a:r>
              <a:rPr sz="600" dirty="0">
                <a:latin typeface="Calibri"/>
                <a:cs typeface="Calibri"/>
              </a:rPr>
              <a:t>10</a:t>
            </a:r>
            <a:r>
              <a:rPr sz="600" spc="-8" dirty="0">
                <a:latin typeface="Calibri"/>
                <a:cs typeface="Calibri"/>
              </a:rPr>
              <a:t> days</a:t>
            </a:r>
            <a:r>
              <a:rPr sz="600" spc="-11"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a:t>
            </a:r>
            <a:r>
              <a:rPr sz="600" spc="-11" dirty="0">
                <a:latin typeface="Calibri"/>
                <a:cs typeface="Calibri"/>
              </a:rPr>
              <a:t> </a:t>
            </a:r>
            <a:r>
              <a:rPr sz="600" spc="-8" dirty="0">
                <a:latin typeface="Calibri"/>
                <a:cs typeface="Calibri"/>
              </a:rPr>
              <a:t>different</a:t>
            </a:r>
            <a:r>
              <a:rPr sz="600" spc="375" dirty="0">
                <a:latin typeface="Calibri"/>
                <a:cs typeface="Calibri"/>
              </a:rPr>
              <a:t> </a:t>
            </a:r>
            <a:r>
              <a:rPr sz="600" dirty="0">
                <a:latin typeface="Calibri"/>
                <a:cs typeface="Calibri"/>
              </a:rPr>
              <a:t>1km</a:t>
            </a:r>
            <a:r>
              <a:rPr sz="600" spc="-15" dirty="0">
                <a:latin typeface="Calibri"/>
                <a:cs typeface="Calibri"/>
              </a:rPr>
              <a:t> </a:t>
            </a:r>
            <a:r>
              <a:rPr sz="600" dirty="0">
                <a:latin typeface="Calibri"/>
                <a:cs typeface="Calibri"/>
              </a:rPr>
              <a:t>2</a:t>
            </a:r>
            <a:r>
              <a:rPr sz="600" spc="-11" dirty="0">
                <a:latin typeface="Calibri"/>
                <a:cs typeface="Calibri"/>
              </a:rPr>
              <a:t> </a:t>
            </a:r>
            <a:r>
              <a:rPr sz="600" dirty="0">
                <a:latin typeface="Calibri"/>
                <a:cs typeface="Calibri"/>
              </a:rPr>
              <a:t>way</a:t>
            </a:r>
            <a:r>
              <a:rPr sz="600" spc="-11" dirty="0">
                <a:latin typeface="Calibri"/>
                <a:cs typeface="Calibri"/>
              </a:rPr>
              <a:t> </a:t>
            </a:r>
            <a:r>
              <a:rPr sz="600" spc="-8" dirty="0">
                <a:latin typeface="Calibri"/>
                <a:cs typeface="Calibri"/>
              </a:rPr>
              <a:t>street</a:t>
            </a:r>
            <a:r>
              <a:rPr sz="600" spc="-19" dirty="0">
                <a:latin typeface="Calibri"/>
                <a:cs typeface="Calibri"/>
              </a:rPr>
              <a:t> </a:t>
            </a:r>
            <a:r>
              <a:rPr sz="600" dirty="0">
                <a:latin typeface="Calibri"/>
                <a:cs typeface="Calibri"/>
              </a:rPr>
              <a:t>each</a:t>
            </a:r>
            <a:r>
              <a:rPr sz="600" spc="-11" dirty="0">
                <a:latin typeface="Calibri"/>
                <a:cs typeface="Calibri"/>
              </a:rPr>
              <a:t> </a:t>
            </a:r>
            <a:r>
              <a:rPr sz="600" spc="-15" dirty="0">
                <a:latin typeface="Calibri"/>
                <a:cs typeface="Calibri"/>
              </a:rPr>
              <a:t>day.</a:t>
            </a:r>
            <a:r>
              <a:rPr sz="600" spc="-8" dirty="0">
                <a:latin typeface="Calibri"/>
                <a:cs typeface="Calibri"/>
              </a:rPr>
              <a:t> </a:t>
            </a:r>
            <a:r>
              <a:rPr sz="600" dirty="0">
                <a:latin typeface="Calibri"/>
                <a:cs typeface="Calibri"/>
              </a:rPr>
              <a:t>(end</a:t>
            </a:r>
            <a:r>
              <a:rPr sz="600" spc="-11" dirty="0">
                <a:latin typeface="Calibri"/>
                <a:cs typeface="Calibri"/>
              </a:rPr>
              <a:t> </a:t>
            </a:r>
            <a:r>
              <a:rPr sz="600" dirty="0">
                <a:latin typeface="Calibri"/>
                <a:cs typeface="Calibri"/>
              </a:rPr>
              <a:t>sample</a:t>
            </a:r>
            <a:r>
              <a:rPr sz="600" spc="-19" dirty="0">
                <a:latin typeface="Calibri"/>
                <a:cs typeface="Calibri"/>
              </a:rPr>
              <a:t> </a:t>
            </a:r>
            <a:r>
              <a:rPr sz="600" dirty="0">
                <a:latin typeface="Calibri"/>
                <a:cs typeface="Calibri"/>
              </a:rPr>
              <a:t>=</a:t>
            </a:r>
            <a:r>
              <a:rPr sz="600" spc="-11" dirty="0">
                <a:latin typeface="Calibri"/>
                <a:cs typeface="Calibri"/>
              </a:rPr>
              <a:t> </a:t>
            </a:r>
            <a:r>
              <a:rPr sz="600" spc="-15" dirty="0">
                <a:latin typeface="Calibri"/>
                <a:cs typeface="Calibri"/>
              </a:rPr>
              <a:t>300)</a:t>
            </a:r>
            <a:endParaRPr sz="600" dirty="0">
              <a:latin typeface="Calibri"/>
              <a:cs typeface="Calibri"/>
            </a:endParaRPr>
          </a:p>
        </p:txBody>
      </p:sp>
      <p:sp>
        <p:nvSpPr>
          <p:cNvPr id="29" name="object 29"/>
          <p:cNvSpPr txBox="1"/>
          <p:nvPr/>
        </p:nvSpPr>
        <p:spPr>
          <a:xfrm>
            <a:off x="3208143" y="2972161"/>
            <a:ext cx="1378744" cy="380393"/>
          </a:xfrm>
          <a:prstGeom prst="rect">
            <a:avLst/>
          </a:prstGeom>
          <a:ln w="19079">
            <a:solidFill>
              <a:srgbClr val="2A1D5B"/>
            </a:solidFill>
          </a:ln>
        </p:spPr>
        <p:txBody>
          <a:bodyPr vert="horz" wrap="square" lIns="0" tIns="33814" rIns="0" bIns="0" rtlCol="0">
            <a:spAutoFit/>
          </a:bodyPr>
          <a:lstStyle/>
          <a:p>
            <a:pPr marL="435769">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50971" marR="186214">
              <a:lnSpc>
                <a:spcPts val="713"/>
              </a:lnSpc>
              <a:spcBef>
                <a:spcPts val="443"/>
              </a:spcBef>
            </a:pPr>
            <a:r>
              <a:rPr sz="600" dirty="0">
                <a:latin typeface="Calibri"/>
                <a:cs typeface="Calibri"/>
              </a:rPr>
              <a:t>Special</a:t>
            </a:r>
            <a:r>
              <a:rPr sz="600" spc="-34" dirty="0">
                <a:latin typeface="Calibri"/>
                <a:cs typeface="Calibri"/>
              </a:rPr>
              <a:t> </a:t>
            </a:r>
            <a:r>
              <a:rPr sz="600" spc="-8" dirty="0">
                <a:latin typeface="Calibri"/>
                <a:cs typeface="Calibri"/>
              </a:rPr>
              <a:t>events/holydays,</a:t>
            </a:r>
            <a:r>
              <a:rPr sz="600" spc="375" dirty="0">
                <a:latin typeface="Calibri"/>
                <a:cs typeface="Calibri"/>
              </a:rPr>
              <a:t> </a:t>
            </a:r>
            <a:r>
              <a:rPr sz="600" spc="-8" dirty="0">
                <a:latin typeface="Calibri"/>
                <a:cs typeface="Calibri"/>
              </a:rPr>
              <a:t>Population</a:t>
            </a:r>
            <a:r>
              <a:rPr sz="600" dirty="0">
                <a:latin typeface="Calibri"/>
                <a:cs typeface="Calibri"/>
              </a:rPr>
              <a:t> </a:t>
            </a:r>
            <a:r>
              <a:rPr sz="600" spc="-8" dirty="0">
                <a:latin typeface="Calibri"/>
                <a:cs typeface="Calibri"/>
              </a:rPr>
              <a:t>specific</a:t>
            </a:r>
            <a:r>
              <a:rPr sz="600" spc="-4" dirty="0">
                <a:latin typeface="Calibri"/>
                <a:cs typeface="Calibri"/>
              </a:rPr>
              <a:t> </a:t>
            </a:r>
            <a:r>
              <a:rPr sz="600" spc="-8" dirty="0">
                <a:latin typeface="Calibri"/>
                <a:cs typeface="Calibri"/>
              </a:rPr>
              <a:t>characteristics</a:t>
            </a:r>
            <a:endParaRPr sz="600">
              <a:latin typeface="Calibri"/>
              <a:cs typeface="Calibri"/>
            </a:endParaRPr>
          </a:p>
        </p:txBody>
      </p:sp>
      <p:sp>
        <p:nvSpPr>
          <p:cNvPr id="30" name="object 30"/>
          <p:cNvSpPr txBox="1"/>
          <p:nvPr/>
        </p:nvSpPr>
        <p:spPr>
          <a:xfrm>
            <a:off x="6064663" y="2145068"/>
            <a:ext cx="1103471" cy="745717"/>
          </a:xfrm>
          <a:prstGeom prst="rect">
            <a:avLst/>
          </a:prstGeom>
        </p:spPr>
        <p:txBody>
          <a:bodyPr vert="horz" wrap="square" lIns="0" tIns="9525" rIns="0" bIns="0" rtlCol="0">
            <a:spAutoFit/>
          </a:bodyPr>
          <a:lstStyle/>
          <a:p>
            <a:pPr marL="9525" marR="301943">
              <a:spcBef>
                <a:spcPts val="75"/>
              </a:spcBef>
            </a:pPr>
            <a:r>
              <a:rPr sz="600" spc="45" dirty="0">
                <a:latin typeface="Trebuchet MS"/>
                <a:cs typeface="Trebuchet MS"/>
              </a:rPr>
              <a:t>Cars</a:t>
            </a:r>
            <a:r>
              <a:rPr sz="600" spc="71" dirty="0">
                <a:latin typeface="Trebuchet MS"/>
                <a:cs typeface="Trebuchet MS"/>
              </a:rPr>
              <a:t> </a:t>
            </a:r>
            <a:r>
              <a:rPr sz="600" dirty="0">
                <a:latin typeface="Trebuchet MS"/>
                <a:cs typeface="Trebuchet MS"/>
              </a:rPr>
              <a:t>are</a:t>
            </a:r>
            <a:r>
              <a:rPr sz="600" spc="68" dirty="0">
                <a:latin typeface="Trebuchet MS"/>
                <a:cs typeface="Trebuchet MS"/>
              </a:rPr>
              <a:t> </a:t>
            </a:r>
            <a:r>
              <a:rPr sz="600" dirty="0">
                <a:latin typeface="Trebuchet MS"/>
                <a:cs typeface="Trebuchet MS"/>
              </a:rPr>
              <a:t>not</a:t>
            </a:r>
            <a:r>
              <a:rPr sz="600" spc="64" dirty="0">
                <a:latin typeface="Trebuchet MS"/>
                <a:cs typeface="Trebuchet MS"/>
              </a:rPr>
              <a:t> </a:t>
            </a:r>
            <a:r>
              <a:rPr sz="600" spc="-8" dirty="0">
                <a:latin typeface="Trebuchet MS"/>
                <a:cs typeface="Trebuchet MS"/>
              </a:rPr>
              <a:t>allowed overtaking,</a:t>
            </a:r>
            <a:endParaRPr sz="600">
              <a:latin typeface="Trebuchet MS"/>
              <a:cs typeface="Trebuchet MS"/>
            </a:endParaRPr>
          </a:p>
          <a:p>
            <a:pPr marL="9525" marR="3810"/>
            <a:r>
              <a:rPr sz="600" spc="53" dirty="0">
                <a:latin typeface="Trebuchet MS"/>
                <a:cs typeface="Trebuchet MS"/>
              </a:rPr>
              <a:t>Random</a:t>
            </a:r>
            <a:r>
              <a:rPr sz="600" spc="56" dirty="0">
                <a:latin typeface="Trebuchet MS"/>
                <a:cs typeface="Trebuchet MS"/>
              </a:rPr>
              <a:t> </a:t>
            </a:r>
            <a:r>
              <a:rPr sz="600" spc="15" dirty="0">
                <a:latin typeface="Trebuchet MS"/>
                <a:cs typeface="Trebuchet MS"/>
              </a:rPr>
              <a:t>distribution</a:t>
            </a:r>
            <a:r>
              <a:rPr sz="600" spc="41" dirty="0">
                <a:latin typeface="Trebuchet MS"/>
                <a:cs typeface="Trebuchet MS"/>
              </a:rPr>
              <a:t> </a:t>
            </a:r>
            <a:r>
              <a:rPr sz="600" spc="15" dirty="0">
                <a:latin typeface="Trebuchet MS"/>
                <a:cs typeface="Trebuchet MS"/>
              </a:rPr>
              <a:t>of</a:t>
            </a:r>
            <a:r>
              <a:rPr sz="600" spc="60" dirty="0">
                <a:latin typeface="Trebuchet MS"/>
                <a:cs typeface="Trebuchet MS"/>
              </a:rPr>
              <a:t> </a:t>
            </a:r>
            <a:r>
              <a:rPr sz="600" spc="-15" dirty="0">
                <a:latin typeface="Trebuchet MS"/>
                <a:cs typeface="Trebuchet MS"/>
              </a:rPr>
              <a:t>cars, </a:t>
            </a:r>
            <a:r>
              <a:rPr sz="600" spc="45" dirty="0">
                <a:latin typeface="Trebuchet MS"/>
                <a:cs typeface="Trebuchet MS"/>
              </a:rPr>
              <a:t>Cars</a:t>
            </a:r>
            <a:r>
              <a:rPr sz="600" spc="41" dirty="0">
                <a:latin typeface="Trebuchet MS"/>
                <a:cs typeface="Trebuchet MS"/>
              </a:rPr>
              <a:t> </a:t>
            </a:r>
            <a:r>
              <a:rPr sz="600" dirty="0">
                <a:latin typeface="Trebuchet MS"/>
                <a:cs typeface="Trebuchet MS"/>
              </a:rPr>
              <a:t>are</a:t>
            </a:r>
            <a:r>
              <a:rPr sz="600" spc="38" dirty="0">
                <a:latin typeface="Trebuchet MS"/>
                <a:cs typeface="Trebuchet MS"/>
              </a:rPr>
              <a:t> </a:t>
            </a:r>
            <a:r>
              <a:rPr sz="600" dirty="0">
                <a:latin typeface="Trebuchet MS"/>
                <a:cs typeface="Trebuchet MS"/>
              </a:rPr>
              <a:t>all</a:t>
            </a:r>
            <a:r>
              <a:rPr sz="600" spc="49" dirty="0">
                <a:latin typeface="Trebuchet MS"/>
                <a:cs typeface="Trebuchet MS"/>
              </a:rPr>
              <a:t> going </a:t>
            </a:r>
            <a:r>
              <a:rPr sz="600" dirty="0">
                <a:latin typeface="Trebuchet MS"/>
                <a:cs typeface="Trebuchet MS"/>
              </a:rPr>
              <a:t>at</a:t>
            </a:r>
            <a:r>
              <a:rPr sz="600" spc="34" dirty="0">
                <a:latin typeface="Trebuchet MS"/>
                <a:cs typeface="Trebuchet MS"/>
              </a:rPr>
              <a:t> </a:t>
            </a:r>
            <a:r>
              <a:rPr sz="600" spc="-19" dirty="0">
                <a:latin typeface="Trebuchet MS"/>
                <a:cs typeface="Trebuchet MS"/>
              </a:rPr>
              <a:t>the </a:t>
            </a:r>
            <a:r>
              <a:rPr sz="600" spc="45" dirty="0">
                <a:latin typeface="Trebuchet MS"/>
                <a:cs typeface="Trebuchet MS"/>
              </a:rPr>
              <a:t>speed</a:t>
            </a:r>
            <a:r>
              <a:rPr sz="600" spc="11" dirty="0">
                <a:latin typeface="Trebuchet MS"/>
                <a:cs typeface="Trebuchet MS"/>
              </a:rPr>
              <a:t> </a:t>
            </a:r>
            <a:r>
              <a:rPr sz="600" spc="-8" dirty="0">
                <a:latin typeface="Trebuchet MS"/>
                <a:cs typeface="Trebuchet MS"/>
              </a:rPr>
              <a:t>limit,</a:t>
            </a:r>
            <a:endParaRPr sz="600">
              <a:latin typeface="Trebuchet MS"/>
              <a:cs typeface="Trebuchet MS"/>
            </a:endParaRPr>
          </a:p>
          <a:p>
            <a:pPr marL="9525">
              <a:lnSpc>
                <a:spcPts val="713"/>
              </a:lnSpc>
            </a:pPr>
            <a:r>
              <a:rPr sz="600" dirty="0">
                <a:latin typeface="Trebuchet MS"/>
                <a:cs typeface="Trebuchet MS"/>
              </a:rPr>
              <a:t>The</a:t>
            </a:r>
            <a:r>
              <a:rPr sz="600" spc="56" dirty="0">
                <a:latin typeface="Trebuchet MS"/>
                <a:cs typeface="Trebuchet MS"/>
              </a:rPr>
              <a:t> </a:t>
            </a:r>
            <a:r>
              <a:rPr sz="600" dirty="0">
                <a:latin typeface="Trebuchet MS"/>
                <a:cs typeface="Trebuchet MS"/>
              </a:rPr>
              <a:t>two</a:t>
            </a:r>
            <a:r>
              <a:rPr sz="600" spc="45" dirty="0">
                <a:latin typeface="Trebuchet MS"/>
                <a:cs typeface="Trebuchet MS"/>
              </a:rPr>
              <a:t> </a:t>
            </a:r>
            <a:r>
              <a:rPr sz="600" spc="53" dirty="0">
                <a:latin typeface="Trebuchet MS"/>
                <a:cs typeface="Trebuchet MS"/>
              </a:rPr>
              <a:t>ways </a:t>
            </a:r>
            <a:r>
              <a:rPr sz="600" dirty="0">
                <a:latin typeface="Trebuchet MS"/>
                <a:cs typeface="Trebuchet MS"/>
              </a:rPr>
              <a:t>of</a:t>
            </a:r>
            <a:r>
              <a:rPr sz="600" spc="60" dirty="0">
                <a:latin typeface="Trebuchet MS"/>
                <a:cs typeface="Trebuchet MS"/>
              </a:rPr>
              <a:t> </a:t>
            </a:r>
            <a:r>
              <a:rPr sz="600" spc="45" dirty="0">
                <a:latin typeface="Trebuchet MS"/>
                <a:cs typeface="Trebuchet MS"/>
              </a:rPr>
              <a:t>a</a:t>
            </a:r>
            <a:r>
              <a:rPr sz="600" spc="56" dirty="0">
                <a:latin typeface="Trebuchet MS"/>
                <a:cs typeface="Trebuchet MS"/>
              </a:rPr>
              <a:t> </a:t>
            </a:r>
            <a:r>
              <a:rPr sz="600" spc="-8" dirty="0">
                <a:latin typeface="Trebuchet MS"/>
                <a:cs typeface="Trebuchet MS"/>
              </a:rPr>
              <a:t>street</a:t>
            </a:r>
            <a:endParaRPr sz="600">
              <a:latin typeface="Trebuchet MS"/>
              <a:cs typeface="Trebuchet MS"/>
            </a:endParaRPr>
          </a:p>
          <a:p>
            <a:pPr marL="9525" marR="101918"/>
            <a:r>
              <a:rPr sz="600" spc="45" dirty="0">
                <a:latin typeface="Trebuchet MS"/>
                <a:cs typeface="Trebuchet MS"/>
              </a:rPr>
              <a:t>have</a:t>
            </a:r>
            <a:r>
              <a:rPr sz="600" spc="38" dirty="0">
                <a:latin typeface="Trebuchet MS"/>
                <a:cs typeface="Trebuchet MS"/>
              </a:rPr>
              <a:t> </a:t>
            </a:r>
            <a:r>
              <a:rPr sz="600" dirty="0">
                <a:latin typeface="Trebuchet MS"/>
                <a:cs typeface="Trebuchet MS"/>
              </a:rPr>
              <a:t>the</a:t>
            </a:r>
            <a:r>
              <a:rPr sz="600" spc="41" dirty="0">
                <a:latin typeface="Trebuchet MS"/>
                <a:cs typeface="Trebuchet MS"/>
              </a:rPr>
              <a:t> </a:t>
            </a:r>
            <a:r>
              <a:rPr sz="600" spc="56" dirty="0">
                <a:latin typeface="Trebuchet MS"/>
                <a:cs typeface="Trebuchet MS"/>
              </a:rPr>
              <a:t>same</a:t>
            </a:r>
            <a:r>
              <a:rPr sz="600" spc="30" dirty="0">
                <a:latin typeface="Trebuchet MS"/>
                <a:cs typeface="Trebuchet MS"/>
              </a:rPr>
              <a:t> </a:t>
            </a:r>
            <a:r>
              <a:rPr sz="600" spc="41" dirty="0">
                <a:latin typeface="Trebuchet MS"/>
                <a:cs typeface="Trebuchet MS"/>
              </a:rPr>
              <a:t>number </a:t>
            </a:r>
            <a:r>
              <a:rPr sz="600" spc="-19" dirty="0">
                <a:latin typeface="Trebuchet MS"/>
                <a:cs typeface="Trebuchet MS"/>
              </a:rPr>
              <a:t>of </a:t>
            </a:r>
            <a:r>
              <a:rPr sz="600" spc="23" dirty="0">
                <a:latin typeface="Trebuchet MS"/>
                <a:cs typeface="Trebuchet MS"/>
              </a:rPr>
              <a:t>cars</a:t>
            </a:r>
            <a:endParaRPr sz="600">
              <a:latin typeface="Trebuchet MS"/>
              <a:cs typeface="Trebuchet MS"/>
            </a:endParaRPr>
          </a:p>
        </p:txBody>
      </p:sp>
      <p:sp>
        <p:nvSpPr>
          <p:cNvPr id="31" name="object 31"/>
          <p:cNvSpPr txBox="1"/>
          <p:nvPr/>
        </p:nvSpPr>
        <p:spPr>
          <a:xfrm>
            <a:off x="5954850" y="2972162"/>
            <a:ext cx="1378744" cy="385522"/>
          </a:xfrm>
          <a:prstGeom prst="rect">
            <a:avLst/>
          </a:prstGeom>
          <a:ln w="19079">
            <a:solidFill>
              <a:srgbClr val="2A1D5B"/>
            </a:solidFill>
          </a:ln>
        </p:spPr>
        <p:txBody>
          <a:bodyPr vert="horz" wrap="square" lIns="0" tIns="33814" rIns="0" bIns="0" rtlCol="0">
            <a:spAutoFit/>
          </a:bodyPr>
          <a:lstStyle/>
          <a:p>
            <a:pPr marL="435293">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70497" marR="102394">
              <a:spcBef>
                <a:spcPts val="375"/>
              </a:spcBef>
            </a:pPr>
            <a:r>
              <a:rPr sz="600" spc="45" dirty="0">
                <a:latin typeface="Trebuchet MS"/>
                <a:cs typeface="Trebuchet MS"/>
              </a:rPr>
              <a:t>Assumptions</a:t>
            </a:r>
            <a:r>
              <a:rPr sz="600" spc="71" dirty="0">
                <a:latin typeface="Trebuchet MS"/>
                <a:cs typeface="Trebuchet MS"/>
              </a:rPr>
              <a:t> </a:t>
            </a:r>
            <a:r>
              <a:rPr sz="600" dirty="0">
                <a:latin typeface="Trebuchet MS"/>
                <a:cs typeface="Trebuchet MS"/>
              </a:rPr>
              <a:t>are</a:t>
            </a:r>
            <a:r>
              <a:rPr sz="600" spc="79" dirty="0">
                <a:latin typeface="Trebuchet MS"/>
                <a:cs typeface="Trebuchet MS"/>
              </a:rPr>
              <a:t> </a:t>
            </a:r>
            <a:r>
              <a:rPr sz="600" dirty="0">
                <a:latin typeface="Trebuchet MS"/>
                <a:cs typeface="Trebuchet MS"/>
              </a:rPr>
              <a:t>not</a:t>
            </a:r>
            <a:r>
              <a:rPr sz="600" spc="71" dirty="0">
                <a:latin typeface="Trebuchet MS"/>
                <a:cs typeface="Trebuchet MS"/>
              </a:rPr>
              <a:t> </a:t>
            </a:r>
            <a:r>
              <a:rPr sz="600" spc="30" dirty="0">
                <a:latin typeface="Trebuchet MS"/>
                <a:cs typeface="Trebuchet MS"/>
              </a:rPr>
              <a:t>always </a:t>
            </a:r>
            <a:r>
              <a:rPr sz="600" spc="38" dirty="0">
                <a:latin typeface="Trebuchet MS"/>
                <a:cs typeface="Trebuchet MS"/>
              </a:rPr>
              <a:t>ensured</a:t>
            </a:r>
            <a:r>
              <a:rPr sz="600" spc="45" dirty="0">
                <a:latin typeface="Trebuchet MS"/>
                <a:cs typeface="Trebuchet MS"/>
              </a:rPr>
              <a:t> </a:t>
            </a:r>
            <a:r>
              <a:rPr sz="600" dirty="0">
                <a:latin typeface="Trebuchet MS"/>
                <a:cs typeface="Trebuchet MS"/>
              </a:rPr>
              <a:t>in</a:t>
            </a:r>
            <a:r>
              <a:rPr sz="600" spc="41" dirty="0">
                <a:latin typeface="Trebuchet MS"/>
                <a:cs typeface="Trebuchet MS"/>
              </a:rPr>
              <a:t> </a:t>
            </a:r>
            <a:r>
              <a:rPr sz="600" dirty="0">
                <a:latin typeface="Trebuchet MS"/>
                <a:cs typeface="Trebuchet MS"/>
              </a:rPr>
              <a:t>real</a:t>
            </a:r>
            <a:r>
              <a:rPr sz="600" spc="45" dirty="0">
                <a:latin typeface="Trebuchet MS"/>
                <a:cs typeface="Trebuchet MS"/>
              </a:rPr>
              <a:t> </a:t>
            </a:r>
            <a:r>
              <a:rPr sz="600" dirty="0">
                <a:latin typeface="Trebuchet MS"/>
                <a:cs typeface="Trebuchet MS"/>
              </a:rPr>
              <a:t>life</a:t>
            </a:r>
            <a:r>
              <a:rPr sz="600" spc="38" dirty="0">
                <a:latin typeface="Trebuchet MS"/>
                <a:cs typeface="Trebuchet MS"/>
              </a:rPr>
              <a:t> </a:t>
            </a:r>
            <a:r>
              <a:rPr sz="600" spc="30" dirty="0">
                <a:latin typeface="Trebuchet MS"/>
                <a:cs typeface="Trebuchet MS"/>
              </a:rPr>
              <a:t>scenarios</a:t>
            </a:r>
            <a:endParaRPr sz="600">
              <a:latin typeface="Trebuchet MS"/>
              <a:cs typeface="Trebuchet MS"/>
            </a:endParaRPr>
          </a:p>
        </p:txBody>
      </p:sp>
      <p:sp>
        <p:nvSpPr>
          <p:cNvPr id="32" name="object 32"/>
          <p:cNvSpPr txBox="1"/>
          <p:nvPr/>
        </p:nvSpPr>
        <p:spPr>
          <a:xfrm>
            <a:off x="5907529" y="4122287"/>
            <a:ext cx="1683068" cy="1130438"/>
          </a:xfrm>
          <a:prstGeom prst="rect">
            <a:avLst/>
          </a:prstGeom>
        </p:spPr>
        <p:txBody>
          <a:bodyPr vert="horz" wrap="square" lIns="0" tIns="9525" rIns="0" bIns="0" rtlCol="0">
            <a:spAutoFit/>
          </a:bodyPr>
          <a:lstStyle/>
          <a:p>
            <a:pPr marL="274796" marR="465296" indent="-20003">
              <a:spcBef>
                <a:spcPts val="75"/>
              </a:spcBef>
            </a:pPr>
            <a:r>
              <a:rPr sz="750" b="1" u="sng" spc="-8" dirty="0">
                <a:solidFill>
                  <a:srgbClr val="7F7F7F"/>
                </a:solidFill>
                <a:uFill>
                  <a:solidFill>
                    <a:srgbClr val="7F7F7F"/>
                  </a:solidFill>
                </a:uFill>
                <a:latin typeface="Calibri"/>
                <a:cs typeface="Calibri"/>
              </a:rPr>
              <a:t>Stage</a:t>
            </a:r>
            <a:r>
              <a:rPr sz="750" b="1" u="sng" spc="-15"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4.</a:t>
            </a:r>
            <a:r>
              <a:rPr sz="750" b="1" u="sng" spc="-8"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Model</a:t>
            </a:r>
            <a:r>
              <a:rPr sz="750" b="1" u="sng" spc="-19"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Building:</a:t>
            </a:r>
            <a:r>
              <a:rPr sz="750" b="1" spc="-8" dirty="0">
                <a:solidFill>
                  <a:srgbClr val="7F7F7F"/>
                </a:solidFill>
                <a:latin typeface="Calibri"/>
                <a:cs typeface="Calibri"/>
              </a:rPr>
              <a:t> </a:t>
            </a:r>
            <a:r>
              <a:rPr sz="750" b="1" u="sng" spc="-8" dirty="0">
                <a:solidFill>
                  <a:srgbClr val="7F7F7F"/>
                </a:solidFill>
                <a:uFill>
                  <a:solidFill>
                    <a:srgbClr val="7F7F7F"/>
                  </a:solidFill>
                </a:uFill>
                <a:latin typeface="Calibri"/>
                <a:cs typeface="Calibri"/>
              </a:rPr>
              <a:t>Parameter's</a:t>
            </a:r>
            <a:r>
              <a:rPr sz="750" b="1" u="sng" spc="8"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estimation</a:t>
            </a:r>
            <a:endParaRPr sz="750" dirty="0">
              <a:latin typeface="Calibri"/>
              <a:cs typeface="Calibri"/>
            </a:endParaRPr>
          </a:p>
          <a:p>
            <a:pPr marL="9525">
              <a:lnSpc>
                <a:spcPts val="645"/>
              </a:lnSpc>
            </a:pPr>
            <a:r>
              <a:rPr sz="600" spc="23" dirty="0">
                <a:latin typeface="Trebuchet MS"/>
                <a:cs typeface="Trebuchet MS"/>
              </a:rPr>
              <a:t>The</a:t>
            </a:r>
            <a:r>
              <a:rPr sz="600" spc="34" dirty="0">
                <a:latin typeface="Trebuchet MS"/>
                <a:cs typeface="Trebuchet MS"/>
              </a:rPr>
              <a:t> </a:t>
            </a:r>
            <a:r>
              <a:rPr sz="600" spc="38" dirty="0">
                <a:latin typeface="Trebuchet MS"/>
                <a:cs typeface="Trebuchet MS"/>
              </a:rPr>
              <a:t>model </a:t>
            </a:r>
            <a:r>
              <a:rPr sz="600" spc="23" dirty="0">
                <a:latin typeface="Trebuchet MS"/>
                <a:cs typeface="Trebuchet MS"/>
              </a:rPr>
              <a:t>is</a:t>
            </a:r>
            <a:r>
              <a:rPr sz="600" spc="41" dirty="0">
                <a:latin typeface="Trebuchet MS"/>
                <a:cs typeface="Trebuchet MS"/>
              </a:rPr>
              <a:t> </a:t>
            </a:r>
            <a:r>
              <a:rPr sz="600" spc="45" dirty="0">
                <a:latin typeface="Trebuchet MS"/>
                <a:cs typeface="Trebuchet MS"/>
              </a:rPr>
              <a:t>a</a:t>
            </a:r>
            <a:r>
              <a:rPr sz="600" spc="26" dirty="0">
                <a:latin typeface="Trebuchet MS"/>
                <a:cs typeface="Trebuchet MS"/>
              </a:rPr>
              <a:t> </a:t>
            </a:r>
            <a:r>
              <a:rPr sz="600" spc="23" dirty="0">
                <a:latin typeface="Trebuchet MS"/>
                <a:cs typeface="Trebuchet MS"/>
              </a:rPr>
              <a:t>Regression:</a:t>
            </a:r>
            <a:r>
              <a:rPr sz="600" spc="38" dirty="0">
                <a:latin typeface="Trebuchet MS"/>
                <a:cs typeface="Trebuchet MS"/>
              </a:rPr>
              <a:t> </a:t>
            </a:r>
            <a:r>
              <a:rPr sz="600" spc="53" dirty="0">
                <a:latin typeface="Trebuchet MS"/>
                <a:cs typeface="Trebuchet MS"/>
              </a:rPr>
              <a:t>y</a:t>
            </a:r>
            <a:r>
              <a:rPr sz="600" spc="41" dirty="0">
                <a:latin typeface="Trebuchet MS"/>
                <a:cs typeface="Trebuchet MS"/>
              </a:rPr>
              <a:t> </a:t>
            </a:r>
            <a:r>
              <a:rPr sz="600" spc="180" dirty="0">
                <a:latin typeface="Trebuchet MS"/>
                <a:cs typeface="Trebuchet MS"/>
              </a:rPr>
              <a:t>=</a:t>
            </a:r>
            <a:r>
              <a:rPr sz="600" spc="26" dirty="0">
                <a:latin typeface="Trebuchet MS"/>
                <a:cs typeface="Trebuchet MS"/>
              </a:rPr>
              <a:t> </a:t>
            </a:r>
            <a:r>
              <a:rPr sz="600" spc="53" dirty="0">
                <a:latin typeface="Trebuchet MS"/>
                <a:cs typeface="Trebuchet MS"/>
              </a:rPr>
              <a:t>b0</a:t>
            </a:r>
            <a:r>
              <a:rPr sz="600" spc="26" dirty="0">
                <a:latin typeface="Trebuchet MS"/>
                <a:cs typeface="Trebuchet MS"/>
              </a:rPr>
              <a:t> </a:t>
            </a:r>
            <a:r>
              <a:rPr sz="600" spc="180" dirty="0">
                <a:latin typeface="Trebuchet MS"/>
                <a:cs typeface="Trebuchet MS"/>
              </a:rPr>
              <a:t>+</a:t>
            </a:r>
            <a:r>
              <a:rPr sz="600" spc="38" dirty="0">
                <a:latin typeface="Trebuchet MS"/>
                <a:cs typeface="Trebuchet MS"/>
              </a:rPr>
              <a:t> </a:t>
            </a:r>
            <a:r>
              <a:rPr sz="600" spc="53" dirty="0">
                <a:latin typeface="Trebuchet MS"/>
                <a:cs typeface="Trebuchet MS"/>
              </a:rPr>
              <a:t>b1*x1</a:t>
            </a:r>
            <a:endParaRPr sz="600" dirty="0">
              <a:latin typeface="Trebuchet MS"/>
              <a:cs typeface="Trebuchet MS"/>
            </a:endParaRPr>
          </a:p>
          <a:p>
            <a:pPr marL="9525">
              <a:lnSpc>
                <a:spcPts val="720"/>
              </a:lnSpc>
            </a:pPr>
            <a:r>
              <a:rPr sz="600" spc="180" dirty="0">
                <a:latin typeface="Trebuchet MS"/>
                <a:cs typeface="Trebuchet MS"/>
              </a:rPr>
              <a:t>+</a:t>
            </a:r>
            <a:r>
              <a:rPr sz="600" spc="4" dirty="0">
                <a:latin typeface="Trebuchet MS"/>
                <a:cs typeface="Trebuchet MS"/>
              </a:rPr>
              <a:t> </a:t>
            </a:r>
            <a:r>
              <a:rPr sz="600" spc="60" dirty="0">
                <a:latin typeface="Trebuchet MS"/>
                <a:cs typeface="Trebuchet MS"/>
              </a:rPr>
              <a:t>b2*x2</a:t>
            </a:r>
            <a:r>
              <a:rPr sz="600" spc="15" dirty="0">
                <a:latin typeface="Trebuchet MS"/>
                <a:cs typeface="Trebuchet MS"/>
              </a:rPr>
              <a:t> </a:t>
            </a:r>
            <a:r>
              <a:rPr sz="600" spc="180" dirty="0">
                <a:latin typeface="Trebuchet MS"/>
                <a:cs typeface="Trebuchet MS"/>
              </a:rPr>
              <a:t>+</a:t>
            </a:r>
            <a:r>
              <a:rPr sz="600" spc="8" dirty="0">
                <a:latin typeface="Trebuchet MS"/>
                <a:cs typeface="Trebuchet MS"/>
              </a:rPr>
              <a:t> </a:t>
            </a:r>
            <a:r>
              <a:rPr sz="600" spc="60" dirty="0">
                <a:latin typeface="Trebuchet MS"/>
                <a:cs typeface="Trebuchet MS"/>
              </a:rPr>
              <a:t>….</a:t>
            </a:r>
            <a:r>
              <a:rPr sz="600" spc="4" dirty="0">
                <a:latin typeface="Trebuchet MS"/>
                <a:cs typeface="Trebuchet MS"/>
              </a:rPr>
              <a:t> </a:t>
            </a:r>
            <a:r>
              <a:rPr sz="600" spc="180" dirty="0">
                <a:latin typeface="Trebuchet MS"/>
                <a:cs typeface="Trebuchet MS"/>
              </a:rPr>
              <a:t>+</a:t>
            </a:r>
            <a:r>
              <a:rPr sz="600" spc="15" dirty="0">
                <a:latin typeface="Trebuchet MS"/>
                <a:cs typeface="Trebuchet MS"/>
              </a:rPr>
              <a:t> </a:t>
            </a:r>
            <a:r>
              <a:rPr sz="600" spc="41" dirty="0">
                <a:latin typeface="Trebuchet MS"/>
                <a:cs typeface="Trebuchet MS"/>
              </a:rPr>
              <a:t>b7*x7</a:t>
            </a:r>
            <a:endParaRPr sz="600" dirty="0">
              <a:latin typeface="Trebuchet MS"/>
              <a:cs typeface="Trebuchet MS"/>
            </a:endParaRPr>
          </a:p>
          <a:p>
            <a:pPr marL="9525">
              <a:lnSpc>
                <a:spcPts val="716"/>
              </a:lnSpc>
            </a:pPr>
            <a:r>
              <a:rPr sz="600" spc="49" dirty="0">
                <a:latin typeface="Trebuchet MS"/>
                <a:cs typeface="Trebuchet MS"/>
              </a:rPr>
              <a:t>b0</a:t>
            </a:r>
            <a:r>
              <a:rPr sz="600" spc="45" dirty="0">
                <a:latin typeface="Trebuchet MS"/>
                <a:cs typeface="Trebuchet MS"/>
              </a:rPr>
              <a:t> </a:t>
            </a:r>
            <a:r>
              <a:rPr sz="600" dirty="0">
                <a:latin typeface="Trebuchet MS"/>
                <a:cs typeface="Trebuchet MS"/>
              </a:rPr>
              <a:t>will</a:t>
            </a:r>
            <a:r>
              <a:rPr sz="600" spc="49" dirty="0">
                <a:latin typeface="Trebuchet MS"/>
                <a:cs typeface="Trebuchet MS"/>
              </a:rPr>
              <a:t> </a:t>
            </a:r>
            <a:r>
              <a:rPr sz="600" spc="38" dirty="0">
                <a:latin typeface="Trebuchet MS"/>
                <a:cs typeface="Trebuchet MS"/>
              </a:rPr>
              <a:t>be</a:t>
            </a:r>
            <a:r>
              <a:rPr sz="600" spc="49" dirty="0">
                <a:latin typeface="Trebuchet MS"/>
                <a:cs typeface="Trebuchet MS"/>
              </a:rPr>
              <a:t> </a:t>
            </a:r>
            <a:r>
              <a:rPr sz="600" dirty="0">
                <a:latin typeface="Trebuchet MS"/>
                <a:cs typeface="Trebuchet MS"/>
              </a:rPr>
              <a:t>the</a:t>
            </a:r>
            <a:r>
              <a:rPr sz="600" spc="49" dirty="0">
                <a:latin typeface="Trebuchet MS"/>
                <a:cs typeface="Trebuchet MS"/>
              </a:rPr>
              <a:t> </a:t>
            </a:r>
            <a:r>
              <a:rPr sz="600" spc="45" dirty="0">
                <a:latin typeface="Trebuchet MS"/>
                <a:cs typeface="Trebuchet MS"/>
              </a:rPr>
              <a:t>average</a:t>
            </a:r>
            <a:r>
              <a:rPr sz="600" spc="49" dirty="0">
                <a:latin typeface="Trebuchet MS"/>
                <a:cs typeface="Trebuchet MS"/>
              </a:rPr>
              <a:t> </a:t>
            </a:r>
            <a:r>
              <a:rPr sz="600" dirty="0">
                <a:latin typeface="Trebuchet MS"/>
                <a:cs typeface="Trebuchet MS"/>
              </a:rPr>
              <a:t>of</a:t>
            </a:r>
            <a:r>
              <a:rPr sz="600" spc="49" dirty="0">
                <a:latin typeface="Trebuchet MS"/>
                <a:cs typeface="Trebuchet MS"/>
              </a:rPr>
              <a:t> </a:t>
            </a:r>
            <a:r>
              <a:rPr sz="600" dirty="0">
                <a:latin typeface="Trebuchet MS"/>
                <a:cs typeface="Trebuchet MS"/>
              </a:rPr>
              <a:t>the</a:t>
            </a:r>
            <a:r>
              <a:rPr sz="600" spc="41" dirty="0">
                <a:latin typeface="Trebuchet MS"/>
                <a:cs typeface="Trebuchet MS"/>
              </a:rPr>
              <a:t> </a:t>
            </a:r>
            <a:r>
              <a:rPr sz="600" dirty="0">
                <a:latin typeface="Trebuchet MS"/>
                <a:cs typeface="Trebuchet MS"/>
              </a:rPr>
              <a:t>first</a:t>
            </a:r>
            <a:r>
              <a:rPr sz="600" spc="41" dirty="0">
                <a:latin typeface="Trebuchet MS"/>
                <a:cs typeface="Trebuchet MS"/>
              </a:rPr>
              <a:t> </a:t>
            </a:r>
            <a:r>
              <a:rPr sz="600" spc="-15" dirty="0">
                <a:latin typeface="Trebuchet MS"/>
                <a:cs typeface="Trebuchet MS"/>
              </a:rPr>
              <a:t>list</a:t>
            </a:r>
            <a:endParaRPr sz="600" dirty="0">
              <a:latin typeface="Trebuchet MS"/>
              <a:cs typeface="Trebuchet MS"/>
            </a:endParaRPr>
          </a:p>
          <a:p>
            <a:pPr marL="9525" marR="3810">
              <a:lnSpc>
                <a:spcPts val="720"/>
              </a:lnSpc>
              <a:spcBef>
                <a:spcPts val="23"/>
              </a:spcBef>
            </a:pPr>
            <a:r>
              <a:rPr sz="600" dirty="0">
                <a:latin typeface="Trebuchet MS"/>
                <a:cs typeface="Trebuchet MS"/>
              </a:rPr>
              <a:t>x1,</a:t>
            </a:r>
            <a:r>
              <a:rPr sz="600" spc="79" dirty="0">
                <a:latin typeface="Trebuchet MS"/>
                <a:cs typeface="Trebuchet MS"/>
              </a:rPr>
              <a:t> </a:t>
            </a:r>
            <a:r>
              <a:rPr sz="600" dirty="0">
                <a:latin typeface="Trebuchet MS"/>
                <a:cs typeface="Trebuchet MS"/>
              </a:rPr>
              <a:t>x2,</a:t>
            </a:r>
            <a:r>
              <a:rPr sz="600" spc="79" dirty="0">
                <a:latin typeface="Trebuchet MS"/>
                <a:cs typeface="Trebuchet MS"/>
              </a:rPr>
              <a:t> </a:t>
            </a:r>
            <a:r>
              <a:rPr sz="600" dirty="0">
                <a:latin typeface="Trebuchet MS"/>
                <a:cs typeface="Trebuchet MS"/>
              </a:rPr>
              <a:t>x3,</a:t>
            </a:r>
            <a:r>
              <a:rPr sz="600" spc="83" dirty="0">
                <a:latin typeface="Trebuchet MS"/>
                <a:cs typeface="Trebuchet MS"/>
              </a:rPr>
              <a:t> </a:t>
            </a:r>
            <a:r>
              <a:rPr sz="600" dirty="0">
                <a:latin typeface="Trebuchet MS"/>
                <a:cs typeface="Trebuchet MS"/>
              </a:rPr>
              <a:t>x4,</a:t>
            </a:r>
            <a:r>
              <a:rPr sz="600" spc="79" dirty="0">
                <a:latin typeface="Trebuchet MS"/>
                <a:cs typeface="Trebuchet MS"/>
              </a:rPr>
              <a:t> </a:t>
            </a:r>
            <a:r>
              <a:rPr sz="600" spc="56" dirty="0">
                <a:latin typeface="Trebuchet MS"/>
                <a:cs typeface="Trebuchet MS"/>
              </a:rPr>
              <a:t>x5</a:t>
            </a:r>
            <a:r>
              <a:rPr sz="600" spc="75" dirty="0">
                <a:latin typeface="Trebuchet MS"/>
                <a:cs typeface="Trebuchet MS"/>
              </a:rPr>
              <a:t> </a:t>
            </a:r>
            <a:r>
              <a:rPr sz="600" dirty="0">
                <a:latin typeface="Trebuchet MS"/>
                <a:cs typeface="Trebuchet MS"/>
              </a:rPr>
              <a:t>will</a:t>
            </a:r>
            <a:r>
              <a:rPr sz="600" spc="86" dirty="0">
                <a:latin typeface="Trebuchet MS"/>
                <a:cs typeface="Trebuchet MS"/>
              </a:rPr>
              <a:t> </a:t>
            </a:r>
            <a:r>
              <a:rPr sz="600" spc="41" dirty="0">
                <a:latin typeface="Trebuchet MS"/>
                <a:cs typeface="Trebuchet MS"/>
              </a:rPr>
              <a:t>be</a:t>
            </a:r>
            <a:r>
              <a:rPr sz="600" spc="75" dirty="0">
                <a:latin typeface="Trebuchet MS"/>
                <a:cs typeface="Trebuchet MS"/>
              </a:rPr>
              <a:t> </a:t>
            </a:r>
            <a:r>
              <a:rPr sz="600" dirty="0">
                <a:latin typeface="Trebuchet MS"/>
                <a:cs typeface="Trebuchet MS"/>
              </a:rPr>
              <a:t>minute,</a:t>
            </a:r>
            <a:r>
              <a:rPr sz="600" spc="71" dirty="0">
                <a:latin typeface="Trebuchet MS"/>
                <a:cs typeface="Trebuchet MS"/>
              </a:rPr>
              <a:t> </a:t>
            </a:r>
            <a:r>
              <a:rPr sz="600" dirty="0">
                <a:latin typeface="Trebuchet MS"/>
                <a:cs typeface="Trebuchet MS"/>
              </a:rPr>
              <a:t>hour,</a:t>
            </a:r>
            <a:r>
              <a:rPr sz="600" spc="79" dirty="0">
                <a:latin typeface="Trebuchet MS"/>
                <a:cs typeface="Trebuchet MS"/>
              </a:rPr>
              <a:t> </a:t>
            </a:r>
            <a:r>
              <a:rPr sz="600" spc="-15" dirty="0">
                <a:latin typeface="Trebuchet MS"/>
                <a:cs typeface="Trebuchet MS"/>
              </a:rPr>
              <a:t>day, </a:t>
            </a:r>
            <a:r>
              <a:rPr sz="600" dirty="0">
                <a:latin typeface="Trebuchet MS"/>
                <a:cs typeface="Trebuchet MS"/>
              </a:rPr>
              <a:t>month,</a:t>
            </a:r>
            <a:r>
              <a:rPr sz="600" spc="71" dirty="0">
                <a:latin typeface="Trebuchet MS"/>
                <a:cs typeface="Trebuchet MS"/>
              </a:rPr>
              <a:t> </a:t>
            </a:r>
            <a:r>
              <a:rPr sz="600" spc="45" dirty="0">
                <a:latin typeface="Trebuchet MS"/>
                <a:cs typeface="Trebuchet MS"/>
              </a:rPr>
              <a:t>day</a:t>
            </a:r>
            <a:r>
              <a:rPr sz="600" spc="83" dirty="0">
                <a:latin typeface="Trebuchet MS"/>
                <a:cs typeface="Trebuchet MS"/>
              </a:rPr>
              <a:t> </a:t>
            </a:r>
            <a:r>
              <a:rPr sz="600" dirty="0">
                <a:latin typeface="Trebuchet MS"/>
                <a:cs typeface="Trebuchet MS"/>
              </a:rPr>
              <a:t>of</a:t>
            </a:r>
            <a:r>
              <a:rPr sz="600" spc="79" dirty="0">
                <a:latin typeface="Trebuchet MS"/>
                <a:cs typeface="Trebuchet MS"/>
              </a:rPr>
              <a:t> </a:t>
            </a:r>
            <a:r>
              <a:rPr sz="600" spc="23" dirty="0">
                <a:latin typeface="Trebuchet MS"/>
                <a:cs typeface="Trebuchet MS"/>
              </a:rPr>
              <a:t>week</a:t>
            </a:r>
            <a:endParaRPr sz="600" dirty="0">
              <a:latin typeface="Trebuchet MS"/>
              <a:cs typeface="Trebuchet MS"/>
            </a:endParaRPr>
          </a:p>
          <a:p>
            <a:pPr marL="9525">
              <a:lnSpc>
                <a:spcPts val="694"/>
              </a:lnSpc>
            </a:pPr>
            <a:r>
              <a:rPr sz="600" spc="56" dirty="0">
                <a:latin typeface="Trebuchet MS"/>
                <a:cs typeface="Trebuchet MS"/>
              </a:rPr>
              <a:t>x6</a:t>
            </a:r>
            <a:r>
              <a:rPr sz="600" spc="53" dirty="0">
                <a:latin typeface="Trebuchet MS"/>
                <a:cs typeface="Trebuchet MS"/>
              </a:rPr>
              <a:t> </a:t>
            </a:r>
            <a:r>
              <a:rPr sz="600" dirty="0">
                <a:latin typeface="Trebuchet MS"/>
                <a:cs typeface="Trebuchet MS"/>
              </a:rPr>
              <a:t>will</a:t>
            </a:r>
            <a:r>
              <a:rPr sz="600" spc="68" dirty="0">
                <a:latin typeface="Trebuchet MS"/>
                <a:cs typeface="Trebuchet MS"/>
              </a:rPr>
              <a:t> </a:t>
            </a:r>
            <a:r>
              <a:rPr sz="600" spc="41" dirty="0">
                <a:latin typeface="Trebuchet MS"/>
                <a:cs typeface="Trebuchet MS"/>
              </a:rPr>
              <a:t>be</a:t>
            </a:r>
            <a:r>
              <a:rPr sz="600" spc="56" dirty="0">
                <a:latin typeface="Trebuchet MS"/>
                <a:cs typeface="Trebuchet MS"/>
              </a:rPr>
              <a:t> </a:t>
            </a:r>
            <a:r>
              <a:rPr sz="600" dirty="0">
                <a:latin typeface="Trebuchet MS"/>
                <a:cs typeface="Trebuchet MS"/>
              </a:rPr>
              <a:t>the</a:t>
            </a:r>
            <a:r>
              <a:rPr sz="600" spc="56" dirty="0">
                <a:latin typeface="Trebuchet MS"/>
                <a:cs typeface="Trebuchet MS"/>
              </a:rPr>
              <a:t> </a:t>
            </a:r>
            <a:r>
              <a:rPr sz="600" spc="41" dirty="0">
                <a:latin typeface="Trebuchet MS"/>
                <a:cs typeface="Trebuchet MS"/>
              </a:rPr>
              <a:t>number</a:t>
            </a:r>
            <a:r>
              <a:rPr sz="600" spc="56" dirty="0">
                <a:latin typeface="Trebuchet MS"/>
                <a:cs typeface="Trebuchet MS"/>
              </a:rPr>
              <a:t> </a:t>
            </a:r>
            <a:r>
              <a:rPr sz="600" dirty="0">
                <a:latin typeface="Trebuchet MS"/>
                <a:cs typeface="Trebuchet MS"/>
              </a:rPr>
              <a:t>of</a:t>
            </a:r>
            <a:r>
              <a:rPr sz="600" spc="64" dirty="0">
                <a:latin typeface="Trebuchet MS"/>
                <a:cs typeface="Trebuchet MS"/>
              </a:rPr>
              <a:t> </a:t>
            </a:r>
            <a:r>
              <a:rPr sz="600" dirty="0">
                <a:latin typeface="Trebuchet MS"/>
                <a:cs typeface="Trebuchet MS"/>
              </a:rPr>
              <a:t>lanes</a:t>
            </a:r>
            <a:r>
              <a:rPr sz="600" spc="60" dirty="0">
                <a:latin typeface="Trebuchet MS"/>
                <a:cs typeface="Trebuchet MS"/>
              </a:rPr>
              <a:t> </a:t>
            </a:r>
            <a:r>
              <a:rPr sz="600" dirty="0">
                <a:latin typeface="Trebuchet MS"/>
                <a:cs typeface="Trebuchet MS"/>
              </a:rPr>
              <a:t>in</a:t>
            </a:r>
            <a:r>
              <a:rPr sz="600" spc="64" dirty="0">
                <a:latin typeface="Trebuchet MS"/>
                <a:cs typeface="Trebuchet MS"/>
              </a:rPr>
              <a:t> </a:t>
            </a:r>
            <a:r>
              <a:rPr sz="600" dirty="0">
                <a:latin typeface="Trebuchet MS"/>
                <a:cs typeface="Trebuchet MS"/>
              </a:rPr>
              <a:t>the</a:t>
            </a:r>
            <a:r>
              <a:rPr sz="600" spc="64" dirty="0">
                <a:latin typeface="Trebuchet MS"/>
                <a:cs typeface="Trebuchet MS"/>
              </a:rPr>
              <a:t> </a:t>
            </a:r>
            <a:r>
              <a:rPr sz="600" spc="-8" dirty="0">
                <a:latin typeface="Trebuchet MS"/>
                <a:cs typeface="Trebuchet MS"/>
              </a:rPr>
              <a:t>street</a:t>
            </a:r>
            <a:endParaRPr sz="600" dirty="0">
              <a:latin typeface="Trebuchet MS"/>
              <a:cs typeface="Trebuchet MS"/>
            </a:endParaRPr>
          </a:p>
          <a:p>
            <a:pPr marL="9525" marR="319563"/>
            <a:r>
              <a:rPr sz="600" spc="56" dirty="0">
                <a:latin typeface="Trebuchet MS"/>
                <a:cs typeface="Trebuchet MS"/>
              </a:rPr>
              <a:t>x7</a:t>
            </a:r>
            <a:r>
              <a:rPr sz="600" spc="26" dirty="0">
                <a:latin typeface="Trebuchet MS"/>
                <a:cs typeface="Trebuchet MS"/>
              </a:rPr>
              <a:t> </a:t>
            </a:r>
            <a:r>
              <a:rPr sz="600" spc="15" dirty="0">
                <a:latin typeface="Trebuchet MS"/>
                <a:cs typeface="Trebuchet MS"/>
              </a:rPr>
              <a:t>will</a:t>
            </a:r>
            <a:r>
              <a:rPr sz="600" spc="38" dirty="0">
                <a:latin typeface="Trebuchet MS"/>
                <a:cs typeface="Trebuchet MS"/>
              </a:rPr>
              <a:t> </a:t>
            </a:r>
            <a:r>
              <a:rPr sz="600" spc="41" dirty="0">
                <a:latin typeface="Trebuchet MS"/>
                <a:cs typeface="Trebuchet MS"/>
              </a:rPr>
              <a:t>be</a:t>
            </a:r>
            <a:r>
              <a:rPr sz="600" spc="30" dirty="0">
                <a:latin typeface="Trebuchet MS"/>
                <a:cs typeface="Trebuchet MS"/>
              </a:rPr>
              <a:t> </a:t>
            </a:r>
            <a:r>
              <a:rPr sz="600" spc="45" dirty="0">
                <a:latin typeface="Trebuchet MS"/>
                <a:cs typeface="Trebuchet MS"/>
              </a:rPr>
              <a:t>a</a:t>
            </a:r>
            <a:r>
              <a:rPr sz="600" spc="26" dirty="0">
                <a:latin typeface="Trebuchet MS"/>
                <a:cs typeface="Trebuchet MS"/>
              </a:rPr>
              <a:t> </a:t>
            </a:r>
            <a:r>
              <a:rPr sz="600" spc="15" dirty="0">
                <a:latin typeface="Trebuchet MS"/>
                <a:cs typeface="Trebuchet MS"/>
              </a:rPr>
              <a:t>categorical</a:t>
            </a:r>
            <a:r>
              <a:rPr sz="600" spc="38" dirty="0">
                <a:latin typeface="Trebuchet MS"/>
                <a:cs typeface="Trebuchet MS"/>
              </a:rPr>
              <a:t> </a:t>
            </a:r>
            <a:r>
              <a:rPr sz="600" spc="-8" dirty="0">
                <a:latin typeface="Trebuchet MS"/>
                <a:cs typeface="Trebuchet MS"/>
              </a:rPr>
              <a:t>variable </a:t>
            </a:r>
            <a:r>
              <a:rPr sz="600" spc="23" dirty="0">
                <a:latin typeface="Trebuchet MS"/>
                <a:cs typeface="Trebuchet MS"/>
              </a:rPr>
              <a:t>representing</a:t>
            </a:r>
            <a:r>
              <a:rPr sz="600" spc="68" dirty="0">
                <a:latin typeface="Trebuchet MS"/>
                <a:cs typeface="Trebuchet MS"/>
              </a:rPr>
              <a:t> </a:t>
            </a:r>
            <a:r>
              <a:rPr sz="600" spc="23" dirty="0">
                <a:latin typeface="Trebuchet MS"/>
                <a:cs typeface="Trebuchet MS"/>
              </a:rPr>
              <a:t>the</a:t>
            </a:r>
            <a:r>
              <a:rPr sz="600" spc="71" dirty="0">
                <a:latin typeface="Trebuchet MS"/>
                <a:cs typeface="Trebuchet MS"/>
              </a:rPr>
              <a:t> </a:t>
            </a:r>
            <a:r>
              <a:rPr sz="600" spc="23" dirty="0">
                <a:latin typeface="Trebuchet MS"/>
                <a:cs typeface="Trebuchet MS"/>
              </a:rPr>
              <a:t>weather</a:t>
            </a:r>
            <a:r>
              <a:rPr sz="600" spc="71" dirty="0">
                <a:latin typeface="Trebuchet MS"/>
                <a:cs typeface="Trebuchet MS"/>
              </a:rPr>
              <a:t> </a:t>
            </a:r>
            <a:r>
              <a:rPr sz="600" spc="-8" dirty="0">
                <a:latin typeface="Trebuchet MS"/>
                <a:cs typeface="Trebuchet MS"/>
              </a:rPr>
              <a:t>condition</a:t>
            </a:r>
            <a:endParaRPr sz="600" dirty="0">
              <a:latin typeface="Trebuchet MS"/>
              <a:cs typeface="Trebuchet MS"/>
            </a:endParaRPr>
          </a:p>
          <a:p>
            <a:pPr marL="9525" marR="121920">
              <a:lnSpc>
                <a:spcPts val="720"/>
              </a:lnSpc>
              <a:spcBef>
                <a:spcPts val="15"/>
              </a:spcBef>
            </a:pPr>
            <a:r>
              <a:rPr sz="600" spc="53" dirty="0">
                <a:latin typeface="Trebuchet MS"/>
                <a:cs typeface="Trebuchet MS"/>
              </a:rPr>
              <a:t>y</a:t>
            </a:r>
            <a:r>
              <a:rPr sz="600" spc="56" dirty="0">
                <a:latin typeface="Trebuchet MS"/>
                <a:cs typeface="Trebuchet MS"/>
              </a:rPr>
              <a:t> </a:t>
            </a:r>
            <a:r>
              <a:rPr sz="600" spc="8" dirty="0">
                <a:latin typeface="Trebuchet MS"/>
                <a:cs typeface="Trebuchet MS"/>
              </a:rPr>
              <a:t>is</a:t>
            </a:r>
            <a:r>
              <a:rPr sz="600" spc="56" dirty="0">
                <a:latin typeface="Trebuchet MS"/>
                <a:cs typeface="Trebuchet MS"/>
              </a:rPr>
              <a:t> </a:t>
            </a:r>
            <a:r>
              <a:rPr sz="600" spc="8" dirty="0">
                <a:latin typeface="Trebuchet MS"/>
                <a:cs typeface="Trebuchet MS"/>
              </a:rPr>
              <a:t>the</a:t>
            </a:r>
            <a:r>
              <a:rPr sz="600" spc="53" dirty="0">
                <a:latin typeface="Trebuchet MS"/>
                <a:cs typeface="Trebuchet MS"/>
              </a:rPr>
              <a:t> </a:t>
            </a:r>
            <a:r>
              <a:rPr sz="600" spc="8" dirty="0">
                <a:latin typeface="Trebuchet MS"/>
                <a:cs typeface="Trebuchet MS"/>
              </a:rPr>
              <a:t>prediction</a:t>
            </a:r>
            <a:r>
              <a:rPr sz="600" spc="56" dirty="0">
                <a:latin typeface="Trebuchet MS"/>
                <a:cs typeface="Trebuchet MS"/>
              </a:rPr>
              <a:t> </a:t>
            </a:r>
            <a:r>
              <a:rPr sz="600" spc="8" dirty="0">
                <a:latin typeface="Trebuchet MS"/>
                <a:cs typeface="Trebuchet MS"/>
              </a:rPr>
              <a:t>for</a:t>
            </a:r>
            <a:r>
              <a:rPr sz="600" spc="53" dirty="0">
                <a:latin typeface="Trebuchet MS"/>
                <a:cs typeface="Trebuchet MS"/>
              </a:rPr>
              <a:t> </a:t>
            </a:r>
            <a:r>
              <a:rPr sz="600" spc="41" dirty="0">
                <a:latin typeface="Trebuchet MS"/>
                <a:cs typeface="Trebuchet MS"/>
              </a:rPr>
              <a:t>number</a:t>
            </a:r>
            <a:r>
              <a:rPr sz="600" spc="60" dirty="0">
                <a:latin typeface="Trebuchet MS"/>
                <a:cs typeface="Trebuchet MS"/>
              </a:rPr>
              <a:t> </a:t>
            </a:r>
            <a:r>
              <a:rPr sz="600" spc="8" dirty="0">
                <a:latin typeface="Trebuchet MS"/>
                <a:cs typeface="Trebuchet MS"/>
              </a:rPr>
              <a:t>of</a:t>
            </a:r>
            <a:r>
              <a:rPr sz="600" spc="64" dirty="0">
                <a:latin typeface="Trebuchet MS"/>
                <a:cs typeface="Trebuchet MS"/>
              </a:rPr>
              <a:t> </a:t>
            </a:r>
            <a:r>
              <a:rPr sz="600" spc="41" dirty="0">
                <a:latin typeface="Trebuchet MS"/>
                <a:cs typeface="Trebuchet MS"/>
              </a:rPr>
              <a:t>moving </a:t>
            </a:r>
            <a:r>
              <a:rPr sz="600" spc="23" dirty="0">
                <a:latin typeface="Trebuchet MS"/>
                <a:cs typeface="Trebuchet MS"/>
              </a:rPr>
              <a:t>cars</a:t>
            </a:r>
            <a:endParaRPr sz="600" dirty="0">
              <a:latin typeface="Trebuchet MS"/>
              <a:cs typeface="Trebuchet MS"/>
            </a:endParaRPr>
          </a:p>
        </p:txBody>
      </p:sp>
      <p:sp>
        <p:nvSpPr>
          <p:cNvPr id="33" name="object 33"/>
          <p:cNvSpPr txBox="1"/>
          <p:nvPr/>
        </p:nvSpPr>
        <p:spPr>
          <a:xfrm>
            <a:off x="5954850" y="5279583"/>
            <a:ext cx="1378744" cy="451727"/>
          </a:xfrm>
          <a:prstGeom prst="rect">
            <a:avLst/>
          </a:prstGeom>
          <a:ln w="19079">
            <a:solidFill>
              <a:srgbClr val="2A1D5B"/>
            </a:solidFill>
          </a:ln>
        </p:spPr>
        <p:txBody>
          <a:bodyPr vert="horz" wrap="square" lIns="0" tIns="33338" rIns="0" bIns="0" rtlCol="0">
            <a:spAutoFit/>
          </a:bodyPr>
          <a:lstStyle/>
          <a:p>
            <a:pPr marL="435293">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70497" marR="96679" algn="just">
              <a:spcBef>
                <a:spcPts val="233"/>
              </a:spcBef>
            </a:pPr>
            <a:r>
              <a:rPr sz="600" spc="64" dirty="0">
                <a:latin typeface="Trebuchet MS"/>
                <a:cs typeface="Trebuchet MS"/>
              </a:rPr>
              <a:t>Some </a:t>
            </a:r>
            <a:r>
              <a:rPr sz="600" spc="8" dirty="0">
                <a:latin typeface="Trebuchet MS"/>
                <a:cs typeface="Trebuchet MS"/>
              </a:rPr>
              <a:t>of</a:t>
            </a:r>
            <a:r>
              <a:rPr sz="600" spc="75" dirty="0">
                <a:latin typeface="Trebuchet MS"/>
                <a:cs typeface="Trebuchet MS"/>
              </a:rPr>
              <a:t> </a:t>
            </a:r>
            <a:r>
              <a:rPr sz="600" spc="8" dirty="0">
                <a:latin typeface="Trebuchet MS"/>
                <a:cs typeface="Trebuchet MS"/>
              </a:rPr>
              <a:t>the</a:t>
            </a:r>
            <a:r>
              <a:rPr sz="600" spc="64" dirty="0">
                <a:latin typeface="Trebuchet MS"/>
                <a:cs typeface="Trebuchet MS"/>
              </a:rPr>
              <a:t> </a:t>
            </a:r>
            <a:r>
              <a:rPr sz="600" spc="8" dirty="0">
                <a:latin typeface="Trebuchet MS"/>
                <a:cs typeface="Trebuchet MS"/>
              </a:rPr>
              <a:t>inputs</a:t>
            </a:r>
            <a:r>
              <a:rPr sz="600" spc="71" dirty="0">
                <a:latin typeface="Trebuchet MS"/>
                <a:cs typeface="Trebuchet MS"/>
              </a:rPr>
              <a:t> </a:t>
            </a:r>
            <a:r>
              <a:rPr sz="600" spc="-8" dirty="0">
                <a:latin typeface="Trebuchet MS"/>
                <a:cs typeface="Trebuchet MS"/>
              </a:rPr>
              <a:t>recorded </a:t>
            </a:r>
            <a:r>
              <a:rPr sz="600" spc="41" dirty="0">
                <a:latin typeface="Trebuchet MS"/>
                <a:cs typeface="Trebuchet MS"/>
              </a:rPr>
              <a:t>might</a:t>
            </a:r>
            <a:r>
              <a:rPr sz="600" spc="34" dirty="0">
                <a:latin typeface="Trebuchet MS"/>
                <a:cs typeface="Trebuchet MS"/>
              </a:rPr>
              <a:t> </a:t>
            </a:r>
            <a:r>
              <a:rPr sz="600" spc="41" dirty="0">
                <a:latin typeface="Trebuchet MS"/>
                <a:cs typeface="Trebuchet MS"/>
              </a:rPr>
              <a:t>be </a:t>
            </a:r>
            <a:r>
              <a:rPr sz="600" dirty="0">
                <a:latin typeface="Trebuchet MS"/>
                <a:cs typeface="Trebuchet MS"/>
              </a:rPr>
              <a:t>false</a:t>
            </a:r>
            <a:r>
              <a:rPr sz="600" spc="41" dirty="0">
                <a:latin typeface="Trebuchet MS"/>
                <a:cs typeface="Trebuchet MS"/>
              </a:rPr>
              <a:t> due</a:t>
            </a:r>
            <a:r>
              <a:rPr sz="600" spc="49" dirty="0">
                <a:latin typeface="Trebuchet MS"/>
                <a:cs typeface="Trebuchet MS"/>
              </a:rPr>
              <a:t> </a:t>
            </a:r>
            <a:r>
              <a:rPr sz="600" dirty="0">
                <a:latin typeface="Trebuchet MS"/>
                <a:cs typeface="Trebuchet MS"/>
              </a:rPr>
              <a:t>to</a:t>
            </a:r>
            <a:r>
              <a:rPr sz="600" spc="41" dirty="0">
                <a:latin typeface="Trebuchet MS"/>
                <a:cs typeface="Trebuchet MS"/>
              </a:rPr>
              <a:t> </a:t>
            </a:r>
            <a:r>
              <a:rPr sz="600" spc="45" dirty="0">
                <a:latin typeface="Trebuchet MS"/>
                <a:cs typeface="Trebuchet MS"/>
              </a:rPr>
              <a:t>human </a:t>
            </a:r>
            <a:r>
              <a:rPr sz="600" spc="-8" dirty="0">
                <a:latin typeface="Trebuchet MS"/>
                <a:cs typeface="Trebuchet MS"/>
              </a:rPr>
              <a:t>error</a:t>
            </a:r>
            <a:endParaRPr sz="600">
              <a:latin typeface="Trebuchet MS"/>
              <a:cs typeface="Trebuchet MS"/>
            </a:endParaRPr>
          </a:p>
        </p:txBody>
      </p:sp>
      <p:sp>
        <p:nvSpPr>
          <p:cNvPr id="34" name="object 34"/>
          <p:cNvSpPr txBox="1"/>
          <p:nvPr/>
        </p:nvSpPr>
        <p:spPr>
          <a:xfrm>
            <a:off x="762943" y="4388234"/>
            <a:ext cx="749618" cy="471283"/>
          </a:xfrm>
          <a:prstGeom prst="rect">
            <a:avLst/>
          </a:prstGeom>
        </p:spPr>
        <p:txBody>
          <a:bodyPr vert="horz" wrap="square" lIns="0" tIns="9525" rIns="0" bIns="0" rtlCol="0">
            <a:spAutoFit/>
          </a:bodyPr>
          <a:lstStyle/>
          <a:p>
            <a:pPr marL="9525" marR="3810">
              <a:lnSpc>
                <a:spcPct val="99700"/>
              </a:lnSpc>
              <a:spcBef>
                <a:spcPts val="75"/>
              </a:spcBef>
            </a:pPr>
            <a:r>
              <a:rPr sz="600" spc="15" dirty="0">
                <a:latin typeface="Trebuchet MS"/>
                <a:cs typeface="Trebuchet MS"/>
              </a:rPr>
              <a:t>Cross-validation</a:t>
            </a:r>
            <a:r>
              <a:rPr sz="600" spc="263" dirty="0">
                <a:latin typeface="Trebuchet MS"/>
                <a:cs typeface="Trebuchet MS"/>
              </a:rPr>
              <a:t> </a:t>
            </a:r>
            <a:r>
              <a:rPr sz="600" spc="30" dirty="0">
                <a:latin typeface="Trebuchet MS"/>
                <a:cs typeface="Trebuchet MS"/>
              </a:rPr>
              <a:t>by </a:t>
            </a:r>
            <a:r>
              <a:rPr sz="600" spc="8" dirty="0">
                <a:latin typeface="Trebuchet MS"/>
                <a:cs typeface="Trebuchet MS"/>
              </a:rPr>
              <a:t>splitting</a:t>
            </a:r>
            <a:r>
              <a:rPr sz="600" spc="116" dirty="0">
                <a:latin typeface="Trebuchet MS"/>
                <a:cs typeface="Trebuchet MS"/>
              </a:rPr>
              <a:t> </a:t>
            </a:r>
            <a:r>
              <a:rPr sz="600" spc="8" dirty="0">
                <a:latin typeface="Trebuchet MS"/>
                <a:cs typeface="Trebuchet MS"/>
              </a:rPr>
              <a:t>the</a:t>
            </a:r>
            <a:r>
              <a:rPr sz="600" spc="105" dirty="0">
                <a:latin typeface="Trebuchet MS"/>
                <a:cs typeface="Trebuchet MS"/>
              </a:rPr>
              <a:t> </a:t>
            </a:r>
            <a:r>
              <a:rPr sz="600" spc="-15" dirty="0">
                <a:latin typeface="Trebuchet MS"/>
                <a:cs typeface="Trebuchet MS"/>
              </a:rPr>
              <a:t>data</a:t>
            </a:r>
            <a:r>
              <a:rPr sz="600" spc="375" dirty="0">
                <a:latin typeface="Trebuchet MS"/>
                <a:cs typeface="Trebuchet MS"/>
              </a:rPr>
              <a:t> </a:t>
            </a:r>
            <a:r>
              <a:rPr sz="600" spc="45" dirty="0">
                <a:latin typeface="Trebuchet MS"/>
                <a:cs typeface="Trebuchet MS"/>
              </a:rPr>
              <a:t>on</a:t>
            </a:r>
            <a:r>
              <a:rPr sz="600" spc="30" dirty="0">
                <a:latin typeface="Trebuchet MS"/>
                <a:cs typeface="Trebuchet MS"/>
              </a:rPr>
              <a:t> </a:t>
            </a:r>
            <a:r>
              <a:rPr sz="600" dirty="0">
                <a:latin typeface="Trebuchet MS"/>
                <a:cs typeface="Trebuchet MS"/>
              </a:rPr>
              <a:t>the</a:t>
            </a:r>
            <a:r>
              <a:rPr sz="600" spc="45" dirty="0">
                <a:latin typeface="Trebuchet MS"/>
                <a:cs typeface="Trebuchet MS"/>
              </a:rPr>
              <a:t> </a:t>
            </a:r>
            <a:r>
              <a:rPr sz="600" spc="41" dirty="0">
                <a:latin typeface="Trebuchet MS"/>
                <a:cs typeface="Trebuchet MS"/>
              </a:rPr>
              <a:t>basis </a:t>
            </a:r>
            <a:r>
              <a:rPr sz="600" dirty="0">
                <a:latin typeface="Trebuchet MS"/>
                <a:cs typeface="Trebuchet MS"/>
              </a:rPr>
              <a:t>of</a:t>
            </a:r>
            <a:r>
              <a:rPr sz="600" spc="56" dirty="0">
                <a:latin typeface="Trebuchet MS"/>
                <a:cs typeface="Trebuchet MS"/>
              </a:rPr>
              <a:t> </a:t>
            </a:r>
            <a:r>
              <a:rPr sz="600" spc="-19" dirty="0">
                <a:latin typeface="Trebuchet MS"/>
                <a:cs typeface="Trebuchet MS"/>
              </a:rPr>
              <a:t>the </a:t>
            </a:r>
            <a:r>
              <a:rPr sz="600" dirty="0">
                <a:latin typeface="Trebuchet MS"/>
                <a:cs typeface="Trebuchet MS"/>
              </a:rPr>
              <a:t>different</a:t>
            </a:r>
            <a:r>
              <a:rPr sz="600" spc="120" dirty="0">
                <a:latin typeface="Trebuchet MS"/>
                <a:cs typeface="Trebuchet MS"/>
              </a:rPr>
              <a:t> </a:t>
            </a:r>
            <a:r>
              <a:rPr sz="600" spc="-8" dirty="0">
                <a:latin typeface="Trebuchet MS"/>
                <a:cs typeface="Trebuchet MS"/>
              </a:rPr>
              <a:t>streets</a:t>
            </a:r>
            <a:r>
              <a:rPr sz="600" spc="375" dirty="0">
                <a:latin typeface="Trebuchet MS"/>
                <a:cs typeface="Trebuchet MS"/>
              </a:rPr>
              <a:t> </a:t>
            </a:r>
            <a:r>
              <a:rPr sz="600" spc="41" dirty="0">
                <a:latin typeface="Trebuchet MS"/>
                <a:cs typeface="Trebuchet MS"/>
              </a:rPr>
              <a:t>(10</a:t>
            </a:r>
            <a:r>
              <a:rPr sz="600" spc="79" dirty="0">
                <a:latin typeface="Trebuchet MS"/>
                <a:cs typeface="Trebuchet MS"/>
              </a:rPr>
              <a:t> </a:t>
            </a:r>
            <a:r>
              <a:rPr sz="600" spc="8" dirty="0">
                <a:latin typeface="Trebuchet MS"/>
                <a:cs typeface="Trebuchet MS"/>
              </a:rPr>
              <a:t>streets</a:t>
            </a:r>
            <a:r>
              <a:rPr sz="600" spc="101" dirty="0">
                <a:latin typeface="Trebuchet MS"/>
                <a:cs typeface="Trebuchet MS"/>
              </a:rPr>
              <a:t> </a:t>
            </a:r>
            <a:r>
              <a:rPr sz="600" spc="-8" dirty="0">
                <a:latin typeface="Trebuchet MS"/>
                <a:cs typeface="Trebuchet MS"/>
              </a:rPr>
              <a:t>total)</a:t>
            </a:r>
            <a:endParaRPr sz="600">
              <a:latin typeface="Trebuchet MS"/>
              <a:cs typeface="Trebuchet MS"/>
            </a:endParaRPr>
          </a:p>
        </p:txBody>
      </p:sp>
      <p:sp>
        <p:nvSpPr>
          <p:cNvPr id="35" name="object 35"/>
          <p:cNvSpPr txBox="1"/>
          <p:nvPr/>
        </p:nvSpPr>
        <p:spPr>
          <a:xfrm>
            <a:off x="461972" y="5279583"/>
            <a:ext cx="1378744" cy="451727"/>
          </a:xfrm>
          <a:prstGeom prst="rect">
            <a:avLst/>
          </a:prstGeom>
          <a:ln w="19079">
            <a:solidFill>
              <a:srgbClr val="2A1D5B"/>
            </a:solidFill>
          </a:ln>
        </p:spPr>
        <p:txBody>
          <a:bodyPr vert="horz" wrap="square" lIns="0" tIns="33338" rIns="0" bIns="0" rtlCol="0">
            <a:spAutoFit/>
          </a:bodyPr>
          <a:lstStyle/>
          <a:p>
            <a:pPr marL="436245">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207169" marR="59531" algn="just">
              <a:spcBef>
                <a:spcPts val="233"/>
              </a:spcBef>
            </a:pPr>
            <a:r>
              <a:rPr sz="600" spc="64" dirty="0">
                <a:latin typeface="Trebuchet MS"/>
                <a:cs typeface="Trebuchet MS"/>
              </a:rPr>
              <a:t>Some</a:t>
            </a:r>
            <a:r>
              <a:rPr sz="600" spc="68" dirty="0">
                <a:latin typeface="Trebuchet MS"/>
                <a:cs typeface="Trebuchet MS"/>
              </a:rPr>
              <a:t> </a:t>
            </a:r>
            <a:r>
              <a:rPr sz="600" spc="8" dirty="0">
                <a:latin typeface="Trebuchet MS"/>
                <a:cs typeface="Trebuchet MS"/>
              </a:rPr>
              <a:t>of</a:t>
            </a:r>
            <a:r>
              <a:rPr sz="600" spc="68" dirty="0">
                <a:latin typeface="Trebuchet MS"/>
                <a:cs typeface="Trebuchet MS"/>
              </a:rPr>
              <a:t> </a:t>
            </a:r>
            <a:r>
              <a:rPr sz="600" spc="8" dirty="0">
                <a:latin typeface="Trebuchet MS"/>
                <a:cs typeface="Trebuchet MS"/>
              </a:rPr>
              <a:t>the</a:t>
            </a:r>
            <a:r>
              <a:rPr sz="600" spc="68" dirty="0">
                <a:latin typeface="Trebuchet MS"/>
                <a:cs typeface="Trebuchet MS"/>
              </a:rPr>
              <a:t> </a:t>
            </a:r>
            <a:r>
              <a:rPr sz="600" spc="8" dirty="0">
                <a:latin typeface="Trebuchet MS"/>
                <a:cs typeface="Trebuchet MS"/>
              </a:rPr>
              <a:t>inputs</a:t>
            </a:r>
            <a:r>
              <a:rPr sz="600" spc="71" dirty="0">
                <a:latin typeface="Trebuchet MS"/>
                <a:cs typeface="Trebuchet MS"/>
              </a:rPr>
              <a:t> </a:t>
            </a:r>
            <a:r>
              <a:rPr sz="600" spc="-8" dirty="0">
                <a:latin typeface="Trebuchet MS"/>
                <a:cs typeface="Trebuchet MS"/>
              </a:rPr>
              <a:t>recorded </a:t>
            </a:r>
            <a:r>
              <a:rPr sz="600" spc="38" dirty="0">
                <a:latin typeface="Trebuchet MS"/>
                <a:cs typeface="Trebuchet MS"/>
              </a:rPr>
              <a:t>might</a:t>
            </a:r>
            <a:r>
              <a:rPr sz="600" spc="49" dirty="0">
                <a:latin typeface="Trebuchet MS"/>
                <a:cs typeface="Trebuchet MS"/>
              </a:rPr>
              <a:t> </a:t>
            </a:r>
            <a:r>
              <a:rPr sz="600" spc="38" dirty="0">
                <a:latin typeface="Trebuchet MS"/>
                <a:cs typeface="Trebuchet MS"/>
              </a:rPr>
              <a:t>be</a:t>
            </a:r>
            <a:r>
              <a:rPr sz="600" spc="53" dirty="0">
                <a:latin typeface="Trebuchet MS"/>
                <a:cs typeface="Trebuchet MS"/>
              </a:rPr>
              <a:t> </a:t>
            </a:r>
            <a:r>
              <a:rPr sz="600" dirty="0">
                <a:latin typeface="Trebuchet MS"/>
                <a:cs typeface="Trebuchet MS"/>
              </a:rPr>
              <a:t>false</a:t>
            </a:r>
            <a:r>
              <a:rPr sz="600" spc="45" dirty="0">
                <a:latin typeface="Trebuchet MS"/>
                <a:cs typeface="Trebuchet MS"/>
              </a:rPr>
              <a:t> </a:t>
            </a:r>
            <a:r>
              <a:rPr sz="600" spc="41" dirty="0">
                <a:latin typeface="Trebuchet MS"/>
                <a:cs typeface="Trebuchet MS"/>
              </a:rPr>
              <a:t>due</a:t>
            </a:r>
            <a:r>
              <a:rPr sz="600" spc="45" dirty="0">
                <a:latin typeface="Trebuchet MS"/>
                <a:cs typeface="Trebuchet MS"/>
              </a:rPr>
              <a:t> </a:t>
            </a:r>
            <a:r>
              <a:rPr sz="600" dirty="0">
                <a:latin typeface="Trebuchet MS"/>
                <a:cs typeface="Trebuchet MS"/>
              </a:rPr>
              <a:t>to</a:t>
            </a:r>
            <a:r>
              <a:rPr sz="600" spc="45" dirty="0">
                <a:latin typeface="Trebuchet MS"/>
                <a:cs typeface="Trebuchet MS"/>
              </a:rPr>
              <a:t> human </a:t>
            </a:r>
            <a:r>
              <a:rPr sz="600" spc="-8" dirty="0">
                <a:latin typeface="Trebuchet MS"/>
                <a:cs typeface="Trebuchet MS"/>
              </a:rPr>
              <a:t>error</a:t>
            </a:r>
            <a:endParaRPr sz="600">
              <a:latin typeface="Trebuchet MS"/>
              <a:cs typeface="Trebuchet M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5" grpId="0"/>
      <p:bldP spid="25" grpId="0" animBg="1"/>
      <p:bldP spid="28" grpId="0"/>
      <p:bldP spid="29" grpId="0" animBg="1"/>
      <p:bldP spid="30" grpId="0"/>
      <p:bldP spid="31" grpId="0" animBg="1"/>
      <p:bldP spid="32" grpId="0"/>
      <p:bldP spid="33" grpId="0" animBg="1"/>
      <p:bldP spid="34" grpId="0"/>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556-F4CF-28C0-9D18-09B67A352A55}"/>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09427C70-1A81-9399-34EC-A57F08AD7EF5}"/>
              </a:ext>
            </a:extLst>
          </p:cNvPr>
          <p:cNvSpPr>
            <a:spLocks noGrp="1"/>
          </p:cNvSpPr>
          <p:nvPr>
            <p:ph type="subTitle" idx="1"/>
          </p:nvPr>
        </p:nvSpPr>
        <p:spPr/>
        <p:txBody>
          <a:bodyPr/>
          <a:lstStyle/>
          <a:p>
            <a:endParaRPr lang="en-GB"/>
          </a:p>
        </p:txBody>
      </p:sp>
      <p:pic>
        <p:nvPicPr>
          <p:cNvPr id="2050" name="Picture 2" descr="Linear Regression. What is Linear Regression? | by Jorge Leonel | Medium">
            <a:extLst>
              <a:ext uri="{FF2B5EF4-FFF2-40B4-BE49-F238E27FC236}">
                <a16:creationId xmlns:a16="http://schemas.microsoft.com/office/drawing/2014/main" id="{1B8626CD-2F15-4C7A-2984-FB5575812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350"/>
            <a:ext cx="9144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F83C7026-5928-2F2E-6160-400787CA1BAE}"/>
              </a:ext>
            </a:extLst>
          </p:cNvPr>
          <p:cNvSpPr txBox="1">
            <a:spLocks/>
          </p:cNvSpPr>
          <p:nvPr/>
        </p:nvSpPr>
        <p:spPr>
          <a:xfrm>
            <a:off x="762943" y="399622"/>
            <a:ext cx="7466657" cy="702115"/>
          </a:xfrm>
          <a:prstGeom prst="rect">
            <a:avLst/>
          </a:prstGeom>
        </p:spPr>
        <p:txBody>
          <a:bodyPr vert="horz" wrap="square" lIns="0" tIns="9525" rIns="0" bIns="0" rtlCol="0" anchor="b">
            <a:spAutoFit/>
          </a:bodyPr>
          <a:lstStyle>
            <a:lvl1pPr algn="ctr">
              <a:defRPr sz="4500" b="0" i="0">
                <a:solidFill>
                  <a:srgbClr val="245896"/>
                </a:solidFill>
                <a:latin typeface="Arial MT"/>
                <a:ea typeface="+mj-ea"/>
                <a:cs typeface="Arial MT"/>
              </a:defRPr>
            </a:lvl1pPr>
          </a:lstStyle>
          <a:p>
            <a:pPr marL="1905953" marR="3810" indent="-1896904">
              <a:spcBef>
                <a:spcPts val="75"/>
              </a:spcBef>
            </a:pPr>
            <a:r>
              <a:rPr lang="en-GB" spc="-184" dirty="0"/>
              <a:t>Stage 4</a:t>
            </a:r>
            <a:endParaRPr lang="en-GB" spc="-15" dirty="0"/>
          </a:p>
        </p:txBody>
      </p:sp>
    </p:spTree>
    <p:extLst>
      <p:ext uri="{BB962C8B-B14F-4D97-AF65-F5344CB8AC3E}">
        <p14:creationId xmlns:p14="http://schemas.microsoft.com/office/powerpoint/2010/main" val="421554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784-78FE-4D74-7789-0F320DEACF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BD734E-27A8-4BC4-CCA8-35E8130F6C10}"/>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D8230C74-3306-3FED-3729-94F041613F81}"/>
              </a:ext>
            </a:extLst>
          </p:cNvPr>
          <p:cNvPicPr>
            <a:picLocks noChangeAspect="1"/>
          </p:cNvPicPr>
          <p:nvPr/>
        </p:nvPicPr>
        <p:blipFill>
          <a:blip r:embed="rId2"/>
          <a:stretch>
            <a:fillRect/>
          </a:stretch>
        </p:blipFill>
        <p:spPr>
          <a:xfrm>
            <a:off x="893827" y="267729"/>
            <a:ext cx="7577669" cy="3956812"/>
          </a:xfrm>
          <a:prstGeom prst="rect">
            <a:avLst/>
          </a:prstGeom>
        </p:spPr>
      </p:pic>
      <p:pic>
        <p:nvPicPr>
          <p:cNvPr id="7" name="Picture 6">
            <a:extLst>
              <a:ext uri="{FF2B5EF4-FFF2-40B4-BE49-F238E27FC236}">
                <a16:creationId xmlns:a16="http://schemas.microsoft.com/office/drawing/2014/main" id="{8073134F-05EF-F362-A84A-A7CA61B089A0}"/>
              </a:ext>
            </a:extLst>
          </p:cNvPr>
          <p:cNvPicPr>
            <a:picLocks noChangeAspect="1"/>
          </p:cNvPicPr>
          <p:nvPr/>
        </p:nvPicPr>
        <p:blipFill>
          <a:blip r:embed="rId3"/>
          <a:stretch>
            <a:fillRect/>
          </a:stretch>
        </p:blipFill>
        <p:spPr>
          <a:xfrm>
            <a:off x="2667000" y="4611865"/>
            <a:ext cx="4343400" cy="2145354"/>
          </a:xfrm>
          <a:prstGeom prst="rect">
            <a:avLst/>
          </a:prstGeom>
        </p:spPr>
      </p:pic>
      <p:cxnSp>
        <p:nvCxnSpPr>
          <p:cNvPr id="9" name="Straight Arrow Connector 8">
            <a:extLst>
              <a:ext uri="{FF2B5EF4-FFF2-40B4-BE49-F238E27FC236}">
                <a16:creationId xmlns:a16="http://schemas.microsoft.com/office/drawing/2014/main" id="{4649EEE7-5DA5-86F0-2D24-5F0BC3846EEE}"/>
              </a:ext>
            </a:extLst>
          </p:cNvPr>
          <p:cNvCxnSpPr/>
          <p:nvPr/>
        </p:nvCxnSpPr>
        <p:spPr>
          <a:xfrm flipH="1" flipV="1">
            <a:off x="1676400" y="2438400"/>
            <a:ext cx="1143000" cy="403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AB009B-7032-4622-66B7-B5CC7FD89EF2}"/>
              </a:ext>
            </a:extLst>
          </p:cNvPr>
          <p:cNvCxnSpPr/>
          <p:nvPr/>
        </p:nvCxnSpPr>
        <p:spPr>
          <a:xfrm flipV="1">
            <a:off x="2895600" y="2971800"/>
            <a:ext cx="2819400" cy="297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4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AF15C-B25B-41EB-B920-B6E8E5070DCF}"/>
            </a:ext>
          </a:extLst>
        </p:cNvPr>
        <p:cNvGrpSpPr/>
        <p:nvPr/>
      </p:nvGrpSpPr>
      <p:grpSpPr>
        <a:xfrm>
          <a:off x="0" y="0"/>
          <a:ext cx="0" cy="0"/>
          <a:chOff x="0" y="0"/>
          <a:chExt cx="0" cy="0"/>
        </a:xfrm>
      </p:grpSpPr>
      <p:sp>
        <p:nvSpPr>
          <p:cNvPr id="73" name="Title 2">
            <a:extLst>
              <a:ext uri="{FF2B5EF4-FFF2-40B4-BE49-F238E27FC236}">
                <a16:creationId xmlns:a16="http://schemas.microsoft.com/office/drawing/2014/main" id="{92980599-EEBC-7F15-8380-50FE166AB6D1}"/>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2 – SIX-STAGE APPROACH TO MULTIVARIABLE MODEL BUILDING FOR LINEAR REGRESSION ANALYSIS</a:t>
            </a:r>
            <a:endParaRPr lang="en-IN" sz="1500" dirty="0">
              <a:solidFill>
                <a:srgbClr val="2B1E5C"/>
              </a:solidFill>
              <a:latin typeface="Calibri"/>
            </a:endParaRPr>
          </a:p>
          <a:p>
            <a:pPr algn="ctr">
              <a:defRPr/>
            </a:pP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2D0BE85-497F-7899-719C-7B07EB7F8445}"/>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13</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a:extLst>
              <a:ext uri="{FF2B5EF4-FFF2-40B4-BE49-F238E27FC236}">
                <a16:creationId xmlns:a16="http://schemas.microsoft.com/office/drawing/2014/main" id="{92597EAB-01CB-6A8F-C152-4EF8FC76DE2F}"/>
              </a:ext>
            </a:extLst>
          </p:cNvPr>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a:extLst>
              <a:ext uri="{FF2B5EF4-FFF2-40B4-BE49-F238E27FC236}">
                <a16:creationId xmlns:a16="http://schemas.microsoft.com/office/drawing/2014/main" id="{4861D4BE-887D-3742-6AE4-AA450920E4E7}"/>
              </a:ext>
            </a:extLst>
          </p:cNvPr>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a:extLst>
              <a:ext uri="{FF2B5EF4-FFF2-40B4-BE49-F238E27FC236}">
                <a16:creationId xmlns:a16="http://schemas.microsoft.com/office/drawing/2014/main" id="{258CD048-0A36-8FF6-3621-2038C25AA0BC}"/>
              </a:ext>
            </a:extLst>
          </p:cNvPr>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a:extLst>
              <a:ext uri="{FF2B5EF4-FFF2-40B4-BE49-F238E27FC236}">
                <a16:creationId xmlns:a16="http://schemas.microsoft.com/office/drawing/2014/main" id="{FD75EC69-FBA3-A545-8D1E-00FF87770B2D}"/>
              </a:ext>
            </a:extLst>
          </p:cNvPr>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a:extLst>
              <a:ext uri="{FF2B5EF4-FFF2-40B4-BE49-F238E27FC236}">
                <a16:creationId xmlns:a16="http://schemas.microsoft.com/office/drawing/2014/main" id="{8738F8F5-C1FA-9838-C107-DA8A1E013FAD}"/>
              </a:ext>
            </a:extLst>
          </p:cNvPr>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p:txBody>
      </p:sp>
      <p:cxnSp>
        <p:nvCxnSpPr>
          <p:cNvPr id="8" name="Conector recto de flecha 7">
            <a:extLst>
              <a:ext uri="{FF2B5EF4-FFF2-40B4-BE49-F238E27FC236}">
                <a16:creationId xmlns:a16="http://schemas.microsoft.com/office/drawing/2014/main" id="{38433986-9C59-432B-EDCF-2B176CE4567A}"/>
              </a:ext>
            </a:extLst>
          </p:cNvPr>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a:extLst>
              <a:ext uri="{FF2B5EF4-FFF2-40B4-BE49-F238E27FC236}">
                <a16:creationId xmlns:a16="http://schemas.microsoft.com/office/drawing/2014/main" id="{A7A45282-DA5C-6F0C-5F3C-CC751C83AB80}"/>
              </a:ext>
            </a:extLst>
          </p:cNvPr>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a:extLst>
              <a:ext uri="{FF2B5EF4-FFF2-40B4-BE49-F238E27FC236}">
                <a16:creationId xmlns:a16="http://schemas.microsoft.com/office/drawing/2014/main" id="{C025A98F-F59D-406F-B5DF-029B7B494B5C}"/>
              </a:ext>
            </a:extLst>
          </p:cNvPr>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E09412E6-1066-7F4C-0F1D-06EFBF02E2B9}"/>
              </a:ext>
            </a:extLst>
          </p:cNvPr>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a:extLst>
              <a:ext uri="{FF2B5EF4-FFF2-40B4-BE49-F238E27FC236}">
                <a16:creationId xmlns:a16="http://schemas.microsoft.com/office/drawing/2014/main" id="{71C4C904-189C-8FFB-D222-4775D2A2381A}"/>
              </a:ext>
            </a:extLst>
          </p:cNvPr>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a:extLst>
              <a:ext uri="{FF2B5EF4-FFF2-40B4-BE49-F238E27FC236}">
                <a16:creationId xmlns:a16="http://schemas.microsoft.com/office/drawing/2014/main" id="{0A47EFBC-CB9E-8AB3-3297-A16EAD2A37C5}"/>
              </a:ext>
            </a:extLst>
          </p:cNvPr>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a:extLst>
              <a:ext uri="{FF2B5EF4-FFF2-40B4-BE49-F238E27FC236}">
                <a16:creationId xmlns:a16="http://schemas.microsoft.com/office/drawing/2014/main" id="{CDF5DBF3-64CF-3F8B-5E6A-826A7DBBBF1C}"/>
              </a:ext>
            </a:extLst>
          </p:cNvPr>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a:extLst>
              <a:ext uri="{FF2B5EF4-FFF2-40B4-BE49-F238E27FC236}">
                <a16:creationId xmlns:a16="http://schemas.microsoft.com/office/drawing/2014/main" id="{4CFB944A-B549-8C91-AB84-86B7A318CD72}"/>
              </a:ext>
            </a:extLst>
          </p:cNvPr>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a:extLst>
              <a:ext uri="{FF2B5EF4-FFF2-40B4-BE49-F238E27FC236}">
                <a16:creationId xmlns:a16="http://schemas.microsoft.com/office/drawing/2014/main" id="{F138AC26-EDB3-716A-561A-687BCC1DB2C4}"/>
              </a:ext>
            </a:extLst>
          </p:cNvPr>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a:extLst>
              <a:ext uri="{FF2B5EF4-FFF2-40B4-BE49-F238E27FC236}">
                <a16:creationId xmlns:a16="http://schemas.microsoft.com/office/drawing/2014/main" id="{252067C0-FC77-2D47-BA51-BEF8DD4B204E}"/>
              </a:ext>
            </a:extLst>
          </p:cNvPr>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a:extLst>
              <a:ext uri="{FF2B5EF4-FFF2-40B4-BE49-F238E27FC236}">
                <a16:creationId xmlns:a16="http://schemas.microsoft.com/office/drawing/2014/main" id="{F98A626E-59BC-C808-C2F4-6BE994857649}"/>
              </a:ext>
            </a:extLst>
          </p:cNvPr>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a:p>
            <a:pPr algn="ctr"/>
            <a:endParaRPr lang="en-US" sz="750" dirty="0">
              <a:solidFill>
                <a:schemeClr val="bg1">
                  <a:lumMod val="50000"/>
                </a:schemeClr>
              </a:solidFill>
            </a:endParaRPr>
          </a:p>
        </p:txBody>
      </p:sp>
      <p:sp>
        <p:nvSpPr>
          <p:cNvPr id="75" name="Rectángulo 74">
            <a:extLst>
              <a:ext uri="{FF2B5EF4-FFF2-40B4-BE49-F238E27FC236}">
                <a16:creationId xmlns:a16="http://schemas.microsoft.com/office/drawing/2014/main" id="{88145384-C36B-3257-B6F3-08546833AE83}"/>
              </a:ext>
            </a:extLst>
          </p:cNvPr>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286912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8AA9C-38E0-BD07-B4B1-CF4FA7A8BFAD}"/>
            </a:ext>
          </a:extLst>
        </p:cNvPr>
        <p:cNvGrpSpPr/>
        <p:nvPr/>
      </p:nvGrpSpPr>
      <p:grpSpPr>
        <a:xfrm>
          <a:off x="0" y="0"/>
          <a:ext cx="0" cy="0"/>
          <a:chOff x="0" y="0"/>
          <a:chExt cx="0" cy="0"/>
        </a:xfrm>
      </p:grpSpPr>
      <p:sp>
        <p:nvSpPr>
          <p:cNvPr id="73" name="Title 2">
            <a:extLst>
              <a:ext uri="{FF2B5EF4-FFF2-40B4-BE49-F238E27FC236}">
                <a16:creationId xmlns:a16="http://schemas.microsoft.com/office/drawing/2014/main" id="{38E97CE4-F684-97DF-32CC-56692E67CAFB}"/>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SIX-STAGE APPROACH TO MULTIVARIABLE MODEL BUILDING FOR LINEAR REGRESSION ANALYSIS</a:t>
            </a:r>
            <a:endParaRPr lang="en-IN" sz="1500" dirty="0">
              <a:solidFill>
                <a:srgbClr val="2B1E5C"/>
              </a:solidFill>
              <a:latin typeface="Calibri"/>
            </a:endParaRPr>
          </a:p>
        </p:txBody>
      </p:sp>
      <p:sp>
        <p:nvSpPr>
          <p:cNvPr id="3" name="Hexágono 2">
            <a:extLst>
              <a:ext uri="{FF2B5EF4-FFF2-40B4-BE49-F238E27FC236}">
                <a16:creationId xmlns:a16="http://schemas.microsoft.com/office/drawing/2014/main" id="{578345F3-977F-1ACF-ED05-10389C39CC48}"/>
              </a:ext>
            </a:extLst>
          </p:cNvPr>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p>
          <a:p>
            <a:pPr algn="ctr"/>
            <a:endParaRPr lang="en-US" sz="750" b="1" u="sng" dirty="0">
              <a:solidFill>
                <a:schemeClr val="bg1">
                  <a:lumMod val="50000"/>
                </a:schemeClr>
              </a:solidFill>
            </a:endParaRPr>
          </a:p>
          <a:p>
            <a:pPr algn="ctr"/>
            <a:endParaRPr lang="en-US" sz="750" dirty="0">
              <a:solidFill>
                <a:schemeClr val="tx1">
                  <a:lumMod val="95000"/>
                  <a:lumOff val="5000"/>
                </a:schemeClr>
              </a:solidFill>
            </a:endParaRPr>
          </a:p>
          <a:p>
            <a:pPr marL="128588" indent="-128588">
              <a:buFont typeface="Arial" panose="020B0604020202020204" pitchFamily="34" charset="0"/>
              <a:buChar char="•"/>
            </a:pPr>
            <a:r>
              <a:rPr lang="en-GB" sz="750" dirty="0">
                <a:solidFill>
                  <a:schemeClr val="bg1">
                    <a:lumMod val="50000"/>
                  </a:schemeClr>
                </a:solidFill>
              </a:rPr>
              <a:t>Multiple Regression Analysis: target exists and is only one.</a:t>
            </a:r>
          </a:p>
          <a:p>
            <a:pPr marL="128588" indent="-128588">
              <a:buFont typeface="Arial" panose="020B0604020202020204" pitchFamily="34" charset="0"/>
              <a:buChar char="•"/>
            </a:pPr>
            <a:endParaRPr lang="en-GB" sz="750" dirty="0">
              <a:solidFill>
                <a:schemeClr val="bg1">
                  <a:lumMod val="50000"/>
                </a:schemeClr>
              </a:solidFill>
            </a:endParaRPr>
          </a:p>
          <a:p>
            <a:pPr marL="128588" indent="-128588">
              <a:buFont typeface="Arial" panose="020B0604020202020204" pitchFamily="34" charset="0"/>
              <a:buChar char="•"/>
            </a:pPr>
            <a:r>
              <a:rPr lang="en-GB" sz="750" dirty="0">
                <a:solidFill>
                  <a:schemeClr val="bg1">
                    <a:lumMod val="50000"/>
                  </a:schemeClr>
                </a:solidFill>
              </a:rPr>
              <a:t>Y₁             =  X₁ + X₂ + X₃ + ... + Xₙ</a:t>
            </a:r>
          </a:p>
          <a:p>
            <a:pPr marL="128588" indent="-128588">
              <a:buFont typeface="Arial" panose="020B0604020202020204" pitchFamily="34" charset="0"/>
              <a:buChar char="•"/>
            </a:pPr>
            <a:r>
              <a:rPr lang="en-GB" sz="750" dirty="0">
                <a:solidFill>
                  <a:schemeClr val="bg1">
                    <a:lumMod val="50000"/>
                  </a:schemeClr>
                </a:solidFill>
              </a:rPr>
              <a:t>(metric)  =  (metric, nonmetric)</a:t>
            </a:r>
          </a:p>
          <a:p>
            <a:pPr marL="128588" indent="-128588">
              <a:buFont typeface="Arial" panose="020B0604020202020204" pitchFamily="34" charset="0"/>
              <a:buChar char="•"/>
            </a:pPr>
            <a:endParaRPr lang="en-US" sz="750" dirty="0">
              <a:solidFill>
                <a:schemeClr val="bg1">
                  <a:lumMod val="50000"/>
                </a:schemeClr>
              </a:solidFill>
            </a:endParaRPr>
          </a:p>
          <a:p>
            <a:pPr algn="ctr"/>
            <a:endParaRPr lang="en-US" sz="750" dirty="0">
              <a:solidFill>
                <a:schemeClr val="bg1">
                  <a:lumMod val="50000"/>
                </a:schemeClr>
              </a:solidFill>
            </a:endParaRPr>
          </a:p>
        </p:txBody>
      </p:sp>
      <p:sp>
        <p:nvSpPr>
          <p:cNvPr id="14" name="Hexágono 13">
            <a:extLst>
              <a:ext uri="{FF2B5EF4-FFF2-40B4-BE49-F238E27FC236}">
                <a16:creationId xmlns:a16="http://schemas.microsoft.com/office/drawing/2014/main" id="{FED447C7-5555-2E70-E261-64F84D970411}"/>
              </a:ext>
            </a:extLst>
          </p:cNvPr>
          <p:cNvSpPr/>
          <p:nvPr/>
        </p:nvSpPr>
        <p:spPr>
          <a:xfrm>
            <a:off x="2778189" y="1600555"/>
            <a:ext cx="241388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p>
          <a:p>
            <a:pPr marL="128588" indent="-128588">
              <a:buFont typeface="Arial" panose="020B0604020202020204" pitchFamily="34" charset="0"/>
              <a:buChar char="•"/>
            </a:pPr>
            <a:r>
              <a:rPr lang="en-US" sz="750" dirty="0">
                <a:solidFill>
                  <a:schemeClr val="bg1">
                    <a:lumMod val="50000"/>
                  </a:schemeClr>
                </a:solidFill>
              </a:rPr>
              <a:t>Must scale each x in X (standard scale or min-max scale)</a:t>
            </a:r>
          </a:p>
          <a:p>
            <a:pPr marL="128588" indent="-128588">
              <a:buFont typeface="Arial" panose="020B0604020202020204" pitchFamily="34" charset="0"/>
              <a:buChar char="•"/>
            </a:pPr>
            <a:r>
              <a:rPr lang="en-US" sz="750" dirty="0">
                <a:solidFill>
                  <a:schemeClr val="bg1">
                    <a:lumMod val="50000"/>
                  </a:schemeClr>
                </a:solidFill>
              </a:rPr>
              <a:t>No missing values (apply remedies)</a:t>
            </a:r>
          </a:p>
          <a:p>
            <a:pPr marL="128588" indent="-128588">
              <a:buFont typeface="Arial" panose="020B0604020202020204" pitchFamily="34" charset="0"/>
              <a:buChar char="•"/>
            </a:pPr>
            <a:r>
              <a:rPr lang="en-US" sz="750" dirty="0">
                <a:solidFill>
                  <a:schemeClr val="bg1">
                    <a:lumMod val="50000"/>
                  </a:schemeClr>
                </a:solidFill>
              </a:rPr>
              <a:t>Outliers (Remove or Flag)</a:t>
            </a:r>
          </a:p>
          <a:p>
            <a:pPr marL="128588" indent="-128588">
              <a:buFont typeface="Arial" panose="020B0604020202020204" pitchFamily="34" charset="0"/>
              <a:buChar char="•"/>
            </a:pPr>
            <a:r>
              <a:rPr lang="en-US" sz="750" dirty="0">
                <a:solidFill>
                  <a:schemeClr val="bg1">
                    <a:lumMod val="50000"/>
                  </a:schemeClr>
                </a:solidFill>
              </a:rPr>
              <a:t>Dummy variable all Categorical Nominal or Ordinal variables</a:t>
            </a:r>
          </a:p>
          <a:p>
            <a:pPr marL="128588" indent="-128588" algn="ctr">
              <a:buFont typeface="Arial" panose="020B0604020202020204" pitchFamily="34" charset="0"/>
              <a:buChar char="•"/>
            </a:pPr>
            <a:r>
              <a:rPr lang="en-US" sz="750" dirty="0">
                <a:solidFill>
                  <a:schemeClr val="bg1">
                    <a:lumMod val="50000"/>
                  </a:schemeClr>
                </a:solidFill>
              </a:rPr>
              <a:t>Sample size: minimum 20 with 5 rows to column. Recommend: 50 with 20 rows to column.</a:t>
            </a:r>
          </a:p>
        </p:txBody>
      </p:sp>
      <p:sp>
        <p:nvSpPr>
          <p:cNvPr id="15" name="Hexágono 14">
            <a:extLst>
              <a:ext uri="{FF2B5EF4-FFF2-40B4-BE49-F238E27FC236}">
                <a16:creationId xmlns:a16="http://schemas.microsoft.com/office/drawing/2014/main" id="{09B39E23-404F-B086-E96A-FB67EE34C136}"/>
              </a:ext>
            </a:extLst>
          </p:cNvPr>
          <p:cNvSpPr/>
          <p:nvPr/>
        </p:nvSpPr>
        <p:spPr>
          <a:xfrm>
            <a:off x="5613122" y="1600555"/>
            <a:ext cx="2147565"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GB" sz="750" dirty="0">
                <a:solidFill>
                  <a:schemeClr val="bg1">
                    <a:lumMod val="50000"/>
                  </a:schemeClr>
                </a:solidFill>
              </a:rPr>
              <a:t>Linearity (between x ~ y)</a:t>
            </a:r>
          </a:p>
          <a:p>
            <a:pPr marL="128588" indent="-128588">
              <a:buFont typeface="Arial" panose="020B0604020202020204" pitchFamily="34" charset="0"/>
              <a:buChar char="•"/>
            </a:pPr>
            <a:r>
              <a:rPr lang="en-GB" sz="750" dirty="0">
                <a:solidFill>
                  <a:schemeClr val="bg1">
                    <a:lumMod val="50000"/>
                  </a:schemeClr>
                </a:solidFill>
              </a:rPr>
              <a:t>Normality (each x)</a:t>
            </a:r>
          </a:p>
          <a:p>
            <a:pPr marL="128588" indent="-128588">
              <a:buFont typeface="Arial" panose="020B0604020202020204" pitchFamily="34" charset="0"/>
              <a:buChar char="•"/>
            </a:pPr>
            <a:r>
              <a:rPr lang="en-GB" sz="750" dirty="0">
                <a:solidFill>
                  <a:schemeClr val="bg1">
                    <a:lumMod val="50000"/>
                  </a:schemeClr>
                </a:solidFill>
              </a:rPr>
              <a:t>Homoscedasticity (y ~ </a:t>
            </a:r>
            <a:r>
              <a:rPr lang="en-GB" sz="750" dirty="0" err="1">
                <a:solidFill>
                  <a:schemeClr val="bg1">
                    <a:lumMod val="50000"/>
                  </a:schemeClr>
                </a:solidFill>
              </a:rPr>
              <a:t>y_pred</a:t>
            </a:r>
            <a:r>
              <a:rPr lang="en-GB" sz="750" dirty="0">
                <a:solidFill>
                  <a:schemeClr val="bg1">
                    <a:lumMod val="50000"/>
                  </a:schemeClr>
                </a:solidFill>
              </a:rPr>
              <a:t>) </a:t>
            </a:r>
          </a:p>
          <a:p>
            <a:pPr marL="128588" indent="-128588">
              <a:buFont typeface="Arial" panose="020B0604020202020204" pitchFamily="34" charset="0"/>
              <a:buChar char="•"/>
            </a:pPr>
            <a:r>
              <a:rPr lang="en-GB" sz="750" dirty="0">
                <a:solidFill>
                  <a:schemeClr val="bg1">
                    <a:lumMod val="50000"/>
                  </a:schemeClr>
                </a:solidFill>
              </a:rPr>
              <a:t>No Multicollinearity (X)</a:t>
            </a:r>
          </a:p>
          <a:p>
            <a:pPr marL="128588" indent="-128588">
              <a:buFont typeface="Arial" panose="020B0604020202020204" pitchFamily="34" charset="0"/>
              <a:buChar char="•"/>
            </a:pPr>
            <a:r>
              <a:rPr lang="en-US" sz="750" dirty="0">
                <a:solidFill>
                  <a:schemeClr val="bg1">
                    <a:lumMod val="50000"/>
                  </a:schemeClr>
                </a:solidFill>
              </a:rPr>
              <a:t>Independence (rows of X)  - no autocorrelation</a:t>
            </a:r>
          </a:p>
        </p:txBody>
      </p:sp>
      <p:sp>
        <p:nvSpPr>
          <p:cNvPr id="29" name="Hexágono 28">
            <a:extLst>
              <a:ext uri="{FF2B5EF4-FFF2-40B4-BE49-F238E27FC236}">
                <a16:creationId xmlns:a16="http://schemas.microsoft.com/office/drawing/2014/main" id="{161D93DA-5980-DAA2-2CDB-8E1EE17F61FE}"/>
              </a:ext>
            </a:extLst>
          </p:cNvPr>
          <p:cNvSpPr/>
          <p:nvPr/>
        </p:nvSpPr>
        <p:spPr>
          <a:xfrm>
            <a:off x="5613122" y="3908056"/>
            <a:ext cx="2387878"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p>
          <a:p>
            <a:pPr algn="ctr"/>
            <a:endParaRPr lang="en-US" sz="750" b="1" u="sng" dirty="0">
              <a:solidFill>
                <a:schemeClr val="bg1">
                  <a:lumMod val="50000"/>
                </a:schemeClr>
              </a:solidFill>
            </a:endParaRPr>
          </a:p>
          <a:p>
            <a:pPr algn="ctr"/>
            <a:endParaRPr lang="en-US" sz="750" b="1" dirty="0">
              <a:solidFill>
                <a:schemeClr val="bg1">
                  <a:lumMod val="50000"/>
                </a:schemeClr>
              </a:solidFill>
            </a:endParaRPr>
          </a:p>
          <a:p>
            <a:pPr algn="ctr"/>
            <a:r>
              <a:rPr lang="en-US" sz="750" dirty="0">
                <a:solidFill>
                  <a:schemeClr val="bg1">
                    <a:lumMod val="50000"/>
                  </a:schemeClr>
                </a:solidFill>
              </a:rPr>
              <a:t>Goodness of fit (F-statistic)</a:t>
            </a:r>
          </a:p>
          <a:p>
            <a:pPr algn="ctr"/>
            <a:r>
              <a:rPr lang="en-US" sz="750" dirty="0">
                <a:solidFill>
                  <a:schemeClr val="bg1">
                    <a:lumMod val="50000"/>
                  </a:schemeClr>
                </a:solidFill>
              </a:rPr>
              <a:t>Feature Selection (Confirmatory / Sequential / Combinatorial / Optimization)</a:t>
            </a:r>
          </a:p>
        </p:txBody>
      </p:sp>
      <p:sp>
        <p:nvSpPr>
          <p:cNvPr id="31" name="Hexágono 30">
            <a:extLst>
              <a:ext uri="{FF2B5EF4-FFF2-40B4-BE49-F238E27FC236}">
                <a16:creationId xmlns:a16="http://schemas.microsoft.com/office/drawing/2014/main" id="{598DF012-5C21-9F3A-FF4F-9611031CE880}"/>
              </a:ext>
            </a:extLst>
          </p:cNvPr>
          <p:cNvSpPr/>
          <p:nvPr/>
        </p:nvSpPr>
        <p:spPr>
          <a:xfrm>
            <a:off x="2687216" y="3908056"/>
            <a:ext cx="241388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Interpret coefficients</a:t>
            </a:r>
          </a:p>
          <a:p>
            <a:pPr marL="128588" indent="-128588">
              <a:buFont typeface="Arial" panose="020B0604020202020204" pitchFamily="34" charset="0"/>
              <a:buChar char="•"/>
            </a:pPr>
            <a:r>
              <a:rPr lang="en-US" sz="750" dirty="0">
                <a:solidFill>
                  <a:schemeClr val="bg1">
                    <a:lumMod val="50000"/>
                  </a:schemeClr>
                </a:solidFill>
              </a:rPr>
              <a:t>p-value &lt; 5% (t-test – H0: </a:t>
            </a:r>
            <a:r>
              <a:rPr lang="en-US" sz="750" dirty="0" err="1">
                <a:solidFill>
                  <a:schemeClr val="bg1">
                    <a:lumMod val="50000"/>
                  </a:schemeClr>
                </a:solidFill>
              </a:rPr>
              <a:t>coef</a:t>
            </a:r>
            <a:r>
              <a:rPr lang="en-US" sz="750" dirty="0">
                <a:solidFill>
                  <a:schemeClr val="bg1">
                    <a:lumMod val="50000"/>
                  </a:schemeClr>
                </a:solidFill>
              </a:rPr>
              <a:t> = 0) - &gt; Drop Feature</a:t>
            </a:r>
          </a:p>
          <a:p>
            <a:pPr marL="128588" indent="-128588">
              <a:buFont typeface="Arial" panose="020B0604020202020204" pitchFamily="34" charset="0"/>
              <a:buChar char="•"/>
            </a:pPr>
            <a:r>
              <a:rPr lang="en-US" sz="750" dirty="0">
                <a:solidFill>
                  <a:schemeClr val="bg1">
                    <a:lumMod val="50000"/>
                  </a:schemeClr>
                </a:solidFill>
              </a:rPr>
              <a:t>R-squared ( &lt; 50% weak / &gt; 90% overfitting?)</a:t>
            </a:r>
          </a:p>
        </p:txBody>
      </p:sp>
      <p:cxnSp>
        <p:nvCxnSpPr>
          <p:cNvPr id="8" name="Conector recto de flecha 7">
            <a:extLst>
              <a:ext uri="{FF2B5EF4-FFF2-40B4-BE49-F238E27FC236}">
                <a16:creationId xmlns:a16="http://schemas.microsoft.com/office/drawing/2014/main" id="{B546A889-C080-B9C2-A95C-4E5ED591471F}"/>
              </a:ext>
            </a:extLst>
          </p:cNvPr>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a:extLst>
              <a:ext uri="{FF2B5EF4-FFF2-40B4-BE49-F238E27FC236}">
                <a16:creationId xmlns:a16="http://schemas.microsoft.com/office/drawing/2014/main" id="{4BDA7990-3A29-E7AA-BFE2-F420AAFAF052}"/>
              </a:ext>
            </a:extLst>
          </p:cNvPr>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a:t>
            </a:r>
          </a:p>
          <a:p>
            <a:pPr algn="ctr"/>
            <a:endParaRPr lang="en-US" sz="750"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Sum of Squared Errors</a:t>
            </a:r>
          </a:p>
          <a:p>
            <a:pPr marL="128588" indent="-128588">
              <a:buFont typeface="Arial" panose="020B0604020202020204" pitchFamily="34" charset="0"/>
              <a:buChar char="•"/>
            </a:pPr>
            <a:r>
              <a:rPr lang="en-US" sz="750" dirty="0">
                <a:solidFill>
                  <a:schemeClr val="bg1">
                    <a:lumMod val="50000"/>
                  </a:schemeClr>
                </a:solidFill>
              </a:rPr>
              <a:t>Mean Squared Errors</a:t>
            </a:r>
          </a:p>
          <a:p>
            <a:pPr marL="128588" indent="-128588">
              <a:buFont typeface="Arial" panose="020B0604020202020204" pitchFamily="34" charset="0"/>
              <a:buChar char="•"/>
            </a:pPr>
            <a:r>
              <a:rPr lang="en-US" sz="750" dirty="0">
                <a:solidFill>
                  <a:schemeClr val="bg1">
                    <a:lumMod val="50000"/>
                  </a:schemeClr>
                </a:solidFill>
              </a:rPr>
              <a:t>R squared (R</a:t>
            </a:r>
            <a:r>
              <a:rPr lang="en-US" sz="750" baseline="30000" dirty="0">
                <a:solidFill>
                  <a:schemeClr val="bg1">
                    <a:lumMod val="50000"/>
                  </a:schemeClr>
                </a:solidFill>
              </a:rPr>
              <a:t>2</a:t>
            </a:r>
            <a:r>
              <a:rPr lang="en-US" sz="750" dirty="0">
                <a:solidFill>
                  <a:schemeClr val="bg1">
                    <a:lumMod val="50000"/>
                  </a:schemeClr>
                </a:solidFill>
              </a:rPr>
              <a:t>)</a:t>
            </a:r>
          </a:p>
          <a:p>
            <a:pPr marL="128588" indent="-128588">
              <a:buFont typeface="Arial" panose="020B0604020202020204" pitchFamily="34" charset="0"/>
              <a:buChar char="•"/>
            </a:pPr>
            <a:r>
              <a:rPr lang="en-US" sz="750" dirty="0">
                <a:solidFill>
                  <a:schemeClr val="bg1">
                    <a:lumMod val="50000"/>
                  </a:schemeClr>
                </a:solidFill>
              </a:rPr>
              <a:t>Adjusted R squared (R</a:t>
            </a:r>
            <a:r>
              <a:rPr lang="en-US" sz="750" baseline="30000" dirty="0">
                <a:solidFill>
                  <a:schemeClr val="bg1">
                    <a:lumMod val="50000"/>
                  </a:schemeClr>
                </a:solidFill>
              </a:rPr>
              <a:t>2</a:t>
            </a:r>
            <a:r>
              <a:rPr lang="en-US" sz="750" dirty="0">
                <a:solidFill>
                  <a:schemeClr val="bg1">
                    <a:lumMod val="50000"/>
                  </a:schemeClr>
                </a:solidFill>
              </a:rPr>
              <a:t>)</a:t>
            </a:r>
          </a:p>
          <a:p>
            <a:pPr marL="128588" indent="-128588">
              <a:buFont typeface="Arial" panose="020B0604020202020204" pitchFamily="34" charset="0"/>
              <a:buChar char="•"/>
            </a:pPr>
            <a:r>
              <a:rPr lang="en-US" sz="750" dirty="0">
                <a:solidFill>
                  <a:schemeClr val="bg1">
                    <a:lumMod val="50000"/>
                  </a:schemeClr>
                </a:solidFill>
              </a:rPr>
              <a:t>No drop higher than 10% I</a:t>
            </a:r>
          </a:p>
          <a:p>
            <a:pPr marL="128588" indent="-128588">
              <a:buFont typeface="Arial" panose="020B0604020202020204" pitchFamily="34" charset="0"/>
              <a:buChar char="•"/>
            </a:pPr>
            <a:r>
              <a:rPr lang="en-US" sz="750" dirty="0">
                <a:solidFill>
                  <a:schemeClr val="bg1">
                    <a:lumMod val="50000"/>
                  </a:schemeClr>
                </a:solidFill>
              </a:rPr>
              <a:t>n performance between train and test or cross-validation samples</a:t>
            </a:r>
          </a:p>
        </p:txBody>
      </p:sp>
      <p:cxnSp>
        <p:nvCxnSpPr>
          <p:cNvPr id="56" name="Conector recto de flecha 55">
            <a:extLst>
              <a:ext uri="{FF2B5EF4-FFF2-40B4-BE49-F238E27FC236}">
                <a16:creationId xmlns:a16="http://schemas.microsoft.com/office/drawing/2014/main" id="{69C5A196-7550-977F-B480-320A1BFA8000}"/>
              </a:ext>
            </a:extLst>
          </p:cNvPr>
          <p:cNvCxnSpPr>
            <a:cxnSpLocks/>
            <a:stCxn id="14" idx="0"/>
          </p:cNvCxnSpPr>
          <p:nvPr/>
        </p:nvCxnSpPr>
        <p:spPr>
          <a:xfrm flipV="1">
            <a:off x="5192069" y="2274130"/>
            <a:ext cx="426829"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FCF4CBA5-D57F-D7DB-6129-953C3FC6B86B}"/>
              </a:ext>
            </a:extLst>
          </p:cNvPr>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a:extLst>
              <a:ext uri="{FF2B5EF4-FFF2-40B4-BE49-F238E27FC236}">
                <a16:creationId xmlns:a16="http://schemas.microsoft.com/office/drawing/2014/main" id="{F6B949AB-D0AB-7550-E29D-96A22CD92EC3}"/>
              </a:ext>
            </a:extLst>
          </p:cNvPr>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a:extLst>
              <a:ext uri="{FF2B5EF4-FFF2-40B4-BE49-F238E27FC236}">
                <a16:creationId xmlns:a16="http://schemas.microsoft.com/office/drawing/2014/main" id="{0D81C834-9F7D-9524-A3D4-15BFE75A6CAD}"/>
              </a:ext>
            </a:extLst>
          </p:cNvPr>
          <p:cNvCxnSpPr>
            <a:cxnSpLocks/>
            <a:stCxn id="15" idx="0"/>
            <a:endCxn id="29" idx="0"/>
          </p:cNvCxnSpPr>
          <p:nvPr/>
        </p:nvCxnSpPr>
        <p:spPr>
          <a:xfrm>
            <a:off x="7760687" y="2286355"/>
            <a:ext cx="240312" cy="2307501"/>
          </a:xfrm>
          <a:prstGeom prst="bentConnector3">
            <a:avLst>
              <a:gd name="adj1" fmla="val 171345"/>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a:extLst>
              <a:ext uri="{FF2B5EF4-FFF2-40B4-BE49-F238E27FC236}">
                <a16:creationId xmlns:a16="http://schemas.microsoft.com/office/drawing/2014/main" id="{08C09D93-BEC6-0BB5-E1F2-D512F49E67FC}"/>
              </a:ext>
            </a:extLst>
          </p:cNvPr>
          <p:cNvSpPr/>
          <p:nvPr/>
        </p:nvSpPr>
        <p:spPr>
          <a:xfrm>
            <a:off x="462013" y="2955939"/>
            <a:ext cx="1378819" cy="658507"/>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GB" sz="675" dirty="0">
                <a:solidFill>
                  <a:schemeClr val="bg1">
                    <a:lumMod val="50000"/>
                  </a:schemeClr>
                </a:solidFill>
              </a:rPr>
              <a:t>Cannot be used for multiple targets, unsupervised learning or categorical target</a:t>
            </a:r>
            <a:endParaRPr lang="en-US" sz="675" dirty="0">
              <a:solidFill>
                <a:schemeClr val="bg1">
                  <a:lumMod val="50000"/>
                </a:schemeClr>
              </a:solidFill>
            </a:endParaRPr>
          </a:p>
          <a:p>
            <a:pPr marL="128588" indent="-128588">
              <a:buFont typeface="Arial" panose="020B0604020202020204" pitchFamily="34" charset="0"/>
              <a:buChar char="•"/>
            </a:pPr>
            <a:endParaRPr lang="en-US" sz="675" dirty="0">
              <a:solidFill>
                <a:schemeClr val="bg1">
                  <a:lumMod val="50000"/>
                </a:schemeClr>
              </a:solidFill>
            </a:endParaRPr>
          </a:p>
          <a:p>
            <a:pPr marL="128588" indent="-128588">
              <a:buFont typeface="Arial" panose="020B0604020202020204" pitchFamily="34" charset="0"/>
              <a:buChar char="•"/>
            </a:pPr>
            <a:endParaRPr lang="en-US" sz="675" dirty="0">
              <a:solidFill>
                <a:schemeClr val="bg1">
                  <a:lumMod val="50000"/>
                </a:schemeClr>
              </a:solidFill>
            </a:endParaRPr>
          </a:p>
          <a:p>
            <a:pPr algn="ctr"/>
            <a:endParaRPr lang="en-US" sz="750" dirty="0">
              <a:solidFill>
                <a:schemeClr val="bg1">
                  <a:lumMod val="50000"/>
                </a:schemeClr>
              </a:solidFill>
            </a:endParaRPr>
          </a:p>
        </p:txBody>
      </p:sp>
      <p:sp>
        <p:nvSpPr>
          <p:cNvPr id="70" name="Rectángulo 69">
            <a:extLst>
              <a:ext uri="{FF2B5EF4-FFF2-40B4-BE49-F238E27FC236}">
                <a16:creationId xmlns:a16="http://schemas.microsoft.com/office/drawing/2014/main" id="{FE891CD6-9175-05A1-8095-CE4F6A7F2C0C}"/>
              </a:ext>
            </a:extLst>
          </p:cNvPr>
          <p:cNvSpPr/>
          <p:nvPr/>
        </p:nvSpPr>
        <p:spPr>
          <a:xfrm>
            <a:off x="3208038" y="2972154"/>
            <a:ext cx="1378819" cy="71926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GB" sz="675" dirty="0">
                <a:solidFill>
                  <a:schemeClr val="bg1">
                    <a:lumMod val="50000"/>
                  </a:schemeClr>
                </a:solidFill>
              </a:rPr>
              <a:t>Should not be used if data does meet minimum standards or transformation and remedies cannot be applied.</a:t>
            </a:r>
            <a:endParaRPr lang="en-US" sz="675" dirty="0">
              <a:solidFill>
                <a:schemeClr val="bg1">
                  <a:lumMod val="50000"/>
                </a:schemeClr>
              </a:solidFill>
            </a:endParaRPr>
          </a:p>
        </p:txBody>
      </p:sp>
      <p:sp>
        <p:nvSpPr>
          <p:cNvPr id="71" name="Rectángulo 70">
            <a:extLst>
              <a:ext uri="{FF2B5EF4-FFF2-40B4-BE49-F238E27FC236}">
                <a16:creationId xmlns:a16="http://schemas.microsoft.com/office/drawing/2014/main" id="{D769FB7C-FB96-CF7B-0B4F-85F96365AF0B}"/>
              </a:ext>
            </a:extLst>
          </p:cNvPr>
          <p:cNvSpPr/>
          <p:nvPr/>
        </p:nvSpPr>
        <p:spPr>
          <a:xfrm>
            <a:off x="5954848" y="2972155"/>
            <a:ext cx="1714915" cy="803244"/>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GB" sz="675" b="1" u="sng" dirty="0">
              <a:solidFill>
                <a:schemeClr val="bg1">
                  <a:lumMod val="50000"/>
                </a:schemeClr>
              </a:solidFill>
            </a:endParaRPr>
          </a:p>
          <a:p>
            <a:pPr marL="128588" indent="-128588">
              <a:buFont typeface="Arial" panose="020B0604020202020204" pitchFamily="34" charset="0"/>
              <a:buChar char="•"/>
            </a:pPr>
            <a:r>
              <a:rPr lang="en-GB" sz="675" dirty="0">
                <a:solidFill>
                  <a:schemeClr val="bg1">
                    <a:lumMod val="50000"/>
                  </a:schemeClr>
                </a:solidFill>
              </a:rPr>
              <a:t>Remedies should be applied if assumptions not met</a:t>
            </a:r>
          </a:p>
          <a:p>
            <a:pPr marL="128588" indent="-128588">
              <a:buFont typeface="Arial" panose="020B0604020202020204" pitchFamily="34" charset="0"/>
              <a:buChar char="•"/>
            </a:pPr>
            <a:r>
              <a:rPr lang="en-GB" sz="675" dirty="0">
                <a:solidFill>
                  <a:schemeClr val="bg1">
                    <a:lumMod val="50000"/>
                  </a:schemeClr>
                </a:solidFill>
              </a:rPr>
              <a:t>Remedies to multicollinearity: Lasso, Ridge or Bayesian / Regression on Principal Components</a:t>
            </a:r>
            <a:endParaRPr lang="en-US" sz="675" dirty="0">
              <a:solidFill>
                <a:schemeClr val="bg1">
                  <a:lumMod val="50000"/>
                </a:schemeClr>
              </a:solidFill>
            </a:endParaRPr>
          </a:p>
        </p:txBody>
      </p:sp>
      <p:sp>
        <p:nvSpPr>
          <p:cNvPr id="72" name="Rectángulo 71">
            <a:extLst>
              <a:ext uri="{FF2B5EF4-FFF2-40B4-BE49-F238E27FC236}">
                <a16:creationId xmlns:a16="http://schemas.microsoft.com/office/drawing/2014/main" id="{ECAB01E2-FD62-B59D-DFED-751F865FCE8D}"/>
              </a:ext>
            </a:extLst>
          </p:cNvPr>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US" sz="750" dirty="0">
                <a:solidFill>
                  <a:schemeClr val="bg1">
                    <a:lumMod val="50000"/>
                  </a:schemeClr>
                </a:solidFill>
              </a:rPr>
              <a:t>Population Drift</a:t>
            </a:r>
          </a:p>
          <a:p>
            <a:pPr marL="128588" indent="-128588">
              <a:buFont typeface="Arial" panose="020B0604020202020204" pitchFamily="34" charset="0"/>
              <a:buChar char="•"/>
            </a:pPr>
            <a:r>
              <a:rPr lang="en-US" sz="750" dirty="0">
                <a:solidFill>
                  <a:schemeClr val="bg1">
                    <a:lumMod val="50000"/>
                  </a:schemeClr>
                </a:solidFill>
              </a:rPr>
              <a:t>Relationship Drift</a:t>
            </a:r>
          </a:p>
          <a:p>
            <a:pPr marL="128588" indent="-128588">
              <a:buFont typeface="Arial" panose="020B0604020202020204" pitchFamily="34" charset="0"/>
              <a:buChar char="•"/>
            </a:pPr>
            <a:r>
              <a:rPr lang="en-US" sz="750">
                <a:solidFill>
                  <a:schemeClr val="bg1">
                    <a:lumMod val="50000"/>
                  </a:schemeClr>
                </a:solidFill>
              </a:rPr>
              <a:t>Slow Speed</a:t>
            </a:r>
            <a:endParaRPr lang="en-US" sz="750" dirty="0">
              <a:solidFill>
                <a:schemeClr val="bg1">
                  <a:lumMod val="50000"/>
                </a:schemeClr>
              </a:solidFill>
            </a:endParaRPr>
          </a:p>
          <a:p>
            <a:endParaRPr lang="en-US" sz="750" dirty="0">
              <a:solidFill>
                <a:schemeClr val="bg1">
                  <a:lumMod val="50000"/>
                </a:schemeClr>
              </a:solidFill>
            </a:endParaRPr>
          </a:p>
        </p:txBody>
      </p:sp>
      <p:sp>
        <p:nvSpPr>
          <p:cNvPr id="74" name="Rectángulo 73">
            <a:extLst>
              <a:ext uri="{FF2B5EF4-FFF2-40B4-BE49-F238E27FC236}">
                <a16:creationId xmlns:a16="http://schemas.microsoft.com/office/drawing/2014/main" id="{43AC9866-317B-6A38-8798-DEAC69123B65}"/>
              </a:ext>
            </a:extLst>
          </p:cNvPr>
          <p:cNvSpPr/>
          <p:nvPr/>
        </p:nvSpPr>
        <p:spPr>
          <a:xfrm>
            <a:off x="3043696" y="5279656"/>
            <a:ext cx="1714916" cy="63711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Not enough data, tests wrongly fail.</a:t>
            </a:r>
          </a:p>
          <a:p>
            <a:pPr marL="128588" indent="-128588">
              <a:buFont typeface="Arial" panose="020B0604020202020204" pitchFamily="34" charset="0"/>
              <a:buChar char="•"/>
            </a:pPr>
            <a:r>
              <a:rPr lang="en-US" sz="750" dirty="0">
                <a:solidFill>
                  <a:schemeClr val="bg1">
                    <a:lumMod val="50000"/>
                  </a:schemeClr>
                </a:solidFill>
              </a:rPr>
              <a:t>Too much data, tests invalid, wrongly </a:t>
            </a:r>
            <a:r>
              <a:rPr lang="en-US" sz="750">
                <a:solidFill>
                  <a:schemeClr val="bg1">
                    <a:lumMod val="50000"/>
                  </a:schemeClr>
                </a:solidFill>
              </a:rPr>
              <a:t>always significant . </a:t>
            </a:r>
            <a:endParaRPr lang="en-US" sz="750" dirty="0">
              <a:solidFill>
                <a:schemeClr val="bg1">
                  <a:lumMod val="50000"/>
                </a:schemeClr>
              </a:solidFill>
            </a:endParaRPr>
          </a:p>
        </p:txBody>
      </p:sp>
      <p:sp>
        <p:nvSpPr>
          <p:cNvPr id="75" name="Rectángulo 74">
            <a:extLst>
              <a:ext uri="{FF2B5EF4-FFF2-40B4-BE49-F238E27FC236}">
                <a16:creationId xmlns:a16="http://schemas.microsoft.com/office/drawing/2014/main" id="{6660663D-ED62-6AF7-7B6E-0A3817F1AE4E}"/>
              </a:ext>
            </a:extLst>
          </p:cNvPr>
          <p:cNvSpPr/>
          <p:nvPr/>
        </p:nvSpPr>
        <p:spPr>
          <a:xfrm>
            <a:off x="5954847" y="5279656"/>
            <a:ext cx="1714916" cy="63711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GB" sz="750" dirty="0">
                <a:solidFill>
                  <a:schemeClr val="bg1">
                    <a:lumMod val="50000"/>
                  </a:schemeClr>
                </a:solidFill>
              </a:rPr>
              <a:t>Over-fitting: The model might leads to poor performance on new, unseen data.</a:t>
            </a:r>
          </a:p>
          <a:p>
            <a:pPr marL="128588" indent="-128588">
              <a:buFont typeface="Arial" panose="020B0604020202020204" pitchFamily="34" charset="0"/>
              <a:buChar char="•"/>
            </a:pPr>
            <a:r>
              <a:rPr lang="en-US" sz="750" dirty="0">
                <a:solidFill>
                  <a:schemeClr val="bg1">
                    <a:lumMod val="50000"/>
                  </a:schemeClr>
                </a:solidFill>
              </a:rPr>
              <a:t>Extrapolation for unknow ranges</a:t>
            </a:r>
          </a:p>
          <a:p>
            <a:pPr marL="128588" indent="-128588">
              <a:buFont typeface="Arial" panose="020B0604020202020204" pitchFamily="34" charset="0"/>
              <a:buChar char="•"/>
            </a:pPr>
            <a:endParaRPr lang="en-US" sz="750" dirty="0">
              <a:solidFill>
                <a:schemeClr val="bg1">
                  <a:lumMod val="50000"/>
                </a:schemeClr>
              </a:solidFill>
            </a:endParaRPr>
          </a:p>
        </p:txBody>
      </p:sp>
    </p:spTree>
    <p:extLst>
      <p:ext uri="{BB962C8B-B14F-4D97-AF65-F5344CB8AC3E}">
        <p14:creationId xmlns:p14="http://schemas.microsoft.com/office/powerpoint/2010/main" val="6248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9" grpId="0" animBg="1"/>
      <p:bldP spid="31" grpId="0" animBg="1"/>
      <p:bldP spid="53" grpId="0" animBg="1"/>
      <p:bldP spid="70" grpId="0" animBg="1"/>
      <p:bldP spid="71" grpId="0" animBg="1"/>
      <p:bldP spid="72" grpId="0" animBg="1"/>
      <p:bldP spid="74"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DC64-9D59-D803-117E-A2BB4DCBFC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CE7443-F96E-40D0-2F61-B6F0E506FD4A}"/>
              </a:ext>
            </a:extLst>
          </p:cNvPr>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a:extLst>
              <a:ext uri="{FF2B5EF4-FFF2-40B4-BE49-F238E27FC236}">
                <a16:creationId xmlns:a16="http://schemas.microsoft.com/office/drawing/2014/main" id="{E42CD3C5-D6BE-9F09-0041-A3220C7B73FE}"/>
              </a:ext>
            </a:extLst>
          </p:cNvPr>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a:extLst>
              <a:ext uri="{FF2B5EF4-FFF2-40B4-BE49-F238E27FC236}">
                <a16:creationId xmlns:a16="http://schemas.microsoft.com/office/drawing/2014/main" id="{70F80A5F-42AC-040E-1E28-B5C23A11351D}"/>
              </a:ext>
            </a:extLst>
          </p:cNvPr>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a:extLst>
              <a:ext uri="{FF2B5EF4-FFF2-40B4-BE49-F238E27FC236}">
                <a16:creationId xmlns:a16="http://schemas.microsoft.com/office/drawing/2014/main" id="{E219E364-A6BD-8EC8-7851-2BD27694B7F8}"/>
              </a:ext>
            </a:extLst>
          </p:cNvPr>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a:extLst>
              <a:ext uri="{FF2B5EF4-FFF2-40B4-BE49-F238E27FC236}">
                <a16:creationId xmlns:a16="http://schemas.microsoft.com/office/drawing/2014/main" id="{C1EFF563-A503-2FB9-5889-091BE586095B}"/>
              </a:ext>
            </a:extLst>
          </p:cNvPr>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84364EA-BB2A-BAC6-1ECB-D93527E0723B}"/>
              </a:ext>
            </a:extLst>
          </p:cNvPr>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a:extLst>
              <a:ext uri="{FF2B5EF4-FFF2-40B4-BE49-F238E27FC236}">
                <a16:creationId xmlns:a16="http://schemas.microsoft.com/office/drawing/2014/main" id="{6A1FCDC0-D0D7-C3A6-FF26-444DB507F65B}"/>
              </a:ext>
            </a:extLst>
          </p:cNvPr>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a:extLst>
              <a:ext uri="{FF2B5EF4-FFF2-40B4-BE49-F238E27FC236}">
                <a16:creationId xmlns:a16="http://schemas.microsoft.com/office/drawing/2014/main" id="{5D97A1F7-4A31-B463-E6E8-62FD18554C71}"/>
              </a:ext>
            </a:extLst>
          </p:cNvPr>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a:extLst>
              <a:ext uri="{FF2B5EF4-FFF2-40B4-BE49-F238E27FC236}">
                <a16:creationId xmlns:a16="http://schemas.microsoft.com/office/drawing/2014/main" id="{FB8C52D8-7E66-205C-0C12-3E41026291CF}"/>
              </a:ext>
            </a:extLst>
          </p:cNvPr>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a:extLst>
              <a:ext uri="{FF2B5EF4-FFF2-40B4-BE49-F238E27FC236}">
                <a16:creationId xmlns:a16="http://schemas.microsoft.com/office/drawing/2014/main" id="{6921BA7C-7674-3B8B-30AB-7E4B43776DB2}"/>
              </a:ext>
            </a:extLst>
          </p:cNvPr>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a:extLst>
              <a:ext uri="{FF2B5EF4-FFF2-40B4-BE49-F238E27FC236}">
                <a16:creationId xmlns:a16="http://schemas.microsoft.com/office/drawing/2014/main" id="{1D177CBD-C8C3-78D1-2911-25C90E1349BD}"/>
              </a:ext>
            </a:extLst>
          </p:cNvPr>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9C1362-B57E-41B9-AC1C-91D6A41A87C9}"/>
              </a:ext>
            </a:extLst>
          </p:cNvPr>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a:extLst>
              <a:ext uri="{FF2B5EF4-FFF2-40B4-BE49-F238E27FC236}">
                <a16:creationId xmlns:a16="http://schemas.microsoft.com/office/drawing/2014/main" id="{653A491A-6AC9-0C6A-5BDF-8F67550426B5}"/>
              </a:ext>
            </a:extLst>
          </p:cNvPr>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AF343D19-3DE4-32ED-CCE0-87C0BD65A76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518E0D13-A41D-E7BB-ABD3-8C37ED0ACAE4}"/>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D3CE5702-6D5F-AB22-DD48-593251FF7CCA}"/>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9750AAFA-495F-07ED-DADC-F2EDEBD5DC45}"/>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8516CD-45E0-07F3-63E5-806674E83F0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5BA4B681-50FC-0DB1-0D37-7DCF5C3E4979}"/>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BA6323D5-4617-D1B4-52BE-15A057E35CDC}"/>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6A0FE75-4B5E-B50B-8AEB-1FA865DF4203}"/>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2F9018A8-82FF-DCD0-6B5C-24E209B14305}"/>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161D5284-6A17-390E-D5FE-0FAD79A17CB3}"/>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0A211C2-7C50-3A65-220A-ABE817D5F27B}"/>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86EF2B7B-B32B-DDAD-73B8-288824F79F60}"/>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3D5D78A6-8EC0-323E-E9D4-2D7DD3D247A1}"/>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A6CD33B-9D19-305D-334E-5C984D2FB64E}"/>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C9CA07BF-3D21-CDBA-CD67-62D1A52BDD74}"/>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extLst>
      <p:ext uri="{BB962C8B-B14F-4D97-AF65-F5344CB8AC3E}">
        <p14:creationId xmlns:p14="http://schemas.microsoft.com/office/powerpoint/2010/main" val="327015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0469-B6D0-1A5F-9EA5-4806FBE8A09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D7A9CF-09A9-439A-4CEE-CA54559E091C}"/>
              </a:ext>
            </a:extLst>
          </p:cNvPr>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a:extLst>
              <a:ext uri="{FF2B5EF4-FFF2-40B4-BE49-F238E27FC236}">
                <a16:creationId xmlns:a16="http://schemas.microsoft.com/office/drawing/2014/main" id="{E8727666-12AD-D76A-ECCA-154B039D7D5A}"/>
              </a:ext>
            </a:extLst>
          </p:cNvPr>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a:extLst>
              <a:ext uri="{FF2B5EF4-FFF2-40B4-BE49-F238E27FC236}">
                <a16:creationId xmlns:a16="http://schemas.microsoft.com/office/drawing/2014/main" id="{70CD2F0E-7C44-84A0-8ED3-F1C0D6122428}"/>
              </a:ext>
            </a:extLst>
          </p:cNvPr>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a:extLst>
              <a:ext uri="{FF2B5EF4-FFF2-40B4-BE49-F238E27FC236}">
                <a16:creationId xmlns:a16="http://schemas.microsoft.com/office/drawing/2014/main" id="{D0656601-49A6-91B6-F9A6-D73017E61808}"/>
              </a:ext>
            </a:extLst>
          </p:cNvPr>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3316931-2AF1-0CD4-183C-E13083A5096E}"/>
              </a:ext>
            </a:extLst>
          </p:cNvPr>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a:extLst>
              <a:ext uri="{FF2B5EF4-FFF2-40B4-BE49-F238E27FC236}">
                <a16:creationId xmlns:a16="http://schemas.microsoft.com/office/drawing/2014/main" id="{F65534B7-F878-8C9F-4746-2B1B37BC370B}"/>
              </a:ext>
            </a:extLst>
          </p:cNvPr>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a:extLst>
              <a:ext uri="{FF2B5EF4-FFF2-40B4-BE49-F238E27FC236}">
                <a16:creationId xmlns:a16="http://schemas.microsoft.com/office/drawing/2014/main" id="{7D7975B4-63B1-98A7-B48A-4D518CC833F5}"/>
              </a:ext>
            </a:extLst>
          </p:cNvPr>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5E32655-4A94-AC32-9039-2B5DC8E5073D}"/>
              </a:ext>
            </a:extLst>
          </p:cNvPr>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a:extLst>
              <a:ext uri="{FF2B5EF4-FFF2-40B4-BE49-F238E27FC236}">
                <a16:creationId xmlns:a16="http://schemas.microsoft.com/office/drawing/2014/main" id="{E7B8B72F-5196-B9BB-F1F3-BC5EB94C7E7E}"/>
              </a:ext>
            </a:extLst>
          </p:cNvPr>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EAA5A74-156B-26BB-9F1A-2706922DF0F8}"/>
              </a:ext>
            </a:extLst>
          </p:cNvPr>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a:extLst>
              <a:ext uri="{FF2B5EF4-FFF2-40B4-BE49-F238E27FC236}">
                <a16:creationId xmlns:a16="http://schemas.microsoft.com/office/drawing/2014/main" id="{80397E97-BC3A-0418-2CEA-54A1ADB7DA79}"/>
              </a:ext>
            </a:extLst>
          </p:cNvPr>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a:extLst>
              <a:ext uri="{FF2B5EF4-FFF2-40B4-BE49-F238E27FC236}">
                <a16:creationId xmlns:a16="http://schemas.microsoft.com/office/drawing/2014/main" id="{9EA3A5D9-C689-29D3-832A-8D396D865680}"/>
              </a:ext>
            </a:extLst>
          </p:cNvPr>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a:extLst>
              <a:ext uri="{FF2B5EF4-FFF2-40B4-BE49-F238E27FC236}">
                <a16:creationId xmlns:a16="http://schemas.microsoft.com/office/drawing/2014/main" id="{4E1F294C-18C0-195E-7A1B-6202D57C6439}"/>
              </a:ext>
            </a:extLst>
          </p:cNvPr>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EB7F7D1B-5D38-6747-665F-F79911815F51}"/>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635B0285-9E16-D6F5-35B7-5E2815D8C0A8}"/>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3B34EDDC-441F-0FC1-3F9D-D9D6BC7DE673}"/>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355063-551C-411E-39F2-76AE815673F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0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813154" y="1964117"/>
            <a:ext cx="7659370" cy="513715"/>
          </a:xfrm>
          <a:prstGeom prst="rect">
            <a:avLst/>
          </a:prstGeom>
        </p:spPr>
        <p:txBody>
          <a:bodyPr vert="horz" wrap="square" lIns="0" tIns="12700" rIns="0" bIns="0" rtlCol="0">
            <a:spAutoFit/>
          </a:bodyPr>
          <a:lstStyle/>
          <a:p>
            <a:pPr marL="38100" marR="30480">
              <a:lnSpc>
                <a:spcPct val="100000"/>
              </a:lnSpc>
              <a:spcBef>
                <a:spcPts val="100"/>
              </a:spcBef>
              <a:tabLst>
                <a:tab pos="882015" algn="l"/>
                <a:tab pos="1196975" algn="l"/>
                <a:tab pos="1701800" algn="l"/>
                <a:tab pos="2063114" algn="l"/>
                <a:tab pos="2849245" algn="l"/>
                <a:tab pos="3187065" algn="l"/>
                <a:tab pos="3873500" algn="l"/>
                <a:tab pos="4493895" algn="l"/>
                <a:tab pos="4785995" algn="l"/>
                <a:tab pos="5437505" algn="l"/>
                <a:tab pos="5706110" algn="l"/>
                <a:tab pos="6369050" algn="l"/>
                <a:tab pos="6695440" algn="l"/>
              </a:tabLst>
            </a:pPr>
            <a:r>
              <a:rPr sz="1600" spc="-10" dirty="0">
                <a:solidFill>
                  <a:srgbClr val="7E7E7E"/>
                </a:solidFill>
                <a:latin typeface="Arial MT"/>
                <a:cs typeface="Arial MT"/>
              </a:rPr>
              <a:t>Joseph,</a:t>
            </a:r>
            <a:r>
              <a:rPr sz="1600" dirty="0">
                <a:solidFill>
                  <a:srgbClr val="7E7E7E"/>
                </a:solidFill>
                <a:latin typeface="Arial MT"/>
                <a:cs typeface="Arial MT"/>
              </a:rPr>
              <a:t>	</a:t>
            </a:r>
            <a:r>
              <a:rPr sz="1600" spc="-25" dirty="0">
                <a:solidFill>
                  <a:srgbClr val="7E7E7E"/>
                </a:solidFill>
                <a:latin typeface="Arial MT"/>
                <a:cs typeface="Arial MT"/>
              </a:rPr>
              <a:t>F.</a:t>
            </a:r>
            <a:r>
              <a:rPr sz="1600" dirty="0">
                <a:solidFill>
                  <a:srgbClr val="7E7E7E"/>
                </a:solidFill>
                <a:latin typeface="Arial MT"/>
                <a:cs typeface="Arial MT"/>
              </a:rPr>
              <a:t>	</a:t>
            </a:r>
            <a:r>
              <a:rPr sz="1600" spc="-20" dirty="0">
                <a:solidFill>
                  <a:srgbClr val="7E7E7E"/>
                </a:solidFill>
                <a:latin typeface="Arial MT"/>
                <a:cs typeface="Arial MT"/>
              </a:rPr>
              <a:t>Hair</a:t>
            </a:r>
            <a:r>
              <a:rPr sz="1600" dirty="0">
                <a:solidFill>
                  <a:srgbClr val="7E7E7E"/>
                </a:solidFill>
                <a:latin typeface="Arial MT"/>
                <a:cs typeface="Arial MT"/>
              </a:rPr>
              <a:t>	</a:t>
            </a:r>
            <a:r>
              <a:rPr sz="1600" spc="-25" dirty="0">
                <a:solidFill>
                  <a:srgbClr val="7E7E7E"/>
                </a:solidFill>
                <a:latin typeface="Arial MT"/>
                <a:cs typeface="Arial MT"/>
              </a:rPr>
              <a:t>Jr,</a:t>
            </a:r>
            <a:r>
              <a:rPr sz="1600" dirty="0">
                <a:solidFill>
                  <a:srgbClr val="7E7E7E"/>
                </a:solidFill>
                <a:latin typeface="Arial MT"/>
                <a:cs typeface="Arial MT"/>
              </a:rPr>
              <a:t>	</a:t>
            </a:r>
            <a:r>
              <a:rPr sz="1600" spc="-10" dirty="0">
                <a:solidFill>
                  <a:srgbClr val="7E7E7E"/>
                </a:solidFill>
                <a:latin typeface="Arial MT"/>
                <a:cs typeface="Arial MT"/>
              </a:rPr>
              <a:t>William</a:t>
            </a:r>
            <a:r>
              <a:rPr sz="1600" dirty="0">
                <a:solidFill>
                  <a:srgbClr val="7E7E7E"/>
                </a:solidFill>
                <a:latin typeface="Arial MT"/>
                <a:cs typeface="Arial MT"/>
              </a:rPr>
              <a:t>	</a:t>
            </a:r>
            <a:r>
              <a:rPr sz="1600" spc="-25" dirty="0">
                <a:solidFill>
                  <a:srgbClr val="7E7E7E"/>
                </a:solidFill>
                <a:latin typeface="Arial MT"/>
                <a:cs typeface="Arial MT"/>
              </a:rPr>
              <a:t>C.</a:t>
            </a:r>
            <a:r>
              <a:rPr sz="1600" dirty="0">
                <a:solidFill>
                  <a:srgbClr val="7E7E7E"/>
                </a:solidFill>
                <a:latin typeface="Arial MT"/>
                <a:cs typeface="Arial MT"/>
              </a:rPr>
              <a:t>	</a:t>
            </a:r>
            <a:r>
              <a:rPr sz="1600" spc="-10" dirty="0">
                <a:solidFill>
                  <a:srgbClr val="7E7E7E"/>
                </a:solidFill>
                <a:latin typeface="Arial MT"/>
                <a:cs typeface="Arial MT"/>
              </a:rPr>
              <a:t>Black,</a:t>
            </a:r>
            <a:r>
              <a:rPr sz="1600" dirty="0">
                <a:solidFill>
                  <a:srgbClr val="7E7E7E"/>
                </a:solidFill>
                <a:latin typeface="Arial MT"/>
                <a:cs typeface="Arial MT"/>
              </a:rPr>
              <a:t>	</a:t>
            </a:r>
            <a:r>
              <a:rPr sz="1600" spc="-10" dirty="0">
                <a:solidFill>
                  <a:srgbClr val="7E7E7E"/>
                </a:solidFill>
                <a:latin typeface="Arial MT"/>
                <a:cs typeface="Arial MT"/>
              </a:rPr>
              <a:t>Barry</a:t>
            </a:r>
            <a:r>
              <a:rPr sz="1600" dirty="0">
                <a:solidFill>
                  <a:srgbClr val="7E7E7E"/>
                </a:solidFill>
                <a:latin typeface="Arial MT"/>
                <a:cs typeface="Arial MT"/>
              </a:rPr>
              <a:t>	</a:t>
            </a:r>
            <a:r>
              <a:rPr sz="1600" spc="-25" dirty="0">
                <a:solidFill>
                  <a:srgbClr val="7E7E7E"/>
                </a:solidFill>
                <a:latin typeface="Arial MT"/>
                <a:cs typeface="Arial MT"/>
              </a:rPr>
              <a:t>J.</a:t>
            </a:r>
            <a:r>
              <a:rPr sz="1600" dirty="0">
                <a:solidFill>
                  <a:srgbClr val="7E7E7E"/>
                </a:solidFill>
                <a:latin typeface="Arial MT"/>
                <a:cs typeface="Arial MT"/>
              </a:rPr>
              <a:t>	</a:t>
            </a:r>
            <a:r>
              <a:rPr sz="1600" spc="-10" dirty="0">
                <a:solidFill>
                  <a:srgbClr val="7E7E7E"/>
                </a:solidFill>
                <a:latin typeface="Arial MT"/>
                <a:cs typeface="Arial MT"/>
              </a:rPr>
              <a:t>Babin</a:t>
            </a:r>
            <a:r>
              <a:rPr sz="1600" dirty="0">
                <a:solidFill>
                  <a:srgbClr val="7E7E7E"/>
                </a:solidFill>
                <a:latin typeface="Arial MT"/>
                <a:cs typeface="Arial MT"/>
              </a:rPr>
              <a:t>	</a:t>
            </a:r>
            <a:r>
              <a:rPr sz="1600" spc="-50" dirty="0">
                <a:solidFill>
                  <a:srgbClr val="7E7E7E"/>
                </a:solidFill>
                <a:latin typeface="Arial MT"/>
                <a:cs typeface="Arial MT"/>
              </a:rPr>
              <a:t>&amp;</a:t>
            </a:r>
            <a:r>
              <a:rPr sz="1600" dirty="0">
                <a:solidFill>
                  <a:srgbClr val="7E7E7E"/>
                </a:solidFill>
                <a:latin typeface="Arial MT"/>
                <a:cs typeface="Arial MT"/>
              </a:rPr>
              <a:t>	</a:t>
            </a:r>
            <a:r>
              <a:rPr sz="1600" spc="-10" dirty="0">
                <a:solidFill>
                  <a:srgbClr val="7E7E7E"/>
                </a:solidFill>
                <a:latin typeface="Arial MT"/>
                <a:cs typeface="Arial MT"/>
              </a:rPr>
              <a:t>Ralph</a:t>
            </a:r>
            <a:r>
              <a:rPr sz="1600" dirty="0">
                <a:solidFill>
                  <a:srgbClr val="7E7E7E"/>
                </a:solidFill>
                <a:latin typeface="Arial MT"/>
                <a:cs typeface="Arial MT"/>
              </a:rPr>
              <a:t>	</a:t>
            </a:r>
            <a:r>
              <a:rPr sz="1600" spc="-25" dirty="0">
                <a:solidFill>
                  <a:srgbClr val="7E7E7E"/>
                </a:solidFill>
                <a:latin typeface="Arial MT"/>
                <a:cs typeface="Arial MT"/>
              </a:rPr>
              <a:t>E.</a:t>
            </a:r>
            <a:r>
              <a:rPr sz="1600" dirty="0">
                <a:solidFill>
                  <a:srgbClr val="7E7E7E"/>
                </a:solidFill>
                <a:latin typeface="Arial MT"/>
                <a:cs typeface="Arial MT"/>
              </a:rPr>
              <a:t>	</a:t>
            </a:r>
            <a:r>
              <a:rPr sz="1600" spc="-10" dirty="0">
                <a:solidFill>
                  <a:srgbClr val="7E7E7E"/>
                </a:solidFill>
                <a:latin typeface="Arial MT"/>
                <a:cs typeface="Arial MT"/>
              </a:rPr>
              <a:t>Anderson. </a:t>
            </a:r>
            <a:r>
              <a:rPr sz="1600" dirty="0">
                <a:solidFill>
                  <a:srgbClr val="7E7E7E"/>
                </a:solidFill>
                <a:latin typeface="Arial MT"/>
                <a:cs typeface="Arial MT"/>
              </a:rPr>
              <a:t>Multivariate</a:t>
            </a:r>
            <a:r>
              <a:rPr sz="1600" spc="-35" dirty="0">
                <a:solidFill>
                  <a:srgbClr val="7E7E7E"/>
                </a:solidFill>
                <a:latin typeface="Arial MT"/>
                <a:cs typeface="Arial MT"/>
              </a:rPr>
              <a:t> </a:t>
            </a:r>
            <a:r>
              <a:rPr sz="1600" dirty="0">
                <a:solidFill>
                  <a:srgbClr val="7E7E7E"/>
                </a:solidFill>
                <a:latin typeface="Arial MT"/>
                <a:cs typeface="Arial MT"/>
              </a:rPr>
              <a:t>Data</a:t>
            </a:r>
            <a:r>
              <a:rPr sz="1600" spc="-40" dirty="0">
                <a:solidFill>
                  <a:srgbClr val="7E7E7E"/>
                </a:solidFill>
                <a:latin typeface="Arial MT"/>
                <a:cs typeface="Arial MT"/>
              </a:rPr>
              <a:t> </a:t>
            </a:r>
            <a:r>
              <a:rPr sz="1600" dirty="0">
                <a:solidFill>
                  <a:srgbClr val="7E7E7E"/>
                </a:solidFill>
                <a:latin typeface="Arial MT"/>
                <a:cs typeface="Arial MT"/>
              </a:rPr>
              <a:t>Analysis.</a:t>
            </a:r>
            <a:r>
              <a:rPr sz="1600" spc="-50" dirty="0">
                <a:solidFill>
                  <a:srgbClr val="7E7E7E"/>
                </a:solidFill>
                <a:latin typeface="Arial MT"/>
                <a:cs typeface="Arial MT"/>
              </a:rPr>
              <a:t> </a:t>
            </a:r>
            <a:r>
              <a:rPr sz="1600" dirty="0">
                <a:solidFill>
                  <a:srgbClr val="7E7E7E"/>
                </a:solidFill>
                <a:latin typeface="Arial MT"/>
                <a:cs typeface="Arial MT"/>
              </a:rPr>
              <a:t>Pearson.</a:t>
            </a:r>
            <a:r>
              <a:rPr sz="1600" spc="-40" dirty="0">
                <a:solidFill>
                  <a:srgbClr val="7E7E7E"/>
                </a:solidFill>
                <a:latin typeface="Arial MT"/>
                <a:cs typeface="Arial MT"/>
              </a:rPr>
              <a:t> </a:t>
            </a:r>
            <a:r>
              <a:rPr sz="1600" dirty="0">
                <a:solidFill>
                  <a:srgbClr val="7E7E7E"/>
                </a:solidFill>
                <a:latin typeface="Arial MT"/>
                <a:cs typeface="Arial MT"/>
              </a:rPr>
              <a:t>7</a:t>
            </a:r>
            <a:r>
              <a:rPr sz="1575" baseline="26455" dirty="0">
                <a:solidFill>
                  <a:srgbClr val="7E7E7E"/>
                </a:solidFill>
                <a:latin typeface="Arial MT"/>
                <a:cs typeface="Arial MT"/>
              </a:rPr>
              <a:t>th</a:t>
            </a:r>
            <a:r>
              <a:rPr sz="1575" spc="172" baseline="26455" dirty="0">
                <a:solidFill>
                  <a:srgbClr val="7E7E7E"/>
                </a:solidFill>
                <a:latin typeface="Arial MT"/>
                <a:cs typeface="Arial MT"/>
              </a:rPr>
              <a:t> </a:t>
            </a:r>
            <a:r>
              <a:rPr sz="1600" dirty="0">
                <a:solidFill>
                  <a:srgbClr val="7E7E7E"/>
                </a:solidFill>
                <a:latin typeface="Arial MT"/>
                <a:cs typeface="Arial MT"/>
              </a:rPr>
              <a:t>edition.</a:t>
            </a:r>
            <a:r>
              <a:rPr sz="1600" spc="-35" dirty="0">
                <a:solidFill>
                  <a:srgbClr val="7E7E7E"/>
                </a:solidFill>
                <a:latin typeface="Arial MT"/>
                <a:cs typeface="Arial MT"/>
              </a:rPr>
              <a:t> </a:t>
            </a:r>
            <a:r>
              <a:rPr sz="1600" dirty="0">
                <a:solidFill>
                  <a:srgbClr val="7E7E7E"/>
                </a:solidFill>
                <a:latin typeface="Arial MT"/>
                <a:cs typeface="Arial MT"/>
              </a:rPr>
              <a:t>Chapter</a:t>
            </a:r>
            <a:r>
              <a:rPr sz="1600" spc="-30" dirty="0">
                <a:solidFill>
                  <a:srgbClr val="7E7E7E"/>
                </a:solidFill>
                <a:latin typeface="Arial MT"/>
                <a:cs typeface="Arial MT"/>
              </a:rPr>
              <a:t> </a:t>
            </a:r>
            <a:r>
              <a:rPr sz="1600" spc="-25" dirty="0">
                <a:solidFill>
                  <a:srgbClr val="7E7E7E"/>
                </a:solidFill>
                <a:latin typeface="Arial MT"/>
                <a:cs typeface="Arial MT"/>
              </a:rPr>
              <a:t>4.</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015359BF-4B79-F38F-9488-BAA6F5AECE5F}"/>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5C1365AC-BAB1-DD72-EFE5-AC476A3E0AAF}"/>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DABFA03D-036D-B1C3-59E6-C82BDFA6FDB4}"/>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D3056F-A37E-BA12-8719-17454F4902E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1D6B9C86-F18D-5D7D-A088-A7C6AF9D6B1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4DF4B04A-5840-8033-8E5F-B64E1C032DCC}"/>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1BE958F6-C5FE-F6C4-7E40-D4E6DCADFA6C}"/>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783193DB-E21A-FBDE-105F-CEC40082D4E8}"/>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FDDAA4-A4E6-294B-028C-0840D7E652B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F0D43ABE-451F-425B-554F-478F4027B0DF}"/>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F2CFCCC5-EA6A-DA02-A154-13AA12033537}"/>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0818A19-EA2C-9B52-FDED-B6F066A01514}"/>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83B33CD1-DE40-76F3-F9C4-151E31837E98}"/>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35137BD6-A8B3-BAB2-AEBE-0ECC25094F1E}"/>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17BA05-292F-A0A6-83C6-B25A3983B758}"/>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D55E55D2-C51B-37E0-8192-86F75E449EDD}"/>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AC6C920D-5DC2-1B88-7E3D-07641BACB9E2}"/>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1F1CD8-6742-6657-557B-83F14D946743}"/>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89955D1C-B783-E2F8-C3CB-C066E14074C0}"/>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45002" y="2961132"/>
            <a:ext cx="2254885" cy="641985"/>
            <a:chOff x="3445002" y="2961132"/>
            <a:chExt cx="2254885" cy="641985"/>
          </a:xfrm>
        </p:grpSpPr>
        <p:pic>
          <p:nvPicPr>
            <p:cNvPr id="3" name="object 3"/>
            <p:cNvPicPr/>
            <p:nvPr/>
          </p:nvPicPr>
          <p:blipFill>
            <a:blip r:embed="rId2" cstate="print"/>
            <a:stretch>
              <a:fillRect/>
            </a:stretch>
          </p:blipFill>
          <p:spPr>
            <a:xfrm>
              <a:off x="3445002" y="2961132"/>
              <a:ext cx="2254757" cy="641603"/>
            </a:xfrm>
            <a:prstGeom prst="rect">
              <a:avLst/>
            </a:prstGeom>
          </p:spPr>
        </p:pic>
        <p:sp>
          <p:nvSpPr>
            <p:cNvPr id="4" name="object 4"/>
            <p:cNvSpPr/>
            <p:nvPr/>
          </p:nvSpPr>
          <p:spPr>
            <a:xfrm>
              <a:off x="3495675" y="2988945"/>
              <a:ext cx="2153920" cy="540385"/>
            </a:xfrm>
            <a:custGeom>
              <a:avLst/>
              <a:gdLst/>
              <a:ahLst/>
              <a:cxnLst/>
              <a:rect l="l" t="t" r="r" b="b"/>
              <a:pathLst>
                <a:path w="2153920" h="540385">
                  <a:moveTo>
                    <a:pt x="2099386"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099386" y="540258"/>
                  </a:lnTo>
                  <a:lnTo>
                    <a:pt x="2120413" y="536011"/>
                  </a:lnTo>
                  <a:lnTo>
                    <a:pt x="2137586" y="524432"/>
                  </a:lnTo>
                  <a:lnTo>
                    <a:pt x="2149165" y="507259"/>
                  </a:lnTo>
                  <a:lnTo>
                    <a:pt x="2153412" y="486232"/>
                  </a:lnTo>
                  <a:lnTo>
                    <a:pt x="2153412" y="54025"/>
                  </a:lnTo>
                  <a:lnTo>
                    <a:pt x="2149165" y="32998"/>
                  </a:lnTo>
                  <a:lnTo>
                    <a:pt x="2137586" y="15825"/>
                  </a:lnTo>
                  <a:lnTo>
                    <a:pt x="2120413" y="4246"/>
                  </a:lnTo>
                  <a:lnTo>
                    <a:pt x="2099386"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3495675" y="2988945"/>
              <a:ext cx="2153920" cy="540385"/>
            </a:xfrm>
            <a:custGeom>
              <a:avLst/>
              <a:gdLst/>
              <a:ahLst/>
              <a:cxnLst/>
              <a:rect l="l" t="t" r="r" b="b"/>
              <a:pathLst>
                <a:path w="2153920" h="540385">
                  <a:moveTo>
                    <a:pt x="0" y="54025"/>
                  </a:moveTo>
                  <a:lnTo>
                    <a:pt x="4246" y="32998"/>
                  </a:lnTo>
                  <a:lnTo>
                    <a:pt x="15825" y="15825"/>
                  </a:lnTo>
                  <a:lnTo>
                    <a:pt x="32998" y="4246"/>
                  </a:lnTo>
                  <a:lnTo>
                    <a:pt x="54025" y="0"/>
                  </a:lnTo>
                  <a:lnTo>
                    <a:pt x="2099386" y="0"/>
                  </a:lnTo>
                  <a:lnTo>
                    <a:pt x="2120413" y="4246"/>
                  </a:lnTo>
                  <a:lnTo>
                    <a:pt x="2137586" y="15825"/>
                  </a:lnTo>
                  <a:lnTo>
                    <a:pt x="2149165" y="32998"/>
                  </a:lnTo>
                  <a:lnTo>
                    <a:pt x="2153412" y="54025"/>
                  </a:lnTo>
                  <a:lnTo>
                    <a:pt x="2153412" y="486232"/>
                  </a:lnTo>
                  <a:lnTo>
                    <a:pt x="2149165" y="507259"/>
                  </a:lnTo>
                  <a:lnTo>
                    <a:pt x="2137586" y="524432"/>
                  </a:lnTo>
                  <a:lnTo>
                    <a:pt x="2120413" y="536011"/>
                  </a:lnTo>
                  <a:lnTo>
                    <a:pt x="2099386"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6" name="object 6"/>
          <p:cNvSpPr txBox="1"/>
          <p:nvPr/>
        </p:nvSpPr>
        <p:spPr>
          <a:xfrm>
            <a:off x="3622389" y="2996218"/>
            <a:ext cx="1898014" cy="513715"/>
          </a:xfrm>
          <a:prstGeom prst="rect">
            <a:avLst/>
          </a:prstGeom>
        </p:spPr>
        <p:txBody>
          <a:bodyPr vert="horz" wrap="square" lIns="0" tIns="12700" rIns="0" bIns="0" rtlCol="0">
            <a:spAutoFit/>
          </a:bodyPr>
          <a:lstStyle/>
          <a:p>
            <a:pPr marL="582295" marR="5080" indent="-570230">
              <a:lnSpc>
                <a:spcPct val="100000"/>
              </a:lnSpc>
              <a:spcBef>
                <a:spcPts val="100"/>
              </a:spcBef>
            </a:pPr>
            <a:r>
              <a:rPr sz="1600" dirty="0">
                <a:solidFill>
                  <a:srgbClr val="7E7E7E"/>
                </a:solidFill>
                <a:latin typeface="Arial MT"/>
                <a:cs typeface="Arial MT"/>
              </a:rPr>
              <a:t>Multiple</a:t>
            </a:r>
            <a:r>
              <a:rPr sz="1600" spc="-45" dirty="0">
                <a:solidFill>
                  <a:srgbClr val="7E7E7E"/>
                </a:solidFill>
                <a:latin typeface="Arial MT"/>
                <a:cs typeface="Arial MT"/>
              </a:rPr>
              <a:t> </a:t>
            </a:r>
            <a:r>
              <a:rPr sz="1600" spc="-10" dirty="0">
                <a:solidFill>
                  <a:srgbClr val="7E7E7E"/>
                </a:solidFill>
                <a:latin typeface="Arial MT"/>
                <a:cs typeface="Arial MT"/>
              </a:rPr>
              <a:t>Discriminant analysis</a:t>
            </a:r>
            <a:endParaRPr sz="1600">
              <a:latin typeface="Arial MT"/>
              <a:cs typeface="Arial MT"/>
            </a:endParaRPr>
          </a:p>
        </p:txBody>
      </p:sp>
      <p:grpSp>
        <p:nvGrpSpPr>
          <p:cNvPr id="7" name="object 7"/>
          <p:cNvGrpSpPr/>
          <p:nvPr/>
        </p:nvGrpSpPr>
        <p:grpSpPr>
          <a:xfrm>
            <a:off x="587692" y="1621536"/>
            <a:ext cx="7968615" cy="4259580"/>
            <a:chOff x="587692" y="1621536"/>
            <a:chExt cx="7968615" cy="4259580"/>
          </a:xfrm>
        </p:grpSpPr>
        <p:sp>
          <p:nvSpPr>
            <p:cNvPr id="8" name="object 8"/>
            <p:cNvSpPr/>
            <p:nvPr/>
          </p:nvSpPr>
          <p:spPr>
            <a:xfrm>
              <a:off x="601980" y="1996440"/>
              <a:ext cx="7940040" cy="3870325"/>
            </a:xfrm>
            <a:custGeom>
              <a:avLst/>
              <a:gdLst/>
              <a:ahLst/>
              <a:cxnLst/>
              <a:rect l="l" t="t" r="r" b="b"/>
              <a:pathLst>
                <a:path w="7940040" h="3870325">
                  <a:moveTo>
                    <a:pt x="0" y="0"/>
                  </a:moveTo>
                  <a:lnTo>
                    <a:pt x="7940040" y="0"/>
                  </a:lnTo>
                  <a:lnTo>
                    <a:pt x="7940040" y="3870198"/>
                  </a:lnTo>
                  <a:lnTo>
                    <a:pt x="0" y="3870198"/>
                  </a:lnTo>
                  <a:lnTo>
                    <a:pt x="0" y="0"/>
                  </a:lnTo>
                  <a:close/>
                </a:path>
              </a:pathLst>
            </a:custGeom>
            <a:ln w="28575">
              <a:solidFill>
                <a:srgbClr val="83A7C7"/>
              </a:solidFill>
              <a:prstDash val="sysDash"/>
            </a:ln>
          </p:spPr>
          <p:txBody>
            <a:bodyPr wrap="square" lIns="0" tIns="0" rIns="0" bIns="0" rtlCol="0"/>
            <a:lstStyle/>
            <a:p>
              <a:endParaRPr/>
            </a:p>
          </p:txBody>
        </p:sp>
        <p:pic>
          <p:nvPicPr>
            <p:cNvPr id="9" name="object 9"/>
            <p:cNvPicPr/>
            <p:nvPr/>
          </p:nvPicPr>
          <p:blipFill>
            <a:blip r:embed="rId3" cstate="print"/>
            <a:stretch>
              <a:fillRect/>
            </a:stretch>
          </p:blipFill>
          <p:spPr>
            <a:xfrm>
              <a:off x="2896362" y="1621536"/>
              <a:ext cx="3351275" cy="795527"/>
            </a:xfrm>
            <a:prstGeom prst="rect">
              <a:avLst/>
            </a:prstGeom>
          </p:spPr>
        </p:pic>
        <p:sp>
          <p:nvSpPr>
            <p:cNvPr id="10" name="object 10"/>
            <p:cNvSpPr/>
            <p:nvPr/>
          </p:nvSpPr>
          <p:spPr>
            <a:xfrm>
              <a:off x="2951987" y="1654303"/>
              <a:ext cx="3240405" cy="684530"/>
            </a:xfrm>
            <a:custGeom>
              <a:avLst/>
              <a:gdLst/>
              <a:ahLst/>
              <a:cxnLst/>
              <a:rect l="l" t="t" r="r" b="b"/>
              <a:pathLst>
                <a:path w="3240404" h="684530">
                  <a:moveTo>
                    <a:pt x="3171596" y="0"/>
                  </a:moveTo>
                  <a:lnTo>
                    <a:pt x="68427" y="0"/>
                  </a:lnTo>
                  <a:lnTo>
                    <a:pt x="41790" y="5376"/>
                  </a:lnTo>
                  <a:lnTo>
                    <a:pt x="20040" y="20040"/>
                  </a:lnTo>
                  <a:lnTo>
                    <a:pt x="5376" y="41790"/>
                  </a:lnTo>
                  <a:lnTo>
                    <a:pt x="0" y="68427"/>
                  </a:lnTo>
                  <a:lnTo>
                    <a:pt x="0" y="615848"/>
                  </a:lnTo>
                  <a:lnTo>
                    <a:pt x="5376" y="642485"/>
                  </a:lnTo>
                  <a:lnTo>
                    <a:pt x="20040" y="664235"/>
                  </a:lnTo>
                  <a:lnTo>
                    <a:pt x="41790" y="678899"/>
                  </a:lnTo>
                  <a:lnTo>
                    <a:pt x="68427" y="684275"/>
                  </a:lnTo>
                  <a:lnTo>
                    <a:pt x="3171596" y="684275"/>
                  </a:lnTo>
                  <a:lnTo>
                    <a:pt x="3198233" y="678899"/>
                  </a:lnTo>
                  <a:lnTo>
                    <a:pt x="3219983" y="664235"/>
                  </a:lnTo>
                  <a:lnTo>
                    <a:pt x="3234647" y="642485"/>
                  </a:lnTo>
                  <a:lnTo>
                    <a:pt x="3240024" y="615848"/>
                  </a:lnTo>
                  <a:lnTo>
                    <a:pt x="3240024" y="68427"/>
                  </a:lnTo>
                  <a:lnTo>
                    <a:pt x="3234647" y="41790"/>
                  </a:lnTo>
                  <a:lnTo>
                    <a:pt x="3219983" y="20040"/>
                  </a:lnTo>
                  <a:lnTo>
                    <a:pt x="3198233" y="5376"/>
                  </a:lnTo>
                  <a:lnTo>
                    <a:pt x="3171596" y="0"/>
                  </a:lnTo>
                  <a:close/>
                </a:path>
              </a:pathLst>
            </a:custGeom>
            <a:solidFill>
              <a:srgbClr val="83A7C7"/>
            </a:solidFill>
          </p:spPr>
          <p:txBody>
            <a:bodyPr wrap="square" lIns="0" tIns="0" rIns="0" bIns="0" rtlCol="0"/>
            <a:lstStyle/>
            <a:p>
              <a:endParaRPr/>
            </a:p>
          </p:txBody>
        </p:sp>
        <p:sp>
          <p:nvSpPr>
            <p:cNvPr id="11" name="object 11"/>
            <p:cNvSpPr/>
            <p:nvPr/>
          </p:nvSpPr>
          <p:spPr>
            <a:xfrm>
              <a:off x="2951987" y="1654304"/>
              <a:ext cx="3240405" cy="684530"/>
            </a:xfrm>
            <a:custGeom>
              <a:avLst/>
              <a:gdLst/>
              <a:ahLst/>
              <a:cxnLst/>
              <a:rect l="l" t="t" r="r" b="b"/>
              <a:pathLst>
                <a:path w="3240404" h="684530">
                  <a:moveTo>
                    <a:pt x="0" y="68427"/>
                  </a:moveTo>
                  <a:lnTo>
                    <a:pt x="5376" y="41790"/>
                  </a:lnTo>
                  <a:lnTo>
                    <a:pt x="20040" y="20040"/>
                  </a:lnTo>
                  <a:lnTo>
                    <a:pt x="41790" y="5376"/>
                  </a:lnTo>
                  <a:lnTo>
                    <a:pt x="68427" y="0"/>
                  </a:lnTo>
                  <a:lnTo>
                    <a:pt x="3171596" y="0"/>
                  </a:lnTo>
                  <a:lnTo>
                    <a:pt x="3198233" y="5376"/>
                  </a:lnTo>
                  <a:lnTo>
                    <a:pt x="3219983" y="20040"/>
                  </a:lnTo>
                  <a:lnTo>
                    <a:pt x="3234647" y="41790"/>
                  </a:lnTo>
                  <a:lnTo>
                    <a:pt x="3240024" y="68427"/>
                  </a:lnTo>
                  <a:lnTo>
                    <a:pt x="3240024" y="615848"/>
                  </a:lnTo>
                  <a:lnTo>
                    <a:pt x="3234647" y="642485"/>
                  </a:lnTo>
                  <a:lnTo>
                    <a:pt x="3219983" y="664235"/>
                  </a:lnTo>
                  <a:lnTo>
                    <a:pt x="3198233" y="678899"/>
                  </a:lnTo>
                  <a:lnTo>
                    <a:pt x="3171596" y="684275"/>
                  </a:lnTo>
                  <a:lnTo>
                    <a:pt x="68427" y="684275"/>
                  </a:lnTo>
                  <a:lnTo>
                    <a:pt x="41790" y="678899"/>
                  </a:lnTo>
                  <a:lnTo>
                    <a:pt x="20040" y="664235"/>
                  </a:lnTo>
                  <a:lnTo>
                    <a:pt x="5376" y="642485"/>
                  </a:lnTo>
                  <a:lnTo>
                    <a:pt x="0" y="615848"/>
                  </a:lnTo>
                  <a:lnTo>
                    <a:pt x="0" y="68427"/>
                  </a:lnTo>
                  <a:close/>
                </a:path>
              </a:pathLst>
            </a:custGeom>
            <a:ln w="28575">
              <a:solidFill>
                <a:srgbClr val="B3C5D6"/>
              </a:solidFill>
            </a:ln>
          </p:spPr>
          <p:txBody>
            <a:bodyPr wrap="square" lIns="0" tIns="0" rIns="0" bIns="0" rtlCol="0"/>
            <a:lstStyle/>
            <a:p>
              <a:endParaRPr/>
            </a:p>
          </p:txBody>
        </p:sp>
      </p:grpSp>
      <p:sp>
        <p:nvSpPr>
          <p:cNvPr id="12" name="object 12"/>
          <p:cNvSpPr txBox="1"/>
          <p:nvPr/>
        </p:nvSpPr>
        <p:spPr>
          <a:xfrm>
            <a:off x="3443699" y="1855701"/>
            <a:ext cx="2254885"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FFFFFF"/>
                </a:solidFill>
                <a:latin typeface="Arial MT"/>
                <a:cs typeface="Arial MT"/>
              </a:rPr>
              <a:t>Dependence</a:t>
            </a:r>
            <a:r>
              <a:rPr sz="1600" spc="-75" dirty="0">
                <a:solidFill>
                  <a:srgbClr val="FFFFFF"/>
                </a:solidFill>
                <a:latin typeface="Arial MT"/>
                <a:cs typeface="Arial MT"/>
              </a:rPr>
              <a:t> </a:t>
            </a:r>
            <a:r>
              <a:rPr sz="1600" spc="-10" dirty="0">
                <a:solidFill>
                  <a:srgbClr val="FFFFFF"/>
                </a:solidFill>
                <a:latin typeface="Arial MT"/>
                <a:cs typeface="Arial MT"/>
              </a:rPr>
              <a:t>Techniques</a:t>
            </a:r>
            <a:endParaRPr sz="1600">
              <a:latin typeface="Arial MT"/>
              <a:cs typeface="Arial MT"/>
            </a:endParaRPr>
          </a:p>
        </p:txBody>
      </p:sp>
      <p:grpSp>
        <p:nvGrpSpPr>
          <p:cNvPr id="13" name="object 13"/>
          <p:cNvGrpSpPr/>
          <p:nvPr/>
        </p:nvGrpSpPr>
        <p:grpSpPr>
          <a:xfrm>
            <a:off x="870203" y="2623566"/>
            <a:ext cx="6408420" cy="959485"/>
            <a:chOff x="870203" y="2623566"/>
            <a:chExt cx="6408420" cy="959485"/>
          </a:xfrm>
        </p:grpSpPr>
        <p:sp>
          <p:nvSpPr>
            <p:cNvPr id="14" name="object 14"/>
            <p:cNvSpPr/>
            <p:nvPr/>
          </p:nvSpPr>
          <p:spPr>
            <a:xfrm>
              <a:off x="1998350" y="2641473"/>
              <a:ext cx="2701290" cy="333375"/>
            </a:xfrm>
            <a:custGeom>
              <a:avLst/>
              <a:gdLst/>
              <a:ahLst/>
              <a:cxnLst/>
              <a:rect l="l" t="t" r="r" b="b"/>
              <a:pathLst>
                <a:path w="2701290" h="333375">
                  <a:moveTo>
                    <a:pt x="2701023" y="0"/>
                  </a:moveTo>
                  <a:lnTo>
                    <a:pt x="0" y="0"/>
                  </a:lnTo>
                  <a:lnTo>
                    <a:pt x="0" y="333044"/>
                  </a:lnTo>
                </a:path>
              </a:pathLst>
            </a:custGeom>
            <a:ln w="19050">
              <a:solidFill>
                <a:srgbClr val="B3C5D6"/>
              </a:solidFill>
            </a:ln>
          </p:spPr>
          <p:txBody>
            <a:bodyPr wrap="square" lIns="0" tIns="0" rIns="0" bIns="0" rtlCol="0"/>
            <a:lstStyle/>
            <a:p>
              <a:endParaRPr/>
            </a:p>
          </p:txBody>
        </p:sp>
        <p:sp>
          <p:nvSpPr>
            <p:cNvPr id="15" name="object 15"/>
            <p:cNvSpPr/>
            <p:nvPr/>
          </p:nvSpPr>
          <p:spPr>
            <a:xfrm>
              <a:off x="4570094" y="2633091"/>
              <a:ext cx="2699385" cy="633095"/>
            </a:xfrm>
            <a:custGeom>
              <a:avLst/>
              <a:gdLst/>
              <a:ahLst/>
              <a:cxnLst/>
              <a:rect l="l" t="t" r="r" b="b"/>
              <a:pathLst>
                <a:path w="2699384" h="633095">
                  <a:moveTo>
                    <a:pt x="0" y="0"/>
                  </a:moveTo>
                  <a:lnTo>
                    <a:pt x="2698991" y="0"/>
                  </a:lnTo>
                  <a:lnTo>
                    <a:pt x="2698991" y="632663"/>
                  </a:lnTo>
                </a:path>
              </a:pathLst>
            </a:custGeom>
            <a:ln w="19050">
              <a:solidFill>
                <a:srgbClr val="B3C5D6"/>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870203" y="2941320"/>
              <a:ext cx="2259329" cy="641603"/>
            </a:xfrm>
            <a:prstGeom prst="rect">
              <a:avLst/>
            </a:prstGeom>
          </p:spPr>
        </p:pic>
        <p:sp>
          <p:nvSpPr>
            <p:cNvPr id="17" name="object 17"/>
            <p:cNvSpPr/>
            <p:nvPr/>
          </p:nvSpPr>
          <p:spPr>
            <a:xfrm>
              <a:off x="920876"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18" name="object 18"/>
            <p:cNvSpPr/>
            <p:nvPr/>
          </p:nvSpPr>
          <p:spPr>
            <a:xfrm>
              <a:off x="920876"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19" name="object 19"/>
          <p:cNvSpPr txBox="1"/>
          <p:nvPr/>
        </p:nvSpPr>
        <p:spPr>
          <a:xfrm>
            <a:off x="1132438" y="3087250"/>
            <a:ext cx="1729739"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Multiple</a:t>
            </a:r>
            <a:r>
              <a:rPr sz="1600" spc="-50"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0" name="object 20"/>
          <p:cNvGrpSpPr/>
          <p:nvPr/>
        </p:nvGrpSpPr>
        <p:grpSpPr>
          <a:xfrm>
            <a:off x="6141720" y="2941320"/>
            <a:ext cx="2259330" cy="641985"/>
            <a:chOff x="6141720" y="2941320"/>
            <a:chExt cx="2259330" cy="641985"/>
          </a:xfrm>
        </p:grpSpPr>
        <p:pic>
          <p:nvPicPr>
            <p:cNvPr id="21" name="object 21"/>
            <p:cNvPicPr/>
            <p:nvPr/>
          </p:nvPicPr>
          <p:blipFill>
            <a:blip r:embed="rId4" cstate="print"/>
            <a:stretch>
              <a:fillRect/>
            </a:stretch>
          </p:blipFill>
          <p:spPr>
            <a:xfrm>
              <a:off x="6141720" y="2941320"/>
              <a:ext cx="2259329" cy="641603"/>
            </a:xfrm>
            <a:prstGeom prst="rect">
              <a:avLst/>
            </a:prstGeom>
          </p:spPr>
        </p:pic>
        <p:sp>
          <p:nvSpPr>
            <p:cNvPr id="22" name="object 22"/>
            <p:cNvSpPr/>
            <p:nvPr/>
          </p:nvSpPr>
          <p:spPr>
            <a:xfrm>
              <a:off x="6192392"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6192392"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24" name="object 24"/>
          <p:cNvSpPr txBox="1"/>
          <p:nvPr/>
        </p:nvSpPr>
        <p:spPr>
          <a:xfrm>
            <a:off x="6411201" y="3098394"/>
            <a:ext cx="171831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Logistic</a:t>
            </a:r>
            <a:r>
              <a:rPr sz="1600" spc="-4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5" name="object 25"/>
          <p:cNvGrpSpPr/>
          <p:nvPr/>
        </p:nvGrpSpPr>
        <p:grpSpPr>
          <a:xfrm>
            <a:off x="4534279" y="2338958"/>
            <a:ext cx="76200" cy="666750"/>
            <a:chOff x="4534279" y="2338958"/>
            <a:chExt cx="76200" cy="666750"/>
          </a:xfrm>
        </p:grpSpPr>
        <p:sp>
          <p:nvSpPr>
            <p:cNvPr id="26" name="object 26"/>
            <p:cNvSpPr/>
            <p:nvPr/>
          </p:nvSpPr>
          <p:spPr>
            <a:xfrm>
              <a:off x="4572381" y="2338958"/>
              <a:ext cx="0" cy="603250"/>
            </a:xfrm>
            <a:custGeom>
              <a:avLst/>
              <a:gdLst/>
              <a:ahLst/>
              <a:cxnLst/>
              <a:rect l="l" t="t" r="r" b="b"/>
              <a:pathLst>
                <a:path h="603250">
                  <a:moveTo>
                    <a:pt x="0" y="0"/>
                  </a:moveTo>
                  <a:lnTo>
                    <a:pt x="0" y="333133"/>
                  </a:lnTo>
                  <a:lnTo>
                    <a:pt x="0" y="602754"/>
                  </a:lnTo>
                </a:path>
              </a:pathLst>
            </a:custGeom>
            <a:ln w="12700">
              <a:solidFill>
                <a:srgbClr val="C59A2A"/>
              </a:solidFill>
            </a:ln>
          </p:spPr>
          <p:txBody>
            <a:bodyPr wrap="square" lIns="0" tIns="0" rIns="0" bIns="0" rtlCol="0"/>
            <a:lstStyle/>
            <a:p>
              <a:endParaRPr/>
            </a:p>
          </p:txBody>
        </p:sp>
        <p:sp>
          <p:nvSpPr>
            <p:cNvPr id="27" name="object 27"/>
            <p:cNvSpPr/>
            <p:nvPr/>
          </p:nvSpPr>
          <p:spPr>
            <a:xfrm>
              <a:off x="4534279" y="2929014"/>
              <a:ext cx="76200" cy="76200"/>
            </a:xfrm>
            <a:custGeom>
              <a:avLst/>
              <a:gdLst/>
              <a:ahLst/>
              <a:cxnLst/>
              <a:rect l="l" t="t" r="r" b="b"/>
              <a:pathLst>
                <a:path w="76200" h="76200">
                  <a:moveTo>
                    <a:pt x="76200" y="0"/>
                  </a:moveTo>
                  <a:lnTo>
                    <a:pt x="0" y="0"/>
                  </a:lnTo>
                  <a:lnTo>
                    <a:pt x="38100" y="76200"/>
                  </a:lnTo>
                  <a:lnTo>
                    <a:pt x="76200" y="0"/>
                  </a:lnTo>
                  <a:close/>
                </a:path>
              </a:pathLst>
            </a:custGeom>
            <a:solidFill>
              <a:srgbClr val="C59A2A"/>
            </a:solidFill>
          </p:spPr>
          <p:txBody>
            <a:bodyPr wrap="square" lIns="0" tIns="0" rIns="0" bIns="0" rtlCol="0"/>
            <a:lstStyle/>
            <a:p>
              <a:endParaRPr/>
            </a:p>
          </p:txBody>
        </p:sp>
      </p:grpSp>
      <p:sp>
        <p:nvSpPr>
          <p:cNvPr id="28" name="object 28"/>
          <p:cNvSpPr txBox="1"/>
          <p:nvPr/>
        </p:nvSpPr>
        <p:spPr>
          <a:xfrm>
            <a:off x="999380" y="3816601"/>
            <a:ext cx="1911350" cy="1305560"/>
          </a:xfrm>
          <a:prstGeom prst="rect">
            <a:avLst/>
          </a:prstGeom>
        </p:spPr>
        <p:txBody>
          <a:bodyPr vert="horz" wrap="square" lIns="0" tIns="12065" rIns="0" bIns="0" rtlCol="0">
            <a:spAutoFit/>
          </a:bodyPr>
          <a:lstStyle/>
          <a:p>
            <a:pPr marL="12700" marR="5080">
              <a:lnSpc>
                <a:spcPct val="100000"/>
              </a:lnSpc>
              <a:spcBef>
                <a:spcPts val="95"/>
              </a:spcBef>
            </a:pPr>
            <a:r>
              <a:rPr sz="1400" dirty="0">
                <a:solidFill>
                  <a:srgbClr val="7E7E7E"/>
                </a:solidFill>
                <a:latin typeface="Arial MT"/>
                <a:cs typeface="Arial MT"/>
              </a:rPr>
              <a:t>Analyze</a:t>
            </a:r>
            <a:r>
              <a:rPr sz="1400" spc="-2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spc="-10" dirty="0">
                <a:solidFill>
                  <a:srgbClr val="7E7E7E"/>
                </a:solidFill>
                <a:latin typeface="Arial MT"/>
                <a:cs typeface="Arial MT"/>
              </a:rPr>
              <a:t>relationship </a:t>
            </a:r>
            <a:r>
              <a:rPr sz="1400" dirty="0">
                <a:solidFill>
                  <a:srgbClr val="7E7E7E"/>
                </a:solidFill>
                <a:latin typeface="Arial MT"/>
                <a:cs typeface="Arial MT"/>
              </a:rPr>
              <a:t>between</a:t>
            </a:r>
            <a:r>
              <a:rPr sz="1400" spc="-3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spc="-10" dirty="0">
                <a:solidFill>
                  <a:srgbClr val="7E7E7E"/>
                </a:solidFill>
                <a:latin typeface="Arial MT"/>
                <a:cs typeface="Arial MT"/>
              </a:rPr>
              <a:t>single </a:t>
            </a:r>
            <a:r>
              <a:rPr sz="1400" dirty="0">
                <a:solidFill>
                  <a:srgbClr val="7E7E7E"/>
                </a:solidFill>
                <a:latin typeface="Arial MT"/>
                <a:cs typeface="Arial MT"/>
              </a:rPr>
              <a:t>dependent</a:t>
            </a:r>
            <a:r>
              <a:rPr sz="1400" spc="-40" dirty="0">
                <a:solidFill>
                  <a:srgbClr val="7E7E7E"/>
                </a:solidFill>
                <a:latin typeface="Arial MT"/>
                <a:cs typeface="Arial MT"/>
              </a:rPr>
              <a:t> </a:t>
            </a:r>
            <a:r>
              <a:rPr sz="1400" spc="-10" dirty="0">
                <a:solidFill>
                  <a:srgbClr val="7E7E7E"/>
                </a:solidFill>
                <a:latin typeface="Arial MT"/>
                <a:cs typeface="Arial MT"/>
              </a:rPr>
              <a:t>(criterion) </a:t>
            </a:r>
            <a:r>
              <a:rPr sz="1400" dirty="0">
                <a:solidFill>
                  <a:srgbClr val="7E7E7E"/>
                </a:solidFill>
                <a:latin typeface="Arial MT"/>
                <a:cs typeface="Arial MT"/>
              </a:rPr>
              <a:t>variable</a:t>
            </a:r>
            <a:r>
              <a:rPr sz="1400" spc="-30"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spc="-10" dirty="0">
                <a:solidFill>
                  <a:srgbClr val="7E7E7E"/>
                </a:solidFill>
                <a:latin typeface="Arial MT"/>
                <a:cs typeface="Arial MT"/>
              </a:rPr>
              <a:t>several </a:t>
            </a:r>
            <a:r>
              <a:rPr sz="1400" dirty="0">
                <a:solidFill>
                  <a:srgbClr val="7E7E7E"/>
                </a:solidFill>
                <a:latin typeface="Arial MT"/>
                <a:cs typeface="Arial MT"/>
              </a:rPr>
              <a:t>independent</a:t>
            </a:r>
            <a:r>
              <a:rPr sz="1400" spc="-50" dirty="0">
                <a:solidFill>
                  <a:srgbClr val="7E7E7E"/>
                </a:solidFill>
                <a:latin typeface="Arial MT"/>
                <a:cs typeface="Arial MT"/>
              </a:rPr>
              <a:t> </a:t>
            </a:r>
            <a:r>
              <a:rPr sz="1400" spc="-10" dirty="0">
                <a:solidFill>
                  <a:srgbClr val="7E7E7E"/>
                </a:solidFill>
                <a:latin typeface="Arial MT"/>
                <a:cs typeface="Arial MT"/>
              </a:rPr>
              <a:t>(predictor) variables</a:t>
            </a:r>
            <a:endParaRPr sz="1400">
              <a:latin typeface="Arial MT"/>
              <a:cs typeface="Arial MT"/>
            </a:endParaRPr>
          </a:p>
        </p:txBody>
      </p:sp>
      <p:sp>
        <p:nvSpPr>
          <p:cNvPr id="29" name="object 29"/>
          <p:cNvSpPr txBox="1">
            <a:spLocks noGrp="1"/>
          </p:cNvSpPr>
          <p:nvPr>
            <p:ph type="title"/>
          </p:nvPr>
        </p:nvSpPr>
        <p:spPr>
          <a:xfrm>
            <a:off x="680515" y="486131"/>
            <a:ext cx="2552065" cy="330200"/>
          </a:xfrm>
          <a:prstGeom prst="rect">
            <a:avLst/>
          </a:prstGeom>
        </p:spPr>
        <p:txBody>
          <a:bodyPr vert="horz" wrap="square" lIns="0" tIns="12065" rIns="0" bIns="0" rtlCol="0">
            <a:spAutoFit/>
          </a:bodyPr>
          <a:lstStyle/>
          <a:p>
            <a:pPr marL="12700">
              <a:lnSpc>
                <a:spcPct val="100000"/>
              </a:lnSpc>
              <a:spcBef>
                <a:spcPts val="95"/>
              </a:spcBef>
            </a:pPr>
            <a:r>
              <a:rPr spc="-10" dirty="0"/>
              <a:t>Dependence</a:t>
            </a:r>
            <a:r>
              <a:rPr spc="-40" dirty="0"/>
              <a:t> </a:t>
            </a:r>
            <a:r>
              <a:rPr dirty="0"/>
              <a:t>Tests</a:t>
            </a:r>
            <a:r>
              <a:rPr spc="-60" dirty="0"/>
              <a:t> </a:t>
            </a:r>
            <a:r>
              <a:rPr spc="-25" dirty="0"/>
              <a:t>….</a:t>
            </a:r>
          </a:p>
        </p:txBody>
      </p:sp>
      <p:grpSp>
        <p:nvGrpSpPr>
          <p:cNvPr id="30" name="object 30"/>
          <p:cNvGrpSpPr/>
          <p:nvPr/>
        </p:nvGrpSpPr>
        <p:grpSpPr>
          <a:xfrm>
            <a:off x="560831" y="414528"/>
            <a:ext cx="7707630" cy="107950"/>
            <a:chOff x="560831" y="414528"/>
            <a:chExt cx="7707630" cy="107950"/>
          </a:xfrm>
        </p:grpSpPr>
        <p:pic>
          <p:nvPicPr>
            <p:cNvPr id="31" name="object 31"/>
            <p:cNvPicPr/>
            <p:nvPr/>
          </p:nvPicPr>
          <p:blipFill>
            <a:blip r:embed="rId5" cstate="print"/>
            <a:stretch>
              <a:fillRect/>
            </a:stretch>
          </p:blipFill>
          <p:spPr>
            <a:xfrm>
              <a:off x="560831" y="414528"/>
              <a:ext cx="7707629" cy="107441"/>
            </a:xfrm>
            <a:prstGeom prst="rect">
              <a:avLst/>
            </a:prstGeom>
          </p:spPr>
        </p:pic>
        <p:sp>
          <p:nvSpPr>
            <p:cNvPr id="32" name="object 32"/>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33" name="object 33"/>
          <p:cNvGrpSpPr/>
          <p:nvPr/>
        </p:nvGrpSpPr>
        <p:grpSpPr>
          <a:xfrm>
            <a:off x="560831" y="911352"/>
            <a:ext cx="7707630" cy="107950"/>
            <a:chOff x="560831" y="911352"/>
            <a:chExt cx="7707630" cy="107950"/>
          </a:xfrm>
        </p:grpSpPr>
        <p:pic>
          <p:nvPicPr>
            <p:cNvPr id="34" name="object 34"/>
            <p:cNvPicPr/>
            <p:nvPr/>
          </p:nvPicPr>
          <p:blipFill>
            <a:blip r:embed="rId5" cstate="print"/>
            <a:stretch>
              <a:fillRect/>
            </a:stretch>
          </p:blipFill>
          <p:spPr>
            <a:xfrm>
              <a:off x="560831" y="911352"/>
              <a:ext cx="7707629" cy="107441"/>
            </a:xfrm>
            <a:prstGeom prst="rect">
              <a:avLst/>
            </a:prstGeom>
          </p:spPr>
        </p:pic>
        <p:sp>
          <p:nvSpPr>
            <p:cNvPr id="35" name="object 35"/>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37" name="object 3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a:t>
            </a:fld>
            <a:endParaRPr spc="-25"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CA022F7-C0D9-F7AB-10D4-F12AF0F3EBAE}"/>
              </a:ext>
            </a:extLst>
          </p:cNvPr>
          <p:cNvPicPr>
            <a:picLocks noChangeAspect="1"/>
          </p:cNvPicPr>
          <p:nvPr/>
        </p:nvPicPr>
        <p:blipFill>
          <a:blip r:embed="rId2"/>
          <a:stretch>
            <a:fillRect/>
          </a:stretch>
        </p:blipFill>
        <p:spPr>
          <a:xfrm>
            <a:off x="769225" y="643467"/>
            <a:ext cx="7605548" cy="5571065"/>
          </a:xfrm>
          <a:prstGeom prst="rect">
            <a:avLst/>
          </a:prstGeom>
          <a:ln>
            <a:noFill/>
          </a:ln>
        </p:spPr>
      </p:pic>
    </p:spTree>
    <p:extLst>
      <p:ext uri="{BB962C8B-B14F-4D97-AF65-F5344CB8AC3E}">
        <p14:creationId xmlns:p14="http://schemas.microsoft.com/office/powerpoint/2010/main" val="287431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4164" y="1342824"/>
            <a:ext cx="6718934" cy="1245235"/>
          </a:xfrm>
          <a:prstGeom prst="rect">
            <a:avLst/>
          </a:prstGeom>
        </p:spPr>
        <p:txBody>
          <a:bodyPr vert="horz" wrap="square" lIns="0" tIns="12700" rIns="0" bIns="0" rtlCol="0">
            <a:spAutoFit/>
          </a:bodyPr>
          <a:lstStyle/>
          <a:p>
            <a:pPr marL="38100">
              <a:lnSpc>
                <a:spcPct val="100000"/>
              </a:lnSpc>
              <a:spcBef>
                <a:spcPts val="100"/>
              </a:spcBef>
            </a:pPr>
            <a:r>
              <a:rPr sz="1600" dirty="0">
                <a:solidFill>
                  <a:srgbClr val="7E7E7E"/>
                </a:solidFill>
                <a:latin typeface="Arial MT"/>
                <a:cs typeface="Arial MT"/>
              </a:rPr>
              <a:t>A</a:t>
            </a:r>
            <a:r>
              <a:rPr sz="1600" spc="-114" dirty="0">
                <a:solidFill>
                  <a:srgbClr val="7E7E7E"/>
                </a:solidFill>
                <a:latin typeface="Arial MT"/>
                <a:cs typeface="Arial MT"/>
              </a:rPr>
              <a:t> </a:t>
            </a:r>
            <a:r>
              <a:rPr sz="1600" dirty="0">
                <a:solidFill>
                  <a:srgbClr val="7E7E7E"/>
                </a:solidFill>
                <a:latin typeface="Arial MT"/>
                <a:cs typeface="Arial MT"/>
              </a:rPr>
              <a:t>variate</a:t>
            </a:r>
            <a:r>
              <a:rPr sz="1600" spc="-20" dirty="0">
                <a:solidFill>
                  <a:srgbClr val="7E7E7E"/>
                </a:solidFill>
                <a:latin typeface="Arial MT"/>
                <a:cs typeface="Arial MT"/>
              </a:rPr>
              <a:t> </a:t>
            </a:r>
            <a:r>
              <a:rPr sz="1600" dirty="0">
                <a:solidFill>
                  <a:srgbClr val="7E7E7E"/>
                </a:solidFill>
                <a:latin typeface="Arial MT"/>
                <a:cs typeface="Arial MT"/>
              </a:rPr>
              <a:t>value</a:t>
            </a:r>
            <a:r>
              <a:rPr sz="1600" spc="-30" dirty="0">
                <a:solidFill>
                  <a:srgbClr val="7E7E7E"/>
                </a:solidFill>
                <a:latin typeface="Arial MT"/>
                <a:cs typeface="Arial MT"/>
              </a:rPr>
              <a:t> </a:t>
            </a:r>
            <a:r>
              <a:rPr sz="1600" dirty="0">
                <a:solidFill>
                  <a:srgbClr val="7E7E7E"/>
                </a:solidFill>
                <a:latin typeface="Arial MT"/>
                <a:cs typeface="Arial MT"/>
              </a:rPr>
              <a:t>(Y’)</a:t>
            </a:r>
            <a:r>
              <a:rPr sz="1600" spc="-2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calculated</a:t>
            </a:r>
            <a:r>
              <a:rPr sz="1600" spc="-35"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each</a:t>
            </a:r>
            <a:r>
              <a:rPr sz="1600" spc="-20" dirty="0">
                <a:solidFill>
                  <a:srgbClr val="7E7E7E"/>
                </a:solidFill>
                <a:latin typeface="Arial MT"/>
                <a:cs typeface="Arial MT"/>
              </a:rPr>
              <a:t> </a:t>
            </a:r>
            <a:r>
              <a:rPr sz="1600" spc="-10" dirty="0">
                <a:solidFill>
                  <a:srgbClr val="7E7E7E"/>
                </a:solidFill>
                <a:latin typeface="Arial MT"/>
                <a:cs typeface="Arial MT"/>
              </a:rPr>
              <a:t>respondent.</a:t>
            </a:r>
            <a:endParaRPr sz="1600">
              <a:latin typeface="Arial MT"/>
              <a:cs typeface="Arial MT"/>
            </a:endParaRPr>
          </a:p>
          <a:p>
            <a:pPr marL="1583690">
              <a:lnSpc>
                <a:spcPct val="100000"/>
              </a:lnSpc>
              <a:spcBef>
                <a:spcPts val="1150"/>
              </a:spcBef>
            </a:pPr>
            <a:r>
              <a:rPr sz="1600" i="1" dirty="0">
                <a:solidFill>
                  <a:srgbClr val="7E7E7E"/>
                </a:solidFill>
                <a:latin typeface="Arial"/>
                <a:cs typeface="Arial"/>
              </a:rPr>
              <a:t>Y’</a:t>
            </a:r>
            <a:r>
              <a:rPr sz="1600" i="1" spc="-15" dirty="0">
                <a:solidFill>
                  <a:srgbClr val="7E7E7E"/>
                </a:solidFill>
                <a:latin typeface="Arial"/>
                <a:cs typeface="Arial"/>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0</a:t>
            </a:r>
            <a:r>
              <a:rPr sz="1575" spc="644" baseline="-21164" dirty="0">
                <a:solidFill>
                  <a:srgbClr val="7E7E7E"/>
                </a:solidFill>
                <a:latin typeface="Arial MT"/>
                <a:cs typeface="Arial MT"/>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1</a:t>
            </a:r>
            <a:r>
              <a:rPr sz="1600" dirty="0">
                <a:solidFill>
                  <a:srgbClr val="7E7E7E"/>
                </a:solidFill>
                <a:latin typeface="Arial MT"/>
                <a:cs typeface="Arial MT"/>
              </a:rPr>
              <a:t>X</a:t>
            </a:r>
            <a:r>
              <a:rPr sz="1575" baseline="-21164" dirty="0">
                <a:solidFill>
                  <a:srgbClr val="7E7E7E"/>
                </a:solidFill>
                <a:latin typeface="Arial MT"/>
                <a:cs typeface="Arial MT"/>
              </a:rPr>
              <a:t>1</a:t>
            </a:r>
            <a:r>
              <a:rPr sz="1575" spc="202" baseline="-21164"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2</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02" baseline="-21164" dirty="0">
                <a:solidFill>
                  <a:srgbClr val="7E7E7E"/>
                </a:solidFill>
                <a:latin typeface="Arial MT"/>
                <a:cs typeface="Arial MT"/>
              </a:rPr>
              <a:t> </a:t>
            </a:r>
            <a:r>
              <a:rPr sz="1600" dirty="0">
                <a:solidFill>
                  <a:srgbClr val="7E7E7E"/>
                </a:solidFill>
                <a:latin typeface="Arial MT"/>
                <a:cs typeface="Arial MT"/>
              </a:rPr>
              <a:t>+ .</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n</a:t>
            </a:r>
            <a:r>
              <a:rPr sz="1600" dirty="0">
                <a:solidFill>
                  <a:srgbClr val="7E7E7E"/>
                </a:solidFill>
                <a:latin typeface="Arial MT"/>
                <a:cs typeface="Arial MT"/>
              </a:rPr>
              <a:t>X</a:t>
            </a:r>
            <a:r>
              <a:rPr sz="1575" baseline="-21164" dirty="0">
                <a:solidFill>
                  <a:srgbClr val="7E7E7E"/>
                </a:solidFill>
                <a:latin typeface="Arial MT"/>
                <a:cs typeface="Arial MT"/>
              </a:rPr>
              <a:t>n</a:t>
            </a:r>
            <a:r>
              <a:rPr sz="1575" spc="637" baseline="-21164" dirty="0">
                <a:solidFill>
                  <a:srgbClr val="7E7E7E"/>
                </a:solidFill>
                <a:latin typeface="Arial MT"/>
                <a:cs typeface="Arial MT"/>
              </a:rPr>
              <a:t> </a:t>
            </a:r>
            <a:r>
              <a:rPr sz="1600" dirty="0">
                <a:solidFill>
                  <a:srgbClr val="7E7E7E"/>
                </a:solidFill>
                <a:latin typeface="Arial MT"/>
                <a:cs typeface="Arial MT"/>
              </a:rPr>
              <a:t>+</a:t>
            </a:r>
            <a:r>
              <a:rPr sz="1600" spc="450" dirty="0">
                <a:solidFill>
                  <a:srgbClr val="7E7E7E"/>
                </a:solidFill>
                <a:latin typeface="Arial MT"/>
                <a:cs typeface="Arial MT"/>
              </a:rPr>
              <a:t> </a:t>
            </a:r>
            <a:r>
              <a:rPr sz="1600" spc="-50" dirty="0">
                <a:solidFill>
                  <a:srgbClr val="7E7E7E"/>
                </a:solidFill>
                <a:latin typeface="Arial MT"/>
                <a:cs typeface="Arial MT"/>
              </a:rPr>
              <a:t>e</a:t>
            </a:r>
            <a:endParaRPr sz="1600">
              <a:latin typeface="Arial MT"/>
              <a:cs typeface="Arial MT"/>
            </a:endParaRPr>
          </a:p>
          <a:p>
            <a:pPr marL="38100" marR="30480">
              <a:lnSpc>
                <a:spcPct val="100000"/>
              </a:lnSpc>
              <a:spcBef>
                <a:spcPts val="770"/>
              </a:spcBef>
            </a:pPr>
            <a:r>
              <a:rPr sz="1600" dirty="0">
                <a:solidFill>
                  <a:srgbClr val="7E7E7E"/>
                </a:solidFill>
                <a:latin typeface="Arial MT"/>
                <a:cs typeface="Arial MT"/>
              </a:rPr>
              <a:t>The</a:t>
            </a:r>
            <a:r>
              <a:rPr sz="1600" spc="390" dirty="0">
                <a:solidFill>
                  <a:srgbClr val="7E7E7E"/>
                </a:solidFill>
                <a:latin typeface="Arial MT"/>
                <a:cs typeface="Arial MT"/>
              </a:rPr>
              <a:t> </a:t>
            </a:r>
            <a:r>
              <a:rPr sz="1600" dirty="0">
                <a:solidFill>
                  <a:srgbClr val="7E7E7E"/>
                </a:solidFill>
                <a:latin typeface="Arial MT"/>
                <a:cs typeface="Arial MT"/>
              </a:rPr>
              <a:t>Y’</a:t>
            </a:r>
            <a:r>
              <a:rPr sz="1600" spc="-85" dirty="0">
                <a:solidFill>
                  <a:srgbClr val="7E7E7E"/>
                </a:solidFill>
                <a:latin typeface="Arial MT"/>
                <a:cs typeface="Arial MT"/>
              </a:rPr>
              <a:t> </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linear</a:t>
            </a:r>
            <a:r>
              <a:rPr sz="1600" spc="-15" dirty="0">
                <a:solidFill>
                  <a:srgbClr val="7E7E7E"/>
                </a:solidFill>
                <a:latin typeface="Arial MT"/>
                <a:cs typeface="Arial MT"/>
              </a:rPr>
              <a:t> </a:t>
            </a:r>
            <a:r>
              <a:rPr sz="1600" dirty="0">
                <a:solidFill>
                  <a:srgbClr val="7E7E7E"/>
                </a:solidFill>
                <a:latin typeface="Arial MT"/>
                <a:cs typeface="Arial MT"/>
              </a:rPr>
              <a:t>combination</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entire</a:t>
            </a:r>
            <a:r>
              <a:rPr sz="1600" spc="-15" dirty="0">
                <a:solidFill>
                  <a:srgbClr val="7E7E7E"/>
                </a:solidFill>
                <a:latin typeface="Arial MT"/>
                <a:cs typeface="Arial MT"/>
              </a:rPr>
              <a:t> </a:t>
            </a:r>
            <a:r>
              <a:rPr sz="1600" dirty="0">
                <a:solidFill>
                  <a:srgbClr val="7E7E7E"/>
                </a:solidFill>
                <a:latin typeface="Arial MT"/>
                <a:cs typeface="Arial MT"/>
              </a:rPr>
              <a:t>set</a:t>
            </a:r>
            <a:r>
              <a:rPr sz="1600" spc="-15"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that</a:t>
            </a:r>
            <a:r>
              <a:rPr sz="1600" spc="-5" dirty="0">
                <a:solidFill>
                  <a:srgbClr val="7E7E7E"/>
                </a:solidFill>
                <a:latin typeface="Arial MT"/>
                <a:cs typeface="Arial MT"/>
              </a:rPr>
              <a:t> </a:t>
            </a:r>
            <a:r>
              <a:rPr sz="1600" spc="-20" dirty="0">
                <a:solidFill>
                  <a:srgbClr val="7E7E7E"/>
                </a:solidFill>
                <a:latin typeface="Arial MT"/>
                <a:cs typeface="Arial MT"/>
              </a:rPr>
              <a:t>best </a:t>
            </a:r>
            <a:r>
              <a:rPr sz="1600" dirty="0">
                <a:solidFill>
                  <a:srgbClr val="7E7E7E"/>
                </a:solidFill>
                <a:latin typeface="Arial MT"/>
                <a:cs typeface="Arial MT"/>
              </a:rPr>
              <a:t>achieves</a:t>
            </a:r>
            <a:r>
              <a:rPr sz="1600" spc="-4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spc="-10" dirty="0">
                <a:solidFill>
                  <a:srgbClr val="7E7E7E"/>
                </a:solidFill>
                <a:latin typeface="Arial MT"/>
                <a:cs typeface="Arial MT"/>
              </a:rPr>
              <a:t>objective.</a:t>
            </a:r>
            <a:endParaRPr sz="1600">
              <a:latin typeface="Arial MT"/>
              <a:cs typeface="Arial MT"/>
            </a:endParaRPr>
          </a:p>
        </p:txBody>
      </p:sp>
      <p:sp>
        <p:nvSpPr>
          <p:cNvPr id="3" name="object 3"/>
          <p:cNvSpPr txBox="1"/>
          <p:nvPr/>
        </p:nvSpPr>
        <p:spPr>
          <a:xfrm>
            <a:off x="642390" y="2656122"/>
            <a:ext cx="5179695" cy="732790"/>
          </a:xfrm>
          <a:prstGeom prst="rect">
            <a:avLst/>
          </a:prstGeom>
        </p:spPr>
        <p:txBody>
          <a:bodyPr vert="horz" wrap="square" lIns="0" tIns="121920" rIns="0" bIns="0" rtlCol="0">
            <a:spAutoFit/>
          </a:bodyPr>
          <a:lstStyle/>
          <a:p>
            <a:pPr marL="50800">
              <a:lnSpc>
                <a:spcPct val="100000"/>
              </a:lnSpc>
              <a:spcBef>
                <a:spcPts val="960"/>
              </a:spcBef>
              <a:tabLst>
                <a:tab pos="410209" algn="l"/>
                <a:tab pos="701040" algn="l"/>
                <a:tab pos="2649220" algn="l"/>
                <a:tab pos="2940050" algn="l"/>
              </a:tabLst>
            </a:pPr>
            <a:r>
              <a:rPr sz="1600" spc="-50" dirty="0">
                <a:solidFill>
                  <a:srgbClr val="7E7E7E"/>
                </a:solidFill>
                <a:latin typeface="Arial MT"/>
                <a:cs typeface="Arial MT"/>
              </a:rPr>
              <a:t>Y</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Dependent</a:t>
            </a:r>
            <a:r>
              <a:rPr sz="1600" spc="-40" dirty="0">
                <a:solidFill>
                  <a:srgbClr val="7E7E7E"/>
                </a:solidFill>
                <a:latin typeface="Arial MT"/>
                <a:cs typeface="Arial MT"/>
              </a:rPr>
              <a:t> </a:t>
            </a:r>
            <a:r>
              <a:rPr sz="1600" spc="-10" dirty="0">
                <a:solidFill>
                  <a:srgbClr val="7E7E7E"/>
                </a:solidFill>
                <a:latin typeface="Arial MT"/>
                <a:cs typeface="Arial MT"/>
              </a:rPr>
              <a:t>Variable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spc="-10" dirty="0">
                <a:solidFill>
                  <a:srgbClr val="7E7E7E"/>
                </a:solidFill>
                <a:latin typeface="Arial MT"/>
                <a:cs typeface="Arial MT"/>
              </a:rPr>
              <a:t>cards</a:t>
            </a:r>
            <a:endParaRPr sz="1600">
              <a:latin typeface="Arial MT"/>
              <a:cs typeface="Arial MT"/>
            </a:endParaRPr>
          </a:p>
          <a:p>
            <a:pPr marL="50800">
              <a:lnSpc>
                <a:spcPct val="100000"/>
              </a:lnSpc>
              <a:spcBef>
                <a:spcPts val="865"/>
              </a:spcBef>
              <a:tabLst>
                <a:tab pos="642620" algn="l"/>
                <a:tab pos="2555875" algn="l"/>
                <a:tab pos="2846070" algn="l"/>
              </a:tabLst>
            </a:pPr>
            <a:r>
              <a:rPr sz="1600" dirty="0">
                <a:solidFill>
                  <a:srgbClr val="7E7E7E"/>
                </a:solidFill>
                <a:latin typeface="Arial MT"/>
                <a:cs typeface="Arial MT"/>
              </a:rPr>
              <a:t>b</a:t>
            </a:r>
            <a:r>
              <a:rPr sz="1575" baseline="-21164" dirty="0">
                <a:solidFill>
                  <a:srgbClr val="7E7E7E"/>
                </a:solidFill>
                <a:latin typeface="Arial MT"/>
                <a:cs typeface="Arial MT"/>
              </a:rPr>
              <a:t>0</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intercept</a:t>
            </a:r>
            <a:r>
              <a:rPr sz="1600" spc="-45" dirty="0">
                <a:solidFill>
                  <a:srgbClr val="7E7E7E"/>
                </a:solidFill>
                <a:latin typeface="Arial MT"/>
                <a:cs typeface="Arial MT"/>
              </a:rPr>
              <a:t> </a:t>
            </a:r>
            <a:r>
              <a:rPr sz="1600" spc="-10" dirty="0">
                <a:solidFill>
                  <a:srgbClr val="7E7E7E"/>
                </a:solidFill>
                <a:latin typeface="Arial MT"/>
                <a:cs typeface="Arial MT"/>
              </a:rPr>
              <a:t>(constant)</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constant</a:t>
            </a:r>
            <a:r>
              <a:rPr sz="1600" spc="-30" dirty="0">
                <a:solidFill>
                  <a:srgbClr val="7E7E7E"/>
                </a:solidFill>
                <a:latin typeface="Arial MT"/>
                <a:cs typeface="Arial MT"/>
              </a:rPr>
              <a:t> </a:t>
            </a:r>
            <a:r>
              <a:rPr sz="1600" dirty="0">
                <a:solidFill>
                  <a:srgbClr val="7E7E7E"/>
                </a:solidFill>
                <a:latin typeface="Arial MT"/>
                <a:cs typeface="Arial MT"/>
              </a:rPr>
              <a:t>number</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spc="-10" dirty="0">
                <a:solidFill>
                  <a:srgbClr val="7E7E7E"/>
                </a:solidFill>
                <a:latin typeface="Arial MT"/>
                <a:cs typeface="Arial MT"/>
              </a:rPr>
              <a:t>credit</a:t>
            </a:r>
            <a:endParaRPr sz="1600">
              <a:latin typeface="Arial MT"/>
              <a:cs typeface="Arial MT"/>
            </a:endParaRPr>
          </a:p>
        </p:txBody>
      </p:sp>
      <p:sp>
        <p:nvSpPr>
          <p:cNvPr id="4" name="object 4"/>
          <p:cNvSpPr txBox="1"/>
          <p:nvPr/>
        </p:nvSpPr>
        <p:spPr>
          <a:xfrm>
            <a:off x="793291" y="4541751"/>
            <a:ext cx="100965" cy="188595"/>
          </a:xfrm>
          <a:prstGeom prst="rect">
            <a:avLst/>
          </a:prstGeom>
        </p:spPr>
        <p:txBody>
          <a:bodyPr vert="horz" wrap="square" lIns="0" tIns="14604" rIns="0" bIns="0" rtlCol="0">
            <a:spAutoFit/>
          </a:bodyPr>
          <a:lstStyle/>
          <a:p>
            <a:pPr marL="12700">
              <a:lnSpc>
                <a:spcPct val="100000"/>
              </a:lnSpc>
              <a:spcBef>
                <a:spcPts val="114"/>
              </a:spcBef>
            </a:pPr>
            <a:r>
              <a:rPr sz="1050" spc="-50" dirty="0">
                <a:solidFill>
                  <a:srgbClr val="7E7E7E"/>
                </a:solidFill>
                <a:latin typeface="Arial MT"/>
                <a:cs typeface="Arial MT"/>
              </a:rPr>
              <a:t>2</a:t>
            </a:r>
            <a:endParaRPr sz="1050">
              <a:latin typeface="Arial MT"/>
              <a:cs typeface="Arial MT"/>
            </a:endParaRPr>
          </a:p>
        </p:txBody>
      </p:sp>
      <p:sp>
        <p:nvSpPr>
          <p:cNvPr id="5" name="object 5"/>
          <p:cNvSpPr txBox="1"/>
          <p:nvPr/>
        </p:nvSpPr>
        <p:spPr>
          <a:xfrm>
            <a:off x="604345" y="3253376"/>
            <a:ext cx="5139690" cy="2744470"/>
          </a:xfrm>
          <a:prstGeom prst="rect">
            <a:avLst/>
          </a:prstGeom>
        </p:spPr>
        <p:txBody>
          <a:bodyPr vert="horz" wrap="square" lIns="0" tIns="121920" rIns="0" bIns="0" rtlCol="0">
            <a:spAutoFit/>
          </a:bodyPr>
          <a:lstStyle/>
          <a:p>
            <a:pPr marL="658495">
              <a:lnSpc>
                <a:spcPct val="100000"/>
              </a:lnSpc>
              <a:spcBef>
                <a:spcPts val="960"/>
              </a:spcBef>
            </a:pPr>
            <a:r>
              <a:rPr sz="1600" dirty="0">
                <a:solidFill>
                  <a:srgbClr val="7E7E7E"/>
                </a:solidFill>
                <a:latin typeface="Arial MT"/>
                <a:cs typeface="Arial MT"/>
              </a:rPr>
              <a:t>cards</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family</a:t>
            </a:r>
            <a:r>
              <a:rPr sz="1600" spc="-20" dirty="0">
                <a:solidFill>
                  <a:srgbClr val="7E7E7E"/>
                </a:solidFill>
                <a:latin typeface="Arial MT"/>
                <a:cs typeface="Arial MT"/>
              </a:rPr>
              <a:t> </a:t>
            </a:r>
            <a:r>
              <a:rPr sz="1600" dirty="0">
                <a:solidFill>
                  <a:srgbClr val="7E7E7E"/>
                </a:solidFill>
                <a:latin typeface="Arial MT"/>
                <a:cs typeface="Arial MT"/>
              </a:rPr>
              <a:t>size</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717550" marR="68580" indent="-629285">
              <a:lnSpc>
                <a:spcPct val="145000"/>
              </a:lnSpc>
              <a:spcBef>
                <a:spcPts val="5"/>
              </a:spcBef>
              <a:tabLst>
                <a:tab pos="680720" algn="l"/>
              </a:tabLst>
            </a:pPr>
            <a:r>
              <a:rPr sz="1600" dirty="0">
                <a:solidFill>
                  <a:srgbClr val="7E7E7E"/>
                </a:solidFill>
                <a:latin typeface="Arial MT"/>
                <a:cs typeface="Arial MT"/>
              </a:rPr>
              <a:t>b</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family</a:t>
            </a:r>
            <a:r>
              <a:rPr sz="1600" spc="-10" dirty="0">
                <a:solidFill>
                  <a:srgbClr val="7E7E7E"/>
                </a:solidFill>
                <a:latin typeface="Arial MT"/>
                <a:cs typeface="Arial MT"/>
              </a:rPr>
              <a:t> </a:t>
            </a:r>
            <a:r>
              <a:rPr sz="1600" dirty="0">
                <a:solidFill>
                  <a:srgbClr val="7E7E7E"/>
                </a:solidFill>
                <a:latin typeface="Arial MT"/>
                <a:cs typeface="Arial MT"/>
              </a:rPr>
              <a:t>size</a:t>
            </a:r>
            <a:r>
              <a:rPr sz="1600" spc="415"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658495" marR="68580" indent="-570230">
              <a:lnSpc>
                <a:spcPct val="100000"/>
              </a:lnSpc>
              <a:spcBef>
                <a:spcPts val="860"/>
              </a:spcBef>
              <a:tabLst>
                <a:tab pos="390525" algn="l"/>
                <a:tab pos="680720" algn="l"/>
              </a:tabLst>
            </a:pPr>
            <a:r>
              <a:rPr sz="1600" spc="-50" dirty="0">
                <a:solidFill>
                  <a:srgbClr val="7E7E7E"/>
                </a:solidFill>
                <a:latin typeface="Arial MT"/>
                <a:cs typeface="Arial MT"/>
              </a:rPr>
              <a:t>b</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income</a:t>
            </a:r>
            <a:r>
              <a:rPr sz="1600" spc="430"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88265" marR="3478529" indent="-635">
              <a:lnSpc>
                <a:spcPts val="2780"/>
              </a:lnSpc>
              <a:spcBef>
                <a:spcPts val="240"/>
              </a:spcBef>
              <a:tabLst>
                <a:tab pos="702945" algn="l"/>
              </a:tabLst>
            </a:pPr>
            <a:r>
              <a:rPr sz="1600" dirty="0">
                <a:solidFill>
                  <a:srgbClr val="7E7E7E"/>
                </a:solidFill>
                <a:latin typeface="Arial MT"/>
                <a:cs typeface="Arial MT"/>
              </a:rPr>
              <a:t>X</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family</a:t>
            </a:r>
            <a:r>
              <a:rPr sz="1600" spc="-50" dirty="0">
                <a:solidFill>
                  <a:srgbClr val="7E7E7E"/>
                </a:solidFill>
                <a:latin typeface="Arial MT"/>
                <a:cs typeface="Arial MT"/>
              </a:rPr>
              <a:t> </a:t>
            </a:r>
            <a:r>
              <a:rPr sz="1600" spc="-20" dirty="0">
                <a:solidFill>
                  <a:srgbClr val="7E7E7E"/>
                </a:solidFill>
                <a:latin typeface="Arial MT"/>
                <a:cs typeface="Arial MT"/>
              </a:rPr>
              <a:t>size </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17"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88265">
              <a:lnSpc>
                <a:spcPct val="100000"/>
              </a:lnSpc>
              <a:spcBef>
                <a:spcPts val="635"/>
              </a:spcBef>
              <a:tabLst>
                <a:tab pos="429895" algn="l"/>
                <a:tab pos="720090" algn="l"/>
              </a:tabLst>
            </a:pPr>
            <a:r>
              <a:rPr sz="1600" spc="-50" dirty="0">
                <a:solidFill>
                  <a:srgbClr val="7E7E7E"/>
                </a:solidFill>
                <a:latin typeface="Arial MT"/>
                <a:cs typeface="Arial MT"/>
              </a:rPr>
              <a:t>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prediction</a:t>
            </a:r>
            <a:r>
              <a:rPr sz="1600" spc="-55" dirty="0">
                <a:solidFill>
                  <a:srgbClr val="7E7E7E"/>
                </a:solidFill>
                <a:latin typeface="Arial MT"/>
                <a:cs typeface="Arial MT"/>
              </a:rPr>
              <a:t> </a:t>
            </a:r>
            <a:r>
              <a:rPr sz="1600" dirty="0">
                <a:solidFill>
                  <a:srgbClr val="7E7E7E"/>
                </a:solidFill>
                <a:latin typeface="Arial MT"/>
                <a:cs typeface="Arial MT"/>
              </a:rPr>
              <a:t>error</a:t>
            </a:r>
            <a:r>
              <a:rPr sz="1600" spc="-35" dirty="0">
                <a:solidFill>
                  <a:srgbClr val="7E7E7E"/>
                </a:solidFill>
                <a:latin typeface="Arial MT"/>
                <a:cs typeface="Arial MT"/>
              </a:rPr>
              <a:t> </a:t>
            </a:r>
            <a:r>
              <a:rPr sz="1600" spc="-10" dirty="0">
                <a:solidFill>
                  <a:srgbClr val="7E7E7E"/>
                </a:solidFill>
                <a:latin typeface="Arial MT"/>
                <a:cs typeface="Arial MT"/>
              </a:rPr>
              <a:t>(residual)</a:t>
            </a:r>
            <a:endParaRPr sz="1600">
              <a:latin typeface="Arial MT"/>
              <a:cs typeface="Arial MT"/>
            </a:endParaRPr>
          </a:p>
        </p:txBody>
      </p:sp>
      <p:sp>
        <p:nvSpPr>
          <p:cNvPr id="6" name="object 6"/>
          <p:cNvSpPr/>
          <p:nvPr/>
        </p:nvSpPr>
        <p:spPr>
          <a:xfrm>
            <a:off x="6717792" y="3465576"/>
            <a:ext cx="1828800" cy="1600200"/>
          </a:xfrm>
          <a:custGeom>
            <a:avLst/>
            <a:gdLst/>
            <a:ahLst/>
            <a:cxnLst/>
            <a:rect l="l" t="t" r="r" b="b"/>
            <a:pathLst>
              <a:path w="1828800" h="1600200">
                <a:moveTo>
                  <a:pt x="0" y="800100"/>
                </a:moveTo>
                <a:lnTo>
                  <a:pt x="1447" y="754697"/>
                </a:lnTo>
                <a:lnTo>
                  <a:pt x="5738" y="709959"/>
                </a:lnTo>
                <a:lnTo>
                  <a:pt x="12795" y="665953"/>
                </a:lnTo>
                <a:lnTo>
                  <a:pt x="22542" y="622747"/>
                </a:lnTo>
                <a:lnTo>
                  <a:pt x="34900" y="580407"/>
                </a:lnTo>
                <a:lnTo>
                  <a:pt x="49793" y="539003"/>
                </a:lnTo>
                <a:lnTo>
                  <a:pt x="67144" y="498600"/>
                </a:lnTo>
                <a:lnTo>
                  <a:pt x="86875" y="459267"/>
                </a:lnTo>
                <a:lnTo>
                  <a:pt x="108910" y="421072"/>
                </a:lnTo>
                <a:lnTo>
                  <a:pt x="133170" y="384081"/>
                </a:lnTo>
                <a:lnTo>
                  <a:pt x="159579" y="348363"/>
                </a:lnTo>
                <a:lnTo>
                  <a:pt x="188060" y="313984"/>
                </a:lnTo>
                <a:lnTo>
                  <a:pt x="218535" y="281013"/>
                </a:lnTo>
                <a:lnTo>
                  <a:pt x="250928" y="249517"/>
                </a:lnTo>
                <a:lnTo>
                  <a:pt x="285160" y="219563"/>
                </a:lnTo>
                <a:lnTo>
                  <a:pt x="321156" y="191220"/>
                </a:lnTo>
                <a:lnTo>
                  <a:pt x="358837" y="164554"/>
                </a:lnTo>
                <a:lnTo>
                  <a:pt x="398127" y="139633"/>
                </a:lnTo>
                <a:lnTo>
                  <a:pt x="438948" y="116525"/>
                </a:lnTo>
                <a:lnTo>
                  <a:pt x="481223" y="95297"/>
                </a:lnTo>
                <a:lnTo>
                  <a:pt x="524875" y="76017"/>
                </a:lnTo>
                <a:lnTo>
                  <a:pt x="569827" y="58752"/>
                </a:lnTo>
                <a:lnTo>
                  <a:pt x="616001" y="43570"/>
                </a:lnTo>
                <a:lnTo>
                  <a:pt x="663321" y="30538"/>
                </a:lnTo>
                <a:lnTo>
                  <a:pt x="711709" y="19724"/>
                </a:lnTo>
                <a:lnTo>
                  <a:pt x="761088" y="11196"/>
                </a:lnTo>
                <a:lnTo>
                  <a:pt x="811381" y="5021"/>
                </a:lnTo>
                <a:lnTo>
                  <a:pt x="862511" y="1266"/>
                </a:lnTo>
                <a:lnTo>
                  <a:pt x="914400" y="0"/>
                </a:lnTo>
                <a:lnTo>
                  <a:pt x="966288" y="1266"/>
                </a:lnTo>
                <a:lnTo>
                  <a:pt x="1017418" y="5021"/>
                </a:lnTo>
                <a:lnTo>
                  <a:pt x="1067711" y="11196"/>
                </a:lnTo>
                <a:lnTo>
                  <a:pt x="1117090" y="19724"/>
                </a:lnTo>
                <a:lnTo>
                  <a:pt x="1165478" y="30538"/>
                </a:lnTo>
                <a:lnTo>
                  <a:pt x="1212798" y="43570"/>
                </a:lnTo>
                <a:lnTo>
                  <a:pt x="1258972" y="58752"/>
                </a:lnTo>
                <a:lnTo>
                  <a:pt x="1303924" y="76017"/>
                </a:lnTo>
                <a:lnTo>
                  <a:pt x="1347576" y="95297"/>
                </a:lnTo>
                <a:lnTo>
                  <a:pt x="1389851" y="116525"/>
                </a:lnTo>
                <a:lnTo>
                  <a:pt x="1430672" y="139633"/>
                </a:lnTo>
                <a:lnTo>
                  <a:pt x="1469962" y="164554"/>
                </a:lnTo>
                <a:lnTo>
                  <a:pt x="1507643" y="191220"/>
                </a:lnTo>
                <a:lnTo>
                  <a:pt x="1543639" y="219563"/>
                </a:lnTo>
                <a:lnTo>
                  <a:pt x="1577871" y="249517"/>
                </a:lnTo>
                <a:lnTo>
                  <a:pt x="1610264" y="281013"/>
                </a:lnTo>
                <a:lnTo>
                  <a:pt x="1640739" y="313984"/>
                </a:lnTo>
                <a:lnTo>
                  <a:pt x="1669220" y="348363"/>
                </a:lnTo>
                <a:lnTo>
                  <a:pt x="1695629" y="384081"/>
                </a:lnTo>
                <a:lnTo>
                  <a:pt x="1719889" y="421072"/>
                </a:lnTo>
                <a:lnTo>
                  <a:pt x="1741924" y="459267"/>
                </a:lnTo>
                <a:lnTo>
                  <a:pt x="1761655" y="498600"/>
                </a:lnTo>
                <a:lnTo>
                  <a:pt x="1779006" y="539003"/>
                </a:lnTo>
                <a:lnTo>
                  <a:pt x="1793899" y="580407"/>
                </a:lnTo>
                <a:lnTo>
                  <a:pt x="1806257" y="622747"/>
                </a:lnTo>
                <a:lnTo>
                  <a:pt x="1816004" y="665953"/>
                </a:lnTo>
                <a:lnTo>
                  <a:pt x="1823061" y="709959"/>
                </a:lnTo>
                <a:lnTo>
                  <a:pt x="1827352" y="754697"/>
                </a:lnTo>
                <a:lnTo>
                  <a:pt x="1828800" y="800100"/>
                </a:lnTo>
                <a:lnTo>
                  <a:pt x="1827352" y="845502"/>
                </a:lnTo>
                <a:lnTo>
                  <a:pt x="1823061" y="890240"/>
                </a:lnTo>
                <a:lnTo>
                  <a:pt x="1816004" y="934246"/>
                </a:lnTo>
                <a:lnTo>
                  <a:pt x="1806257" y="977452"/>
                </a:lnTo>
                <a:lnTo>
                  <a:pt x="1793899" y="1019792"/>
                </a:lnTo>
                <a:lnTo>
                  <a:pt x="1779006" y="1061196"/>
                </a:lnTo>
                <a:lnTo>
                  <a:pt x="1761655" y="1101599"/>
                </a:lnTo>
                <a:lnTo>
                  <a:pt x="1741924" y="1140932"/>
                </a:lnTo>
                <a:lnTo>
                  <a:pt x="1719889" y="1179127"/>
                </a:lnTo>
                <a:lnTo>
                  <a:pt x="1695629" y="1216118"/>
                </a:lnTo>
                <a:lnTo>
                  <a:pt x="1669220" y="1251836"/>
                </a:lnTo>
                <a:lnTo>
                  <a:pt x="1640739" y="1286215"/>
                </a:lnTo>
                <a:lnTo>
                  <a:pt x="1610264" y="1319186"/>
                </a:lnTo>
                <a:lnTo>
                  <a:pt x="1577871" y="1350682"/>
                </a:lnTo>
                <a:lnTo>
                  <a:pt x="1543639" y="1380636"/>
                </a:lnTo>
                <a:lnTo>
                  <a:pt x="1507643" y="1408979"/>
                </a:lnTo>
                <a:lnTo>
                  <a:pt x="1469962" y="1435645"/>
                </a:lnTo>
                <a:lnTo>
                  <a:pt x="1430672" y="1460566"/>
                </a:lnTo>
                <a:lnTo>
                  <a:pt x="1389851" y="1483674"/>
                </a:lnTo>
                <a:lnTo>
                  <a:pt x="1347576" y="1504902"/>
                </a:lnTo>
                <a:lnTo>
                  <a:pt x="1303924" y="1524182"/>
                </a:lnTo>
                <a:lnTo>
                  <a:pt x="1258972" y="1541447"/>
                </a:lnTo>
                <a:lnTo>
                  <a:pt x="1212798" y="1556629"/>
                </a:lnTo>
                <a:lnTo>
                  <a:pt x="1165478" y="1569661"/>
                </a:lnTo>
                <a:lnTo>
                  <a:pt x="1117090" y="1580475"/>
                </a:lnTo>
                <a:lnTo>
                  <a:pt x="1067711" y="1589003"/>
                </a:lnTo>
                <a:lnTo>
                  <a:pt x="1017418" y="1595178"/>
                </a:lnTo>
                <a:lnTo>
                  <a:pt x="966288" y="1598933"/>
                </a:lnTo>
                <a:lnTo>
                  <a:pt x="914400" y="1600200"/>
                </a:lnTo>
                <a:lnTo>
                  <a:pt x="862511" y="1598933"/>
                </a:lnTo>
                <a:lnTo>
                  <a:pt x="811381" y="1595178"/>
                </a:lnTo>
                <a:lnTo>
                  <a:pt x="761088" y="1589003"/>
                </a:lnTo>
                <a:lnTo>
                  <a:pt x="711709" y="1580475"/>
                </a:lnTo>
                <a:lnTo>
                  <a:pt x="663321" y="1569661"/>
                </a:lnTo>
                <a:lnTo>
                  <a:pt x="616001" y="1556629"/>
                </a:lnTo>
                <a:lnTo>
                  <a:pt x="569827" y="1541447"/>
                </a:lnTo>
                <a:lnTo>
                  <a:pt x="524875" y="1524182"/>
                </a:lnTo>
                <a:lnTo>
                  <a:pt x="481223" y="1504902"/>
                </a:lnTo>
                <a:lnTo>
                  <a:pt x="438948" y="1483674"/>
                </a:lnTo>
                <a:lnTo>
                  <a:pt x="398127" y="1460566"/>
                </a:lnTo>
                <a:lnTo>
                  <a:pt x="358837" y="1435645"/>
                </a:lnTo>
                <a:lnTo>
                  <a:pt x="321156" y="1408979"/>
                </a:lnTo>
                <a:lnTo>
                  <a:pt x="285160" y="1380636"/>
                </a:lnTo>
                <a:lnTo>
                  <a:pt x="250928" y="1350682"/>
                </a:lnTo>
                <a:lnTo>
                  <a:pt x="218535" y="1319186"/>
                </a:lnTo>
                <a:lnTo>
                  <a:pt x="188060" y="1286215"/>
                </a:lnTo>
                <a:lnTo>
                  <a:pt x="159579" y="1251836"/>
                </a:lnTo>
                <a:lnTo>
                  <a:pt x="133170" y="1216118"/>
                </a:lnTo>
                <a:lnTo>
                  <a:pt x="108910" y="1179127"/>
                </a:lnTo>
                <a:lnTo>
                  <a:pt x="86875" y="1140932"/>
                </a:lnTo>
                <a:lnTo>
                  <a:pt x="67144" y="1101599"/>
                </a:lnTo>
                <a:lnTo>
                  <a:pt x="49793" y="1061196"/>
                </a:lnTo>
                <a:lnTo>
                  <a:pt x="34900" y="1019792"/>
                </a:lnTo>
                <a:lnTo>
                  <a:pt x="22542" y="977452"/>
                </a:lnTo>
                <a:lnTo>
                  <a:pt x="12795" y="934246"/>
                </a:lnTo>
                <a:lnTo>
                  <a:pt x="5738" y="890240"/>
                </a:lnTo>
                <a:lnTo>
                  <a:pt x="1447" y="845502"/>
                </a:lnTo>
                <a:lnTo>
                  <a:pt x="0" y="800100"/>
                </a:lnTo>
                <a:close/>
              </a:path>
            </a:pathLst>
          </a:custGeom>
          <a:ln w="28575">
            <a:solidFill>
              <a:srgbClr val="000000"/>
            </a:solidFill>
          </a:ln>
        </p:spPr>
        <p:txBody>
          <a:bodyPr wrap="square" lIns="0" tIns="0" rIns="0" bIns="0" rtlCol="0"/>
          <a:lstStyle/>
          <a:p>
            <a:endParaRPr/>
          </a:p>
        </p:txBody>
      </p:sp>
      <p:sp>
        <p:nvSpPr>
          <p:cNvPr id="7" name="object 7"/>
          <p:cNvSpPr txBox="1"/>
          <p:nvPr/>
        </p:nvSpPr>
        <p:spPr>
          <a:xfrm>
            <a:off x="6165329" y="3972509"/>
            <a:ext cx="217804" cy="269875"/>
          </a:xfrm>
          <a:prstGeom prst="rect">
            <a:avLst/>
          </a:prstGeom>
        </p:spPr>
        <p:txBody>
          <a:bodyPr vert="horz" wrap="square" lIns="0" tIns="12700" rIns="0" bIns="0" rtlCol="0">
            <a:spAutoFit/>
          </a:bodyPr>
          <a:lstStyle/>
          <a:p>
            <a:pPr marL="12700">
              <a:lnSpc>
                <a:spcPct val="100000"/>
              </a:lnSpc>
              <a:spcBef>
                <a:spcPts val="100"/>
              </a:spcBef>
            </a:pPr>
            <a:r>
              <a:rPr sz="1600" b="1" i="1" spc="-25" dirty="0">
                <a:solidFill>
                  <a:srgbClr val="990000"/>
                </a:solidFill>
                <a:latin typeface="Arial"/>
                <a:cs typeface="Arial"/>
              </a:rPr>
              <a:t>Y’</a:t>
            </a:r>
            <a:endParaRPr sz="1600">
              <a:latin typeface="Arial"/>
              <a:cs typeface="Arial"/>
            </a:endParaRPr>
          </a:p>
        </p:txBody>
      </p:sp>
      <p:sp>
        <p:nvSpPr>
          <p:cNvPr id="8" name="object 8"/>
          <p:cNvSpPr txBox="1"/>
          <p:nvPr/>
        </p:nvSpPr>
        <p:spPr>
          <a:xfrm>
            <a:off x="8136423" y="4277283"/>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1</a:t>
            </a:r>
            <a:endParaRPr sz="1575" baseline="-21164">
              <a:latin typeface="Arial"/>
              <a:cs typeface="Arial"/>
            </a:endParaRPr>
          </a:p>
        </p:txBody>
      </p:sp>
      <p:grpSp>
        <p:nvGrpSpPr>
          <p:cNvPr id="9" name="object 9"/>
          <p:cNvGrpSpPr/>
          <p:nvPr/>
        </p:nvGrpSpPr>
        <p:grpSpPr>
          <a:xfrm>
            <a:off x="5865304" y="2841688"/>
            <a:ext cx="3000375" cy="2619375"/>
            <a:chOff x="5865304" y="2841688"/>
            <a:chExt cx="3000375" cy="2619375"/>
          </a:xfrm>
        </p:grpSpPr>
        <p:sp>
          <p:nvSpPr>
            <p:cNvPr id="10" name="object 10"/>
            <p:cNvSpPr/>
            <p:nvPr/>
          </p:nvSpPr>
          <p:spPr>
            <a:xfrm>
              <a:off x="5879591" y="3236976"/>
              <a:ext cx="2209800" cy="1981200"/>
            </a:xfrm>
            <a:custGeom>
              <a:avLst/>
              <a:gdLst/>
              <a:ahLst/>
              <a:cxnLst/>
              <a:rect l="l" t="t" r="r" b="b"/>
              <a:pathLst>
                <a:path w="2209800" h="1981200">
                  <a:moveTo>
                    <a:pt x="0" y="990600"/>
                  </a:moveTo>
                  <a:lnTo>
                    <a:pt x="1136" y="945256"/>
                  </a:lnTo>
                  <a:lnTo>
                    <a:pt x="4515" y="900435"/>
                  </a:lnTo>
                  <a:lnTo>
                    <a:pt x="10086" y="856182"/>
                  </a:lnTo>
                  <a:lnTo>
                    <a:pt x="17801" y="812539"/>
                  </a:lnTo>
                  <a:lnTo>
                    <a:pt x="27611" y="769550"/>
                  </a:lnTo>
                  <a:lnTo>
                    <a:pt x="39467" y="727260"/>
                  </a:lnTo>
                  <a:lnTo>
                    <a:pt x="53322" y="685711"/>
                  </a:lnTo>
                  <a:lnTo>
                    <a:pt x="69125" y="644948"/>
                  </a:lnTo>
                  <a:lnTo>
                    <a:pt x="86828" y="605014"/>
                  </a:lnTo>
                  <a:lnTo>
                    <a:pt x="106382" y="565954"/>
                  </a:lnTo>
                  <a:lnTo>
                    <a:pt x="127739" y="527810"/>
                  </a:lnTo>
                  <a:lnTo>
                    <a:pt x="150850" y="490626"/>
                  </a:lnTo>
                  <a:lnTo>
                    <a:pt x="175666" y="454446"/>
                  </a:lnTo>
                  <a:lnTo>
                    <a:pt x="202138" y="419315"/>
                  </a:lnTo>
                  <a:lnTo>
                    <a:pt x="230218" y="385275"/>
                  </a:lnTo>
                  <a:lnTo>
                    <a:pt x="259857" y="352370"/>
                  </a:lnTo>
                  <a:lnTo>
                    <a:pt x="291006" y="320644"/>
                  </a:lnTo>
                  <a:lnTo>
                    <a:pt x="323616" y="290141"/>
                  </a:lnTo>
                  <a:lnTo>
                    <a:pt x="357639" y="260904"/>
                  </a:lnTo>
                  <a:lnTo>
                    <a:pt x="393025" y="232977"/>
                  </a:lnTo>
                  <a:lnTo>
                    <a:pt x="429727" y="206404"/>
                  </a:lnTo>
                  <a:lnTo>
                    <a:pt x="467695" y="181229"/>
                  </a:lnTo>
                  <a:lnTo>
                    <a:pt x="506880" y="157495"/>
                  </a:lnTo>
                  <a:lnTo>
                    <a:pt x="547234" y="135246"/>
                  </a:lnTo>
                  <a:lnTo>
                    <a:pt x="588708" y="114526"/>
                  </a:lnTo>
                  <a:lnTo>
                    <a:pt x="631253" y="95378"/>
                  </a:lnTo>
                  <a:lnTo>
                    <a:pt x="674821" y="77846"/>
                  </a:lnTo>
                  <a:lnTo>
                    <a:pt x="719363" y="61974"/>
                  </a:lnTo>
                  <a:lnTo>
                    <a:pt x="764830" y="47806"/>
                  </a:lnTo>
                  <a:lnTo>
                    <a:pt x="811172" y="35385"/>
                  </a:lnTo>
                  <a:lnTo>
                    <a:pt x="858343" y="24755"/>
                  </a:lnTo>
                  <a:lnTo>
                    <a:pt x="906292" y="15959"/>
                  </a:lnTo>
                  <a:lnTo>
                    <a:pt x="954971" y="9043"/>
                  </a:lnTo>
                  <a:lnTo>
                    <a:pt x="1004331" y="4048"/>
                  </a:lnTo>
                  <a:lnTo>
                    <a:pt x="1054323" y="1019"/>
                  </a:lnTo>
                  <a:lnTo>
                    <a:pt x="1104900" y="0"/>
                  </a:lnTo>
                  <a:lnTo>
                    <a:pt x="1155476" y="1019"/>
                  </a:lnTo>
                  <a:lnTo>
                    <a:pt x="1205468" y="4048"/>
                  </a:lnTo>
                  <a:lnTo>
                    <a:pt x="1254828" y="9043"/>
                  </a:lnTo>
                  <a:lnTo>
                    <a:pt x="1303507" y="15959"/>
                  </a:lnTo>
                  <a:lnTo>
                    <a:pt x="1351456" y="24755"/>
                  </a:lnTo>
                  <a:lnTo>
                    <a:pt x="1398627" y="35385"/>
                  </a:lnTo>
                  <a:lnTo>
                    <a:pt x="1444969" y="47806"/>
                  </a:lnTo>
                  <a:lnTo>
                    <a:pt x="1490436" y="61974"/>
                  </a:lnTo>
                  <a:lnTo>
                    <a:pt x="1534978" y="77846"/>
                  </a:lnTo>
                  <a:lnTo>
                    <a:pt x="1578546" y="95378"/>
                  </a:lnTo>
                  <a:lnTo>
                    <a:pt x="1621091" y="114526"/>
                  </a:lnTo>
                  <a:lnTo>
                    <a:pt x="1662565" y="135246"/>
                  </a:lnTo>
                  <a:lnTo>
                    <a:pt x="1702919" y="157495"/>
                  </a:lnTo>
                  <a:lnTo>
                    <a:pt x="1742104" y="181229"/>
                  </a:lnTo>
                  <a:lnTo>
                    <a:pt x="1780072" y="206404"/>
                  </a:lnTo>
                  <a:lnTo>
                    <a:pt x="1816774" y="232977"/>
                  </a:lnTo>
                  <a:lnTo>
                    <a:pt x="1852160" y="260904"/>
                  </a:lnTo>
                  <a:lnTo>
                    <a:pt x="1886183" y="290141"/>
                  </a:lnTo>
                  <a:lnTo>
                    <a:pt x="1918793" y="320644"/>
                  </a:lnTo>
                  <a:lnTo>
                    <a:pt x="1949942" y="352370"/>
                  </a:lnTo>
                  <a:lnTo>
                    <a:pt x="1979581" y="385275"/>
                  </a:lnTo>
                  <a:lnTo>
                    <a:pt x="2007661" y="419315"/>
                  </a:lnTo>
                  <a:lnTo>
                    <a:pt x="2034133" y="454446"/>
                  </a:lnTo>
                  <a:lnTo>
                    <a:pt x="2058949" y="490626"/>
                  </a:lnTo>
                  <a:lnTo>
                    <a:pt x="2082060" y="527810"/>
                  </a:lnTo>
                  <a:lnTo>
                    <a:pt x="2103417" y="565954"/>
                  </a:lnTo>
                  <a:lnTo>
                    <a:pt x="2122971" y="605014"/>
                  </a:lnTo>
                  <a:lnTo>
                    <a:pt x="2140674" y="644948"/>
                  </a:lnTo>
                  <a:lnTo>
                    <a:pt x="2156477" y="685711"/>
                  </a:lnTo>
                  <a:lnTo>
                    <a:pt x="2170332" y="727260"/>
                  </a:lnTo>
                  <a:lnTo>
                    <a:pt x="2182188" y="769550"/>
                  </a:lnTo>
                  <a:lnTo>
                    <a:pt x="2191998" y="812539"/>
                  </a:lnTo>
                  <a:lnTo>
                    <a:pt x="2199713" y="856182"/>
                  </a:lnTo>
                  <a:lnTo>
                    <a:pt x="2205284" y="900435"/>
                  </a:lnTo>
                  <a:lnTo>
                    <a:pt x="2208663" y="945256"/>
                  </a:lnTo>
                  <a:lnTo>
                    <a:pt x="2209800" y="990600"/>
                  </a:lnTo>
                  <a:lnTo>
                    <a:pt x="2208663" y="1035943"/>
                  </a:lnTo>
                  <a:lnTo>
                    <a:pt x="2205284" y="1080764"/>
                  </a:lnTo>
                  <a:lnTo>
                    <a:pt x="2199713" y="1125017"/>
                  </a:lnTo>
                  <a:lnTo>
                    <a:pt x="2191998" y="1168660"/>
                  </a:lnTo>
                  <a:lnTo>
                    <a:pt x="2182188" y="1211649"/>
                  </a:lnTo>
                  <a:lnTo>
                    <a:pt x="2170332" y="1253939"/>
                  </a:lnTo>
                  <a:lnTo>
                    <a:pt x="2156477" y="1295488"/>
                  </a:lnTo>
                  <a:lnTo>
                    <a:pt x="2140674" y="1336251"/>
                  </a:lnTo>
                  <a:lnTo>
                    <a:pt x="2122971" y="1376185"/>
                  </a:lnTo>
                  <a:lnTo>
                    <a:pt x="2103417" y="1415245"/>
                  </a:lnTo>
                  <a:lnTo>
                    <a:pt x="2082060" y="1453389"/>
                  </a:lnTo>
                  <a:lnTo>
                    <a:pt x="2058949" y="1490573"/>
                  </a:lnTo>
                  <a:lnTo>
                    <a:pt x="2034133" y="1526753"/>
                  </a:lnTo>
                  <a:lnTo>
                    <a:pt x="2007661" y="1561884"/>
                  </a:lnTo>
                  <a:lnTo>
                    <a:pt x="1979581" y="1595924"/>
                  </a:lnTo>
                  <a:lnTo>
                    <a:pt x="1949942" y="1628829"/>
                  </a:lnTo>
                  <a:lnTo>
                    <a:pt x="1918793" y="1660555"/>
                  </a:lnTo>
                  <a:lnTo>
                    <a:pt x="1886183" y="1691058"/>
                  </a:lnTo>
                  <a:lnTo>
                    <a:pt x="1852160" y="1720295"/>
                  </a:lnTo>
                  <a:lnTo>
                    <a:pt x="1816774" y="1748222"/>
                  </a:lnTo>
                  <a:lnTo>
                    <a:pt x="1780072" y="1774795"/>
                  </a:lnTo>
                  <a:lnTo>
                    <a:pt x="1742104" y="1799970"/>
                  </a:lnTo>
                  <a:lnTo>
                    <a:pt x="1702919" y="1823704"/>
                  </a:lnTo>
                  <a:lnTo>
                    <a:pt x="1662565" y="1845953"/>
                  </a:lnTo>
                  <a:lnTo>
                    <a:pt x="1621091" y="1866673"/>
                  </a:lnTo>
                  <a:lnTo>
                    <a:pt x="1578546" y="1885821"/>
                  </a:lnTo>
                  <a:lnTo>
                    <a:pt x="1534978" y="1903353"/>
                  </a:lnTo>
                  <a:lnTo>
                    <a:pt x="1490436" y="1919225"/>
                  </a:lnTo>
                  <a:lnTo>
                    <a:pt x="1444969" y="1933393"/>
                  </a:lnTo>
                  <a:lnTo>
                    <a:pt x="1398627" y="1945814"/>
                  </a:lnTo>
                  <a:lnTo>
                    <a:pt x="1351456" y="1956444"/>
                  </a:lnTo>
                  <a:lnTo>
                    <a:pt x="1303507" y="1965240"/>
                  </a:lnTo>
                  <a:lnTo>
                    <a:pt x="1254828" y="1972156"/>
                  </a:lnTo>
                  <a:lnTo>
                    <a:pt x="1205468" y="1977151"/>
                  </a:lnTo>
                  <a:lnTo>
                    <a:pt x="1155476" y="1980180"/>
                  </a:lnTo>
                  <a:lnTo>
                    <a:pt x="1104900" y="1981200"/>
                  </a:lnTo>
                  <a:lnTo>
                    <a:pt x="1054323" y="1980180"/>
                  </a:lnTo>
                  <a:lnTo>
                    <a:pt x="1004331" y="1977151"/>
                  </a:lnTo>
                  <a:lnTo>
                    <a:pt x="954971" y="1972156"/>
                  </a:lnTo>
                  <a:lnTo>
                    <a:pt x="906292" y="1965240"/>
                  </a:lnTo>
                  <a:lnTo>
                    <a:pt x="858343" y="1956444"/>
                  </a:lnTo>
                  <a:lnTo>
                    <a:pt x="811172" y="1945814"/>
                  </a:lnTo>
                  <a:lnTo>
                    <a:pt x="764830" y="1933393"/>
                  </a:lnTo>
                  <a:lnTo>
                    <a:pt x="719363" y="1919225"/>
                  </a:lnTo>
                  <a:lnTo>
                    <a:pt x="674821" y="1903353"/>
                  </a:lnTo>
                  <a:lnTo>
                    <a:pt x="631253" y="1885821"/>
                  </a:lnTo>
                  <a:lnTo>
                    <a:pt x="588708" y="1866673"/>
                  </a:lnTo>
                  <a:lnTo>
                    <a:pt x="547234" y="1845953"/>
                  </a:lnTo>
                  <a:lnTo>
                    <a:pt x="506880" y="1823704"/>
                  </a:lnTo>
                  <a:lnTo>
                    <a:pt x="467695" y="1799970"/>
                  </a:lnTo>
                  <a:lnTo>
                    <a:pt x="429727" y="1774795"/>
                  </a:lnTo>
                  <a:lnTo>
                    <a:pt x="393025" y="1748222"/>
                  </a:lnTo>
                  <a:lnTo>
                    <a:pt x="357639" y="1720295"/>
                  </a:lnTo>
                  <a:lnTo>
                    <a:pt x="323616" y="1691058"/>
                  </a:lnTo>
                  <a:lnTo>
                    <a:pt x="291006" y="1660555"/>
                  </a:lnTo>
                  <a:lnTo>
                    <a:pt x="259857" y="1628829"/>
                  </a:lnTo>
                  <a:lnTo>
                    <a:pt x="230218" y="1595924"/>
                  </a:lnTo>
                  <a:lnTo>
                    <a:pt x="202138" y="1561884"/>
                  </a:lnTo>
                  <a:lnTo>
                    <a:pt x="175666" y="1526753"/>
                  </a:lnTo>
                  <a:lnTo>
                    <a:pt x="150850" y="1490573"/>
                  </a:lnTo>
                  <a:lnTo>
                    <a:pt x="127739" y="1453389"/>
                  </a:lnTo>
                  <a:lnTo>
                    <a:pt x="106382" y="1415245"/>
                  </a:lnTo>
                  <a:lnTo>
                    <a:pt x="86828" y="1376185"/>
                  </a:lnTo>
                  <a:lnTo>
                    <a:pt x="69125" y="1336251"/>
                  </a:lnTo>
                  <a:lnTo>
                    <a:pt x="53322" y="1295488"/>
                  </a:lnTo>
                  <a:lnTo>
                    <a:pt x="39467" y="1253939"/>
                  </a:lnTo>
                  <a:lnTo>
                    <a:pt x="27611" y="1211649"/>
                  </a:lnTo>
                  <a:lnTo>
                    <a:pt x="17801" y="1168660"/>
                  </a:lnTo>
                  <a:lnTo>
                    <a:pt x="10086" y="1125017"/>
                  </a:lnTo>
                  <a:lnTo>
                    <a:pt x="4515" y="1080764"/>
                  </a:lnTo>
                  <a:lnTo>
                    <a:pt x="1136" y="1035943"/>
                  </a:lnTo>
                  <a:lnTo>
                    <a:pt x="0" y="990600"/>
                  </a:lnTo>
                  <a:close/>
                </a:path>
              </a:pathLst>
            </a:custGeom>
            <a:ln w="28575">
              <a:solidFill>
                <a:srgbClr val="990000"/>
              </a:solidFill>
            </a:ln>
          </p:spPr>
          <p:txBody>
            <a:bodyPr wrap="square" lIns="0" tIns="0" rIns="0" bIns="0" rtlCol="0"/>
            <a:lstStyle/>
            <a:p>
              <a:endParaRPr/>
            </a:p>
          </p:txBody>
        </p:sp>
        <p:sp>
          <p:nvSpPr>
            <p:cNvPr id="11" name="object 11"/>
            <p:cNvSpPr/>
            <p:nvPr/>
          </p:nvSpPr>
          <p:spPr>
            <a:xfrm>
              <a:off x="7098791" y="3922776"/>
              <a:ext cx="1752600" cy="1524000"/>
            </a:xfrm>
            <a:custGeom>
              <a:avLst/>
              <a:gdLst/>
              <a:ahLst/>
              <a:cxnLst/>
              <a:rect l="l" t="t" r="r" b="b"/>
              <a:pathLst>
                <a:path w="1752600" h="1524000">
                  <a:moveTo>
                    <a:pt x="0" y="762000"/>
                  </a:moveTo>
                  <a:lnTo>
                    <a:pt x="1487" y="717226"/>
                  </a:lnTo>
                  <a:lnTo>
                    <a:pt x="5895" y="673134"/>
                  </a:lnTo>
                  <a:lnTo>
                    <a:pt x="13141" y="629795"/>
                  </a:lnTo>
                  <a:lnTo>
                    <a:pt x="23143" y="587280"/>
                  </a:lnTo>
                  <a:lnTo>
                    <a:pt x="35819" y="545661"/>
                  </a:lnTo>
                  <a:lnTo>
                    <a:pt x="51086" y="505009"/>
                  </a:lnTo>
                  <a:lnTo>
                    <a:pt x="68863" y="465395"/>
                  </a:lnTo>
                  <a:lnTo>
                    <a:pt x="89067" y="426892"/>
                  </a:lnTo>
                  <a:lnTo>
                    <a:pt x="111616" y="389570"/>
                  </a:lnTo>
                  <a:lnTo>
                    <a:pt x="136428" y="353501"/>
                  </a:lnTo>
                  <a:lnTo>
                    <a:pt x="163420" y="318756"/>
                  </a:lnTo>
                  <a:lnTo>
                    <a:pt x="192511" y="285408"/>
                  </a:lnTo>
                  <a:lnTo>
                    <a:pt x="223619" y="253527"/>
                  </a:lnTo>
                  <a:lnTo>
                    <a:pt x="256660" y="223185"/>
                  </a:lnTo>
                  <a:lnTo>
                    <a:pt x="291554" y="194453"/>
                  </a:lnTo>
                  <a:lnTo>
                    <a:pt x="328217" y="167403"/>
                  </a:lnTo>
                  <a:lnTo>
                    <a:pt x="366567" y="142106"/>
                  </a:lnTo>
                  <a:lnTo>
                    <a:pt x="406523" y="118634"/>
                  </a:lnTo>
                  <a:lnTo>
                    <a:pt x="448003" y="97058"/>
                  </a:lnTo>
                  <a:lnTo>
                    <a:pt x="490923" y="77450"/>
                  </a:lnTo>
                  <a:lnTo>
                    <a:pt x="535202" y="59881"/>
                  </a:lnTo>
                  <a:lnTo>
                    <a:pt x="580758" y="44423"/>
                  </a:lnTo>
                  <a:lnTo>
                    <a:pt x="627508" y="31147"/>
                  </a:lnTo>
                  <a:lnTo>
                    <a:pt x="675371" y="20125"/>
                  </a:lnTo>
                  <a:lnTo>
                    <a:pt x="724263" y="11427"/>
                  </a:lnTo>
                  <a:lnTo>
                    <a:pt x="774104" y="5126"/>
                  </a:lnTo>
                  <a:lnTo>
                    <a:pt x="824810" y="1293"/>
                  </a:lnTo>
                  <a:lnTo>
                    <a:pt x="876300" y="0"/>
                  </a:lnTo>
                  <a:lnTo>
                    <a:pt x="927789" y="1293"/>
                  </a:lnTo>
                  <a:lnTo>
                    <a:pt x="978495" y="5126"/>
                  </a:lnTo>
                  <a:lnTo>
                    <a:pt x="1028336" y="11427"/>
                  </a:lnTo>
                  <a:lnTo>
                    <a:pt x="1077228" y="20125"/>
                  </a:lnTo>
                  <a:lnTo>
                    <a:pt x="1125091" y="31147"/>
                  </a:lnTo>
                  <a:lnTo>
                    <a:pt x="1171841" y="44423"/>
                  </a:lnTo>
                  <a:lnTo>
                    <a:pt x="1217397" y="59881"/>
                  </a:lnTo>
                  <a:lnTo>
                    <a:pt x="1261676" y="77450"/>
                  </a:lnTo>
                  <a:lnTo>
                    <a:pt x="1304596" y="97058"/>
                  </a:lnTo>
                  <a:lnTo>
                    <a:pt x="1346076" y="118634"/>
                  </a:lnTo>
                  <a:lnTo>
                    <a:pt x="1386032" y="142106"/>
                  </a:lnTo>
                  <a:lnTo>
                    <a:pt x="1424382" y="167403"/>
                  </a:lnTo>
                  <a:lnTo>
                    <a:pt x="1461045" y="194453"/>
                  </a:lnTo>
                  <a:lnTo>
                    <a:pt x="1495939" y="223185"/>
                  </a:lnTo>
                  <a:lnTo>
                    <a:pt x="1528980" y="253527"/>
                  </a:lnTo>
                  <a:lnTo>
                    <a:pt x="1560088" y="285408"/>
                  </a:lnTo>
                  <a:lnTo>
                    <a:pt x="1589179" y="318756"/>
                  </a:lnTo>
                  <a:lnTo>
                    <a:pt x="1616171" y="353501"/>
                  </a:lnTo>
                  <a:lnTo>
                    <a:pt x="1640983" y="389570"/>
                  </a:lnTo>
                  <a:lnTo>
                    <a:pt x="1663532" y="426892"/>
                  </a:lnTo>
                  <a:lnTo>
                    <a:pt x="1683736" y="465395"/>
                  </a:lnTo>
                  <a:lnTo>
                    <a:pt x="1701513" y="505009"/>
                  </a:lnTo>
                  <a:lnTo>
                    <a:pt x="1716780" y="545661"/>
                  </a:lnTo>
                  <a:lnTo>
                    <a:pt x="1729456" y="587280"/>
                  </a:lnTo>
                  <a:lnTo>
                    <a:pt x="1739458" y="629795"/>
                  </a:lnTo>
                  <a:lnTo>
                    <a:pt x="1746704" y="673134"/>
                  </a:lnTo>
                  <a:lnTo>
                    <a:pt x="1751112" y="717226"/>
                  </a:lnTo>
                  <a:lnTo>
                    <a:pt x="1752600" y="762000"/>
                  </a:lnTo>
                  <a:lnTo>
                    <a:pt x="1751112" y="806773"/>
                  </a:lnTo>
                  <a:lnTo>
                    <a:pt x="1746704" y="850865"/>
                  </a:lnTo>
                  <a:lnTo>
                    <a:pt x="1739458" y="894204"/>
                  </a:lnTo>
                  <a:lnTo>
                    <a:pt x="1729456" y="936719"/>
                  </a:lnTo>
                  <a:lnTo>
                    <a:pt x="1716780" y="978338"/>
                  </a:lnTo>
                  <a:lnTo>
                    <a:pt x="1701513" y="1018990"/>
                  </a:lnTo>
                  <a:lnTo>
                    <a:pt x="1683736" y="1058604"/>
                  </a:lnTo>
                  <a:lnTo>
                    <a:pt x="1663532" y="1097107"/>
                  </a:lnTo>
                  <a:lnTo>
                    <a:pt x="1640983" y="1134429"/>
                  </a:lnTo>
                  <a:lnTo>
                    <a:pt x="1616171" y="1170498"/>
                  </a:lnTo>
                  <a:lnTo>
                    <a:pt x="1589179" y="1205243"/>
                  </a:lnTo>
                  <a:lnTo>
                    <a:pt x="1560088" y="1238591"/>
                  </a:lnTo>
                  <a:lnTo>
                    <a:pt x="1528980" y="1270472"/>
                  </a:lnTo>
                  <a:lnTo>
                    <a:pt x="1495939" y="1300814"/>
                  </a:lnTo>
                  <a:lnTo>
                    <a:pt x="1461045" y="1329546"/>
                  </a:lnTo>
                  <a:lnTo>
                    <a:pt x="1424382" y="1356596"/>
                  </a:lnTo>
                  <a:lnTo>
                    <a:pt x="1386032" y="1381893"/>
                  </a:lnTo>
                  <a:lnTo>
                    <a:pt x="1346076" y="1405365"/>
                  </a:lnTo>
                  <a:lnTo>
                    <a:pt x="1304596" y="1426941"/>
                  </a:lnTo>
                  <a:lnTo>
                    <a:pt x="1261676" y="1446549"/>
                  </a:lnTo>
                  <a:lnTo>
                    <a:pt x="1217397" y="1464118"/>
                  </a:lnTo>
                  <a:lnTo>
                    <a:pt x="1171841" y="1479576"/>
                  </a:lnTo>
                  <a:lnTo>
                    <a:pt x="1125091" y="1492852"/>
                  </a:lnTo>
                  <a:lnTo>
                    <a:pt x="1077228" y="1503874"/>
                  </a:lnTo>
                  <a:lnTo>
                    <a:pt x="1028336" y="1512572"/>
                  </a:lnTo>
                  <a:lnTo>
                    <a:pt x="978495" y="1518873"/>
                  </a:lnTo>
                  <a:lnTo>
                    <a:pt x="927789" y="1522706"/>
                  </a:lnTo>
                  <a:lnTo>
                    <a:pt x="876300" y="1524000"/>
                  </a:lnTo>
                  <a:lnTo>
                    <a:pt x="824810" y="1522706"/>
                  </a:lnTo>
                  <a:lnTo>
                    <a:pt x="774104" y="1518873"/>
                  </a:lnTo>
                  <a:lnTo>
                    <a:pt x="724263" y="1512572"/>
                  </a:lnTo>
                  <a:lnTo>
                    <a:pt x="675371" y="1503874"/>
                  </a:lnTo>
                  <a:lnTo>
                    <a:pt x="627508" y="1492852"/>
                  </a:lnTo>
                  <a:lnTo>
                    <a:pt x="580758" y="1479576"/>
                  </a:lnTo>
                  <a:lnTo>
                    <a:pt x="535202" y="1464118"/>
                  </a:lnTo>
                  <a:lnTo>
                    <a:pt x="490923" y="1446549"/>
                  </a:lnTo>
                  <a:lnTo>
                    <a:pt x="448003" y="1426941"/>
                  </a:lnTo>
                  <a:lnTo>
                    <a:pt x="406523" y="1405365"/>
                  </a:lnTo>
                  <a:lnTo>
                    <a:pt x="366567" y="1381893"/>
                  </a:lnTo>
                  <a:lnTo>
                    <a:pt x="328217" y="1356596"/>
                  </a:lnTo>
                  <a:lnTo>
                    <a:pt x="291554" y="1329546"/>
                  </a:lnTo>
                  <a:lnTo>
                    <a:pt x="256660" y="1300814"/>
                  </a:lnTo>
                  <a:lnTo>
                    <a:pt x="223619" y="1270472"/>
                  </a:lnTo>
                  <a:lnTo>
                    <a:pt x="192511" y="1238591"/>
                  </a:lnTo>
                  <a:lnTo>
                    <a:pt x="163420" y="1205243"/>
                  </a:lnTo>
                  <a:lnTo>
                    <a:pt x="136428" y="1170498"/>
                  </a:lnTo>
                  <a:lnTo>
                    <a:pt x="111616" y="1134429"/>
                  </a:lnTo>
                  <a:lnTo>
                    <a:pt x="89067" y="1097107"/>
                  </a:lnTo>
                  <a:lnTo>
                    <a:pt x="68863" y="1058604"/>
                  </a:lnTo>
                  <a:lnTo>
                    <a:pt x="51086" y="1018990"/>
                  </a:lnTo>
                  <a:lnTo>
                    <a:pt x="35819" y="978338"/>
                  </a:lnTo>
                  <a:lnTo>
                    <a:pt x="23143" y="936719"/>
                  </a:lnTo>
                  <a:lnTo>
                    <a:pt x="13141" y="894204"/>
                  </a:lnTo>
                  <a:lnTo>
                    <a:pt x="5895" y="850865"/>
                  </a:lnTo>
                  <a:lnTo>
                    <a:pt x="1487" y="806773"/>
                  </a:lnTo>
                  <a:lnTo>
                    <a:pt x="0" y="762000"/>
                  </a:lnTo>
                  <a:close/>
                </a:path>
              </a:pathLst>
            </a:custGeom>
            <a:ln w="28575">
              <a:solidFill>
                <a:srgbClr val="FFFF00"/>
              </a:solidFill>
            </a:ln>
          </p:spPr>
          <p:txBody>
            <a:bodyPr wrap="square" lIns="0" tIns="0" rIns="0" bIns="0" rtlCol="0"/>
            <a:lstStyle/>
            <a:p>
              <a:endParaRPr/>
            </a:p>
          </p:txBody>
        </p:sp>
        <p:sp>
          <p:nvSpPr>
            <p:cNvPr id="12" name="object 12"/>
            <p:cNvSpPr/>
            <p:nvPr/>
          </p:nvSpPr>
          <p:spPr>
            <a:xfrm>
              <a:off x="7098791" y="2855976"/>
              <a:ext cx="1371600" cy="1447800"/>
            </a:xfrm>
            <a:custGeom>
              <a:avLst/>
              <a:gdLst/>
              <a:ahLst/>
              <a:cxnLst/>
              <a:rect l="l" t="t" r="r" b="b"/>
              <a:pathLst>
                <a:path w="1371600" h="1447800">
                  <a:moveTo>
                    <a:pt x="0" y="723900"/>
                  </a:moveTo>
                  <a:lnTo>
                    <a:pt x="1582" y="674337"/>
                  </a:lnTo>
                  <a:lnTo>
                    <a:pt x="6260" y="625671"/>
                  </a:lnTo>
                  <a:lnTo>
                    <a:pt x="13933" y="578009"/>
                  </a:lnTo>
                  <a:lnTo>
                    <a:pt x="24497" y="531459"/>
                  </a:lnTo>
                  <a:lnTo>
                    <a:pt x="37852" y="486129"/>
                  </a:lnTo>
                  <a:lnTo>
                    <a:pt x="53894" y="442126"/>
                  </a:lnTo>
                  <a:lnTo>
                    <a:pt x="72521" y="399559"/>
                  </a:lnTo>
                  <a:lnTo>
                    <a:pt x="93632" y="358535"/>
                  </a:lnTo>
                  <a:lnTo>
                    <a:pt x="117125" y="319161"/>
                  </a:lnTo>
                  <a:lnTo>
                    <a:pt x="142896" y="281547"/>
                  </a:lnTo>
                  <a:lnTo>
                    <a:pt x="170844" y="245799"/>
                  </a:lnTo>
                  <a:lnTo>
                    <a:pt x="200867" y="212026"/>
                  </a:lnTo>
                  <a:lnTo>
                    <a:pt x="232863" y="180335"/>
                  </a:lnTo>
                  <a:lnTo>
                    <a:pt x="266730" y="150834"/>
                  </a:lnTo>
                  <a:lnTo>
                    <a:pt x="302364" y="123631"/>
                  </a:lnTo>
                  <a:lnTo>
                    <a:pt x="339665" y="98834"/>
                  </a:lnTo>
                  <a:lnTo>
                    <a:pt x="378530" y="76550"/>
                  </a:lnTo>
                  <a:lnTo>
                    <a:pt x="418857" y="56888"/>
                  </a:lnTo>
                  <a:lnTo>
                    <a:pt x="460544" y="39954"/>
                  </a:lnTo>
                  <a:lnTo>
                    <a:pt x="503488" y="25858"/>
                  </a:lnTo>
                  <a:lnTo>
                    <a:pt x="547588" y="14707"/>
                  </a:lnTo>
                  <a:lnTo>
                    <a:pt x="592742" y="6608"/>
                  </a:lnTo>
                  <a:lnTo>
                    <a:pt x="638846" y="1670"/>
                  </a:lnTo>
                  <a:lnTo>
                    <a:pt x="685800" y="0"/>
                  </a:lnTo>
                  <a:lnTo>
                    <a:pt x="732753" y="1670"/>
                  </a:lnTo>
                  <a:lnTo>
                    <a:pt x="778857" y="6608"/>
                  </a:lnTo>
                  <a:lnTo>
                    <a:pt x="824011" y="14707"/>
                  </a:lnTo>
                  <a:lnTo>
                    <a:pt x="868111" y="25858"/>
                  </a:lnTo>
                  <a:lnTo>
                    <a:pt x="911055" y="39954"/>
                  </a:lnTo>
                  <a:lnTo>
                    <a:pt x="952742" y="56888"/>
                  </a:lnTo>
                  <a:lnTo>
                    <a:pt x="993069" y="76550"/>
                  </a:lnTo>
                  <a:lnTo>
                    <a:pt x="1031934" y="98834"/>
                  </a:lnTo>
                  <a:lnTo>
                    <a:pt x="1069235" y="123631"/>
                  </a:lnTo>
                  <a:lnTo>
                    <a:pt x="1104869" y="150834"/>
                  </a:lnTo>
                  <a:lnTo>
                    <a:pt x="1138736" y="180335"/>
                  </a:lnTo>
                  <a:lnTo>
                    <a:pt x="1170732" y="212026"/>
                  </a:lnTo>
                  <a:lnTo>
                    <a:pt x="1200755" y="245799"/>
                  </a:lnTo>
                  <a:lnTo>
                    <a:pt x="1228703" y="281547"/>
                  </a:lnTo>
                  <a:lnTo>
                    <a:pt x="1254474" y="319161"/>
                  </a:lnTo>
                  <a:lnTo>
                    <a:pt x="1277967" y="358535"/>
                  </a:lnTo>
                  <a:lnTo>
                    <a:pt x="1299078" y="399559"/>
                  </a:lnTo>
                  <a:lnTo>
                    <a:pt x="1317705" y="442126"/>
                  </a:lnTo>
                  <a:lnTo>
                    <a:pt x="1333747" y="486129"/>
                  </a:lnTo>
                  <a:lnTo>
                    <a:pt x="1347102" y="531459"/>
                  </a:lnTo>
                  <a:lnTo>
                    <a:pt x="1357666" y="578009"/>
                  </a:lnTo>
                  <a:lnTo>
                    <a:pt x="1365339" y="625671"/>
                  </a:lnTo>
                  <a:lnTo>
                    <a:pt x="1370017" y="674337"/>
                  </a:lnTo>
                  <a:lnTo>
                    <a:pt x="1371600" y="723900"/>
                  </a:lnTo>
                  <a:lnTo>
                    <a:pt x="1370017" y="773462"/>
                  </a:lnTo>
                  <a:lnTo>
                    <a:pt x="1365339" y="822128"/>
                  </a:lnTo>
                  <a:lnTo>
                    <a:pt x="1357666" y="869790"/>
                  </a:lnTo>
                  <a:lnTo>
                    <a:pt x="1347102" y="916340"/>
                  </a:lnTo>
                  <a:lnTo>
                    <a:pt x="1333747" y="961670"/>
                  </a:lnTo>
                  <a:lnTo>
                    <a:pt x="1317705" y="1005673"/>
                  </a:lnTo>
                  <a:lnTo>
                    <a:pt x="1299078" y="1048240"/>
                  </a:lnTo>
                  <a:lnTo>
                    <a:pt x="1277967" y="1089264"/>
                  </a:lnTo>
                  <a:lnTo>
                    <a:pt x="1254474" y="1128638"/>
                  </a:lnTo>
                  <a:lnTo>
                    <a:pt x="1228703" y="1166252"/>
                  </a:lnTo>
                  <a:lnTo>
                    <a:pt x="1200755" y="1202000"/>
                  </a:lnTo>
                  <a:lnTo>
                    <a:pt x="1170732" y="1235773"/>
                  </a:lnTo>
                  <a:lnTo>
                    <a:pt x="1138736" y="1267464"/>
                  </a:lnTo>
                  <a:lnTo>
                    <a:pt x="1104869" y="1296965"/>
                  </a:lnTo>
                  <a:lnTo>
                    <a:pt x="1069235" y="1324168"/>
                  </a:lnTo>
                  <a:lnTo>
                    <a:pt x="1031934" y="1348965"/>
                  </a:lnTo>
                  <a:lnTo>
                    <a:pt x="993069" y="1371249"/>
                  </a:lnTo>
                  <a:lnTo>
                    <a:pt x="952742" y="1390911"/>
                  </a:lnTo>
                  <a:lnTo>
                    <a:pt x="911055" y="1407845"/>
                  </a:lnTo>
                  <a:lnTo>
                    <a:pt x="868111" y="1421941"/>
                  </a:lnTo>
                  <a:lnTo>
                    <a:pt x="824011" y="1433092"/>
                  </a:lnTo>
                  <a:lnTo>
                    <a:pt x="778857" y="1441191"/>
                  </a:lnTo>
                  <a:lnTo>
                    <a:pt x="732753" y="1446129"/>
                  </a:lnTo>
                  <a:lnTo>
                    <a:pt x="685800" y="1447800"/>
                  </a:lnTo>
                  <a:lnTo>
                    <a:pt x="638846" y="1446129"/>
                  </a:lnTo>
                  <a:lnTo>
                    <a:pt x="592742" y="1441191"/>
                  </a:lnTo>
                  <a:lnTo>
                    <a:pt x="547588" y="1433092"/>
                  </a:lnTo>
                  <a:lnTo>
                    <a:pt x="503488" y="1421941"/>
                  </a:lnTo>
                  <a:lnTo>
                    <a:pt x="460544" y="1407845"/>
                  </a:lnTo>
                  <a:lnTo>
                    <a:pt x="418857" y="1390911"/>
                  </a:lnTo>
                  <a:lnTo>
                    <a:pt x="378530" y="1371249"/>
                  </a:lnTo>
                  <a:lnTo>
                    <a:pt x="339665" y="1348965"/>
                  </a:lnTo>
                  <a:lnTo>
                    <a:pt x="302364" y="1324168"/>
                  </a:lnTo>
                  <a:lnTo>
                    <a:pt x="266730" y="1296965"/>
                  </a:lnTo>
                  <a:lnTo>
                    <a:pt x="232863" y="1267464"/>
                  </a:lnTo>
                  <a:lnTo>
                    <a:pt x="200867" y="1235773"/>
                  </a:lnTo>
                  <a:lnTo>
                    <a:pt x="170844" y="1202000"/>
                  </a:lnTo>
                  <a:lnTo>
                    <a:pt x="142896" y="1166252"/>
                  </a:lnTo>
                  <a:lnTo>
                    <a:pt x="117125" y="1128638"/>
                  </a:lnTo>
                  <a:lnTo>
                    <a:pt x="93632" y="1089264"/>
                  </a:lnTo>
                  <a:lnTo>
                    <a:pt x="72521" y="1048240"/>
                  </a:lnTo>
                  <a:lnTo>
                    <a:pt x="53894" y="1005673"/>
                  </a:lnTo>
                  <a:lnTo>
                    <a:pt x="37852" y="961670"/>
                  </a:lnTo>
                  <a:lnTo>
                    <a:pt x="24497" y="916340"/>
                  </a:lnTo>
                  <a:lnTo>
                    <a:pt x="13933" y="869790"/>
                  </a:lnTo>
                  <a:lnTo>
                    <a:pt x="6260" y="822128"/>
                  </a:lnTo>
                  <a:lnTo>
                    <a:pt x="1582" y="773462"/>
                  </a:lnTo>
                  <a:lnTo>
                    <a:pt x="0" y="723900"/>
                  </a:lnTo>
                  <a:close/>
                </a:path>
              </a:pathLst>
            </a:custGeom>
            <a:ln w="28575">
              <a:solidFill>
                <a:srgbClr val="0000FF"/>
              </a:solidFill>
            </a:ln>
          </p:spPr>
          <p:txBody>
            <a:bodyPr wrap="square" lIns="0" tIns="0" rIns="0" bIns="0" rtlCol="0"/>
            <a:lstStyle/>
            <a:p>
              <a:endParaRPr/>
            </a:p>
          </p:txBody>
        </p:sp>
      </p:grpSp>
      <p:sp>
        <p:nvSpPr>
          <p:cNvPr id="13" name="object 13"/>
          <p:cNvSpPr txBox="1"/>
          <p:nvPr/>
        </p:nvSpPr>
        <p:spPr>
          <a:xfrm>
            <a:off x="8136370" y="4963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2</a:t>
            </a:r>
            <a:endParaRPr sz="1575" baseline="-21164">
              <a:latin typeface="Arial"/>
              <a:cs typeface="Arial"/>
            </a:endParaRPr>
          </a:p>
        </p:txBody>
      </p:sp>
      <p:sp>
        <p:nvSpPr>
          <p:cNvPr id="14" name="object 14"/>
          <p:cNvSpPr txBox="1"/>
          <p:nvPr/>
        </p:nvSpPr>
        <p:spPr>
          <a:xfrm>
            <a:off x="7679170" y="3058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3</a:t>
            </a:r>
            <a:endParaRPr sz="1575" baseline="-21164">
              <a:latin typeface="Arial"/>
              <a:cs typeface="Arial"/>
            </a:endParaRPr>
          </a:p>
        </p:txBody>
      </p:sp>
      <p:sp>
        <p:nvSpPr>
          <p:cNvPr id="15" name="object 15"/>
          <p:cNvSpPr txBox="1">
            <a:spLocks noGrp="1"/>
          </p:cNvSpPr>
          <p:nvPr>
            <p:ph type="title"/>
          </p:nvPr>
        </p:nvSpPr>
        <p:spPr>
          <a:xfrm>
            <a:off x="680515" y="486131"/>
            <a:ext cx="4131310" cy="330200"/>
          </a:xfrm>
          <a:prstGeom prst="rect">
            <a:avLst/>
          </a:prstGeom>
        </p:spPr>
        <p:txBody>
          <a:bodyPr vert="horz" wrap="square" lIns="0" tIns="12065" rIns="0" bIns="0" rtlCol="0">
            <a:spAutoFit/>
          </a:bodyPr>
          <a:lstStyle/>
          <a:p>
            <a:pPr marL="12700">
              <a:lnSpc>
                <a:spcPct val="100000"/>
              </a:lnSpc>
              <a:spcBef>
                <a:spcPts val="95"/>
              </a:spcBef>
            </a:pPr>
            <a:r>
              <a:rPr dirty="0"/>
              <a:t>Multivariate</a:t>
            </a:r>
            <a:r>
              <a:rPr spc="-80" dirty="0"/>
              <a:t> </a:t>
            </a:r>
            <a:r>
              <a:rPr dirty="0"/>
              <a:t>Regression:</a:t>
            </a:r>
            <a:r>
              <a:rPr spc="-65" dirty="0"/>
              <a:t> </a:t>
            </a:r>
            <a:r>
              <a:rPr dirty="0"/>
              <a:t>The</a:t>
            </a:r>
            <a:r>
              <a:rPr spc="-80" dirty="0"/>
              <a:t> </a:t>
            </a:r>
            <a:r>
              <a:rPr spc="-10" dirty="0"/>
              <a:t>Variate</a:t>
            </a:r>
          </a:p>
        </p:txBody>
      </p:sp>
      <p:grpSp>
        <p:nvGrpSpPr>
          <p:cNvPr id="16" name="object 16"/>
          <p:cNvGrpSpPr/>
          <p:nvPr/>
        </p:nvGrpSpPr>
        <p:grpSpPr>
          <a:xfrm>
            <a:off x="560831" y="414528"/>
            <a:ext cx="7707630" cy="107950"/>
            <a:chOff x="560831" y="414528"/>
            <a:chExt cx="7707630" cy="107950"/>
          </a:xfrm>
        </p:grpSpPr>
        <p:pic>
          <p:nvPicPr>
            <p:cNvPr id="17" name="object 17"/>
            <p:cNvPicPr/>
            <p:nvPr/>
          </p:nvPicPr>
          <p:blipFill>
            <a:blip r:embed="rId2" cstate="print"/>
            <a:stretch>
              <a:fillRect/>
            </a:stretch>
          </p:blipFill>
          <p:spPr>
            <a:xfrm>
              <a:off x="560831" y="414528"/>
              <a:ext cx="7707629" cy="107441"/>
            </a:xfrm>
            <a:prstGeom prst="rect">
              <a:avLst/>
            </a:prstGeom>
          </p:spPr>
        </p:pic>
        <p:sp>
          <p:nvSpPr>
            <p:cNvPr id="18" name="object 18"/>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9" name="object 19"/>
          <p:cNvGrpSpPr/>
          <p:nvPr/>
        </p:nvGrpSpPr>
        <p:grpSpPr>
          <a:xfrm>
            <a:off x="560831" y="911352"/>
            <a:ext cx="7707630" cy="107950"/>
            <a:chOff x="560831" y="911352"/>
            <a:chExt cx="7707630" cy="107950"/>
          </a:xfrm>
        </p:grpSpPr>
        <p:pic>
          <p:nvPicPr>
            <p:cNvPr id="20" name="object 20"/>
            <p:cNvPicPr/>
            <p:nvPr/>
          </p:nvPicPr>
          <p:blipFill>
            <a:blip r:embed="rId2" cstate="print"/>
            <a:stretch>
              <a:fillRect/>
            </a:stretch>
          </p:blipFill>
          <p:spPr>
            <a:xfrm>
              <a:off x="560831" y="911352"/>
              <a:ext cx="7707629" cy="107441"/>
            </a:xfrm>
            <a:prstGeom prst="rect">
              <a:avLst/>
            </a:prstGeom>
          </p:spPr>
        </p:pic>
        <p:sp>
          <p:nvSpPr>
            <p:cNvPr id="21" name="object 21"/>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a:t>
            </a:fld>
            <a:endParaRPr spc="-25"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CF9-0987-CF74-CA35-99F68612F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938715F-85BB-F6F5-ABA0-CDC6AA0F55E2}"/>
              </a:ext>
            </a:extLst>
          </p:cNvPr>
          <p:cNvSpPr>
            <a:spLocks noGrp="1"/>
          </p:cNvSpPr>
          <p:nvPr>
            <p:ph type="body" idx="1"/>
          </p:nvPr>
        </p:nvSpPr>
        <p:spPr/>
        <p:txBody>
          <a:bodyPr/>
          <a:lstStyle/>
          <a:p>
            <a:endParaRPr lang="en-GB"/>
          </a:p>
        </p:txBody>
      </p:sp>
      <p:pic>
        <p:nvPicPr>
          <p:cNvPr id="1026" name="Picture 2" descr="Lightbox">
            <a:extLst>
              <a:ext uri="{FF2B5EF4-FFF2-40B4-BE49-F238E27FC236}">
                <a16:creationId xmlns:a16="http://schemas.microsoft.com/office/drawing/2014/main" id="{D7226060-F710-FF26-4B96-FDD773AB3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975"/>
            <a:ext cx="91440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8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4BEB7-20AD-4646-4769-7E3929967320}"/>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0B349C56-DB01-FA68-3444-08F6EAEC6CF8}"/>
              </a:ext>
            </a:extLst>
          </p:cNvPr>
          <p:cNvGrpSpPr/>
          <p:nvPr/>
        </p:nvGrpSpPr>
        <p:grpSpPr>
          <a:xfrm>
            <a:off x="7089647" y="108966"/>
            <a:ext cx="1943100" cy="909319"/>
            <a:chOff x="7089647" y="108966"/>
            <a:chExt cx="1943100" cy="909319"/>
          </a:xfrm>
        </p:grpSpPr>
        <p:pic>
          <p:nvPicPr>
            <p:cNvPr id="7" name="object 7">
              <a:extLst>
                <a:ext uri="{FF2B5EF4-FFF2-40B4-BE49-F238E27FC236}">
                  <a16:creationId xmlns:a16="http://schemas.microsoft.com/office/drawing/2014/main" id="{640BD1DF-AA92-0F6E-9414-33B90A8B6E15}"/>
                </a:ext>
              </a:extLst>
            </p:cNvPr>
            <p:cNvPicPr/>
            <p:nvPr/>
          </p:nvPicPr>
          <p:blipFill>
            <a:blip r:embed="rId2" cstate="print"/>
            <a:stretch>
              <a:fillRect/>
            </a:stretch>
          </p:blipFill>
          <p:spPr>
            <a:xfrm>
              <a:off x="7139177" y="108966"/>
              <a:ext cx="1893569" cy="601217"/>
            </a:xfrm>
            <a:prstGeom prst="rect">
              <a:avLst/>
            </a:prstGeom>
          </p:spPr>
        </p:pic>
        <p:sp>
          <p:nvSpPr>
            <p:cNvPr id="8" name="object 8">
              <a:extLst>
                <a:ext uri="{FF2B5EF4-FFF2-40B4-BE49-F238E27FC236}">
                  <a16:creationId xmlns:a16="http://schemas.microsoft.com/office/drawing/2014/main" id="{914EADB9-66A8-266A-6BA9-33CD8FCAF8AB}"/>
                </a:ext>
              </a:extLst>
            </p:cNvPr>
            <p:cNvSpPr/>
            <p:nvPr/>
          </p:nvSpPr>
          <p:spPr>
            <a:xfrm>
              <a:off x="7089647" y="116586"/>
              <a:ext cx="1849120" cy="901700"/>
            </a:xfrm>
            <a:custGeom>
              <a:avLst/>
              <a:gdLst/>
              <a:ahLst/>
              <a:cxnLst/>
              <a:rect l="l" t="t" r="r" b="b"/>
              <a:pathLst>
                <a:path w="1849120" h="901700">
                  <a:moveTo>
                    <a:pt x="1848611" y="0"/>
                  </a:moveTo>
                  <a:lnTo>
                    <a:pt x="0" y="0"/>
                  </a:lnTo>
                  <a:lnTo>
                    <a:pt x="0" y="901446"/>
                  </a:lnTo>
                  <a:lnTo>
                    <a:pt x="1848611" y="901446"/>
                  </a:lnTo>
                  <a:lnTo>
                    <a:pt x="1848611" y="0"/>
                  </a:lnTo>
                  <a:close/>
                </a:path>
              </a:pathLst>
            </a:custGeom>
            <a:solidFill>
              <a:srgbClr val="FFFFFF"/>
            </a:solidFill>
          </p:spPr>
          <p:txBody>
            <a:bodyPr wrap="square" lIns="0" tIns="0" rIns="0" bIns="0" rtlCol="0"/>
            <a:lstStyle/>
            <a:p>
              <a:endParaRPr/>
            </a:p>
          </p:txBody>
        </p:sp>
      </p:grpSp>
      <p:sp>
        <p:nvSpPr>
          <p:cNvPr id="40" name="object 40">
            <a:extLst>
              <a:ext uri="{FF2B5EF4-FFF2-40B4-BE49-F238E27FC236}">
                <a16:creationId xmlns:a16="http://schemas.microsoft.com/office/drawing/2014/main" id="{0C7C9B4F-D207-494C-FFBB-85A724DF7666}"/>
              </a:ext>
            </a:extLst>
          </p:cNvPr>
          <p:cNvSpPr txBox="1">
            <a:spLocks noGrp="1"/>
          </p:cNvSpPr>
          <p:nvPr>
            <p:ph type="title"/>
          </p:nvPr>
        </p:nvSpPr>
        <p:spPr>
          <a:xfrm>
            <a:off x="680515" y="486131"/>
            <a:ext cx="5006975" cy="330200"/>
          </a:xfrm>
          <a:prstGeom prst="rect">
            <a:avLst/>
          </a:prstGeom>
        </p:spPr>
        <p:txBody>
          <a:bodyPr vert="horz" wrap="square" lIns="0" tIns="12065" rIns="0" bIns="0" rtlCol="0">
            <a:spAutoFit/>
          </a:bodyPr>
          <a:lstStyle/>
          <a:p>
            <a:pPr marL="12700">
              <a:lnSpc>
                <a:spcPct val="100000"/>
              </a:lnSpc>
              <a:spcBef>
                <a:spcPts val="95"/>
              </a:spcBef>
            </a:pPr>
            <a:r>
              <a:rPr lang="en-GB" dirty="0" err="1"/>
              <a:t>Ejercicio</a:t>
            </a:r>
            <a:endParaRPr spc="-10" dirty="0"/>
          </a:p>
        </p:txBody>
      </p:sp>
      <p:grpSp>
        <p:nvGrpSpPr>
          <p:cNvPr id="41" name="object 41">
            <a:extLst>
              <a:ext uri="{FF2B5EF4-FFF2-40B4-BE49-F238E27FC236}">
                <a16:creationId xmlns:a16="http://schemas.microsoft.com/office/drawing/2014/main" id="{96F2E593-F71D-B799-9A4D-1EA48A13D535}"/>
              </a:ext>
            </a:extLst>
          </p:cNvPr>
          <p:cNvGrpSpPr/>
          <p:nvPr/>
        </p:nvGrpSpPr>
        <p:grpSpPr>
          <a:xfrm>
            <a:off x="560831" y="414528"/>
            <a:ext cx="7707630" cy="604520"/>
            <a:chOff x="560831" y="414528"/>
            <a:chExt cx="7707630" cy="604520"/>
          </a:xfrm>
        </p:grpSpPr>
        <p:pic>
          <p:nvPicPr>
            <p:cNvPr id="42" name="object 42">
              <a:extLst>
                <a:ext uri="{FF2B5EF4-FFF2-40B4-BE49-F238E27FC236}">
                  <a16:creationId xmlns:a16="http://schemas.microsoft.com/office/drawing/2014/main" id="{410E6B89-2F40-C6E2-C842-D1A981784833}"/>
                </a:ext>
              </a:extLst>
            </p:cNvPr>
            <p:cNvPicPr/>
            <p:nvPr/>
          </p:nvPicPr>
          <p:blipFill>
            <a:blip r:embed="rId3" cstate="print"/>
            <a:stretch>
              <a:fillRect/>
            </a:stretch>
          </p:blipFill>
          <p:spPr>
            <a:xfrm>
              <a:off x="560831" y="414528"/>
              <a:ext cx="7707629" cy="107441"/>
            </a:xfrm>
            <a:prstGeom prst="rect">
              <a:avLst/>
            </a:prstGeom>
          </p:spPr>
        </p:pic>
        <p:sp>
          <p:nvSpPr>
            <p:cNvPr id="43" name="object 43">
              <a:extLst>
                <a:ext uri="{FF2B5EF4-FFF2-40B4-BE49-F238E27FC236}">
                  <a16:creationId xmlns:a16="http://schemas.microsoft.com/office/drawing/2014/main" id="{66484F7F-C593-BD02-019F-E11CC011A4A5}"/>
                </a:ext>
              </a:extLst>
            </p:cNvPr>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pic>
          <p:nvPicPr>
            <p:cNvPr id="44" name="object 44">
              <a:extLst>
                <a:ext uri="{FF2B5EF4-FFF2-40B4-BE49-F238E27FC236}">
                  <a16:creationId xmlns:a16="http://schemas.microsoft.com/office/drawing/2014/main" id="{003BB00A-941C-757E-1E7D-46D9EA607BAB}"/>
                </a:ext>
              </a:extLst>
            </p:cNvPr>
            <p:cNvPicPr/>
            <p:nvPr/>
          </p:nvPicPr>
          <p:blipFill>
            <a:blip r:embed="rId3" cstate="print"/>
            <a:stretch>
              <a:fillRect/>
            </a:stretch>
          </p:blipFill>
          <p:spPr>
            <a:xfrm>
              <a:off x="560831" y="911352"/>
              <a:ext cx="7707629" cy="107441"/>
            </a:xfrm>
            <a:prstGeom prst="rect">
              <a:avLst/>
            </a:prstGeom>
          </p:spPr>
        </p:pic>
        <p:sp>
          <p:nvSpPr>
            <p:cNvPr id="45" name="object 45">
              <a:extLst>
                <a:ext uri="{FF2B5EF4-FFF2-40B4-BE49-F238E27FC236}">
                  <a16:creationId xmlns:a16="http://schemas.microsoft.com/office/drawing/2014/main" id="{B05761AB-6891-E6DA-7458-C27A3018A188}"/>
                </a:ext>
              </a:extLst>
            </p:cNvPr>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50" name="TextBox 49">
            <a:extLst>
              <a:ext uri="{FF2B5EF4-FFF2-40B4-BE49-F238E27FC236}">
                <a16:creationId xmlns:a16="http://schemas.microsoft.com/office/drawing/2014/main" id="{CB2DFB7C-FC38-6FFF-F7AF-4B2CB1ED8B67}"/>
              </a:ext>
            </a:extLst>
          </p:cNvPr>
          <p:cNvSpPr txBox="1"/>
          <p:nvPr/>
        </p:nvSpPr>
        <p:spPr>
          <a:xfrm>
            <a:off x="541166" y="1428145"/>
            <a:ext cx="8069434" cy="5016758"/>
          </a:xfrm>
          <a:prstGeom prst="rect">
            <a:avLst/>
          </a:prstGeom>
          <a:noFill/>
        </p:spPr>
        <p:txBody>
          <a:bodyPr wrap="square">
            <a:spAutoFit/>
          </a:bodyPr>
          <a:lstStyle/>
          <a:p>
            <a:r>
              <a:rPr lang="es-ES" dirty="0"/>
              <a:t>Definición de los datos para la construcción de modelos para el análisis multivariado.</a:t>
            </a:r>
          </a:p>
          <a:p>
            <a:endParaRPr lang="es-ES" dirty="0"/>
          </a:p>
          <a:p>
            <a:r>
              <a:rPr lang="es-ES" dirty="0"/>
              <a:t>Objetivo de aprendizaje: esta actividad tiene como objetivo probar su capacidad para definir cada paso dentro de un modelo multivariado e identificar los principales problemas dentro de cada paso. </a:t>
            </a:r>
          </a:p>
          <a:p>
            <a:endParaRPr lang="es-ES" dirty="0"/>
          </a:p>
          <a:p>
            <a:r>
              <a:rPr lang="es-ES" dirty="0"/>
              <a:t>Se le pide que diga cuántos coches en movimiento hay en una calle de 2 sentidos de 1 km de largo en este momento. No tienes imágenes satelitales, lo único que tienes es una moto para recorrer la calle y contar los carros. No se puede dar un número exacto de autos porque todos los autos se están moviendo, por lo que su trabajo es dar su mejor estimación. Defina cómo recolectaría los datos (usando la motocicleta, puede viajar por la calle 0 veces, en 1 sentido o en ambos sentidos o muchas veces) y luego defina cada etapa del esquema del modelo a continuación y analice una o dos de sus principales limitaciones (para cada etapa).</a:t>
            </a:r>
          </a:p>
          <a:p>
            <a:r>
              <a:rPr lang="es-ES" dirty="0" err="1"/>
              <a:t>Fill</a:t>
            </a:r>
            <a:r>
              <a:rPr lang="es-ES" dirty="0"/>
              <a:t>: </a:t>
            </a:r>
            <a:r>
              <a:rPr lang="es-ES" sz="1400" dirty="0">
                <a:hlinkClick r:id="rId4"/>
              </a:rPr>
              <a:t>https://github.com/manoelgadi/Peppermoney/blob/main/Template_Activity%203.2-MODEL%20BUILDING_V2.pptx</a:t>
            </a:r>
            <a:r>
              <a:rPr lang="es-ES" sz="1400" dirty="0"/>
              <a:t> </a:t>
            </a:r>
            <a:endParaRPr lang="en-GB" sz="1400" dirty="0"/>
          </a:p>
        </p:txBody>
      </p:sp>
    </p:spTree>
    <p:extLst>
      <p:ext uri="{BB962C8B-B14F-4D97-AF65-F5344CB8AC3E}">
        <p14:creationId xmlns:p14="http://schemas.microsoft.com/office/powerpoint/2010/main" val="3859038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2">
            <a:extLst>
              <a:ext uri="{FF2B5EF4-FFF2-40B4-BE49-F238E27FC236}">
                <a16:creationId xmlns:a16="http://schemas.microsoft.com/office/drawing/2014/main" id="{4B0AC125-9E2F-4E5E-AA06-38CAF59E2EC5}"/>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3.2 – A SIX-STAGE APPROACH TO MULTIVARIABLE MODEL BUILDING</a:t>
            </a: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DA533CE-4950-4C8F-8CF0-A7481229AFF4}"/>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9</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(For activity 3.2 leave this part blank)</a:t>
            </a:r>
            <a:endParaRPr lang="en-US" sz="750" dirty="0">
              <a:solidFill>
                <a:srgbClr val="FF0000"/>
              </a:solidFill>
            </a:endParaRPr>
          </a:p>
        </p:txBody>
      </p:sp>
      <p:cxnSp>
        <p:nvCxnSpPr>
          <p:cNvPr id="8" name="Conector recto de flecha 7"/>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a:solidFill>
                  <a:srgbClr val="FF0000"/>
                </a:solidFill>
              </a:rPr>
              <a:t>(For activity 3.2 leave this part blank)</a:t>
            </a:r>
            <a:endParaRPr lang="en-US" sz="750">
              <a:solidFill>
                <a:srgbClr val="FF0000"/>
              </a:solidFill>
            </a:endParaRPr>
          </a:p>
          <a:p>
            <a:pPr algn="ctr"/>
            <a:endParaRPr lang="en-US" sz="750" dirty="0">
              <a:solidFill>
                <a:schemeClr val="bg1">
                  <a:lumMod val="50000"/>
                </a:schemeClr>
              </a:solidFill>
            </a:endParaRPr>
          </a:p>
        </p:txBody>
      </p:sp>
      <p:sp>
        <p:nvSpPr>
          <p:cNvPr id="75" name="Rectángulo 74"/>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18283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1830</Words>
  <Application>Microsoft Office PowerPoint</Application>
  <PresentationFormat>On-screen Show (4:3)</PresentationFormat>
  <Paragraphs>265</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Arial MT</vt:lpstr>
      <vt:lpstr>Calibri</vt:lpstr>
      <vt:lpstr>Open Sans</vt:lpstr>
      <vt:lpstr>Segoe UI</vt:lpstr>
      <vt:lpstr>Trebuchet MS</vt:lpstr>
      <vt:lpstr>Office Theme</vt:lpstr>
      <vt:lpstr>MULTIVARIATE ANALYSIS MULTIPLE REGRESSION</vt:lpstr>
      <vt:lpstr>PowerPoint Presentation</vt:lpstr>
      <vt:lpstr>PowerPoint Presentation</vt:lpstr>
      <vt:lpstr>Dependence Tests ….</vt:lpstr>
      <vt:lpstr>PowerPoint Presentation</vt:lpstr>
      <vt:lpstr>Multivariate Regression: The Variate</vt:lpstr>
      <vt:lpstr>PowerPoint Presentation</vt:lpstr>
      <vt:lpstr>Ejercicio</vt:lpstr>
      <vt:lpstr>PowerPoint Presentation</vt:lpstr>
      <vt:lpstr>ACTIVITY 3.2 – A SIX-STAGE APPROACH TO MULTIVARIABLE MODEL BUILDING</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DEPENDENCE MA TESTS</dc:title>
  <dc:creator>Rafif Srour Daher</dc:creator>
  <cp:lastModifiedBy>Manoel Fernando Alonso Gadi</cp:lastModifiedBy>
  <cp:revision>8</cp:revision>
  <dcterms:created xsi:type="dcterms:W3CDTF">2025-05-26T13:52:58Z</dcterms:created>
  <dcterms:modified xsi:type="dcterms:W3CDTF">2025-05-31T07:39:37Z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Acrobat PDFMaker 21 para PowerPoint</vt:lpwstr>
  </property>
  <property fmtid="{D5CDD505-2E9C-101B-9397-08002B2CF9AE}" pid="4" name="LastSaved">
    <vt:filetime>2025-05-26T00:00:00Z</vt:filetime>
  </property>
  <property fmtid="{D5CDD505-2E9C-101B-9397-08002B2CF9AE}" pid="5" name="Producer">
    <vt:lpwstr>Adobe PDF Library 21.1.181</vt:lpwstr>
  </property>
</Properties>
</file>