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734b9efb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734b9efb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734b9efb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734b9efb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Defining Constructs</a:t>
            </a:r>
            <a:r>
              <a:rPr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process begins by clearly defining the theoretical constructs. In this stage, researchers often pretest the construct’s items to evaluate their clarity and ensure they accurately represent the concept.</a:t>
            </a:r>
            <a:endParaRPr>
              <a:solidFill>
                <a:srgbClr val="4C5F6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Specifying the Model</a:t>
            </a:r>
            <a:r>
              <a:rPr lang="en-GB">
                <a:solidFill>
                  <a:srgbClr val="4C5F6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Researchers must specify the number of factors and the pattern of loadings (which variables load on which factors). This specification is based on theoretical expectations or results from previous studies.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75b6bbc6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75b6bbc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Chi-squared → </a:t>
            </a:r>
            <a:r>
              <a:rPr lang="en-GB"/>
              <a:t>Assess</a:t>
            </a:r>
            <a:r>
              <a:rPr lang="en-GB"/>
              <a:t> whether the model fits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 Fit Index → Compares the local model to a baseline model → Less </a:t>
            </a:r>
            <a:r>
              <a:rPr lang="en-GB"/>
              <a:t>sensitive</a:t>
            </a:r>
            <a:r>
              <a:rPr lang="en-GB"/>
              <a:t> to sample size than Chi-squared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Mean Square Error of Approximation → How well it fits population covariance matrix. Penalizes model </a:t>
            </a:r>
            <a:r>
              <a:rPr lang="en-GB"/>
              <a:t>complexity</a:t>
            </a:r>
            <a:r>
              <a:rPr lang="en-GB"/>
              <a:t> and helps avoid overfitting, does not work well on small or simple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Standardized Root Mean Square Residual → Average difference between observed and </a:t>
            </a:r>
            <a:r>
              <a:rPr lang="en-GB"/>
              <a:t>model</a:t>
            </a:r>
            <a:r>
              <a:rPr lang="en-GB"/>
              <a:t> correlations. Should be used in combination with another measure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C5F6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en-GB">
                <a:solidFill>
                  <a:srgbClr val="4C5F6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Assessing Model Fit</a:t>
            </a:r>
            <a:r>
              <a:rPr lang="en-GB">
                <a:solidFill>
                  <a:srgbClr val="4C5F6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The validity of the measurement model is assessed by comparing the theoretical model with the actual data. This includes examining factor loadings (with a standard threshold of 0.7 or higher for adequate loadings), and fit indices such as Chi-square, Root Mean Square Error of Approximation (RMSEA), Goodness of Fit Index (GFI), and Comparative Fit Index (CFI).</a:t>
            </a:r>
            <a:endParaRPr>
              <a:solidFill>
                <a:srgbClr val="4C5F6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34b9ef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34b9ef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34b9efb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734b9efb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05f6d1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805f6d1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805f6d1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805f6d1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805f6d1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805f6d1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Covariance shows the extent to which the latent variables are related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734b9efb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734b9efb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200">
                <a:solidFill>
                  <a:schemeClr val="dk1"/>
                </a:solidFill>
              </a:rPr>
              <a:t>Hypothesis first created through exploratory factor analysis (EFA)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200">
                <a:solidFill>
                  <a:schemeClr val="dk1"/>
                </a:solidFill>
              </a:rPr>
              <a:t>If the model has been formulated, with a clear hypothesis, we move on to confirmatory factor analysis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200">
                <a:solidFill>
                  <a:schemeClr val="dk1"/>
                </a:solidFill>
              </a:rPr>
              <a:t>Tests the validity of a latent variable model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200">
                <a:solidFill>
                  <a:schemeClr val="dk1"/>
                </a:solidFill>
              </a:rPr>
              <a:t>Each factor affects its own variables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734b9efb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734b9efb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75b6bbc6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75b6bbc6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748250"/>
            <a:ext cx="85206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Confirmatory</a:t>
            </a:r>
            <a:r>
              <a:rPr lang="en-GB"/>
              <a:t> Factor Analysis (CFA)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75850" y="1947150"/>
            <a:ext cx="739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Building a CFA Model</a:t>
            </a:r>
            <a:r>
              <a:rPr lang="en-GB" sz="6900"/>
              <a:t> </a:t>
            </a:r>
            <a:endParaRPr sz="6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27725" y="1316875"/>
            <a:ext cx="37743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Stage 1: Objectives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Define Research Question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Identify Latent Variables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 u="sng"/>
              <a:t>Stage 2: Design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Select Indicators: </a:t>
            </a:r>
            <a:r>
              <a:rPr lang="en-GB" sz="1200"/>
              <a:t>These are the observed variables which are hypothesized to be affected by latent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Preprocessing:</a:t>
            </a:r>
            <a:r>
              <a:rPr lang="en-GB" sz="1200"/>
              <a:t> Missing values, outliers, imputation.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Overfitting: </a:t>
            </a:r>
            <a:r>
              <a:rPr lang="en-GB" sz="1200"/>
              <a:t>Cross Validation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Sample Size:</a:t>
            </a:r>
            <a:r>
              <a:rPr lang="en-GB" sz="1200"/>
              <a:t> n &gt; 200 to ensure reliability</a:t>
            </a:r>
            <a:endParaRPr sz="1200"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727800" y="622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Six Stages: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641900" y="1318650"/>
            <a:ext cx="3774300" cy="25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Stage 3: Assumptions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Multivariate normality: </a:t>
            </a:r>
            <a:r>
              <a:rPr lang="en-GB" sz="1200"/>
              <a:t>Indicators  should be multivariate normally distributed.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Random Sampling:</a:t>
            </a:r>
            <a:r>
              <a:rPr lang="en-GB" sz="1200"/>
              <a:t> Data must be collected from random samples to generalize findings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/>
              <a:t>Linearity:</a:t>
            </a:r>
            <a:r>
              <a:rPr lang="en-GB" sz="1200"/>
              <a:t> Relationships between observed and latent variables is linear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727800" y="622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Six Stages: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727725" y="1316875"/>
            <a:ext cx="37743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Stage 4: Model Estimation 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Parameters include: factor loading, error variance and factor variances and covariance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Use estimation models such as: Maximum </a:t>
            </a:r>
            <a:r>
              <a:rPr lang="en-GB" sz="1200"/>
              <a:t>likelihood</a:t>
            </a:r>
            <a:r>
              <a:rPr lang="en-GB" sz="1200"/>
              <a:t>, Generalized Least Squares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641900" y="1316875"/>
            <a:ext cx="37743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Stage 5: Interpretation</a:t>
            </a:r>
            <a:endParaRPr b="1" sz="1200" u="sng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Factor loading &gt; 0.5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Residuals to identify areas of low fit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Chi-square: Non-significance suggests good fit. Compares observed and expected covariance matrices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Comparative Fit index &gt; 0.95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RMSEA &lt; 0.06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SRMR &lt; 0.08</a:t>
            </a:r>
            <a:endParaRPr sz="12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2684850" y="3352075"/>
            <a:ext cx="37743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/>
              <a:t>Stage 6: Validation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Cross validation.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Measurement Invariance: Check if model works across different groups (gender, age)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75850" y="1572000"/>
            <a:ext cx="739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Understanding Factor Analysis</a:t>
            </a:r>
            <a:endParaRPr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7800" y="589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Factor Analysis 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325" y="1366350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statistical 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technique comprised of two steps: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EFA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CFA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100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Explains the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variance and covariance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observed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variables and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unobserved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factors</a:t>
            </a:r>
            <a:endParaRPr sz="1500"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643600" y="1366375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Explains how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underlying factors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responsible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variance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Measures how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weighting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each unobserved factor is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</a:t>
            </a:r>
            <a:endParaRPr b="1"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683475" y="2991300"/>
            <a:ext cx="18660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597750" y="2991300"/>
            <a:ext cx="18660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LV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83475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20485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74690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28895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>
            <a:stCxn id="99" idx="4"/>
            <a:endCxn id="101" idx="0"/>
          </p:cNvCxnSpPr>
          <p:nvPr/>
        </p:nvCxnSpPr>
        <p:spPr>
          <a:xfrm flipH="1">
            <a:off x="2270875" y="3526500"/>
            <a:ext cx="3456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9" idx="4"/>
            <a:endCxn id="102" idx="0"/>
          </p:cNvCxnSpPr>
          <p:nvPr/>
        </p:nvCxnSpPr>
        <p:spPr>
          <a:xfrm>
            <a:off x="2616475" y="3526500"/>
            <a:ext cx="11757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9" idx="4"/>
            <a:endCxn id="103" idx="0"/>
          </p:cNvCxnSpPr>
          <p:nvPr/>
        </p:nvCxnSpPr>
        <p:spPr>
          <a:xfrm>
            <a:off x="2616475" y="3526500"/>
            <a:ext cx="27177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99" idx="4"/>
            <a:endCxn id="104" idx="0"/>
          </p:cNvCxnSpPr>
          <p:nvPr/>
        </p:nvCxnSpPr>
        <p:spPr>
          <a:xfrm>
            <a:off x="2616475" y="3526500"/>
            <a:ext cx="42600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0" idx="4"/>
            <a:endCxn id="104" idx="0"/>
          </p:cNvCxnSpPr>
          <p:nvPr/>
        </p:nvCxnSpPr>
        <p:spPr>
          <a:xfrm>
            <a:off x="6530750" y="3526500"/>
            <a:ext cx="3456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0" idx="4"/>
            <a:endCxn id="103" idx="0"/>
          </p:cNvCxnSpPr>
          <p:nvPr/>
        </p:nvCxnSpPr>
        <p:spPr>
          <a:xfrm flipH="1">
            <a:off x="5334350" y="3526500"/>
            <a:ext cx="11964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100" idx="4"/>
            <a:endCxn id="102" idx="0"/>
          </p:cNvCxnSpPr>
          <p:nvPr/>
        </p:nvCxnSpPr>
        <p:spPr>
          <a:xfrm flipH="1">
            <a:off x="3792350" y="3526500"/>
            <a:ext cx="27384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101" idx="0"/>
          </p:cNvCxnSpPr>
          <p:nvPr/>
        </p:nvCxnSpPr>
        <p:spPr>
          <a:xfrm flipH="1">
            <a:off x="2270875" y="3526600"/>
            <a:ext cx="42600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875850" y="1572000"/>
            <a:ext cx="739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Confirmatory Factor Analysis</a:t>
            </a:r>
            <a:endParaRPr sz="6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7800" y="589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Terminology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325" y="1366350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Reliability Estimation: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variability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observed variables that is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reliable</a:t>
            </a:r>
            <a:endParaRPr b="1"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 Loading: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Coefficient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indicating the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strength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of the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between observed and latent variables 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643600" y="1366375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Observed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Variables that are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actually measured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can also be 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referred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as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indicators</a:t>
            </a:r>
            <a:endParaRPr b="1"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Latent Variables: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Theoretical constructs,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be directly observed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They are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inferred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variables. Can be 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psychological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traits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7800" y="589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Confirmatory Factor Analysis ?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683475" y="2991300"/>
            <a:ext cx="18660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597750" y="2991300"/>
            <a:ext cx="1866000" cy="53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683475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20485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74690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288950" y="3929200"/>
            <a:ext cx="11748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OV4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8"/>
          <p:cNvCxnSpPr>
            <a:stCxn id="130" idx="4"/>
            <a:endCxn id="132" idx="0"/>
          </p:cNvCxnSpPr>
          <p:nvPr/>
        </p:nvCxnSpPr>
        <p:spPr>
          <a:xfrm flipH="1">
            <a:off x="2270875" y="3526500"/>
            <a:ext cx="3456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130" idx="4"/>
            <a:endCxn id="133" idx="0"/>
          </p:cNvCxnSpPr>
          <p:nvPr/>
        </p:nvCxnSpPr>
        <p:spPr>
          <a:xfrm>
            <a:off x="2616475" y="3526500"/>
            <a:ext cx="117570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131" idx="4"/>
            <a:endCxn id="135" idx="0"/>
          </p:cNvCxnSpPr>
          <p:nvPr/>
        </p:nvCxnSpPr>
        <p:spPr>
          <a:xfrm>
            <a:off x="6530750" y="3526500"/>
            <a:ext cx="3456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stCxn id="131" idx="4"/>
            <a:endCxn id="134" idx="0"/>
          </p:cNvCxnSpPr>
          <p:nvPr/>
        </p:nvCxnSpPr>
        <p:spPr>
          <a:xfrm flipH="1">
            <a:off x="5334350" y="3526500"/>
            <a:ext cx="1196400" cy="40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2614800" y="2991300"/>
            <a:ext cx="391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29325" y="1366375"/>
            <a:ext cx="37743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latent variable method that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tests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if data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fits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hypothesized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after Exploratory Factor Analysis (</a:t>
            </a: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EFA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43600" y="1366375"/>
            <a:ext cx="37743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Validates structure of relationship between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observed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latent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variables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2098075" y="4721500"/>
            <a:ext cx="345600" cy="34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619450" y="4721500"/>
            <a:ext cx="345600" cy="34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61500" y="4721500"/>
            <a:ext cx="345600" cy="34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6703550" y="4721500"/>
            <a:ext cx="345600" cy="34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8"/>
          <p:cNvCxnSpPr>
            <a:stCxn id="143" idx="0"/>
            <a:endCxn id="132" idx="2"/>
          </p:cNvCxnSpPr>
          <p:nvPr/>
        </p:nvCxnSpPr>
        <p:spPr>
          <a:xfrm rot="10800000">
            <a:off x="2270875" y="4464400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4" idx="0"/>
            <a:endCxn id="133" idx="2"/>
          </p:cNvCxnSpPr>
          <p:nvPr/>
        </p:nvCxnSpPr>
        <p:spPr>
          <a:xfrm rot="10800000">
            <a:off x="3792250" y="4464400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5" idx="0"/>
            <a:endCxn id="134" idx="2"/>
          </p:cNvCxnSpPr>
          <p:nvPr/>
        </p:nvCxnSpPr>
        <p:spPr>
          <a:xfrm rot="10800000">
            <a:off x="5334300" y="4464400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46" idx="0"/>
            <a:endCxn id="135" idx="2"/>
          </p:cNvCxnSpPr>
          <p:nvPr/>
        </p:nvCxnSpPr>
        <p:spPr>
          <a:xfrm rot="10800000">
            <a:off x="6876350" y="4464400"/>
            <a:ext cx="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727800" y="757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CFA vs EFA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415025"/>
            <a:ext cx="8096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875850" y="1947150"/>
            <a:ext cx="73923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How is CFA done?</a:t>
            </a:r>
            <a:endParaRPr sz="6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7800" y="589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Model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27800" y="1465475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direct relationship between latent and observed variables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Shows which observed variables are affected by which latent variable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lang="en-GB" sz="20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x=Λξ+δ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907925" y="1465475"/>
            <a:ext cx="3774300" cy="29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-GB" sz="1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Vector of observed variables</a:t>
            </a:r>
            <a:endParaRPr sz="14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Factor loading matrix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ξ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Vector of latent variables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-"/>
            </a:pPr>
            <a:r>
              <a:rPr b="1"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-GB" sz="1400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Residuals</a:t>
            </a:r>
            <a:endParaRPr sz="1400">
              <a:solidFill>
                <a:srgbClr val="40404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