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D66C-9683-8974-221E-57C9E9599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FFA898-4EE0-5A02-15CA-845E84439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7DEBA-32CB-912A-A429-03347138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EA564-9EFB-49C7-BA54-1B1BD6B96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13F8A-BF85-1261-5CA9-3C77B2C8F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3920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08A57-B0B2-62E9-7C15-E7232BDFE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CF74-A293-74F9-518C-79E026627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03C6B-9A06-95A0-F9FA-CF07F8F5E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2CA81-134C-6E4A-4AE5-1E6CDBB0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85699-9643-E290-B00E-64E76735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29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7FB10-7EAC-7310-59ED-DE231C805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6959DD-D6C1-29B4-19BC-118324C8AE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49FD4-217F-4973-5930-BAFB3FBD6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35D85-1EEA-6132-6DE1-340ABBF2F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258D9-AD7F-1F8A-6E94-F2BF12912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01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203D-A862-5848-A9F7-21556378F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3ABD-E2A6-C9C7-B3AF-32B0DDA2C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F3B7B-8C2D-F287-592A-FFB422EE0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C687B-BC64-522A-0059-9F488643C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1227B-D25F-BBCA-5D62-96D3163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0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2F636-5024-5741-AFD9-3912C6773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F2A8E-327B-23BA-533A-EFC8F64A3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651F0-6ED9-99F6-543F-87B751EB7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0B5C22-CD32-E383-6EB1-C8ABC7B8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99F01-18AB-635B-816B-514F5ED7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2839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8F70-7F2C-2A3B-EE45-2DFC0514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376C9-CE35-6CA6-5E51-64749FC210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6AA32-62AF-02BC-BF4A-736225B1DA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CD8C9-4D4E-A8EF-90A4-4A340CBC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B8BDD-8B58-F799-3FA7-836AC1C5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8FE11-6C33-6300-4892-E651750A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029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E3219-0CE4-CDDF-8CE0-2DF8CD521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03C37-A697-6ABA-BE89-3499B6784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D5045B-25B7-AAF1-409D-D9BC243BB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A0E37C-423B-9655-984A-AAA0D0CCB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586018-A79F-AA21-3049-99EFAB8C94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052561-3DCB-D6E7-3EA0-EA650A941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005E7-9646-196C-0580-3EE511F3F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7807F-685E-6A5C-D228-CBB2B68CD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895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8A048-8491-1839-35FA-9D02F05BA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3E231-1A5A-4CAF-B26D-DD304741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5DE136-D5FF-06D0-A382-5EFADDDE2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5C678-F88F-08FA-9EE7-AC13ECD18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5815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7EEED3-7C7D-4011-B38E-17A2C268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DE4282-78F6-5854-3D4C-3849BCA9D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E7225-8DA1-20F1-5972-2D6A0F2EF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252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A497F-B070-D03E-6439-2710EF294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748D7-D33F-9DEE-6F6B-CEFE44B88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9164E-53C3-867E-833E-473596CCD7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DE230-905E-D4F8-BB8E-631DF3D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B7DF5-AFE7-F4FF-2F86-4C526B6E5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B64B3-6798-4290-ABA7-F8BBE1120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6868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CC59-06B7-8368-CFBD-AD4AF3B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4AB13-F7EC-36C2-8594-5109013CD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62795-801F-5B58-F6B3-3952F2E1C8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7C43E-126B-08E7-2819-1EFBD4251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9D6B7-0533-2660-4B20-361E76316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5FC0D-B426-159B-6ACB-BDD2F99C8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4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1BB267-C205-2CD5-3EFD-BAC7EBAC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2F4D1B-EC71-A713-E2BB-DF869797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11901-0D8D-E072-DF4D-F95CB1F2B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7696A7-8A8C-44C7-906E-318CD19FD3E2}" type="datetimeFigureOut">
              <a:rPr lang="en-GB" smtClean="0"/>
              <a:t>04/06/2025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C50A3-ECAC-D59E-0F55-6AD170E54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C08-9445-8D9A-3EB0-92356E9ADD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A2E270-B045-41FC-A3C3-ACA01AF4B16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579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D69BF-12E3-7212-453D-4B77C527ED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Robot Outputs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8E623-79D0-E871-2991-7812B01A9E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Pepper Money</a:t>
            </a:r>
          </a:p>
        </p:txBody>
      </p:sp>
    </p:spTree>
    <p:extLst>
      <p:ext uri="{BB962C8B-B14F-4D97-AF65-F5344CB8AC3E}">
        <p14:creationId xmlns:p14="http://schemas.microsoft.com/office/powerpoint/2010/main" val="3238628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EA1DAFF-CECA-492F-BFA1-22C64956B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3D3744-142C-4653-90AB-546FE6B84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BC69CAC-820B-41BA-BFCA-79B45576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D205E7A-88AB-4C4B-B8D1-5A76AA878B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D4286E9-8501-4EBF-874C-74897B4B6F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5586ADC-910E-45C9-BAB4-CB0EFBEE5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B594C5-5BB0-49AE-8AAC-AE40A6F8A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51A8C8-6254-E86D-67FC-7C935A1F83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21619"/>
          <a:stretch>
            <a:fillRect/>
          </a:stretch>
        </p:blipFill>
        <p:spPr>
          <a:xfrm>
            <a:off x="626590" y="317578"/>
            <a:ext cx="10851111" cy="3508437"/>
          </a:xfrm>
          <a:prstGeom prst="rect">
            <a:avLst/>
          </a:prstGeom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482489"/>
            <a:ext cx="304800" cy="429768"/>
            <a:chOff x="215328" y="-46937"/>
            <a:chExt cx="304800" cy="277384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2A813FC-9A28-4132-331E-6EB241E65B03}"/>
              </a:ext>
            </a:extLst>
          </p:cNvPr>
          <p:cNvSpPr txBox="1"/>
          <p:nvPr/>
        </p:nvSpPr>
        <p:spPr>
          <a:xfrm>
            <a:off x="1164736" y="4018143"/>
            <a:ext cx="9995450" cy="2129599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1" dirty="0" err="1">
                <a:solidFill>
                  <a:schemeClr val="bg1"/>
                </a:solidFill>
              </a:rPr>
              <a:t>Distribución</a:t>
            </a:r>
            <a:r>
              <a:rPr lang="en-US" sz="1400" b="1" dirty="0">
                <a:solidFill>
                  <a:schemeClr val="bg1"/>
                </a:solidFill>
              </a:rPr>
              <a:t> de </a:t>
            </a:r>
            <a:r>
              <a:rPr lang="en-US" sz="1400" b="1" dirty="0" err="1">
                <a:solidFill>
                  <a:schemeClr val="bg1"/>
                </a:solidFill>
              </a:rPr>
              <a:t>Predicciones</a:t>
            </a:r>
            <a:r>
              <a:rPr lang="en-US" sz="1400" b="1" dirty="0">
                <a:solidFill>
                  <a:schemeClr val="bg1"/>
                </a:solidFill>
              </a:rPr>
              <a:t> y Curva ROC: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bg1"/>
                </a:solidFill>
              </a:rPr>
              <a:t>Profundiza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rendimiento</a:t>
            </a:r>
            <a:r>
              <a:rPr lang="en-US" sz="1400" dirty="0">
                <a:solidFill>
                  <a:schemeClr val="bg1"/>
                </a:solidFill>
              </a:rPr>
              <a:t> del </a:t>
            </a:r>
            <a:r>
              <a:rPr lang="en-US" sz="1400" dirty="0" err="1">
                <a:solidFill>
                  <a:schemeClr val="bg1"/>
                </a:solidFill>
              </a:rPr>
              <a:t>modelo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seleccionado</a:t>
            </a:r>
            <a:r>
              <a:rPr lang="en-US" sz="1400" dirty="0">
                <a:solidFill>
                  <a:schemeClr val="bg1"/>
                </a:solidFill>
              </a:rPr>
              <a:t> (M132). La Curva ROC </a:t>
            </a:r>
            <a:r>
              <a:rPr lang="en-US" sz="1400" dirty="0" err="1">
                <a:solidFill>
                  <a:schemeClr val="bg1"/>
                </a:solidFill>
              </a:rPr>
              <a:t>muestra</a:t>
            </a:r>
            <a:r>
              <a:rPr lang="en-US" sz="1400" dirty="0">
                <a:solidFill>
                  <a:schemeClr val="bg1"/>
                </a:solidFill>
              </a:rPr>
              <a:t> un </a:t>
            </a:r>
            <a:r>
              <a:rPr lang="en-US" sz="1400" dirty="0" err="1">
                <a:solidFill>
                  <a:schemeClr val="bg1"/>
                </a:solidFill>
              </a:rPr>
              <a:t>buen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poder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discriminativo</a:t>
            </a:r>
            <a:r>
              <a:rPr lang="en-US" sz="1400" dirty="0">
                <a:solidFill>
                  <a:schemeClr val="bg1"/>
                </a:solidFill>
              </a:rPr>
              <a:t> general del </a:t>
            </a:r>
            <a:r>
              <a:rPr lang="en-US" sz="1400" dirty="0" err="1">
                <a:solidFill>
                  <a:schemeClr val="bg1"/>
                </a:solidFill>
              </a:rPr>
              <a:t>modelo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Sin embargo, al </a:t>
            </a:r>
            <a:r>
              <a:rPr lang="en-US" sz="1400" dirty="0" err="1">
                <a:solidFill>
                  <a:schemeClr val="bg1"/>
                </a:solidFill>
              </a:rPr>
              <a:t>observar</a:t>
            </a:r>
            <a:r>
              <a:rPr lang="en-US" sz="1400" dirty="0">
                <a:solidFill>
                  <a:schemeClr val="bg1"/>
                </a:solidFill>
              </a:rPr>
              <a:t> la </a:t>
            </a:r>
            <a:r>
              <a:rPr lang="en-US" sz="1400" dirty="0" err="1">
                <a:solidFill>
                  <a:schemeClr val="bg1"/>
                </a:solidFill>
              </a:rPr>
              <a:t>Matriz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Confusión</a:t>
            </a:r>
            <a:r>
              <a:rPr lang="en-US" sz="1400" dirty="0">
                <a:solidFill>
                  <a:schemeClr val="bg1"/>
                </a:solidFill>
              </a:rPr>
              <a:t> y las </a:t>
            </a:r>
            <a:r>
              <a:rPr lang="en-US" sz="1400" dirty="0" err="1">
                <a:solidFill>
                  <a:schemeClr val="bg1"/>
                </a:solidFill>
              </a:rPr>
              <a:t>Métricas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Rendimiento</a:t>
            </a:r>
            <a:r>
              <a:rPr lang="en-US" sz="1400" dirty="0">
                <a:solidFill>
                  <a:schemeClr val="bg1"/>
                </a:solidFill>
              </a:rPr>
              <a:t> (F1 Score, Tasa de </a:t>
            </a:r>
            <a:r>
              <a:rPr lang="en-US" sz="1400" dirty="0" err="1">
                <a:solidFill>
                  <a:schemeClr val="bg1"/>
                </a:solidFill>
              </a:rPr>
              <a:t>Verdaderos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Positivos</a:t>
            </a:r>
            <a:r>
              <a:rPr lang="en-US" sz="1400" dirty="0">
                <a:solidFill>
                  <a:schemeClr val="bg1"/>
                </a:solidFill>
              </a:rPr>
              <a:t>, Valor </a:t>
            </a:r>
            <a:r>
              <a:rPr lang="en-US" sz="1400" dirty="0" err="1">
                <a:solidFill>
                  <a:schemeClr val="bg1"/>
                </a:solidFill>
              </a:rPr>
              <a:t>Predictivo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Positivo</a:t>
            </a:r>
            <a:r>
              <a:rPr lang="en-US" sz="1400" dirty="0">
                <a:solidFill>
                  <a:schemeClr val="bg1"/>
                </a:solidFill>
              </a:rPr>
              <a:t>), se </a:t>
            </a:r>
            <a:r>
              <a:rPr lang="en-US" sz="1400" dirty="0" err="1">
                <a:solidFill>
                  <a:schemeClr val="bg1"/>
                </a:solidFill>
              </a:rPr>
              <a:t>revela</a:t>
            </a:r>
            <a:r>
              <a:rPr lang="en-US" sz="1400" dirty="0">
                <a:solidFill>
                  <a:schemeClr val="bg1"/>
                </a:solidFill>
              </a:rPr>
              <a:t> que </a:t>
            </a:r>
            <a:r>
              <a:rPr lang="en-US" sz="1400" dirty="0" err="1">
                <a:solidFill>
                  <a:schemeClr val="bg1"/>
                </a:solidFill>
              </a:rPr>
              <a:t>el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modelo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el</a:t>
            </a:r>
            <a:r>
              <a:rPr lang="en-US" sz="1400" dirty="0">
                <a:solidFill>
                  <a:schemeClr val="bg1"/>
                </a:solidFill>
              </a:rPr>
              <a:t> umbral actual (0.0758), </a:t>
            </a:r>
            <a:r>
              <a:rPr lang="en-US" sz="1400" dirty="0" err="1">
                <a:solidFill>
                  <a:schemeClr val="bg1"/>
                </a:solidFill>
              </a:rPr>
              <a:t>tiene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dificultades</a:t>
            </a:r>
            <a:r>
              <a:rPr lang="en-US" sz="1400" dirty="0">
                <a:solidFill>
                  <a:schemeClr val="bg1"/>
                </a:solidFill>
              </a:rPr>
              <a:t> para </a:t>
            </a:r>
            <a:r>
              <a:rPr lang="en-US" sz="1400" dirty="0" err="1">
                <a:solidFill>
                  <a:schemeClr val="bg1"/>
                </a:solidFill>
              </a:rPr>
              <a:t>identificar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correctamente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los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casos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positivos</a:t>
            </a:r>
            <a:r>
              <a:rPr lang="en-US" sz="1400" dirty="0">
                <a:solidFill>
                  <a:schemeClr val="bg1"/>
                </a:solidFill>
              </a:rPr>
              <a:t> (baja </a:t>
            </a:r>
            <a:r>
              <a:rPr lang="en-US" sz="1400" dirty="0" err="1">
                <a:solidFill>
                  <a:schemeClr val="bg1"/>
                </a:solidFill>
              </a:rPr>
              <a:t>Sensibilidad</a:t>
            </a:r>
            <a:r>
              <a:rPr lang="en-US" sz="1400" dirty="0">
                <a:solidFill>
                  <a:schemeClr val="bg1"/>
                </a:solidFill>
              </a:rPr>
              <a:t> y </a:t>
            </a:r>
            <a:r>
              <a:rPr lang="en-US" sz="1400" dirty="0" err="1">
                <a:solidFill>
                  <a:schemeClr val="bg1"/>
                </a:solidFill>
              </a:rPr>
              <a:t>Precisión</a:t>
            </a:r>
            <a:r>
              <a:rPr lang="en-US" sz="1400" dirty="0">
                <a:solidFill>
                  <a:schemeClr val="bg1"/>
                </a:solidFill>
              </a:rPr>
              <a:t>) y </a:t>
            </a:r>
            <a:r>
              <a:rPr lang="en-US" sz="1400" dirty="0" err="1">
                <a:solidFill>
                  <a:schemeClr val="bg1"/>
                </a:solidFill>
              </a:rPr>
              <a:t>presenta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tasa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relativamente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alta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falsos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positivos</a:t>
            </a:r>
            <a:r>
              <a:rPr lang="en-US" sz="1400" dirty="0">
                <a:solidFill>
                  <a:schemeClr val="bg1"/>
                </a:solidFill>
              </a:rPr>
              <a:t>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La </a:t>
            </a:r>
            <a:r>
              <a:rPr lang="en-US" sz="1400" dirty="0" err="1">
                <a:solidFill>
                  <a:schemeClr val="bg1"/>
                </a:solidFill>
              </a:rPr>
              <a:t>distribución</a:t>
            </a:r>
            <a:r>
              <a:rPr lang="en-US" sz="1400" dirty="0">
                <a:solidFill>
                  <a:schemeClr val="bg1"/>
                </a:solidFill>
              </a:rPr>
              <a:t> de </a:t>
            </a:r>
            <a:r>
              <a:rPr lang="en-US" sz="1400" dirty="0" err="1">
                <a:solidFill>
                  <a:schemeClr val="bg1"/>
                </a:solidFill>
              </a:rPr>
              <a:t>predicciones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muestra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una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separación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decente</a:t>
            </a:r>
            <a:r>
              <a:rPr lang="en-US" sz="1400" dirty="0">
                <a:solidFill>
                  <a:schemeClr val="bg1"/>
                </a:solidFill>
              </a:rPr>
              <a:t> de las </a:t>
            </a:r>
            <a:r>
              <a:rPr lang="en-US" sz="1400" dirty="0" err="1">
                <a:solidFill>
                  <a:schemeClr val="bg1"/>
                </a:solidFill>
              </a:rPr>
              <a:t>clases</a:t>
            </a:r>
            <a:r>
              <a:rPr lang="en-US" sz="14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4586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8263A24-0C1F-4677-B43C-4AE14E276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ADDB668-2CA4-4D2B-9C34-3487CA330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553" y="304802"/>
            <a:ext cx="11097349" cy="1573149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32A331-249A-D65A-C225-822290D40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05575"/>
            <a:ext cx="5001768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De Accuracy a AUC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68BC19-F052-4108-93E1-6A3D1DEC0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784" y="764424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5FD337D-4D6B-4C8B-B6F5-121097E09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86984" y="1071836"/>
            <a:ext cx="1021458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899D19-768A-5FB1-7B75-50064D7C1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91" y="2091095"/>
            <a:ext cx="3754069" cy="42062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63E448F-EF79-6931-AB6B-E522D79FA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4999" y="2086081"/>
            <a:ext cx="5324354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5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57BAD-FA6C-F4BA-4E07-C7DEB4D6C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en-GB" sz="3600" dirty="0">
                <a:solidFill>
                  <a:srgbClr val="FFFFFF"/>
                </a:solidFill>
              </a:rPr>
              <a:t>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3A97DA-69E3-53FC-B266-3F35A531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715556"/>
            <a:ext cx="6780700" cy="542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94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9E4301-895F-BC6F-D92D-E604B75C67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190225"/>
              </p:ext>
            </p:extLst>
          </p:nvPr>
        </p:nvGraphicFramePr>
        <p:xfrm>
          <a:off x="84220" y="109728"/>
          <a:ext cx="12023560" cy="6598592"/>
        </p:xfrm>
        <a:graphic>
          <a:graphicData uri="http://schemas.openxmlformats.org/drawingml/2006/table">
            <a:tbl>
              <a:tblPr/>
              <a:tblGrid>
                <a:gridCol w="2777852">
                  <a:extLst>
                    <a:ext uri="{9D8B030D-6E8A-4147-A177-3AD203B41FA5}">
                      <a16:colId xmlns:a16="http://schemas.microsoft.com/office/drawing/2014/main" val="3196141966"/>
                    </a:ext>
                  </a:extLst>
                </a:gridCol>
                <a:gridCol w="3233928">
                  <a:extLst>
                    <a:ext uri="{9D8B030D-6E8A-4147-A177-3AD203B41FA5}">
                      <a16:colId xmlns:a16="http://schemas.microsoft.com/office/drawing/2014/main" val="3512119230"/>
                    </a:ext>
                  </a:extLst>
                </a:gridCol>
                <a:gridCol w="3005890">
                  <a:extLst>
                    <a:ext uri="{9D8B030D-6E8A-4147-A177-3AD203B41FA5}">
                      <a16:colId xmlns:a16="http://schemas.microsoft.com/office/drawing/2014/main" val="83175360"/>
                    </a:ext>
                  </a:extLst>
                </a:gridCol>
                <a:gridCol w="3005890">
                  <a:extLst>
                    <a:ext uri="{9D8B030D-6E8A-4147-A177-3AD203B41FA5}">
                      <a16:colId xmlns:a16="http://schemas.microsoft.com/office/drawing/2014/main" val="2468086167"/>
                    </a:ext>
                  </a:extLst>
                </a:gridCol>
              </a:tblGrid>
              <a:tr h="197788"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>
                          <a:highlight>
                            <a:srgbClr val="C0C0C0"/>
                          </a:highlight>
                        </a:rPr>
                        <a:t>Métrica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>
                          <a:highlight>
                            <a:srgbClr val="C0C0C0"/>
                          </a:highlight>
                        </a:rPr>
                        <a:t>Casos de Uso Principales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>
                          <a:highlight>
                            <a:srgbClr val="C0C0C0"/>
                          </a:highlight>
                        </a:rPr>
                        <a:t>¿Requiere </a:t>
                      </a:r>
                    </a:p>
                    <a:p>
                      <a:pPr algn="ctr"/>
                      <a:r>
                        <a:rPr lang="es-ES_tradnl" sz="1400" noProof="0" dirty="0">
                          <a:highlight>
                            <a:srgbClr val="C0C0C0"/>
                          </a:highlight>
                        </a:rPr>
                        <a:t>Umbral Fijo?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>
                          <a:highlight>
                            <a:srgbClr val="C0C0C0"/>
                          </a:highlight>
                        </a:rPr>
                        <a:t>Notas Adicionales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298483"/>
                  </a:ext>
                </a:extLst>
              </a:tr>
              <a:tr h="452087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Exactitud (</a:t>
                      </a:r>
                      <a:r>
                        <a:rPr lang="es-ES_tradnl" sz="1400" b="1" noProof="0" dirty="0" err="1"/>
                        <a:t>Accuracy</a:t>
                      </a:r>
                      <a:r>
                        <a:rPr lang="es-ES_tradnl" sz="1400" b="1" noProof="0" dirty="0"/>
                        <a:t>)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Conjuntos de datos </a:t>
                      </a:r>
                      <a:r>
                        <a:rPr lang="es-ES_tradnl" sz="1400" b="1" u="sng" noProof="0" dirty="0"/>
                        <a:t>balanceados</a:t>
                      </a:r>
                      <a:r>
                        <a:rPr lang="es-ES_tradnl" sz="1400" noProof="0" dirty="0"/>
                        <a:t>, donde falsos positivos y falsos negativos son </a:t>
                      </a:r>
                      <a:r>
                        <a:rPr lang="es-ES_tradnl" sz="1400" b="1" noProof="0" dirty="0"/>
                        <a:t>igual de importantes</a:t>
                      </a:r>
                      <a:r>
                        <a:rPr lang="es-ES_tradnl" sz="1400" noProof="0" dirty="0"/>
                        <a:t>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Sí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Mide la proporción de predicciones correctas sobre el total.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8288783"/>
                  </a:ext>
                </a:extLst>
              </a:tr>
              <a:tr h="452087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Precisión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Cuando los </a:t>
                      </a:r>
                      <a:r>
                        <a:rPr lang="es-ES_tradnl" sz="1400" b="1" noProof="0" dirty="0"/>
                        <a:t>falsos positivos</a:t>
                      </a:r>
                      <a:r>
                        <a:rPr lang="es-ES_tradnl" sz="1400" noProof="0" dirty="0"/>
                        <a:t> son </a:t>
                      </a:r>
                      <a:r>
                        <a:rPr lang="es-ES_tradnl" sz="1400" b="1" noProof="0" dirty="0"/>
                        <a:t>más costosos o críticos</a:t>
                      </a:r>
                      <a:r>
                        <a:rPr lang="es-ES_tradnl" sz="1400" noProof="0" dirty="0"/>
                        <a:t> (ej. detección de spam, evitar falsas alarmas).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Sí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Mide la proporción de verdaderos positivos sobre el total de positivos predichos.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243391"/>
                  </a:ext>
                </a:extLst>
              </a:tr>
              <a:tr h="536853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Exhaustividad (</a:t>
                      </a:r>
                      <a:r>
                        <a:rPr lang="es-ES_tradnl" sz="1400" b="1" noProof="0" dirty="0" err="1"/>
                        <a:t>Recall</a:t>
                      </a:r>
                      <a:r>
                        <a:rPr lang="es-ES_tradnl" sz="1400" b="1" noProof="0" dirty="0"/>
                        <a:t>)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Cuando los </a:t>
                      </a:r>
                      <a:r>
                        <a:rPr lang="es-ES_tradnl" sz="1400" b="1" noProof="0" dirty="0"/>
                        <a:t>falsos negativos</a:t>
                      </a:r>
                      <a:r>
                        <a:rPr lang="es-ES_tradnl" sz="1400" noProof="0" dirty="0"/>
                        <a:t> son </a:t>
                      </a:r>
                      <a:r>
                        <a:rPr lang="es-ES_tradnl" sz="1400" b="1" noProof="0" dirty="0"/>
                        <a:t>más costosos o críticos</a:t>
                      </a:r>
                      <a:r>
                        <a:rPr lang="es-ES_tradnl" sz="1400" noProof="0" dirty="0"/>
                        <a:t> (ej. diagnóstico médico, no perder casos importantes).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Sí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Mide la proporción de verdaderos positivos sobre el total de casos positivos reales.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6579873"/>
                  </a:ext>
                </a:extLst>
              </a:tr>
              <a:tr h="452087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F1-score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Conjuntos de datos </a:t>
                      </a:r>
                      <a:r>
                        <a:rPr lang="es-ES_tradnl" sz="1400" b="1" u="sng" noProof="0" dirty="0"/>
                        <a:t>desbalanceados</a:t>
                      </a:r>
                      <a:r>
                        <a:rPr lang="es-ES_tradnl" sz="1400" u="sng" noProof="0" dirty="0"/>
                        <a:t> </a:t>
                      </a:r>
                      <a:r>
                        <a:rPr lang="es-ES_tradnl" sz="1400" noProof="0" dirty="0"/>
                        <a:t>donde </a:t>
                      </a:r>
                      <a:r>
                        <a:rPr lang="es-ES_tradnl" sz="1400" b="1" noProof="0" dirty="0"/>
                        <a:t>tanto precisión como exhaustividad son importantes</a:t>
                      </a:r>
                      <a:r>
                        <a:rPr lang="es-ES_tradnl" sz="1400" noProof="0" dirty="0"/>
                        <a:t>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Sí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Es la media armónica de precisión y exhaustividad; equilibra ambas métricas, dando más peso a la más baja.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8248036"/>
                  </a:ext>
                </a:extLst>
              </a:tr>
              <a:tr h="1045451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AUC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Evalúa el </a:t>
                      </a:r>
                      <a:r>
                        <a:rPr lang="es-ES_tradnl" sz="1400" b="1" noProof="0" dirty="0"/>
                        <a:t>rendimiento general</a:t>
                      </a:r>
                      <a:r>
                        <a:rPr lang="es-ES_tradnl" sz="1400" noProof="0" dirty="0"/>
                        <a:t> del modelo, especialmente en </a:t>
                      </a:r>
                      <a:r>
                        <a:rPr lang="es-ES_tradnl" sz="1400" noProof="0" dirty="0" err="1"/>
                        <a:t>datasets</a:t>
                      </a:r>
                      <a:r>
                        <a:rPr lang="es-ES_tradnl" sz="1400" noProof="0" dirty="0"/>
                        <a:t> </a:t>
                      </a:r>
                      <a:r>
                        <a:rPr lang="es-ES_tradnl" sz="1400" b="1" u="sng" noProof="0" dirty="0"/>
                        <a:t>desbalanceados</a:t>
                      </a:r>
                      <a:r>
                        <a:rPr lang="es-ES_tradnl" sz="1400" noProof="0" dirty="0"/>
                        <a:t>. Importante cuando el </a:t>
                      </a:r>
                      <a:r>
                        <a:rPr lang="es-ES_tradnl" sz="1400" b="1" u="sng" noProof="0" dirty="0"/>
                        <a:t>umbral óptimo es desconocido </a:t>
                      </a:r>
                      <a:r>
                        <a:rPr lang="es-ES_tradnl" sz="1400" b="1" noProof="0" dirty="0"/>
                        <a:t>o puede variar</a:t>
                      </a:r>
                      <a:r>
                        <a:rPr lang="es-ES_tradnl" sz="1400" noProof="0" dirty="0"/>
                        <a:t> posteriormente (ej. detección de fraude, campañas de marketing según presupuesto).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No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Considera la capacidad del modelo para clasificar instancias correctamente, sin depender de un umbral específico. Útil cuando precisión y exhaustividad son importantes y el umbral puede ajustarse tras el despliegue.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7153667"/>
                  </a:ext>
                </a:extLst>
              </a:tr>
              <a:tr h="1214984">
                <a:tc>
                  <a:txBody>
                    <a:bodyPr/>
                    <a:lstStyle/>
                    <a:p>
                      <a:pPr algn="ctr"/>
                      <a:r>
                        <a:rPr lang="es-ES_tradnl" sz="1400" b="1" noProof="0" dirty="0"/>
                        <a:t>KS</a:t>
                      </a:r>
                      <a:endParaRPr lang="es-ES_tradnl" sz="1400" noProof="0" dirty="0"/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Evalúa el </a:t>
                      </a:r>
                      <a:r>
                        <a:rPr lang="es-ES_tradnl" sz="1400" b="1" noProof="0" dirty="0"/>
                        <a:t>rendimiento general</a:t>
                      </a:r>
                      <a:r>
                        <a:rPr lang="es-ES_tradnl" sz="1400" noProof="0" dirty="0"/>
                        <a:t> del modelo, especialmente en </a:t>
                      </a:r>
                      <a:r>
                        <a:rPr lang="es-ES_tradnl" sz="1400" noProof="0" dirty="0" err="1"/>
                        <a:t>datasets</a:t>
                      </a:r>
                      <a:r>
                        <a:rPr lang="es-ES_tradnl" sz="1400" noProof="0" dirty="0"/>
                        <a:t> </a:t>
                      </a:r>
                      <a:r>
                        <a:rPr lang="es-ES_tradnl" sz="1400" b="1" u="sng" noProof="0" dirty="0"/>
                        <a:t>desbalanceados</a:t>
                      </a:r>
                      <a:r>
                        <a:rPr lang="es-ES_tradnl" sz="1400" noProof="0" dirty="0"/>
                        <a:t>. Importante cuando el </a:t>
                      </a:r>
                      <a:r>
                        <a:rPr lang="es-ES_tradnl" sz="1400" b="1" u="sng" noProof="0" dirty="0"/>
                        <a:t>umbral óptimo es desconocido</a:t>
                      </a:r>
                      <a:r>
                        <a:rPr lang="es-ES_tradnl" sz="1400" b="1" noProof="0" dirty="0"/>
                        <a:t> pero estable</a:t>
                      </a:r>
                      <a:r>
                        <a:rPr lang="es-ES_tradnl" sz="1400" noProof="0" dirty="0"/>
                        <a:t> (ej. riesgo de crédito, modelos de rentabilidad), situándose en un rango pequeño tras el despliegue.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No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_tradnl" sz="1400" noProof="0" dirty="0"/>
                        <a:t>Considera la capacidad del modelo para clasificar instancias en el punto de corte óptimo (máxima diferencia entre las curvas de las dos clases). Útil cuando precisión y exhaustividad son importantes y el umbral se definirá en un rango específico y estable.</a:t>
                      </a:r>
                    </a:p>
                  </a:txBody>
                  <a:tcPr marL="28255" marR="28255" marT="14128" marB="1412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9434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1065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C77032-C865-6057-7D7A-E2743CFA2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D5619C4-99C9-3651-66ED-A75B462B338E}"/>
              </a:ext>
            </a:extLst>
          </p:cNvPr>
          <p:cNvSpPr txBox="1"/>
          <p:nvPr/>
        </p:nvSpPr>
        <p:spPr>
          <a:xfrm>
            <a:off x="1424539" y="1100136"/>
            <a:ext cx="9931197" cy="1866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b="1" dirty="0" err="1"/>
              <a:t>Comparación</a:t>
            </a:r>
            <a:r>
              <a:rPr lang="en-US" sz="1400" b="1" dirty="0"/>
              <a:t> de </a:t>
            </a:r>
            <a:r>
              <a:rPr lang="en-US" sz="1400" b="1" dirty="0" err="1"/>
              <a:t>Modelos</a:t>
            </a:r>
            <a:r>
              <a:rPr lang="en-US" sz="1400" b="1" dirty="0"/>
              <a:t>:</a:t>
            </a:r>
            <a:r>
              <a:rPr lang="en-US" sz="1400" dirty="0"/>
              <a:t>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"leaderboard" de </a:t>
            </a:r>
            <a:r>
              <a:rPr lang="en-US" sz="1400" dirty="0" err="1"/>
              <a:t>diferentes</a:t>
            </a:r>
            <a:r>
              <a:rPr lang="en-US" sz="1400" dirty="0"/>
              <a:t> </a:t>
            </a:r>
            <a:r>
              <a:rPr lang="en-US" sz="1400" dirty="0" err="1"/>
              <a:t>variaciones</a:t>
            </a:r>
            <a:r>
              <a:rPr lang="en-US" sz="1400" dirty="0"/>
              <a:t> de </a:t>
            </a:r>
            <a:r>
              <a:rPr lang="en-US" sz="1400" dirty="0" err="1"/>
              <a:t>modelos</a:t>
            </a:r>
            <a:r>
              <a:rPr lang="en-US" sz="1400" dirty="0"/>
              <a:t> "</a:t>
            </a:r>
            <a:r>
              <a:rPr lang="en-US" sz="1400" dirty="0" err="1"/>
              <a:t>eXtreme</a:t>
            </a:r>
            <a:r>
              <a:rPr lang="en-US" sz="1400" dirty="0"/>
              <a:t> Gradient Boosted Trees", </a:t>
            </a:r>
            <a:r>
              <a:rPr lang="en-US" sz="1400" dirty="0" err="1"/>
              <a:t>destacando</a:t>
            </a:r>
            <a:r>
              <a:rPr lang="en-US" sz="1400" dirty="0"/>
              <a:t> un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específico</a:t>
            </a:r>
            <a:r>
              <a:rPr lang="en-US" sz="1400" dirty="0"/>
              <a:t> (M132) </a:t>
            </a:r>
            <a:r>
              <a:rPr lang="en-US" sz="1400" dirty="0" err="1"/>
              <a:t>como</a:t>
            </a:r>
            <a:r>
              <a:rPr lang="en-US" sz="1400" dirty="0"/>
              <a:t> "RECOMENDADO PARA DESPLIEGUE" y "PREPARADO PARA DESPLIEGUE".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Esto indica que </a:t>
            </a:r>
            <a:r>
              <a:rPr lang="en-US" sz="1400" dirty="0" err="1"/>
              <a:t>DataRobot</a:t>
            </a:r>
            <a:r>
              <a:rPr lang="en-US" sz="1400" dirty="0"/>
              <a:t> ha </a:t>
            </a:r>
            <a:r>
              <a:rPr lang="en-US" sz="1400" dirty="0" err="1"/>
              <a:t>identificado</a:t>
            </a:r>
            <a:r>
              <a:rPr lang="en-US" sz="1400" dirty="0"/>
              <a:t>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mejor</a:t>
            </a:r>
            <a:r>
              <a:rPr lang="en-US" sz="1400" dirty="0"/>
              <a:t> </a:t>
            </a:r>
            <a:r>
              <a:rPr lang="en-US" sz="1400" dirty="0" err="1"/>
              <a:t>modelo</a:t>
            </a:r>
            <a:r>
              <a:rPr lang="en-US" sz="1400" dirty="0"/>
              <a:t> </a:t>
            </a:r>
            <a:r>
              <a:rPr lang="en-US" sz="1400" dirty="0" err="1"/>
              <a:t>basándose</a:t>
            </a:r>
            <a:r>
              <a:rPr lang="en-US" sz="1400" dirty="0"/>
              <a:t> </a:t>
            </a:r>
            <a:r>
              <a:rPr lang="en-US" sz="1400" dirty="0" err="1"/>
              <a:t>en</a:t>
            </a:r>
            <a:r>
              <a:rPr lang="en-US" sz="1400" dirty="0"/>
              <a:t> sus </a:t>
            </a:r>
            <a:r>
              <a:rPr lang="en-US" sz="1400" dirty="0" err="1"/>
              <a:t>métricas</a:t>
            </a:r>
            <a:r>
              <a:rPr lang="en-US" sz="1400" dirty="0"/>
              <a:t> </a:t>
            </a:r>
            <a:r>
              <a:rPr lang="en-US" sz="1400" dirty="0" err="1"/>
              <a:t>internas</a:t>
            </a:r>
            <a:r>
              <a:rPr lang="en-US" sz="1400" dirty="0"/>
              <a:t> y </a:t>
            </a:r>
            <a:r>
              <a:rPr lang="en-US" sz="1400" dirty="0" err="1"/>
              <a:t>verificaciones</a:t>
            </a:r>
            <a:r>
              <a:rPr lang="en-US" sz="1400" dirty="0"/>
              <a:t> de </a:t>
            </a:r>
            <a:r>
              <a:rPr lang="en-US" sz="1400" dirty="0" err="1"/>
              <a:t>preparación</a:t>
            </a:r>
            <a:r>
              <a:rPr lang="en-US" sz="1400" dirty="0"/>
              <a:t> para </a:t>
            </a:r>
            <a:r>
              <a:rPr lang="en-US" sz="1400" dirty="0" err="1"/>
              <a:t>producción</a:t>
            </a:r>
            <a:r>
              <a:rPr lang="en-US" sz="1400" dirty="0"/>
              <a:t>. Se </a:t>
            </a:r>
            <a:r>
              <a:rPr lang="en-US" sz="1400" dirty="0" err="1"/>
              <a:t>observa</a:t>
            </a:r>
            <a:r>
              <a:rPr lang="en-US" sz="1400" dirty="0"/>
              <a:t> que </a:t>
            </a:r>
            <a:r>
              <a:rPr lang="en-US" sz="1400" dirty="0" err="1"/>
              <a:t>el</a:t>
            </a:r>
            <a:r>
              <a:rPr lang="en-US" sz="1400" dirty="0"/>
              <a:t> </a:t>
            </a:r>
            <a:r>
              <a:rPr lang="en-US" sz="1400" dirty="0" err="1"/>
              <a:t>proceso</a:t>
            </a:r>
            <a:r>
              <a:rPr lang="en-US" sz="1400" dirty="0"/>
              <a:t> </a:t>
            </a:r>
            <a:r>
              <a:rPr lang="en-US" sz="1400" dirty="0" err="1"/>
              <a:t>experimenta</a:t>
            </a:r>
            <a:r>
              <a:rPr lang="en-US" sz="1400" dirty="0"/>
              <a:t> con </a:t>
            </a:r>
            <a:r>
              <a:rPr lang="en-US" sz="1400" dirty="0" err="1"/>
              <a:t>diferentes</a:t>
            </a:r>
            <a:r>
              <a:rPr lang="en-US" sz="1400" dirty="0"/>
              <a:t> conjuntos de </a:t>
            </a:r>
            <a:r>
              <a:rPr lang="en-US" sz="1400" dirty="0" err="1"/>
              <a:t>características</a:t>
            </a:r>
            <a:r>
              <a:rPr lang="en-US" sz="1400" dirty="0"/>
              <a:t> y </a:t>
            </a:r>
            <a:r>
              <a:rPr lang="en-US" sz="1400" dirty="0" err="1"/>
              <a:t>afinación</a:t>
            </a:r>
            <a:r>
              <a:rPr lang="en-US" sz="1400" dirty="0"/>
              <a:t> de hiperparámetros.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763AF4-29D6-EBAF-E720-D5E73A42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83" b="16440"/>
          <a:stretch>
            <a:fillRect/>
          </a:stretch>
        </p:blipFill>
        <p:spPr>
          <a:xfrm>
            <a:off x="20" y="3195484"/>
            <a:ext cx="12191980" cy="366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45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2ED6F9-63C3-4A8D-9BB4-1EA62533B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D72081E-AD41-4FBB-B02B-698A68DBCA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421890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blue and black rectangle with black background&#10;&#10;AI-generated content may be incorrect.">
            <a:extLst>
              <a:ext uri="{FF2B5EF4-FFF2-40B4-BE49-F238E27FC236}">
                <a16:creationId xmlns:a16="http://schemas.microsoft.com/office/drawing/2014/main" id="{F3139997-6EEB-23C9-3C82-0C20CC6D8C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64"/>
          <a:stretch>
            <a:fillRect/>
          </a:stretch>
        </p:blipFill>
        <p:spPr>
          <a:xfrm>
            <a:off x="20" y="10"/>
            <a:ext cx="12191980" cy="399447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16248AD-805F-41BF-9B57-FC53E5B32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491151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82758F-B2B3-4F0A-BB90-4BFFEDD16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525441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A7B300-BF88-162D-DCD5-F319678E75F2}"/>
              </a:ext>
            </a:extLst>
          </p:cNvPr>
          <p:cNvSpPr txBox="1"/>
          <p:nvPr/>
        </p:nvSpPr>
        <p:spPr>
          <a:xfrm>
            <a:off x="945791" y="4532042"/>
            <a:ext cx="10384696" cy="153619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Impacto de las </a:t>
            </a:r>
            <a:r>
              <a:rPr lang="en-US" sz="1500" b="1" dirty="0" err="1"/>
              <a:t>Características</a:t>
            </a:r>
            <a:r>
              <a:rPr lang="en-US" sz="1500" b="1" dirty="0"/>
              <a:t> (Feature Impact):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Gráfico</a:t>
            </a:r>
            <a:r>
              <a:rPr lang="en-US" sz="1500" dirty="0"/>
              <a:t> de barras </a:t>
            </a:r>
            <a:r>
              <a:rPr lang="en-US" sz="1500" dirty="0" err="1"/>
              <a:t>revela</a:t>
            </a:r>
            <a:r>
              <a:rPr lang="en-US" sz="1500" dirty="0"/>
              <a:t> </a:t>
            </a:r>
            <a:r>
              <a:rPr lang="en-US" sz="1500" dirty="0" err="1"/>
              <a:t>cuáles</a:t>
            </a:r>
            <a:r>
              <a:rPr lang="en-US" sz="1500" dirty="0"/>
              <a:t> son las variables </a:t>
            </a:r>
            <a:r>
              <a:rPr lang="en-US" sz="1500" dirty="0" err="1"/>
              <a:t>más</a:t>
            </a:r>
            <a:r>
              <a:rPr lang="en-US" sz="1500" dirty="0"/>
              <a:t> </a:t>
            </a:r>
            <a:r>
              <a:rPr lang="en-US" sz="1500" dirty="0" err="1"/>
              <a:t>influyentes</a:t>
            </a:r>
            <a:r>
              <a:rPr lang="en-US" sz="1500" dirty="0"/>
              <a:t> </a:t>
            </a:r>
            <a:r>
              <a:rPr lang="en-US" sz="1500" dirty="0" err="1"/>
              <a:t>en</a:t>
            </a:r>
            <a:r>
              <a:rPr lang="en-US" sz="1500" dirty="0"/>
              <a:t> las </a:t>
            </a:r>
            <a:r>
              <a:rPr lang="en-US" sz="1500" dirty="0" err="1"/>
              <a:t>predicciones</a:t>
            </a:r>
            <a:r>
              <a:rPr lang="en-US" sz="1500" dirty="0"/>
              <a:t> del </a:t>
            </a:r>
            <a:r>
              <a:rPr lang="en-US" sz="1500" dirty="0" err="1"/>
              <a:t>modelo</a:t>
            </a:r>
            <a:r>
              <a:rPr lang="en-US" sz="1500" dirty="0"/>
              <a:t>. PRO_PLAZO es, con </a:t>
            </a:r>
            <a:r>
              <a:rPr lang="en-US" sz="1500" dirty="0" err="1"/>
              <a:t>diferencia</a:t>
            </a:r>
            <a:r>
              <a:rPr lang="en-US" sz="1500" dirty="0"/>
              <a:t>, la </a:t>
            </a:r>
            <a:r>
              <a:rPr lang="en-US" sz="1500" dirty="0" err="1"/>
              <a:t>característica</a:t>
            </a:r>
            <a:r>
              <a:rPr lang="en-US" sz="1500" dirty="0"/>
              <a:t> </a:t>
            </a:r>
            <a:r>
              <a:rPr lang="en-US" sz="1500" dirty="0" err="1"/>
              <a:t>más</a:t>
            </a:r>
            <a:r>
              <a:rPr lang="en-US" sz="1500" dirty="0"/>
              <a:t> </a:t>
            </a:r>
            <a:r>
              <a:rPr lang="en-US" sz="1500" dirty="0" err="1"/>
              <a:t>impactante</a:t>
            </a:r>
            <a:r>
              <a:rPr lang="en-US" sz="1500" dirty="0"/>
              <a:t> (</a:t>
            </a:r>
            <a:r>
              <a:rPr lang="en-US" sz="1500" dirty="0" err="1"/>
              <a:t>casi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100%), </a:t>
            </a:r>
            <a:r>
              <a:rPr lang="en-US" sz="1500" dirty="0" err="1"/>
              <a:t>seguida</a:t>
            </a:r>
            <a:r>
              <a:rPr lang="en-US" sz="1500" dirty="0"/>
              <a:t> de CL_EDAD (</a:t>
            </a:r>
            <a:r>
              <a:rPr lang="en-US" sz="1500" dirty="0" err="1"/>
              <a:t>cerca</a:t>
            </a:r>
            <a:r>
              <a:rPr lang="en-US" sz="1500" dirty="0"/>
              <a:t> del 60%) y BEF_ACT.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Esto </a:t>
            </a:r>
            <a:r>
              <a:rPr lang="en-US" sz="1500" dirty="0" err="1"/>
              <a:t>proporciona</a:t>
            </a:r>
            <a:r>
              <a:rPr lang="en-US" sz="1500" dirty="0"/>
              <a:t> </a:t>
            </a:r>
            <a:r>
              <a:rPr lang="en-US" sz="1500" dirty="0" err="1"/>
              <a:t>información</a:t>
            </a:r>
            <a:r>
              <a:rPr lang="en-US" sz="1500" dirty="0"/>
              <a:t> crucial </a:t>
            </a:r>
            <a:r>
              <a:rPr lang="en-US" sz="1500" dirty="0" err="1"/>
              <a:t>sobre</a:t>
            </a:r>
            <a:r>
              <a:rPr lang="en-US" sz="1500" dirty="0"/>
              <a:t> </a:t>
            </a:r>
            <a:r>
              <a:rPr lang="en-US" sz="1500" dirty="0" err="1"/>
              <a:t>los</a:t>
            </a:r>
            <a:r>
              <a:rPr lang="en-US" sz="1500" dirty="0"/>
              <a:t> </a:t>
            </a:r>
            <a:r>
              <a:rPr lang="en-US" sz="1500" dirty="0" err="1"/>
              <a:t>factores</a:t>
            </a:r>
            <a:r>
              <a:rPr lang="en-US" sz="1500" dirty="0"/>
              <a:t> que </a:t>
            </a:r>
            <a:r>
              <a:rPr lang="en-US" sz="1500" dirty="0" err="1"/>
              <a:t>impulsan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resultado</a:t>
            </a:r>
            <a:r>
              <a:rPr lang="en-US" sz="1500" dirty="0"/>
              <a:t> </a:t>
            </a:r>
            <a:r>
              <a:rPr lang="en-US" sz="1500" dirty="0" err="1"/>
              <a:t>predicho</a:t>
            </a:r>
            <a:r>
              <a:rPr lang="en-US" sz="1500" dirty="0"/>
              <a:t> </a:t>
            </a:r>
            <a:r>
              <a:rPr lang="en-US" sz="1500" dirty="0" err="1"/>
              <a:t>por</a:t>
            </a:r>
            <a:r>
              <a:rPr lang="en-US" sz="1500" dirty="0"/>
              <a:t> </a:t>
            </a:r>
            <a:r>
              <a:rPr lang="en-US" sz="1500" dirty="0" err="1"/>
              <a:t>el</a:t>
            </a:r>
            <a:r>
              <a:rPr lang="en-US" sz="1500" dirty="0"/>
              <a:t> </a:t>
            </a:r>
            <a:r>
              <a:rPr lang="en-US" sz="1500" dirty="0" err="1"/>
              <a:t>modelo</a:t>
            </a:r>
            <a:r>
              <a:rPr lang="en-US" sz="1500" dirty="0"/>
              <a:t> y </a:t>
            </a:r>
            <a:r>
              <a:rPr lang="en-US" sz="1500" dirty="0" err="1"/>
              <a:t>puede</a:t>
            </a:r>
            <a:r>
              <a:rPr lang="en-US" sz="1500" dirty="0"/>
              <a:t> </a:t>
            </a:r>
            <a:r>
              <a:rPr lang="en-US" sz="1500" dirty="0" err="1"/>
              <a:t>guiar</a:t>
            </a:r>
            <a:r>
              <a:rPr lang="en-US" sz="1500" dirty="0"/>
              <a:t> </a:t>
            </a:r>
            <a:r>
              <a:rPr lang="en-US" sz="1500" dirty="0" err="1"/>
              <a:t>estrategias</a:t>
            </a:r>
            <a:r>
              <a:rPr lang="en-US" sz="1500" dirty="0"/>
              <a:t> de </a:t>
            </a:r>
            <a:r>
              <a:rPr lang="en-US" sz="1500" dirty="0" err="1"/>
              <a:t>negocio</a:t>
            </a:r>
            <a:r>
              <a:rPr lang="en-US" sz="1500" dirty="0"/>
              <a:t> o </a:t>
            </a:r>
            <a:r>
              <a:rPr lang="en-US" sz="1500" dirty="0" err="1"/>
              <a:t>futuras</a:t>
            </a:r>
            <a:r>
              <a:rPr lang="en-US" sz="1500" dirty="0"/>
              <a:t> </a:t>
            </a:r>
            <a:r>
              <a:rPr lang="en-US" sz="1500" dirty="0" err="1"/>
              <a:t>recopilaciones</a:t>
            </a:r>
            <a:r>
              <a:rPr lang="en-US" sz="1500" dirty="0"/>
              <a:t> de </a:t>
            </a:r>
            <a:r>
              <a:rPr lang="en-US" sz="1500" dirty="0" err="1"/>
              <a:t>datos</a:t>
            </a:r>
            <a:r>
              <a:rPr lang="en-US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5070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Data Robot Outputs</vt:lpstr>
      <vt:lpstr>PowerPoint Presentation</vt:lpstr>
      <vt:lpstr>De Accuracy a AUC</vt:lpstr>
      <vt:lpstr>KS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Manoel Fernando Alonso Gadi</dc:creator>
  <cp:lastModifiedBy>Manoel Fernando Alonso Gadi</cp:lastModifiedBy>
  <cp:revision>4</cp:revision>
  <dcterms:created xsi:type="dcterms:W3CDTF">2025-06-04T06:24:10Z</dcterms:created>
  <dcterms:modified xsi:type="dcterms:W3CDTF">2025-06-04T07:12:32Z</dcterms:modified>
</cp:coreProperties>
</file>