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58" r:id="rId2"/>
    <p:sldId id="461" r:id="rId3"/>
    <p:sldId id="406" r:id="rId4"/>
    <p:sldId id="356" r:id="rId5"/>
    <p:sldId id="361" r:id="rId6"/>
    <p:sldId id="512" r:id="rId7"/>
    <p:sldId id="370" r:id="rId8"/>
    <p:sldId id="597" r:id="rId9"/>
    <p:sldId id="515" r:id="rId10"/>
    <p:sldId id="371" r:id="rId11"/>
    <p:sldId id="372" r:id="rId12"/>
    <p:sldId id="373" r:id="rId13"/>
    <p:sldId id="502" r:id="rId14"/>
    <p:sldId id="507" r:id="rId15"/>
    <p:sldId id="374" r:id="rId16"/>
    <p:sldId id="517" r:id="rId17"/>
    <p:sldId id="518" r:id="rId18"/>
    <p:sldId id="375" r:id="rId19"/>
    <p:sldId id="376" r:id="rId20"/>
    <p:sldId id="598" r:id="rId21"/>
    <p:sldId id="508" r:id="rId22"/>
  </p:sldIdLst>
  <p:sldSz cx="16256000" cy="9144000"/>
  <p:notesSz cx="16256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1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920" units="cm"/>
          <inkml:channel name="Y" type="integer" min="-78" max="1080" units="cm"/>
        </inkml:traceFormat>
        <inkml:channelProperties>
          <inkml:channelProperty channel="X" name="resolution" value="86.24672" units="1/cm"/>
          <inkml:channelProperty channel="Y" name="resolution" value="54.11215" units="1/cm"/>
        </inkml:channelProperties>
      </inkml:inkSource>
      <inkml:timestamp xml:id="ts0" timeString="2021-06-11T08:20:22.9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1236 197,'0'-24,"0"1,-47-24,-24 23,24 1,24-1,-25 1,25 23,-1 0,-23 0,24 0,-24 0,-24 0,24 0,24 0,-1 0,1 0,-1 23,1-23,-1 0,-23 24,24-1,-24 24,23-47,1 24,23-1,-24-23,0 24,1-24,-1 23,-23-23,24 47,-1-23,1-24,-1 23,1-23,-1 47,1-47,-1 24,1-1,-1 1,1-24,23 23,0 1,0-1,0 24,0 0,0-23,0 0,47 70,0-47,0 23,0 1,23-24,1-24,23 48,-70-71,46 47,-23-47,-23 23,46-23,-46 24,23-24,0 0,0 0,70 23,-46 1,0-1,-1-23,24 0,-23 0,-1 0,1 0,23 0,0-23,-47-1,0-23,0 0,-23 47,23-47,-24 47,1-23,-24-1,23 24,-23-23,24-1,-24 1,0-1,0 1,23 23,-23-47,24 23,-24 1,0-1,0-23,0 24,0-1,0 1,0-25,0 25,0-24,0 0,0 23,0-23,-47 24,47-1,-24 24,1-23,-1 23,1-24,-24 1,23 23,1-24,-1 24,1 0,-1 0,1 0,-1 0,-23 0,23 0</inkml:trace>
  <inkml:trace contextRef="#ctx0" brushRef="#br0" timeOffset="1760">2529 150,'-23'0,"23"47,-47-24,0 24,23-23,24-1,-23 24,-1-23,1 70,23-71,0 24,0-23,-24 47,24-48,0 24,0 0,0-23,0-1,0 1,24-1,23 24,-24-47,24 47,0-23,-23-1,23 24,0-23,0-1,0 1,0-24,23 23,-23 1,-23-24,23 0,-23 0,-1 0,1 0,23 0,0 23,0 1,23-24,24 0,-23 23,46-23,1 0,-24 0,-23 0,-24 0,47 0,-47 0,0 0,-24 0,1 0,-1 0,1 0,-24-23,23 23,1 0,-1 0,25-24,-1 24,-24 0,1 0,-1 0,1 0,23 0,0 0,23 0,-23 0,-23 0,23 0,23 0,-46 0,23 0,-24 0,1 0,-24-23,24 23,-1 0,1-24,-1 24,1 0,23-23,0-1,-24-46,1 70,-1-24,1 24,-1 0,24-47,-23 47,-24-23,23 23,-23-24,24 24,-1-47,-23 24,24-1,-1 1,-23-24,0 23,0 1,24-1,-24 1,0-1,0 0,0-23,0 0,0 0,-47 0,23 24,-23-48,24 71,-48-47,24 0,24 24,-48 23,1-24,-1 1,48 23,-1 0,0 0,-23 0,24 0,-1 0,-70 0,47-24,-23 24,23 0,23 0,-93 0,46 0,0 0,1 0,-24 0,23 0,-23 0,-23-47,-1 47,24 0,-24-23,1 23,46-24,-23 24,47 0,-47 0,71 0,-1 0,-23 0,-24 0,48 0,-24 0,23 0,1 0,-1 0,1 0,-1 0,1 0,-1 0,1 0,23 24,0-1,0 1,0-1,0 1,0-1,0 1,0-1,0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63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080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xfrm>
            <a:off x="1625600" y="4343400"/>
            <a:ext cx="13004800" cy="4114800"/>
          </a:xfrm>
          <a:prstGeom prst="rect">
            <a:avLst/>
          </a:prstGeo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080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xfrm>
            <a:off x="1625600" y="4343400"/>
            <a:ext cx="13004800" cy="4114800"/>
          </a:xfrm>
          <a:prstGeom prst="rect">
            <a:avLst/>
          </a:prstGeo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676" y="2834640"/>
            <a:ext cx="13822997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4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rgbClr val="2E5796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7F7F7F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rgbClr val="2E5796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rgbClr val="2E5796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19200" y="2840568"/>
            <a:ext cx="13817600" cy="264687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11695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5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2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79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5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813117" y="8503920"/>
            <a:ext cx="3740340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46E88-87E9-4798-AEEE-BE89B8779029}" type="datetime1">
              <a:rPr lang="es-ES"/>
              <a:pPr>
                <a:defRPr/>
              </a:pPr>
              <a:t>14/10/2021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529199" y="8503920"/>
            <a:ext cx="5203951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Alejandro R. Moyano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708892" y="8503920"/>
            <a:ext cx="3740340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BF310-BD44-4C2C-B2ED-9CD074FFB35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5989" cy="9143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036027" y="8666078"/>
            <a:ext cx="149860" cy="111760"/>
          </a:xfrm>
          <a:custGeom>
            <a:avLst/>
            <a:gdLst/>
            <a:ahLst/>
            <a:cxnLst/>
            <a:rect l="l" t="t" r="r" b="b"/>
            <a:pathLst>
              <a:path w="149859" h="111759">
                <a:moveTo>
                  <a:pt x="68412" y="0"/>
                </a:moveTo>
                <a:lnTo>
                  <a:pt x="25368" y="13970"/>
                </a:lnTo>
                <a:lnTo>
                  <a:pt x="1774" y="44024"/>
                </a:lnTo>
                <a:lnTo>
                  <a:pt x="0" y="56285"/>
                </a:lnTo>
                <a:lnTo>
                  <a:pt x="270" y="61097"/>
                </a:lnTo>
                <a:lnTo>
                  <a:pt x="26394" y="97640"/>
                </a:lnTo>
                <a:lnTo>
                  <a:pt x="71181" y="110977"/>
                </a:lnTo>
                <a:lnTo>
                  <a:pt x="90338" y="111651"/>
                </a:lnTo>
                <a:lnTo>
                  <a:pt x="104506" y="108241"/>
                </a:lnTo>
                <a:lnTo>
                  <a:pt x="137454" y="85476"/>
                </a:lnTo>
                <a:lnTo>
                  <a:pt x="149432" y="46210"/>
                </a:lnTo>
                <a:lnTo>
                  <a:pt x="145198" y="35324"/>
                </a:lnTo>
                <a:lnTo>
                  <a:pt x="116431" y="9785"/>
                </a:lnTo>
                <a:lnTo>
                  <a:pt x="6841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11768" y="8666081"/>
            <a:ext cx="149860" cy="111760"/>
          </a:xfrm>
          <a:custGeom>
            <a:avLst/>
            <a:gdLst/>
            <a:ahLst/>
            <a:cxnLst/>
            <a:rect l="l" t="t" r="r" b="b"/>
            <a:pathLst>
              <a:path w="149859" h="111759">
                <a:moveTo>
                  <a:pt x="68414" y="0"/>
                </a:moveTo>
                <a:lnTo>
                  <a:pt x="25379" y="13978"/>
                </a:lnTo>
                <a:lnTo>
                  <a:pt x="1776" y="44025"/>
                </a:lnTo>
                <a:lnTo>
                  <a:pt x="0" y="56282"/>
                </a:lnTo>
                <a:lnTo>
                  <a:pt x="278" y="61157"/>
                </a:lnTo>
                <a:lnTo>
                  <a:pt x="26460" y="97655"/>
                </a:lnTo>
                <a:lnTo>
                  <a:pt x="71266" y="110969"/>
                </a:lnTo>
                <a:lnTo>
                  <a:pt x="90424" y="111639"/>
                </a:lnTo>
                <a:lnTo>
                  <a:pt x="104574" y="108222"/>
                </a:lnTo>
                <a:lnTo>
                  <a:pt x="137509" y="85444"/>
                </a:lnTo>
                <a:lnTo>
                  <a:pt x="149486" y="46164"/>
                </a:lnTo>
                <a:lnTo>
                  <a:pt x="145235" y="35288"/>
                </a:lnTo>
                <a:lnTo>
                  <a:pt x="116425" y="9773"/>
                </a:lnTo>
                <a:lnTo>
                  <a:pt x="6841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7903" y="983589"/>
            <a:ext cx="1388654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0" i="0">
                <a:solidFill>
                  <a:srgbClr val="2E5796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5586" y="2280710"/>
            <a:ext cx="14371176" cy="3737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7F7F7F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1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mfalonso@faculty.ie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0.png"/><Relationship Id="rId5" Type="http://schemas.openxmlformats.org/officeDocument/2006/relationships/customXml" Target="../ink/ink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alkpython.fm/episodes/show/100/python-past-present-and-future-with-guido-van-rossu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alkpython.fm/episodes/show/100/python-past-present-and-future-with-guido-van-rossu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mfalonso@faculty.ie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gI0p1zf31k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ohCDWZgNIU0" TargetMode="Externa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falonso.pythonanywhere.com/rana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XCcpzWs-CI4" TargetMode="Externa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AutoShape 8" descr="Discover the Dataiku DSS Features and Editions"/>
          <p:cNvSpPr>
            <a:spLocks noChangeAspect="1" noChangeArrowheads="1"/>
          </p:cNvSpPr>
          <p:nvPr/>
        </p:nvSpPr>
        <p:spPr bwMode="auto">
          <a:xfrm>
            <a:off x="276578" y="-192616"/>
            <a:ext cx="541867" cy="406402"/>
          </a:xfrm>
          <a:prstGeom prst="rect">
            <a:avLst/>
          </a:prstGeom>
          <a:noFill/>
        </p:spPr>
        <p:txBody>
          <a:bodyPr vert="horz" wrap="square" lIns="162553" tIns="81276" rIns="162553" bIns="81276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4" name="AutoShape 10" descr="Discover the Dataiku DSS Features and Editions"/>
          <p:cNvSpPr>
            <a:spLocks noChangeAspect="1" noChangeArrowheads="1"/>
          </p:cNvSpPr>
          <p:nvPr/>
        </p:nvSpPr>
        <p:spPr bwMode="auto">
          <a:xfrm>
            <a:off x="276578" y="-192616"/>
            <a:ext cx="541867" cy="406402"/>
          </a:xfrm>
          <a:prstGeom prst="rect">
            <a:avLst/>
          </a:prstGeom>
          <a:noFill/>
        </p:spPr>
        <p:txBody>
          <a:bodyPr vert="horz" wrap="square" lIns="162553" tIns="81276" rIns="162553" bIns="81276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433639" y="2523773"/>
            <a:ext cx="7443627" cy="3088017"/>
          </a:xfrm>
          <a:prstGeom prst="rect">
            <a:avLst/>
          </a:prstGeom>
        </p:spPr>
        <p:txBody>
          <a:bodyPr wrap="none" lIns="162553" tIns="81276" rIns="162553" bIns="81276">
            <a:spAutoFit/>
          </a:bodyPr>
          <a:lstStyle/>
          <a:p>
            <a:pPr algn="ctr"/>
            <a:r>
              <a:rPr lang="es-ES" sz="4300" dirty="0">
                <a:solidFill>
                  <a:schemeClr val="accent6">
                    <a:lumMod val="75000"/>
                  </a:schemeClr>
                </a:solidFill>
              </a:rPr>
              <a:t>PYTHON BÁSICO – DÍA 5 - FINAL</a:t>
            </a:r>
          </a:p>
          <a:p>
            <a:pPr algn="ctr"/>
            <a:endParaRPr lang="es-ES" sz="4300" dirty="0"/>
          </a:p>
          <a:p>
            <a:pPr algn="ctr"/>
            <a:r>
              <a:rPr lang="es-ES" sz="4300" dirty="0"/>
              <a:t>Prof. Manoel Gadi</a:t>
            </a:r>
          </a:p>
          <a:p>
            <a:pPr algn="ctr"/>
            <a:r>
              <a:rPr lang="es-ES" sz="4300" dirty="0">
                <a:hlinkClick r:id="rId2"/>
              </a:rPr>
              <a:t>mfalonso@faculty.ie.edu</a:t>
            </a:r>
            <a:r>
              <a:rPr lang="es-ES" sz="4300" dirty="0"/>
              <a:t>  </a:t>
            </a:r>
          </a:p>
          <a:p>
            <a:endParaRPr lang="en-GB" dirty="0"/>
          </a:p>
        </p:txBody>
      </p:sp>
      <p:pic>
        <p:nvPicPr>
          <p:cNvPr id="21" name="Picture 24" descr="Manoel Fernando Alonso Gad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1829" y="5212071"/>
            <a:ext cx="3039534" cy="3039534"/>
          </a:xfrm>
          <a:prstGeom prst="rect">
            <a:avLst/>
          </a:prstGeom>
          <a:noFill/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F0F29BEF-5D45-43CC-B0DC-DEB096AAD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8746" y="446199"/>
            <a:ext cx="3753410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F989772-7539-432E-AF32-6C2CE696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232" y="155509"/>
            <a:ext cx="13817600" cy="1323439"/>
          </a:xfrm>
        </p:spPr>
        <p:txBody>
          <a:bodyPr/>
          <a:lstStyle/>
          <a:p>
            <a:r>
              <a:rPr lang="en-US" altLang="es-ES" b="1" dirty="0"/>
              <a:t>Python Dictionary:</a:t>
            </a:r>
            <a:endParaRPr lang="en-US" altLang="es-ES" dirty="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6A69DB8D-C47B-43EA-92BE-81668FD584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15232" y="1691680"/>
            <a:ext cx="13817600" cy="5486400"/>
          </a:xfrm>
          <a:prstGeom prst="rect">
            <a:avLst/>
          </a:prstGeom>
        </p:spPr>
        <p:txBody>
          <a:bodyPr lIns="145143" tIns="72571" rIns="145143" bIns="72571"/>
          <a:lstStyle/>
          <a:p>
            <a:r>
              <a:rPr lang="en-US" altLang="es-ES" sz="3200" dirty="0"/>
              <a:t>Python 's dictionaries are hash table type. They work like associative arrays or hashes found in Perl and consist of key-value pairs. </a:t>
            </a:r>
          </a:p>
          <a:p>
            <a:r>
              <a:rPr lang="en-US" altLang="es-ES" sz="3200" dirty="0"/>
              <a:t>Keys can be almost any Python type, but are usually numbers or strings. Values, on the other hand, can be any arbitrary Python object.</a:t>
            </a:r>
          </a:p>
          <a:p>
            <a:r>
              <a:rPr lang="en-US" altLang="es-ES" sz="3200" dirty="0"/>
              <a:t>Dictionaries are enclosed by curly braces ( { } ) and values can be assigned and accessed using square braces ( [] ).</a:t>
            </a:r>
          </a:p>
          <a:p>
            <a:endParaRPr lang="en-US" altLang="es-ES" sz="3200" dirty="0"/>
          </a:p>
        </p:txBody>
      </p:sp>
      <p:pic>
        <p:nvPicPr>
          <p:cNvPr id="144388" name="Picture 4" descr="Python dictionary anthology - python coding challenges - Py.Checki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32612" y="0"/>
            <a:ext cx="2462919" cy="1847189"/>
          </a:xfrm>
          <a:prstGeom prst="rect">
            <a:avLst/>
          </a:prstGeom>
          <a:noFill/>
        </p:spPr>
      </p:pic>
      <p:pic>
        <p:nvPicPr>
          <p:cNvPr id="144390" name="Picture 6" descr="How does the dictionary work in Python?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148" y="5148064"/>
            <a:ext cx="8866546" cy="3552395"/>
          </a:xfrm>
          <a:prstGeom prst="rect">
            <a:avLst/>
          </a:prstGeom>
          <a:noFill/>
        </p:spPr>
      </p:pic>
      <p:pic>
        <p:nvPicPr>
          <p:cNvPr id="150530" name="Picture 2" descr="Dictionary in Python - Python Tutorial - OverIQ.co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04243" y="4572001"/>
            <a:ext cx="5374658" cy="4451529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23463" y="2293938"/>
              <a:ext cx="1930400" cy="441325"/>
            </p14:xfrm>
          </p:contentPart>
        </mc:Choice>
        <mc:Fallback xmlns=""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14134" y="2284744"/>
                <a:ext cx="1949058" cy="4597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183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F989772-7539-432E-AF32-6C2CE696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232" y="155509"/>
            <a:ext cx="13817600" cy="1323439"/>
          </a:xfrm>
        </p:spPr>
        <p:txBody>
          <a:bodyPr/>
          <a:lstStyle/>
          <a:p>
            <a:r>
              <a:rPr lang="en-US" altLang="es-ES" b="1" dirty="0"/>
              <a:t>Python Dictionary - Syntax</a:t>
            </a:r>
            <a:endParaRPr lang="en-US" altLang="es-ES" dirty="0"/>
          </a:p>
        </p:txBody>
      </p:sp>
      <p:pic>
        <p:nvPicPr>
          <p:cNvPr id="144386" name="Picture 2" descr="Python Dictionary (Tutorial With Examples) - Trytopro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1474" y="2363755"/>
            <a:ext cx="11777308" cy="5244584"/>
          </a:xfrm>
          <a:prstGeom prst="rect">
            <a:avLst/>
          </a:prstGeom>
          <a:noFill/>
        </p:spPr>
      </p:pic>
      <p:pic>
        <p:nvPicPr>
          <p:cNvPr id="144388" name="Picture 4" descr="Python dictionary anthology - python coding challenges - Py.Checki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147" y="2363755"/>
            <a:ext cx="3072341" cy="2304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287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2" descr="Data Structures &amp; Algorithms in Python - Introduction to Hash Tables - Dev  Link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189" y="2267744"/>
            <a:ext cx="14849650" cy="5981915"/>
          </a:xfrm>
          <a:prstGeom prst="rect">
            <a:avLst/>
          </a:prstGeom>
          <a:noFill/>
        </p:spPr>
      </p:pic>
      <p:sp>
        <p:nvSpPr>
          <p:cNvPr id="34818" name="Title 1">
            <a:extLst>
              <a:ext uri="{FF2B5EF4-FFF2-40B4-BE49-F238E27FC236}">
                <a16:creationId xmlns:a16="http://schemas.microsoft.com/office/drawing/2014/main" id="{0F989772-7539-432E-AF32-6C2CE696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61" y="155509"/>
            <a:ext cx="15489721" cy="1107996"/>
          </a:xfrm>
        </p:spPr>
        <p:txBody>
          <a:bodyPr/>
          <a:lstStyle/>
          <a:p>
            <a:r>
              <a:rPr lang="en-US" altLang="es-ES" sz="7200" b="1" dirty="0"/>
              <a:t>Python Dictionary – Is it efficient?</a:t>
            </a:r>
            <a:endParaRPr lang="en-US" altLang="es-ES" sz="7200" dirty="0"/>
          </a:p>
        </p:txBody>
      </p:sp>
      <p:sp>
        <p:nvSpPr>
          <p:cNvPr id="7" name="Rectangle 6"/>
          <p:cNvSpPr/>
          <p:nvPr/>
        </p:nvSpPr>
        <p:spPr>
          <a:xfrm>
            <a:off x="2879417" y="8220406"/>
            <a:ext cx="11905323" cy="42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45143" tIns="72571" rIns="145143" bIns="72571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The fastest structure to find an element by key!</a:t>
            </a:r>
          </a:p>
        </p:txBody>
      </p:sp>
    </p:spTree>
    <p:extLst>
      <p:ext uri="{BB962C8B-B14F-4D97-AF65-F5344CB8AC3E}">
        <p14:creationId xmlns:p14="http://schemas.microsoft.com/office/powerpoint/2010/main" val="167434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1400" y="3810000"/>
            <a:ext cx="14630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Which of the following statements are true?</a:t>
            </a:r>
          </a:p>
          <a:p>
            <a:r>
              <a:rPr lang="en-GB" sz="3200" dirty="0"/>
              <a:t>a) Dictionaries do not have much value in Python</a:t>
            </a:r>
            <a:br>
              <a:rPr lang="en-GB" sz="3200" dirty="0"/>
            </a:br>
            <a:r>
              <a:rPr lang="en-GB" sz="3200" dirty="0"/>
              <a:t>b) Dictionaries are a fundamental part of Python</a:t>
            </a:r>
            <a:br>
              <a:rPr lang="en-GB" sz="3200" dirty="0"/>
            </a:br>
            <a:r>
              <a:rPr lang="en-GB" sz="3200" dirty="0"/>
              <a:t>c) Dictionaries are used extensively in applications</a:t>
            </a:r>
            <a:br>
              <a:rPr lang="en-GB" sz="3200" dirty="0"/>
            </a:br>
            <a:r>
              <a:rPr lang="en-GB" sz="3200" dirty="0"/>
              <a:t>d) Dictionaries are not at par with the tech innovation</a:t>
            </a:r>
          </a:p>
          <a:p>
            <a:br>
              <a:rPr lang="en-GB" sz="3200" dirty="0"/>
            </a:br>
            <a:br>
              <a:rPr lang="en-GB" sz="2400" dirty="0"/>
            </a:br>
            <a:r>
              <a:rPr lang="en-GB" sz="2400" dirty="0"/>
              <a:t>Correct answer at 49:10</a:t>
            </a:r>
          </a:p>
          <a:p>
            <a:r>
              <a:rPr lang="en-GB" sz="2400" dirty="0">
                <a:hlinkClick r:id="rId2"/>
              </a:rPr>
              <a:t>https://talkpython.fm/episodes/show/100/python-past-present-and-future-with-guido-van-rossum</a:t>
            </a:r>
            <a:r>
              <a:rPr lang="en-GB" sz="2400" dirty="0"/>
              <a:t> </a:t>
            </a:r>
            <a:endParaRPr lang="en-GB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200" y="228600"/>
            <a:ext cx="15163800" cy="315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84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1400" y="3810000"/>
            <a:ext cx="14630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Which of the following statements are true?</a:t>
            </a:r>
          </a:p>
          <a:p>
            <a:r>
              <a:rPr lang="en-GB" sz="3200" dirty="0"/>
              <a:t>a) Dictionaries do not have much value in Python</a:t>
            </a:r>
            <a:br>
              <a:rPr lang="en-GB" sz="3200" dirty="0"/>
            </a:br>
            <a:r>
              <a:rPr lang="en-GB" sz="3200" dirty="0">
                <a:solidFill>
                  <a:srgbClr val="FF0000"/>
                </a:solidFill>
              </a:rPr>
              <a:t>b) Dictionaries are a fundamental part of Python</a:t>
            </a:r>
            <a:br>
              <a:rPr lang="en-GB" sz="3200" dirty="0">
                <a:solidFill>
                  <a:srgbClr val="FF0000"/>
                </a:solidFill>
              </a:rPr>
            </a:br>
            <a:r>
              <a:rPr lang="en-GB" sz="3200" dirty="0">
                <a:solidFill>
                  <a:srgbClr val="FF0000"/>
                </a:solidFill>
              </a:rPr>
              <a:t>c) Dictionaries are used extensively in applications</a:t>
            </a:r>
            <a:br>
              <a:rPr lang="en-GB" sz="3200" dirty="0">
                <a:solidFill>
                  <a:srgbClr val="FF0000"/>
                </a:solidFill>
              </a:rPr>
            </a:br>
            <a:r>
              <a:rPr lang="en-GB" sz="3200" dirty="0"/>
              <a:t>d) Dictionaries are not at par with the tech innovation</a:t>
            </a:r>
          </a:p>
          <a:p>
            <a:br>
              <a:rPr lang="en-GB" sz="3200" dirty="0"/>
            </a:br>
            <a:br>
              <a:rPr lang="en-GB" sz="2400" dirty="0"/>
            </a:br>
            <a:r>
              <a:rPr lang="en-GB" sz="2400" dirty="0"/>
              <a:t>Correct answer: b and c at 49:10</a:t>
            </a:r>
          </a:p>
          <a:p>
            <a:r>
              <a:rPr lang="en-GB" sz="2400" dirty="0">
                <a:hlinkClick r:id="rId2"/>
              </a:rPr>
              <a:t>https://talkpython.fm/episodes/show/100/python-past-present-and-future-with-guido-van-rossum</a:t>
            </a:r>
            <a:r>
              <a:rPr lang="en-GB" sz="2400" dirty="0"/>
              <a:t> </a:t>
            </a:r>
            <a:endParaRPr lang="en-GB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200" y="228600"/>
            <a:ext cx="15163800" cy="315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37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93EC1C50-4D1B-4277-AE21-F04744429E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43246" y="443541"/>
            <a:ext cx="13817600" cy="8352928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buFontTx/>
              <a:buNone/>
            </a:pPr>
            <a:r>
              <a:rPr lang="en-US" altLang="es-ES" sz="2500" dirty="0" err="1"/>
              <a:t>mydict</a:t>
            </a:r>
            <a:r>
              <a:rPr lang="en-US" altLang="es-ES" sz="2500" dirty="0"/>
              <a:t> = {}</a:t>
            </a:r>
          </a:p>
          <a:p>
            <a:pPr>
              <a:buFontTx/>
              <a:buNone/>
            </a:pPr>
            <a:r>
              <a:rPr lang="en-US" altLang="es-ES" sz="2500" dirty="0" err="1"/>
              <a:t>mydict</a:t>
            </a:r>
            <a:r>
              <a:rPr lang="en-US" altLang="es-ES" sz="2500" dirty="0"/>
              <a:t>['one'] = "This is one"</a:t>
            </a:r>
          </a:p>
          <a:p>
            <a:pPr>
              <a:buFontTx/>
              <a:buNone/>
            </a:pPr>
            <a:r>
              <a:rPr lang="en-US" altLang="es-ES" sz="2500" dirty="0" err="1"/>
              <a:t>mydict</a:t>
            </a:r>
            <a:r>
              <a:rPr lang="en-US" altLang="es-ES" sz="2500" dirty="0"/>
              <a:t>[2]     = "This is two"</a:t>
            </a:r>
          </a:p>
          <a:p>
            <a:pPr>
              <a:buFontTx/>
              <a:buNone/>
            </a:pPr>
            <a:r>
              <a:rPr lang="en-US" altLang="es-ES" sz="2500" dirty="0" err="1"/>
              <a:t>tinydict</a:t>
            </a:r>
            <a:r>
              <a:rPr lang="en-US" altLang="es-ES" sz="2500" dirty="0"/>
              <a:t> = {'name': 'john','code':6734, 'dept': 'sales'}</a:t>
            </a:r>
          </a:p>
          <a:p>
            <a:pPr>
              <a:buFontTx/>
              <a:buNone/>
            </a:pPr>
            <a:r>
              <a:rPr lang="en-US" altLang="es-ES" sz="2500" dirty="0"/>
              <a:t>print(</a:t>
            </a:r>
            <a:r>
              <a:rPr lang="en-US" altLang="es-ES" sz="2500" dirty="0" err="1"/>
              <a:t>mydict</a:t>
            </a:r>
            <a:r>
              <a:rPr lang="en-US" altLang="es-ES" sz="2500" dirty="0"/>
              <a:t>['one'])       # Prints value for 'one' key</a:t>
            </a:r>
          </a:p>
          <a:p>
            <a:pPr>
              <a:buFontTx/>
              <a:buNone/>
            </a:pPr>
            <a:r>
              <a:rPr lang="en-US" altLang="es-ES" sz="2500" dirty="0"/>
              <a:t>print(</a:t>
            </a:r>
            <a:r>
              <a:rPr lang="en-US" altLang="es-ES" sz="2500" dirty="0" err="1"/>
              <a:t>mydict</a:t>
            </a:r>
            <a:r>
              <a:rPr lang="en-US" altLang="es-ES" sz="2500" dirty="0"/>
              <a:t>[2] )           # Prints value for 2 key</a:t>
            </a:r>
          </a:p>
          <a:p>
            <a:pPr>
              <a:buFontTx/>
              <a:buNone/>
            </a:pPr>
            <a:r>
              <a:rPr lang="en-US" altLang="es-ES" sz="2500" dirty="0"/>
              <a:t>print(</a:t>
            </a:r>
            <a:r>
              <a:rPr lang="en-US" altLang="es-ES" sz="2500" dirty="0" err="1"/>
              <a:t>tinydict</a:t>
            </a:r>
            <a:r>
              <a:rPr lang="en-US" altLang="es-ES" sz="2500" dirty="0"/>
              <a:t>)          # Prints complete dictionary</a:t>
            </a:r>
          </a:p>
          <a:p>
            <a:pPr>
              <a:buFontTx/>
              <a:buNone/>
            </a:pPr>
            <a:r>
              <a:rPr lang="en-US" altLang="es-ES" sz="2500" dirty="0"/>
              <a:t>print(</a:t>
            </a:r>
            <a:r>
              <a:rPr lang="en-US" altLang="es-ES" sz="2500" dirty="0" err="1"/>
              <a:t>tinydict.keys</a:t>
            </a:r>
            <a:r>
              <a:rPr lang="en-US" altLang="es-ES" sz="2500" dirty="0"/>
              <a:t>() )   # Prints all the keys</a:t>
            </a:r>
          </a:p>
          <a:p>
            <a:pPr>
              <a:buFontTx/>
              <a:buNone/>
            </a:pPr>
            <a:r>
              <a:rPr lang="en-US" altLang="es-ES" sz="2500" dirty="0"/>
              <a:t>print(</a:t>
            </a:r>
            <a:r>
              <a:rPr lang="en-US" altLang="es-ES" sz="2500" dirty="0" err="1"/>
              <a:t>tinydict.values</a:t>
            </a:r>
            <a:r>
              <a:rPr lang="en-US" altLang="es-ES" sz="2500" dirty="0"/>
              <a:t>() ) # Prints all the values</a:t>
            </a:r>
          </a:p>
          <a:p>
            <a:pPr>
              <a:buFontTx/>
              <a:buNone/>
            </a:pPr>
            <a:r>
              <a:rPr lang="en-GB" altLang="es-ES" sz="2500" dirty="0"/>
              <a:t>for item in </a:t>
            </a:r>
            <a:r>
              <a:rPr lang="en-GB" altLang="es-ES" sz="2500" dirty="0" err="1"/>
              <a:t>tinydict.keys</a:t>
            </a:r>
            <a:r>
              <a:rPr lang="en-GB" altLang="es-ES" sz="2500" dirty="0"/>
              <a:t>():</a:t>
            </a:r>
          </a:p>
          <a:p>
            <a:pPr>
              <a:buFontTx/>
              <a:buNone/>
            </a:pPr>
            <a:r>
              <a:rPr lang="en-GB" altLang="es-ES" sz="2500" dirty="0"/>
              <a:t>    print("key={} / value={}".format(</a:t>
            </a:r>
            <a:r>
              <a:rPr lang="en-GB" altLang="es-ES" sz="2500" dirty="0" err="1"/>
              <a:t>item,tinydict</a:t>
            </a:r>
            <a:r>
              <a:rPr lang="en-GB" altLang="es-ES" sz="2500" dirty="0"/>
              <a:t>[item])) </a:t>
            </a:r>
            <a:r>
              <a:rPr lang="en-US" altLang="es-ES" sz="2500" dirty="0"/>
              <a:t>) # Iterate over each key.</a:t>
            </a:r>
          </a:p>
          <a:p>
            <a:pPr>
              <a:buFontTx/>
              <a:buNone/>
            </a:pPr>
            <a:endParaRPr lang="en-US" altLang="es-ES" sz="2200" dirty="0"/>
          </a:p>
          <a:p>
            <a:pPr>
              <a:buFontTx/>
              <a:buNone/>
            </a:pPr>
            <a:r>
              <a:rPr lang="en-US" altLang="es-ES" sz="2200" dirty="0">
                <a:solidFill>
                  <a:srgbClr val="00B0F0"/>
                </a:solidFill>
              </a:rPr>
              <a:t>OUTPUT:</a:t>
            </a:r>
          </a:p>
          <a:p>
            <a:pPr>
              <a:buFontTx/>
              <a:buNone/>
            </a:pPr>
            <a:r>
              <a:rPr lang="en-US" altLang="es-ES" sz="2200" dirty="0">
                <a:solidFill>
                  <a:srgbClr val="FF0000"/>
                </a:solidFill>
              </a:rPr>
              <a:t>This is one</a:t>
            </a:r>
          </a:p>
          <a:p>
            <a:pPr>
              <a:buFontTx/>
              <a:buNone/>
            </a:pPr>
            <a:r>
              <a:rPr lang="en-US" altLang="es-ES" sz="2200" dirty="0">
                <a:solidFill>
                  <a:srgbClr val="FF0000"/>
                </a:solidFill>
              </a:rPr>
              <a:t>This is two</a:t>
            </a:r>
          </a:p>
          <a:p>
            <a:pPr>
              <a:buFontTx/>
              <a:buNone/>
            </a:pPr>
            <a:r>
              <a:rPr lang="en-US" altLang="es-ES" sz="2200" dirty="0">
                <a:solidFill>
                  <a:srgbClr val="FF0000"/>
                </a:solidFill>
              </a:rPr>
              <a:t>{'dept': 'sales', 'code': 6734, 'name': 'john'}</a:t>
            </a:r>
          </a:p>
          <a:p>
            <a:pPr>
              <a:buFontTx/>
              <a:buNone/>
            </a:pPr>
            <a:r>
              <a:rPr lang="en-US" altLang="es-ES" sz="2200" dirty="0">
                <a:solidFill>
                  <a:srgbClr val="FF0000"/>
                </a:solidFill>
              </a:rPr>
              <a:t>['dept', 'code', 'name']</a:t>
            </a:r>
          </a:p>
          <a:p>
            <a:pPr>
              <a:buFontTx/>
              <a:buNone/>
            </a:pPr>
            <a:r>
              <a:rPr lang="en-US" altLang="es-ES" sz="2200" dirty="0">
                <a:solidFill>
                  <a:srgbClr val="FF0000"/>
                </a:solidFill>
              </a:rPr>
              <a:t>['sales', 6734, 'john']</a:t>
            </a:r>
          </a:p>
          <a:p>
            <a:pPr>
              <a:buFontTx/>
              <a:buNone/>
            </a:pPr>
            <a:r>
              <a:rPr lang="en-GB" altLang="es-ES" sz="2200" dirty="0">
                <a:solidFill>
                  <a:srgbClr val="FF0000"/>
                </a:solidFill>
              </a:rPr>
              <a:t>key=name / value=john</a:t>
            </a:r>
          </a:p>
          <a:p>
            <a:pPr>
              <a:buFontTx/>
              <a:buNone/>
            </a:pPr>
            <a:r>
              <a:rPr lang="en-GB" altLang="es-ES" sz="2200" dirty="0">
                <a:solidFill>
                  <a:srgbClr val="FF0000"/>
                </a:solidFill>
              </a:rPr>
              <a:t>key=code / value=6734</a:t>
            </a:r>
          </a:p>
          <a:p>
            <a:pPr>
              <a:buFontTx/>
              <a:buNone/>
            </a:pPr>
            <a:r>
              <a:rPr lang="en-GB" altLang="es-ES" sz="2200" dirty="0">
                <a:solidFill>
                  <a:srgbClr val="FF0000"/>
                </a:solidFill>
              </a:rPr>
              <a:t>key=dept / value=sales</a:t>
            </a:r>
            <a:endParaRPr lang="en-US" altLang="es-ES" sz="22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altLang="es-ES" sz="2500" dirty="0"/>
          </a:p>
        </p:txBody>
      </p:sp>
    </p:spTree>
    <p:extLst>
      <p:ext uri="{BB962C8B-B14F-4D97-AF65-F5344CB8AC3E}">
        <p14:creationId xmlns:p14="http://schemas.microsoft.com/office/powerpoint/2010/main" val="415586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609600"/>
            <a:ext cx="14371176" cy="8125301"/>
          </a:xfrm>
        </p:spPr>
        <p:txBody>
          <a:bodyPr/>
          <a:lstStyle/>
          <a:p>
            <a:endParaRPr lang="es-ES" sz="2400" dirty="0"/>
          </a:p>
          <a:p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urllib.request</a:t>
            </a:r>
            <a:r>
              <a:rPr lang="es-ES" sz="2400" dirty="0"/>
              <a:t> </a:t>
            </a:r>
            <a:r>
              <a:rPr lang="es-ES" sz="2400" dirty="0" err="1"/>
              <a:t>import</a:t>
            </a:r>
            <a:r>
              <a:rPr lang="es-ES" sz="2400" dirty="0"/>
              <a:t> </a:t>
            </a:r>
            <a:r>
              <a:rPr lang="es-ES" sz="2400" dirty="0" err="1"/>
              <a:t>urlopen</a:t>
            </a:r>
            <a:endParaRPr lang="es-ES" sz="2400" dirty="0"/>
          </a:p>
          <a:p>
            <a:r>
              <a:rPr lang="es-ES" sz="2400" dirty="0" err="1"/>
              <a:t>import</a:t>
            </a:r>
            <a:r>
              <a:rPr lang="es-ES" sz="2400" dirty="0"/>
              <a:t> </a:t>
            </a:r>
            <a:r>
              <a:rPr lang="es-ES" sz="2400" dirty="0" err="1"/>
              <a:t>json</a:t>
            </a:r>
            <a:endParaRPr lang="es-ES" sz="2400" dirty="0"/>
          </a:p>
          <a:p>
            <a:r>
              <a:rPr lang="es-ES" sz="2400" dirty="0" err="1"/>
              <a:t>callsign</a:t>
            </a:r>
            <a:r>
              <a:rPr lang="es-ES" sz="2400" dirty="0"/>
              <a:t> = 'KK6JKQ'</a:t>
            </a:r>
          </a:p>
          <a:p>
            <a:r>
              <a:rPr lang="es-ES" sz="2400" dirty="0" err="1"/>
              <a:t>sourceCode</a:t>
            </a:r>
            <a:r>
              <a:rPr lang="es-ES" sz="2400" dirty="0"/>
              <a:t> = </a:t>
            </a:r>
            <a:r>
              <a:rPr lang="es-ES" sz="2400" dirty="0" err="1"/>
              <a:t>urlopen</a:t>
            </a:r>
            <a:r>
              <a:rPr lang="es-ES" sz="2400" dirty="0"/>
              <a:t>("http://73s.com/qsos/%s.json" % </a:t>
            </a:r>
            <a:r>
              <a:rPr lang="es-ES" sz="2400" dirty="0" err="1"/>
              <a:t>callsign</a:t>
            </a:r>
            <a:r>
              <a:rPr lang="es-ES" sz="2400" dirty="0"/>
              <a:t>).</a:t>
            </a:r>
            <a:r>
              <a:rPr lang="es-ES" sz="2400" dirty="0" err="1"/>
              <a:t>read</a:t>
            </a:r>
            <a:r>
              <a:rPr lang="es-ES" sz="2400" dirty="0"/>
              <a:t>()</a:t>
            </a:r>
          </a:p>
          <a:p>
            <a:r>
              <a:rPr lang="es-ES" sz="2400" dirty="0" err="1"/>
              <a:t>callsign_details</a:t>
            </a:r>
            <a:r>
              <a:rPr lang="es-ES" sz="2400" dirty="0"/>
              <a:t> = </a:t>
            </a:r>
            <a:r>
              <a:rPr lang="es-ES" sz="2400" dirty="0" err="1"/>
              <a:t>json.loads</a:t>
            </a:r>
            <a:r>
              <a:rPr lang="es-ES" sz="2400" dirty="0"/>
              <a:t>(</a:t>
            </a:r>
            <a:r>
              <a:rPr lang="es-ES" sz="2400" dirty="0" err="1"/>
              <a:t>sourceCode</a:t>
            </a:r>
            <a:r>
              <a:rPr lang="es-ES" sz="2400" dirty="0"/>
              <a:t>)</a:t>
            </a:r>
          </a:p>
          <a:p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key,value</a:t>
            </a:r>
            <a:r>
              <a:rPr lang="es-ES" sz="2400" dirty="0"/>
              <a:t> in </a:t>
            </a:r>
            <a:r>
              <a:rPr lang="es-ES" sz="2400" dirty="0" err="1"/>
              <a:t>callsign_details</a:t>
            </a:r>
            <a:r>
              <a:rPr lang="es-ES" sz="2400" dirty="0"/>
              <a:t>[0].</a:t>
            </a:r>
            <a:r>
              <a:rPr lang="es-ES" sz="2400" dirty="0" err="1"/>
              <a:t>items</a:t>
            </a:r>
            <a:r>
              <a:rPr lang="es-ES" sz="2400" dirty="0"/>
              <a:t>():</a:t>
            </a:r>
          </a:p>
          <a:p>
            <a:r>
              <a:rPr lang="es-ES" sz="2400" dirty="0"/>
              <a:t>    </a:t>
            </a:r>
            <a:r>
              <a:rPr lang="es-ES" sz="2400" dirty="0" err="1"/>
              <a:t>print</a:t>
            </a:r>
            <a:r>
              <a:rPr lang="es-ES" sz="2400" dirty="0"/>
              <a:t>('{}: {}'.</a:t>
            </a:r>
            <a:r>
              <a:rPr lang="es-ES" sz="2400" dirty="0" err="1"/>
              <a:t>format</a:t>
            </a:r>
            <a:r>
              <a:rPr lang="es-ES" sz="2400" dirty="0"/>
              <a:t>(</a:t>
            </a:r>
            <a:r>
              <a:rPr lang="es-ES" sz="2400" dirty="0" err="1"/>
              <a:t>key</a:t>
            </a:r>
            <a:r>
              <a:rPr lang="es-ES" sz="2400" dirty="0"/>
              <a:t>, </a:t>
            </a:r>
            <a:r>
              <a:rPr lang="es-ES" sz="2400" dirty="0" err="1"/>
              <a:t>value</a:t>
            </a:r>
            <a:r>
              <a:rPr lang="es-ES" sz="2400" dirty="0"/>
              <a:t>))</a:t>
            </a:r>
          </a:p>
          <a:p>
            <a:endParaRPr lang="es-ES" sz="2400" dirty="0"/>
          </a:p>
          <a:p>
            <a:r>
              <a:rPr lang="es-ES" sz="2400" dirty="0"/>
              <a:t># </a:t>
            </a:r>
            <a:r>
              <a:rPr lang="es-ES" sz="2400" dirty="0" err="1"/>
              <a:t>Making</a:t>
            </a:r>
            <a:r>
              <a:rPr lang="es-ES" sz="2400" dirty="0"/>
              <a:t> </a:t>
            </a:r>
            <a:r>
              <a:rPr lang="es-ES" sz="2400" dirty="0" err="1"/>
              <a:t>call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many</a:t>
            </a:r>
            <a:r>
              <a:rPr lang="es-ES" sz="2400" dirty="0"/>
              <a:t> </a:t>
            </a:r>
            <a:r>
              <a:rPr lang="es-ES" sz="2400" dirty="0" err="1"/>
              <a:t>callsigns</a:t>
            </a:r>
            <a:r>
              <a:rPr lang="es-ES" sz="2400" dirty="0"/>
              <a:t>:</a:t>
            </a:r>
          </a:p>
          <a:p>
            <a:r>
              <a:rPr lang="es-ES" sz="2400" dirty="0" err="1"/>
              <a:t>callsigns</a:t>
            </a:r>
            <a:r>
              <a:rPr lang="es-ES" sz="2400" dirty="0"/>
              <a:t> = ['KK6JKQ', 'UA1LO', 'N7ICE']</a:t>
            </a:r>
          </a:p>
          <a:p>
            <a:r>
              <a:rPr lang="es-ES" sz="2400" dirty="0" err="1"/>
              <a:t>callsigns_json</a:t>
            </a:r>
            <a:r>
              <a:rPr lang="es-ES" sz="2400" dirty="0"/>
              <a:t> = {}</a:t>
            </a:r>
          </a:p>
          <a:p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callsign</a:t>
            </a:r>
            <a:r>
              <a:rPr lang="es-ES" sz="2400" dirty="0"/>
              <a:t> in </a:t>
            </a:r>
            <a:r>
              <a:rPr lang="es-ES" sz="2400" dirty="0" err="1"/>
              <a:t>callsigns</a:t>
            </a:r>
            <a:r>
              <a:rPr lang="es-ES" sz="2400" dirty="0"/>
              <a:t>:</a:t>
            </a:r>
          </a:p>
          <a:p>
            <a:r>
              <a:rPr lang="es-ES" sz="2400" dirty="0"/>
              <a:t>    try:</a:t>
            </a:r>
          </a:p>
          <a:p>
            <a:r>
              <a:rPr lang="es-ES" sz="2400" dirty="0"/>
              <a:t>        </a:t>
            </a:r>
            <a:r>
              <a:rPr lang="es-ES" sz="2400" dirty="0" err="1"/>
              <a:t>print</a:t>
            </a:r>
            <a:r>
              <a:rPr lang="es-ES" sz="2400" dirty="0"/>
              <a:t>(</a:t>
            </a:r>
            <a:r>
              <a:rPr lang="es-ES" sz="2400" dirty="0" err="1"/>
              <a:t>callsign</a:t>
            </a:r>
            <a:r>
              <a:rPr lang="es-ES" sz="2400" dirty="0"/>
              <a:t>)</a:t>
            </a:r>
          </a:p>
          <a:p>
            <a:r>
              <a:rPr lang="es-ES" sz="2400" dirty="0"/>
              <a:t>        </a:t>
            </a:r>
            <a:r>
              <a:rPr lang="es-ES" sz="2400" dirty="0" err="1"/>
              <a:t>sourceCode</a:t>
            </a:r>
            <a:r>
              <a:rPr lang="es-ES" sz="2400" dirty="0"/>
              <a:t> = </a:t>
            </a:r>
            <a:r>
              <a:rPr lang="es-ES" sz="2400" dirty="0" err="1"/>
              <a:t>urlopen</a:t>
            </a:r>
            <a:r>
              <a:rPr lang="es-ES" sz="2400" dirty="0"/>
              <a:t>("http://73s.com/qsos/%s.json" % </a:t>
            </a:r>
            <a:r>
              <a:rPr lang="es-ES" sz="2400" dirty="0" err="1"/>
              <a:t>callsign</a:t>
            </a:r>
            <a:r>
              <a:rPr lang="es-ES" sz="2400" dirty="0"/>
              <a:t>).</a:t>
            </a:r>
            <a:r>
              <a:rPr lang="es-ES" sz="2400" dirty="0" err="1"/>
              <a:t>read</a:t>
            </a:r>
            <a:r>
              <a:rPr lang="es-ES" sz="2400" dirty="0"/>
              <a:t>()</a:t>
            </a:r>
          </a:p>
          <a:p>
            <a:r>
              <a:rPr lang="es-ES" sz="2400" dirty="0"/>
              <a:t>        </a:t>
            </a:r>
            <a:r>
              <a:rPr lang="es-ES" sz="2400" dirty="0" err="1"/>
              <a:t>callsign_details</a:t>
            </a:r>
            <a:r>
              <a:rPr lang="es-ES" sz="2400" dirty="0"/>
              <a:t> = </a:t>
            </a:r>
            <a:r>
              <a:rPr lang="es-ES" sz="2400" dirty="0" err="1"/>
              <a:t>json.loads</a:t>
            </a:r>
            <a:r>
              <a:rPr lang="es-ES" sz="2400" dirty="0"/>
              <a:t>(</a:t>
            </a:r>
            <a:r>
              <a:rPr lang="es-ES" sz="2400" dirty="0" err="1"/>
              <a:t>sourceCode</a:t>
            </a:r>
            <a:r>
              <a:rPr lang="es-ES" sz="2400" dirty="0"/>
              <a:t>)</a:t>
            </a:r>
          </a:p>
          <a:p>
            <a:r>
              <a:rPr lang="es-ES" sz="2400" dirty="0"/>
              <a:t>       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key,value</a:t>
            </a:r>
            <a:r>
              <a:rPr lang="es-ES" sz="2400" dirty="0"/>
              <a:t> in </a:t>
            </a:r>
            <a:r>
              <a:rPr lang="es-ES" sz="2400" dirty="0" err="1"/>
              <a:t>callsign_details</a:t>
            </a:r>
            <a:r>
              <a:rPr lang="es-ES" sz="2400" dirty="0"/>
              <a:t>[0].</a:t>
            </a:r>
            <a:r>
              <a:rPr lang="es-ES" sz="2400" dirty="0" err="1"/>
              <a:t>items</a:t>
            </a:r>
            <a:r>
              <a:rPr lang="es-ES" sz="2400" dirty="0"/>
              <a:t>():</a:t>
            </a:r>
          </a:p>
          <a:p>
            <a:r>
              <a:rPr lang="es-ES" sz="2400" dirty="0"/>
              <a:t>            </a:t>
            </a:r>
            <a:r>
              <a:rPr lang="es-ES" sz="2400" dirty="0" err="1"/>
              <a:t>print</a:t>
            </a:r>
            <a:r>
              <a:rPr lang="es-ES" sz="2400" dirty="0"/>
              <a:t>('{}: {}'.</a:t>
            </a:r>
            <a:r>
              <a:rPr lang="es-ES" sz="2400" dirty="0" err="1"/>
              <a:t>format</a:t>
            </a:r>
            <a:r>
              <a:rPr lang="es-ES" sz="2400" dirty="0"/>
              <a:t>(</a:t>
            </a:r>
            <a:r>
              <a:rPr lang="es-ES" sz="2400" dirty="0" err="1"/>
              <a:t>key</a:t>
            </a:r>
            <a:r>
              <a:rPr lang="es-ES" sz="2400" dirty="0"/>
              <a:t>, </a:t>
            </a:r>
            <a:r>
              <a:rPr lang="es-ES" sz="2400" dirty="0" err="1"/>
              <a:t>value</a:t>
            </a:r>
            <a:r>
              <a:rPr lang="es-ES" sz="2400" dirty="0"/>
              <a:t>))</a:t>
            </a:r>
          </a:p>
          <a:p>
            <a:r>
              <a:rPr lang="es-ES" sz="2400" dirty="0"/>
              <a:t>        </a:t>
            </a:r>
            <a:r>
              <a:rPr lang="es-ES" sz="2400" dirty="0" err="1"/>
              <a:t>callsigns_json</a:t>
            </a:r>
            <a:r>
              <a:rPr lang="es-ES" sz="2400" dirty="0"/>
              <a:t>[</a:t>
            </a:r>
            <a:r>
              <a:rPr lang="es-ES" sz="2400" dirty="0" err="1"/>
              <a:t>callsign</a:t>
            </a:r>
            <a:r>
              <a:rPr lang="es-ES" sz="2400" dirty="0"/>
              <a:t>] = </a:t>
            </a:r>
            <a:r>
              <a:rPr lang="es-ES" sz="2400" dirty="0" err="1"/>
              <a:t>callsign_details</a:t>
            </a:r>
            <a:endParaRPr lang="es-ES" sz="2400" dirty="0"/>
          </a:p>
          <a:p>
            <a:r>
              <a:rPr lang="es-ES" sz="2400" dirty="0"/>
              <a:t>    </a:t>
            </a:r>
            <a:r>
              <a:rPr lang="es-ES" sz="2400" dirty="0" err="1"/>
              <a:t>except</a:t>
            </a:r>
            <a:r>
              <a:rPr lang="es-ES" sz="2400" dirty="0"/>
              <a:t>:</a:t>
            </a:r>
          </a:p>
          <a:p>
            <a:r>
              <a:rPr lang="es-ES" sz="2400" dirty="0"/>
              <a:t>         </a:t>
            </a:r>
            <a:r>
              <a:rPr lang="es-ES" sz="2400" dirty="0" err="1"/>
              <a:t>print</a:t>
            </a:r>
            <a:r>
              <a:rPr lang="es-ES" sz="2400" dirty="0"/>
              <a:t>("{}&lt;---</a:t>
            </a:r>
            <a:r>
              <a:rPr lang="es-ES" sz="2400" dirty="0" err="1"/>
              <a:t>ERROR".format</a:t>
            </a:r>
            <a:r>
              <a:rPr lang="es-ES" sz="2400" dirty="0"/>
              <a:t>(</a:t>
            </a:r>
            <a:r>
              <a:rPr lang="es-ES" sz="2400" dirty="0" err="1"/>
              <a:t>callsign</a:t>
            </a:r>
            <a:r>
              <a:rPr lang="es-ES" sz="2400" dirty="0"/>
              <a:t>))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989772-7539-432E-AF32-6C2CE696B481}"/>
              </a:ext>
            </a:extLst>
          </p:cNvPr>
          <p:cNvSpPr txBox="1">
            <a:spLocks/>
          </p:cNvSpPr>
          <p:nvPr/>
        </p:nvSpPr>
        <p:spPr>
          <a:xfrm>
            <a:off x="2413000" y="0"/>
            <a:ext cx="13817600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7200" b="1" i="0" u="none" strike="noStrike" kern="0" cap="none" spc="0" normalizeH="0" baseline="0" noProof="0" dirty="0" err="1">
                <a:ln>
                  <a:noFill/>
                </a:ln>
                <a:solidFill>
                  <a:srgbClr val="2E5796"/>
                </a:solidFill>
                <a:effectLst/>
                <a:uLnTx/>
                <a:uFillTx/>
                <a:latin typeface="Palatino Linotype"/>
                <a:ea typeface="+mj-ea"/>
                <a:cs typeface="Palatino Linotype"/>
              </a:rPr>
              <a:t>Ejemplo</a:t>
            </a:r>
            <a:r>
              <a:rPr kumimoji="0" lang="en-US" altLang="es-ES" sz="7200" b="1" i="0" u="none" strike="noStrike" kern="0" cap="none" spc="0" normalizeH="0" baseline="0" noProof="0" dirty="0">
                <a:ln>
                  <a:noFill/>
                </a:ln>
                <a:solidFill>
                  <a:srgbClr val="2E5796"/>
                </a:solidFill>
                <a:effectLst/>
                <a:uLnTx/>
                <a:uFillTx/>
                <a:latin typeface="Palatino Linotype"/>
                <a:ea typeface="+mj-ea"/>
                <a:cs typeface="Palatino Linotype"/>
              </a:rPr>
              <a:t> API-JSON</a:t>
            </a:r>
          </a:p>
          <a:p>
            <a:pPr lvl="0" algn="r"/>
            <a:r>
              <a:rPr lang="en-US" altLang="es-ES" sz="3600" b="1" kern="0" dirty="0">
                <a:solidFill>
                  <a:srgbClr val="2E5796"/>
                </a:solidFill>
                <a:latin typeface="Palatino Linotype"/>
                <a:ea typeface="+mj-ea"/>
                <a:cs typeface="Palatino Linotype"/>
              </a:rPr>
              <a:t>invoking_callsign_api_json.py</a:t>
            </a:r>
            <a:endParaRPr kumimoji="0" lang="en-US" altLang="es-ES" sz="3600" b="0" i="0" u="none" strike="noStrike" kern="0" cap="none" spc="0" normalizeH="0" baseline="0" noProof="0" dirty="0">
              <a:ln>
                <a:noFill/>
              </a:ln>
              <a:solidFill>
                <a:srgbClr val="2E5796"/>
              </a:solidFill>
              <a:effectLst/>
              <a:uLnTx/>
              <a:uFillTx/>
              <a:latin typeface="Palatino Linotype"/>
              <a:ea typeface="+mj-ea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1143000"/>
            <a:ext cx="8128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sz="2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#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Saving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a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dictionary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to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a JSON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file</a:t>
            </a:r>
            <a:endParaRPr lang="es-ES" sz="2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import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json</a:t>
            </a:r>
            <a:endParaRPr lang="es-ES" sz="2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with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open('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callsigns_json.json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', 'w') as f:</a:t>
            </a:r>
          </a:p>
          <a:p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  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json.dump(callsigns_json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, f)</a:t>
            </a:r>
          </a:p>
          <a:p>
            <a:endParaRPr lang="es-ES" sz="2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# Reading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from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JSON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file</a:t>
            </a:r>
            <a:endParaRPr lang="es-ES" sz="2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with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open('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callsigns_json.json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') as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data_file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:</a:t>
            </a:r>
          </a:p>
          <a:p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  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data_loaded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=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json.load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(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data_file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)</a:t>
            </a:r>
          </a:p>
          <a:p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   </a:t>
            </a:r>
          </a:p>
          <a:p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# Reading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multiples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callsigns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from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a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file</a:t>
            </a:r>
            <a:endParaRPr lang="es-ES" sz="2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f = open("callsigns.txt", "r")</a:t>
            </a:r>
          </a:p>
          <a:p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for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line in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f.readlines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():</a:t>
            </a:r>
          </a:p>
          <a:p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  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print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(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line.strip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())</a:t>
            </a:r>
            <a:endParaRPr lang="en-GB" sz="2400" dirty="0" err="1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989772-7539-432E-AF32-6C2CE696B481}"/>
              </a:ext>
            </a:extLst>
          </p:cNvPr>
          <p:cNvSpPr txBox="1">
            <a:spLocks/>
          </p:cNvSpPr>
          <p:nvPr/>
        </p:nvSpPr>
        <p:spPr>
          <a:xfrm>
            <a:off x="2413000" y="0"/>
            <a:ext cx="13817600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7200" b="1" i="0" u="none" strike="noStrike" kern="0" cap="none" spc="0" normalizeH="0" baseline="0" noProof="0" dirty="0" err="1">
                <a:ln>
                  <a:noFill/>
                </a:ln>
                <a:solidFill>
                  <a:srgbClr val="2E5796"/>
                </a:solidFill>
                <a:effectLst/>
                <a:uLnTx/>
                <a:uFillTx/>
                <a:latin typeface="Palatino Linotype"/>
                <a:ea typeface="+mj-ea"/>
                <a:cs typeface="Palatino Linotype"/>
              </a:rPr>
              <a:t>Ejemplo</a:t>
            </a:r>
            <a:r>
              <a:rPr kumimoji="0" lang="en-US" altLang="es-ES" sz="7200" b="1" i="0" u="none" strike="noStrike" kern="0" cap="none" spc="0" normalizeH="0" baseline="0" noProof="0" dirty="0">
                <a:ln>
                  <a:noFill/>
                </a:ln>
                <a:solidFill>
                  <a:srgbClr val="2E5796"/>
                </a:solidFill>
                <a:effectLst/>
                <a:uLnTx/>
                <a:uFillTx/>
                <a:latin typeface="Palatino Linotype"/>
                <a:ea typeface="+mj-ea"/>
                <a:cs typeface="Palatino Linotype"/>
              </a:rPr>
              <a:t> API-JSON</a:t>
            </a:r>
          </a:p>
          <a:p>
            <a:pPr lvl="0" algn="r"/>
            <a:r>
              <a:rPr lang="en-US" altLang="es-ES" sz="3600" b="1" kern="0" dirty="0">
                <a:solidFill>
                  <a:srgbClr val="2E5796"/>
                </a:solidFill>
                <a:latin typeface="Palatino Linotype"/>
                <a:ea typeface="+mj-ea"/>
                <a:cs typeface="Palatino Linotype"/>
              </a:rPr>
              <a:t>invoking_callsign_api_json.py</a:t>
            </a:r>
            <a:endParaRPr kumimoji="0" lang="en-US" altLang="es-ES" sz="3600" b="0" i="0" u="none" strike="noStrike" kern="0" cap="none" spc="0" normalizeH="0" baseline="0" noProof="0" dirty="0">
              <a:ln>
                <a:noFill/>
              </a:ln>
              <a:solidFill>
                <a:srgbClr val="2E5796"/>
              </a:solidFill>
              <a:effectLst/>
              <a:uLnTx/>
              <a:uFillTx/>
              <a:latin typeface="Palatino Linotype"/>
              <a:ea typeface="+mj-ea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6A69DB8D-C47B-43EA-92BE-81668FD584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19200" y="2641600"/>
            <a:ext cx="13817600" cy="5486400"/>
          </a:xfrm>
          <a:prstGeom prst="rect">
            <a:avLst/>
          </a:prstGeom>
        </p:spPr>
        <p:txBody>
          <a:bodyPr lIns="145143" tIns="72571" rIns="145143" bIns="72571"/>
          <a:lstStyle/>
          <a:p>
            <a:r>
              <a:rPr lang="en-US" altLang="es-ES" sz="3200" dirty="0"/>
              <a:t>Python's set is just a special case of dictionaries where values are not included only key. Sets are structures in math where elements are unique. </a:t>
            </a:r>
          </a:p>
          <a:p>
            <a:r>
              <a:rPr lang="en-US" altLang="es-ES" sz="3200" dirty="0"/>
              <a:t>Sets can be almost any Python type, but are usually numbers or strings..</a:t>
            </a:r>
          </a:p>
          <a:p>
            <a:r>
              <a:rPr lang="en-US" altLang="es-ES" sz="3200" dirty="0"/>
              <a:t>Sets are enclosed by curly braces ( { } ) without “:” .</a:t>
            </a:r>
          </a:p>
          <a:p>
            <a:endParaRPr lang="en-US" altLang="es-ES" sz="3200" dirty="0"/>
          </a:p>
        </p:txBody>
      </p:sp>
      <p:sp>
        <p:nvSpPr>
          <p:cNvPr id="34818" name="Title 1">
            <a:extLst>
              <a:ext uri="{FF2B5EF4-FFF2-40B4-BE49-F238E27FC236}">
                <a16:creationId xmlns:a16="http://schemas.microsoft.com/office/drawing/2014/main" id="{0F989772-7539-432E-AF32-6C2CE696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762000"/>
            <a:ext cx="13822997" cy="1323439"/>
          </a:xfrm>
        </p:spPr>
        <p:txBody>
          <a:bodyPr/>
          <a:lstStyle/>
          <a:p>
            <a:r>
              <a:rPr lang="en-US" altLang="es-ES" b="1" dirty="0"/>
              <a:t>Python Set:</a:t>
            </a:r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1737460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2AA405-32F0-4840-A654-F31474EA14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23" y="-13136"/>
            <a:ext cx="2790085" cy="147998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E3813AD-89DA-4B47-9BEF-27E784FA0D50}"/>
              </a:ext>
            </a:extLst>
          </p:cNvPr>
          <p:cNvSpPr/>
          <p:nvPr/>
        </p:nvSpPr>
        <p:spPr>
          <a:xfrm>
            <a:off x="3310809" y="635563"/>
            <a:ext cx="4608512" cy="13441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143" tIns="72571" rIns="145143" bIns="72571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50%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Good / Appropriate 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Algorithm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429B0C9-5A11-4199-A14B-B1E5773420D0}"/>
              </a:ext>
            </a:extLst>
          </p:cNvPr>
          <p:cNvSpPr/>
          <p:nvPr/>
        </p:nvSpPr>
        <p:spPr>
          <a:xfrm>
            <a:off x="7919321" y="635563"/>
            <a:ext cx="3072341" cy="13441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143" tIns="72571" rIns="145143" bIns="72571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30%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Good / Appropriate 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Data Structure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25F0506-F122-4E51-B0C9-6238AC777A09}"/>
              </a:ext>
            </a:extLst>
          </p:cNvPr>
          <p:cNvSpPr/>
          <p:nvPr/>
        </p:nvSpPr>
        <p:spPr>
          <a:xfrm>
            <a:off x="10991664" y="635563"/>
            <a:ext cx="2432270" cy="13441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143" tIns="72571" rIns="145143" bIns="72571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20%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Faster / +Memory </a:t>
            </a:r>
            <a:r>
              <a:rPr lang="en-US" sz="32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1B42F99F-65B2-468B-8B40-D40E074B6A2C}"/>
              </a:ext>
            </a:extLst>
          </p:cNvPr>
          <p:cNvSpPr/>
          <p:nvPr/>
        </p:nvSpPr>
        <p:spPr>
          <a:xfrm rot="5400000">
            <a:off x="9016868" y="-4118583"/>
            <a:ext cx="910559" cy="13185456"/>
          </a:xfrm>
          <a:prstGeom prst="leftBrace">
            <a:avLst>
              <a:gd name="adj1" fmla="val 8333"/>
              <a:gd name="adj2" fmla="val 49873"/>
            </a:avLst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145143" tIns="72571" rIns="145143" bIns="72571" rtlCol="0" anchor="ctr"/>
          <a:lstStyle/>
          <a:p>
            <a:pPr algn="ctr"/>
            <a:endParaRPr lang="en-U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1F11F7-84B8-4AA0-B44E-2D0AA882FFD3}"/>
              </a:ext>
            </a:extLst>
          </p:cNvPr>
          <p:cNvSpPr/>
          <p:nvPr/>
        </p:nvSpPr>
        <p:spPr>
          <a:xfrm rot="16200000">
            <a:off x="-250553" y="3942986"/>
            <a:ext cx="2400064" cy="1162222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pPr algn="ctr"/>
            <a:r>
              <a:rPr lang="en-US" sz="2200" dirty="0"/>
              <a:t>Pure Python (comes within the language)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1089C24-C9A9-4307-953F-E3EC35767DFA}"/>
              </a:ext>
            </a:extLst>
          </p:cNvPr>
          <p:cNvSpPr/>
          <p:nvPr/>
        </p:nvSpPr>
        <p:spPr>
          <a:xfrm rot="16200000">
            <a:off x="65757" y="7250822"/>
            <a:ext cx="1911355" cy="1162222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pPr algn="ctr"/>
            <a:r>
              <a:rPr lang="en-US" sz="2200" dirty="0"/>
              <a:t>Python Ecosystem (libraries)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00E0138-2127-4C5E-BD50-5005AD2836A9}"/>
              </a:ext>
            </a:extLst>
          </p:cNvPr>
          <p:cNvCxnSpPr/>
          <p:nvPr/>
        </p:nvCxnSpPr>
        <p:spPr>
          <a:xfrm>
            <a:off x="3263461" y="7040007"/>
            <a:ext cx="1260940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0D551DF-1F08-4984-BDE2-E5465DD19F1C}"/>
              </a:ext>
            </a:extLst>
          </p:cNvPr>
          <p:cNvSpPr/>
          <p:nvPr/>
        </p:nvSpPr>
        <p:spPr>
          <a:xfrm>
            <a:off x="14266146" y="2764393"/>
            <a:ext cx="746386" cy="592835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900" dirty="0"/>
              <a:t>set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9BC36E7-EF97-4C97-9C1F-FBA7922E477E}"/>
              </a:ext>
            </a:extLst>
          </p:cNvPr>
          <p:cNvSpPr/>
          <p:nvPr/>
        </p:nvSpPr>
        <p:spPr>
          <a:xfrm>
            <a:off x="8128003" y="2764393"/>
            <a:ext cx="1078592" cy="592835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900" dirty="0"/>
              <a:t>tuple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730F6CE-6C7B-4A9A-B7E8-5ACF9B242962}"/>
              </a:ext>
            </a:extLst>
          </p:cNvPr>
          <p:cNvSpPr/>
          <p:nvPr/>
        </p:nvSpPr>
        <p:spPr>
          <a:xfrm>
            <a:off x="4856715" y="2754195"/>
            <a:ext cx="729779" cy="592835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900" dirty="0"/>
              <a:t>list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E70C053-7691-4E12-B29A-8DF597D43B27}"/>
              </a:ext>
            </a:extLst>
          </p:cNvPr>
          <p:cNvSpPr/>
          <p:nvPr/>
        </p:nvSpPr>
        <p:spPr>
          <a:xfrm>
            <a:off x="10816299" y="2764731"/>
            <a:ext cx="1414710" cy="592835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900" dirty="0"/>
              <a:t>dict</a:t>
            </a:r>
            <a:r>
              <a:rPr lang="en-US" sz="1700" dirty="0"/>
              <a:t>ionary</a:t>
            </a:r>
            <a:endParaRPr lang="en-US" sz="290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CA8E173-5A06-4C88-B29D-35A18695D453}"/>
              </a:ext>
            </a:extLst>
          </p:cNvPr>
          <p:cNvCxnSpPr>
            <a:cxnSpLocks/>
          </p:cNvCxnSpPr>
          <p:nvPr/>
        </p:nvCxnSpPr>
        <p:spPr>
          <a:xfrm>
            <a:off x="6975872" y="3906389"/>
            <a:ext cx="0" cy="26818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0EFC2F9-6861-4764-A43F-4AECC31E4AB4}"/>
              </a:ext>
            </a:extLst>
          </p:cNvPr>
          <p:cNvCxnSpPr>
            <a:cxnSpLocks/>
          </p:cNvCxnSpPr>
          <p:nvPr/>
        </p:nvCxnSpPr>
        <p:spPr>
          <a:xfrm>
            <a:off x="10176228" y="3906389"/>
            <a:ext cx="0" cy="26818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461663E-F133-442F-883C-314A6C915EBF}"/>
              </a:ext>
            </a:extLst>
          </p:cNvPr>
          <p:cNvCxnSpPr>
            <a:cxnSpLocks/>
          </p:cNvCxnSpPr>
          <p:nvPr/>
        </p:nvCxnSpPr>
        <p:spPr>
          <a:xfrm>
            <a:off x="13504597" y="3851424"/>
            <a:ext cx="0" cy="27839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4D481C3-84A6-4CDA-9A24-FB15752FCF86}"/>
              </a:ext>
            </a:extLst>
          </p:cNvPr>
          <p:cNvSpPr/>
          <p:nvPr/>
        </p:nvSpPr>
        <p:spPr>
          <a:xfrm>
            <a:off x="2652814" y="7485725"/>
            <a:ext cx="3990357" cy="59283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145143" tIns="72571" rIns="145143" bIns="72571">
            <a:spAutoFit/>
          </a:bodyPr>
          <a:lstStyle/>
          <a:p>
            <a:pPr algn="ctr"/>
            <a:r>
              <a:rPr lang="en-US" sz="2900" dirty="0"/>
              <a:t>Data frame (pandas)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6213833-6225-47B1-99CD-B5B51C46DC4B}"/>
              </a:ext>
            </a:extLst>
          </p:cNvPr>
          <p:cNvSpPr/>
          <p:nvPr/>
        </p:nvSpPr>
        <p:spPr>
          <a:xfrm>
            <a:off x="8128384" y="7497968"/>
            <a:ext cx="3964999" cy="59283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145143" tIns="72571" rIns="145143" bIns="72571">
            <a:spAutoFit/>
          </a:bodyPr>
          <a:lstStyle/>
          <a:p>
            <a:pPr algn="ctr"/>
            <a:r>
              <a:rPr lang="en-US" sz="2900" dirty="0"/>
              <a:t>Key-Value (</a:t>
            </a:r>
            <a:r>
              <a:rPr lang="en-US" sz="2900" dirty="0" err="1"/>
              <a:t>pickledb</a:t>
            </a:r>
            <a:r>
              <a:rPr lang="en-US" sz="2900" dirty="0"/>
              <a:t>)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6111658-2358-4B4E-80A1-30484E2A090A}"/>
              </a:ext>
            </a:extLst>
          </p:cNvPr>
          <p:cNvSpPr/>
          <p:nvPr/>
        </p:nvSpPr>
        <p:spPr>
          <a:xfrm>
            <a:off x="5073120" y="8262216"/>
            <a:ext cx="3964999" cy="59283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145143" tIns="72571" rIns="145143" bIns="72571">
            <a:spAutoFit/>
          </a:bodyPr>
          <a:lstStyle/>
          <a:p>
            <a:pPr algn="ctr"/>
            <a:r>
              <a:rPr lang="en-US" sz="2900" dirty="0"/>
              <a:t>HDFS (</a:t>
            </a:r>
            <a:r>
              <a:rPr lang="en-US" sz="2900" dirty="0" err="1"/>
              <a:t>pytables</a:t>
            </a:r>
            <a:r>
              <a:rPr lang="en-US" sz="2900" dirty="0"/>
              <a:t>)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F5B31EF-9965-4DD1-98F2-F95D87BB1E6B}"/>
              </a:ext>
            </a:extLst>
          </p:cNvPr>
          <p:cNvSpPr/>
          <p:nvPr/>
        </p:nvSpPr>
        <p:spPr>
          <a:xfrm>
            <a:off x="11315600" y="8265249"/>
            <a:ext cx="3964999" cy="59283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145143" tIns="72571" rIns="145143" bIns="72571">
            <a:spAutoFit/>
          </a:bodyPr>
          <a:lstStyle/>
          <a:p>
            <a:pPr algn="ctr"/>
            <a:r>
              <a:rPr lang="en-US" sz="2900" dirty="0"/>
              <a:t>SQL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7CD29155-A7C7-4562-9037-A2FDE3466BC8}"/>
              </a:ext>
            </a:extLst>
          </p:cNvPr>
          <p:cNvSpPr/>
          <p:nvPr/>
        </p:nvSpPr>
        <p:spPr>
          <a:xfrm>
            <a:off x="13632612" y="3851428"/>
            <a:ext cx="1793660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Juice ITC" panose="04040403040A02020202" pitchFamily="82" charset="0"/>
              </a:rPr>
              <a:t>Unique, Unordered 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9FB1AB11-451A-440F-831C-FA25ECBDAB4B}"/>
              </a:ext>
            </a:extLst>
          </p:cNvPr>
          <p:cNvSpPr/>
          <p:nvPr/>
        </p:nvSpPr>
        <p:spPr>
          <a:xfrm>
            <a:off x="7215749" y="3837210"/>
            <a:ext cx="3031129" cy="485114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pPr algn="ctr"/>
            <a:r>
              <a:rPr lang="en-US" sz="2200" dirty="0">
                <a:latin typeface="Juice ITC" panose="04040403040A02020202" pitchFamily="82" charset="0"/>
              </a:rPr>
              <a:t>Immutable, Ordered [0,n-1]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5A663FC-3CBD-4A9A-8A2F-CCC37DDF3512}"/>
              </a:ext>
            </a:extLst>
          </p:cNvPr>
          <p:cNvSpPr/>
          <p:nvPr/>
        </p:nvSpPr>
        <p:spPr>
          <a:xfrm>
            <a:off x="1855305" y="4333349"/>
            <a:ext cx="2023403" cy="408169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CREATE EMPTY: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87999C0-8862-44A6-A3E3-3DA1E0B2EB24}"/>
              </a:ext>
            </a:extLst>
          </p:cNvPr>
          <p:cNvSpPr/>
          <p:nvPr/>
        </p:nvSpPr>
        <p:spPr>
          <a:xfrm>
            <a:off x="2030651" y="3872593"/>
            <a:ext cx="1905742" cy="408169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DIFFERENTIAL: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4CBC8DD6-3C07-4DF7-BD90-EBA5176C0567}"/>
              </a:ext>
            </a:extLst>
          </p:cNvPr>
          <p:cNvCxnSpPr>
            <a:cxnSpLocks/>
          </p:cNvCxnSpPr>
          <p:nvPr/>
        </p:nvCxnSpPr>
        <p:spPr>
          <a:xfrm flipV="1">
            <a:off x="9535448" y="2764393"/>
            <a:ext cx="193705" cy="253219"/>
          </a:xfrm>
          <a:prstGeom prst="straightConnector1">
            <a:avLst/>
          </a:prstGeom>
          <a:ln w="0">
            <a:solidFill>
              <a:schemeClr val="accent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57FCDA36-F1AE-44D7-9716-302582AB90FD}"/>
              </a:ext>
            </a:extLst>
          </p:cNvPr>
          <p:cNvSpPr/>
          <p:nvPr/>
        </p:nvSpPr>
        <p:spPr>
          <a:xfrm>
            <a:off x="8636494" y="2470838"/>
            <a:ext cx="1423238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Freestyle Script" panose="030804020302050B0404" pitchFamily="66" charset="0"/>
              </a:rPr>
              <a:t>Like Constants!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772A0F47-224F-4036-AA7E-60FE68661592}"/>
              </a:ext>
            </a:extLst>
          </p:cNvPr>
          <p:cNvSpPr/>
          <p:nvPr/>
        </p:nvSpPr>
        <p:spPr>
          <a:xfrm>
            <a:off x="4360852" y="3815029"/>
            <a:ext cx="2219802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Juice ITC" panose="04040403040A02020202" pitchFamily="82" charset="0"/>
              </a:rPr>
              <a:t>Mutable, Ordered [0,n-1]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1A6D3D95-539E-4D79-A559-ADA4B14C8082}"/>
              </a:ext>
            </a:extLst>
          </p:cNvPr>
          <p:cNvSpPr/>
          <p:nvPr/>
        </p:nvSpPr>
        <p:spPr>
          <a:xfrm>
            <a:off x="10667065" y="3774209"/>
            <a:ext cx="2567269" cy="731335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pPr algn="ctr"/>
            <a:r>
              <a:rPr lang="en-US" sz="2200" dirty="0">
                <a:latin typeface="Juice ITC" panose="04040403040A02020202" pitchFamily="82" charset="0"/>
              </a:rPr>
              <a:t>Key is Unique and Unordered</a:t>
            </a:r>
            <a:br>
              <a:rPr lang="en-US" sz="2200" dirty="0">
                <a:latin typeface="Juice ITC" panose="04040403040A02020202" pitchFamily="82" charset="0"/>
              </a:rPr>
            </a:br>
            <a:r>
              <a:rPr lang="en-US" sz="1600" dirty="0">
                <a:latin typeface="Juice ITC" panose="04040403040A02020202" pitchFamily="82" charset="0"/>
              </a:rPr>
              <a:t>(key immutable / Value= Mutable)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12EE8E2-A2F5-47FA-8DDB-462A15644C02}"/>
              </a:ext>
            </a:extLst>
          </p:cNvPr>
          <p:cNvSpPr/>
          <p:nvPr/>
        </p:nvSpPr>
        <p:spPr>
          <a:xfrm>
            <a:off x="2751405" y="4887524"/>
            <a:ext cx="1222734" cy="408169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CREATE: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3A0830C-5E02-4930-9FBE-A20FC0919D8C}"/>
              </a:ext>
            </a:extLst>
          </p:cNvPr>
          <p:cNvSpPr/>
          <p:nvPr/>
        </p:nvSpPr>
        <p:spPr>
          <a:xfrm>
            <a:off x="13882106" y="4266044"/>
            <a:ext cx="1564431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set1 = set()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3444EDFD-0568-4BE4-9D2E-30DFA088DF17}"/>
              </a:ext>
            </a:extLst>
          </p:cNvPr>
          <p:cNvSpPr/>
          <p:nvPr/>
        </p:nvSpPr>
        <p:spPr>
          <a:xfrm>
            <a:off x="13754087" y="4809277"/>
            <a:ext cx="1795199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set1 = {3,6,7}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0F78B680-6A76-4C0B-A512-05B0BC82B87F}"/>
              </a:ext>
            </a:extLst>
          </p:cNvPr>
          <p:cNvSpPr/>
          <p:nvPr/>
        </p:nvSpPr>
        <p:spPr>
          <a:xfrm>
            <a:off x="7067910" y="4310078"/>
            <a:ext cx="2747319" cy="777501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1900" dirty="0">
                <a:latin typeface="+mj-lt"/>
              </a:rPr>
              <a:t>tuple1=tuple(); tuple2=()</a:t>
            </a:r>
          </a:p>
          <a:p>
            <a:endParaRPr lang="en-US" sz="2200" dirty="0">
              <a:latin typeface="+mj-lt"/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08B4309D-6E39-46C3-986F-E5C9A5866079}"/>
              </a:ext>
            </a:extLst>
          </p:cNvPr>
          <p:cNvSpPr/>
          <p:nvPr/>
        </p:nvSpPr>
        <p:spPr>
          <a:xfrm>
            <a:off x="4255610" y="4280738"/>
            <a:ext cx="3274523" cy="438947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n-US" sz="1900" dirty="0">
                <a:latin typeface="+mj-lt"/>
              </a:rPr>
              <a:t>list1=list(); list2=[]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2D421802-7FAF-40AE-8C6F-C00FAE7F461F}"/>
              </a:ext>
            </a:extLst>
          </p:cNvPr>
          <p:cNvSpPr/>
          <p:nvPr/>
        </p:nvSpPr>
        <p:spPr>
          <a:xfrm>
            <a:off x="10490299" y="4334645"/>
            <a:ext cx="3398343" cy="438947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n-US" sz="1900" dirty="0">
                <a:latin typeface="+mj-lt"/>
              </a:rPr>
              <a:t>dict1=</a:t>
            </a:r>
            <a:r>
              <a:rPr lang="en-US" sz="1900" dirty="0" err="1">
                <a:latin typeface="+mj-lt"/>
              </a:rPr>
              <a:t>dict</a:t>
            </a:r>
            <a:r>
              <a:rPr lang="en-US" sz="1900" dirty="0">
                <a:latin typeface="+mj-lt"/>
              </a:rPr>
              <a:t>(); dict2={}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BB47CF1C-D221-4112-BD71-1D590A0DBF1C}"/>
              </a:ext>
            </a:extLst>
          </p:cNvPr>
          <p:cNvSpPr/>
          <p:nvPr/>
        </p:nvSpPr>
        <p:spPr>
          <a:xfrm>
            <a:off x="7103886" y="4833708"/>
            <a:ext cx="2612667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tupple1 = (3,3,6,7,7)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3D23EDDB-A934-4EBE-AE9F-221A542C115C}"/>
              </a:ext>
            </a:extLst>
          </p:cNvPr>
          <p:cNvSpPr/>
          <p:nvPr/>
        </p:nvSpPr>
        <p:spPr>
          <a:xfrm>
            <a:off x="4222313" y="4814732"/>
            <a:ext cx="2555570" cy="485114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list1 = [3,6,7,3,7]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234FE490-57AD-4984-8B64-172DE6A9FC42}"/>
              </a:ext>
            </a:extLst>
          </p:cNvPr>
          <p:cNvSpPr/>
          <p:nvPr/>
        </p:nvSpPr>
        <p:spPr>
          <a:xfrm>
            <a:off x="10365197" y="4827186"/>
            <a:ext cx="3456379" cy="485114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da-DK" sz="2200" dirty="0">
                <a:latin typeface="+mj-lt"/>
              </a:rPr>
              <a:t>dict1 ={3:'str',6:False}</a:t>
            </a:r>
            <a:endParaRPr lang="en-US" sz="2200" dirty="0">
              <a:latin typeface="+mj-lt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BCB9F9CE-2618-4CCB-98A2-CAD301FE73D3}"/>
              </a:ext>
            </a:extLst>
          </p:cNvPr>
          <p:cNvSpPr/>
          <p:nvPr/>
        </p:nvSpPr>
        <p:spPr>
          <a:xfrm>
            <a:off x="2614858" y="3391321"/>
            <a:ext cx="1370339" cy="408169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COMMON: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4A046ECD-CCB3-4B7C-ACEA-8A4A275F09B4}"/>
              </a:ext>
            </a:extLst>
          </p:cNvPr>
          <p:cNvSpPr/>
          <p:nvPr/>
        </p:nvSpPr>
        <p:spPr>
          <a:xfrm>
            <a:off x="4899307" y="3391325"/>
            <a:ext cx="10781525" cy="485114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pPr algn="ctr"/>
            <a:r>
              <a:rPr lang="en-US" sz="2200" dirty="0">
                <a:latin typeface="Juice ITC" panose="04040403040A02020202" pitchFamily="82" charset="0"/>
              </a:rPr>
              <a:t>Collection of 0, 1 or many of any combination of types of Python scalars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62BAA082-61FF-41CE-814F-B80C9360FFAE}"/>
              </a:ext>
            </a:extLst>
          </p:cNvPr>
          <p:cNvSpPr/>
          <p:nvPr/>
        </p:nvSpPr>
        <p:spPr>
          <a:xfrm>
            <a:off x="2856413" y="5351239"/>
            <a:ext cx="1125849" cy="408169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INSERT: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113CC273-5AC6-4EB0-89A4-8C6C4F76ABBD}"/>
              </a:ext>
            </a:extLst>
          </p:cNvPr>
          <p:cNvSpPr/>
          <p:nvPr/>
        </p:nvSpPr>
        <p:spPr>
          <a:xfrm>
            <a:off x="13924805" y="5308569"/>
            <a:ext cx="1593220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set1.add(8)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B18175EF-C2DD-4667-B62A-8E11894A981B}"/>
              </a:ext>
            </a:extLst>
          </p:cNvPr>
          <p:cNvSpPr/>
          <p:nvPr/>
        </p:nvSpPr>
        <p:spPr>
          <a:xfrm>
            <a:off x="4511107" y="5269516"/>
            <a:ext cx="2235813" cy="485114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list1.append(8)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843904E5-67EB-4710-8816-8D6A9A576A9D}"/>
              </a:ext>
            </a:extLst>
          </p:cNvPr>
          <p:cNvSpPr/>
          <p:nvPr/>
        </p:nvSpPr>
        <p:spPr>
          <a:xfrm>
            <a:off x="10284644" y="5320338"/>
            <a:ext cx="3456379" cy="485114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da-DK" sz="2200" dirty="0">
                <a:latin typeface="+mj-lt"/>
              </a:rPr>
              <a:t>dict1['Juan'] = 'Casado'</a:t>
            </a:r>
            <a:endParaRPr lang="en-US" sz="2200" dirty="0">
              <a:latin typeface="+mj-lt"/>
            </a:endParaRP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B55259C4-34DE-464C-98C9-24B04E5A41A9}"/>
              </a:ext>
            </a:extLst>
          </p:cNvPr>
          <p:cNvSpPr/>
          <p:nvPr/>
        </p:nvSpPr>
        <p:spPr>
          <a:xfrm>
            <a:off x="8536645" y="5284040"/>
            <a:ext cx="379683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-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A3AD034E-ED41-4BFA-9D7B-6F85CF7E171A}"/>
              </a:ext>
            </a:extLst>
          </p:cNvPr>
          <p:cNvSpPr/>
          <p:nvPr/>
        </p:nvSpPr>
        <p:spPr>
          <a:xfrm>
            <a:off x="1382116" y="5770005"/>
            <a:ext cx="2529502" cy="408169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INSERT IN POSITION: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DA2EBA8B-6EA6-432C-97BB-1AED0FECED4E}"/>
              </a:ext>
            </a:extLst>
          </p:cNvPr>
          <p:cNvSpPr/>
          <p:nvPr/>
        </p:nvSpPr>
        <p:spPr>
          <a:xfrm>
            <a:off x="14830569" y="5718938"/>
            <a:ext cx="341682" cy="485114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-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A1852FE3-C878-4C00-8C3D-0CE654A54BD3}"/>
              </a:ext>
            </a:extLst>
          </p:cNvPr>
          <p:cNvSpPr/>
          <p:nvPr/>
        </p:nvSpPr>
        <p:spPr>
          <a:xfrm>
            <a:off x="8549043" y="5698194"/>
            <a:ext cx="379683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-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BF8CEF4C-7BC4-469E-8603-2B409F80B9C2}"/>
              </a:ext>
            </a:extLst>
          </p:cNvPr>
          <p:cNvSpPr/>
          <p:nvPr/>
        </p:nvSpPr>
        <p:spPr>
          <a:xfrm>
            <a:off x="11594766" y="5769805"/>
            <a:ext cx="379683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-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B6D60AB4-021B-468B-99B2-03FD5FC3D081}"/>
              </a:ext>
            </a:extLst>
          </p:cNvPr>
          <p:cNvSpPr/>
          <p:nvPr/>
        </p:nvSpPr>
        <p:spPr>
          <a:xfrm>
            <a:off x="4159559" y="5724132"/>
            <a:ext cx="3051929" cy="485114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list1.insert(3,'value')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EC2AAC23-2889-4BCD-A762-6D448D1F1A4C}"/>
              </a:ext>
            </a:extLst>
          </p:cNvPr>
          <p:cNvSpPr/>
          <p:nvPr/>
        </p:nvSpPr>
        <p:spPr>
          <a:xfrm>
            <a:off x="2728399" y="6298181"/>
            <a:ext cx="1299807" cy="408169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REMOVE: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444BD382-1D2C-4E5B-96D3-5F775D4A8A76}"/>
              </a:ext>
            </a:extLst>
          </p:cNvPr>
          <p:cNvSpPr/>
          <p:nvPr/>
        </p:nvSpPr>
        <p:spPr>
          <a:xfrm>
            <a:off x="13692820" y="6280192"/>
            <a:ext cx="2037573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set1.remove(8)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1ADE599E-7860-4096-A948-903239D40602}"/>
              </a:ext>
            </a:extLst>
          </p:cNvPr>
          <p:cNvSpPr/>
          <p:nvPr/>
        </p:nvSpPr>
        <p:spPr>
          <a:xfrm>
            <a:off x="4543604" y="6108171"/>
            <a:ext cx="4214089" cy="823668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list1.pop(1)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/ list1.remove(3)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36C5680B-FD70-4691-B655-7E76E72B918B}"/>
              </a:ext>
            </a:extLst>
          </p:cNvPr>
          <p:cNvSpPr/>
          <p:nvPr/>
        </p:nvSpPr>
        <p:spPr>
          <a:xfrm>
            <a:off x="10304250" y="6270742"/>
            <a:ext cx="3456379" cy="485114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pPr algn="ctr"/>
            <a:r>
              <a:rPr lang="da-DK" sz="2200" dirty="0">
                <a:latin typeface="+mj-lt"/>
              </a:rPr>
              <a:t>del dict1['Juan']</a:t>
            </a:r>
            <a:endParaRPr lang="en-US" sz="2200" dirty="0">
              <a:latin typeface="+mj-lt"/>
            </a:endParaRP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4DF69FF4-A8AD-4F5A-9B17-25FB9E05E469}"/>
              </a:ext>
            </a:extLst>
          </p:cNvPr>
          <p:cNvSpPr/>
          <p:nvPr/>
        </p:nvSpPr>
        <p:spPr>
          <a:xfrm>
            <a:off x="8559650" y="6201852"/>
            <a:ext cx="379683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-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9CDD321-BB58-465E-BDFE-86E37B3CF52F}"/>
              </a:ext>
            </a:extLst>
          </p:cNvPr>
          <p:cNvSpPr/>
          <p:nvPr/>
        </p:nvSpPr>
        <p:spPr>
          <a:xfrm>
            <a:off x="430746" y="1404385"/>
            <a:ext cx="1696967" cy="438947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1900" dirty="0">
                <a:latin typeface="Juice ITC" panose="04040403040A02020202" pitchFamily="82" charset="0"/>
              </a:rPr>
              <a:t>By Prof. Manoel Gadi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2610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30DEF083-3ECE-4606-93B0-3D5D81426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1002"/>
            <a:ext cx="11201401" cy="83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40A58074-1F66-4511-B61E-30902B13B155}"/>
              </a:ext>
            </a:extLst>
          </p:cNvPr>
          <p:cNvSpPr/>
          <p:nvPr/>
        </p:nvSpPr>
        <p:spPr>
          <a:xfrm>
            <a:off x="5247682" y="4187958"/>
            <a:ext cx="5539668" cy="4762939"/>
          </a:xfrm>
          <a:custGeom>
            <a:avLst/>
            <a:gdLst>
              <a:gd name="connsiteX0" fmla="*/ 2388093 w 4154750"/>
              <a:gd name="connsiteY0" fmla="*/ 3022 h 3572204"/>
              <a:gd name="connsiteX1" fmla="*/ 2379216 w 4154750"/>
              <a:gd name="connsiteY1" fmla="*/ 91799 h 3572204"/>
              <a:gd name="connsiteX2" fmla="*/ 2361460 w 4154750"/>
              <a:gd name="connsiteY2" fmla="*/ 118432 h 3572204"/>
              <a:gd name="connsiteX3" fmla="*/ 2334827 w 4154750"/>
              <a:gd name="connsiteY3" fmla="*/ 171698 h 3572204"/>
              <a:gd name="connsiteX4" fmla="*/ 2308194 w 4154750"/>
              <a:gd name="connsiteY4" fmla="*/ 251597 h 3572204"/>
              <a:gd name="connsiteX5" fmla="*/ 2254928 w 4154750"/>
              <a:gd name="connsiteY5" fmla="*/ 349252 h 3572204"/>
              <a:gd name="connsiteX6" fmla="*/ 2228295 w 4154750"/>
              <a:gd name="connsiteY6" fmla="*/ 393640 h 3572204"/>
              <a:gd name="connsiteX7" fmla="*/ 2219418 w 4154750"/>
              <a:gd name="connsiteY7" fmla="*/ 420273 h 3572204"/>
              <a:gd name="connsiteX8" fmla="*/ 2175029 w 4154750"/>
              <a:gd name="connsiteY8" fmla="*/ 500172 h 3572204"/>
              <a:gd name="connsiteX9" fmla="*/ 2130641 w 4154750"/>
              <a:gd name="connsiteY9" fmla="*/ 535683 h 3572204"/>
              <a:gd name="connsiteX10" fmla="*/ 2095130 w 4154750"/>
              <a:gd name="connsiteY10" fmla="*/ 580071 h 3572204"/>
              <a:gd name="connsiteX11" fmla="*/ 2068497 w 4154750"/>
              <a:gd name="connsiteY11" fmla="*/ 633337 h 3572204"/>
              <a:gd name="connsiteX12" fmla="*/ 2024109 w 4154750"/>
              <a:gd name="connsiteY12" fmla="*/ 677725 h 3572204"/>
              <a:gd name="connsiteX13" fmla="*/ 2006353 w 4154750"/>
              <a:gd name="connsiteY13" fmla="*/ 704358 h 3572204"/>
              <a:gd name="connsiteX14" fmla="*/ 1935332 w 4154750"/>
              <a:gd name="connsiteY14" fmla="*/ 766502 h 3572204"/>
              <a:gd name="connsiteX15" fmla="*/ 1846555 w 4154750"/>
              <a:gd name="connsiteY15" fmla="*/ 828646 h 3572204"/>
              <a:gd name="connsiteX16" fmla="*/ 1819922 w 4154750"/>
              <a:gd name="connsiteY16" fmla="*/ 846401 h 3572204"/>
              <a:gd name="connsiteX17" fmla="*/ 1793289 w 4154750"/>
              <a:gd name="connsiteY17" fmla="*/ 873034 h 3572204"/>
              <a:gd name="connsiteX18" fmla="*/ 1740023 w 4154750"/>
              <a:gd name="connsiteY18" fmla="*/ 890789 h 3572204"/>
              <a:gd name="connsiteX19" fmla="*/ 1713390 w 4154750"/>
              <a:gd name="connsiteY19" fmla="*/ 908545 h 3572204"/>
              <a:gd name="connsiteX20" fmla="*/ 1660124 w 4154750"/>
              <a:gd name="connsiteY20" fmla="*/ 917422 h 3572204"/>
              <a:gd name="connsiteX21" fmla="*/ 1633491 w 4154750"/>
              <a:gd name="connsiteY21" fmla="*/ 926300 h 3572204"/>
              <a:gd name="connsiteX22" fmla="*/ 1597981 w 4154750"/>
              <a:gd name="connsiteY22" fmla="*/ 935178 h 3572204"/>
              <a:gd name="connsiteX23" fmla="*/ 1562470 w 4154750"/>
              <a:gd name="connsiteY23" fmla="*/ 952933 h 3572204"/>
              <a:gd name="connsiteX24" fmla="*/ 1402672 w 4154750"/>
              <a:gd name="connsiteY24" fmla="*/ 970689 h 3572204"/>
              <a:gd name="connsiteX25" fmla="*/ 1358284 w 4154750"/>
              <a:gd name="connsiteY25" fmla="*/ 979566 h 3572204"/>
              <a:gd name="connsiteX26" fmla="*/ 878889 w 4154750"/>
              <a:gd name="connsiteY26" fmla="*/ 988444 h 3572204"/>
              <a:gd name="connsiteX27" fmla="*/ 843379 w 4154750"/>
              <a:gd name="connsiteY27" fmla="*/ 997322 h 3572204"/>
              <a:gd name="connsiteX28" fmla="*/ 692458 w 4154750"/>
              <a:gd name="connsiteY28" fmla="*/ 1015077 h 3572204"/>
              <a:gd name="connsiteX29" fmla="*/ 648070 w 4154750"/>
              <a:gd name="connsiteY29" fmla="*/ 1023955 h 3572204"/>
              <a:gd name="connsiteX30" fmla="*/ 577049 w 4154750"/>
              <a:gd name="connsiteY30" fmla="*/ 1041710 h 3572204"/>
              <a:gd name="connsiteX31" fmla="*/ 541538 w 4154750"/>
              <a:gd name="connsiteY31" fmla="*/ 1050588 h 3572204"/>
              <a:gd name="connsiteX32" fmla="*/ 497150 w 4154750"/>
              <a:gd name="connsiteY32" fmla="*/ 1059465 h 3572204"/>
              <a:gd name="connsiteX33" fmla="*/ 470517 w 4154750"/>
              <a:gd name="connsiteY33" fmla="*/ 1068343 h 3572204"/>
              <a:gd name="connsiteX34" fmla="*/ 390618 w 4154750"/>
              <a:gd name="connsiteY34" fmla="*/ 1086098 h 3572204"/>
              <a:gd name="connsiteX35" fmla="*/ 355107 w 4154750"/>
              <a:gd name="connsiteY35" fmla="*/ 1094976 h 3572204"/>
              <a:gd name="connsiteX36" fmla="*/ 284086 w 4154750"/>
              <a:gd name="connsiteY36" fmla="*/ 1121609 h 3572204"/>
              <a:gd name="connsiteX37" fmla="*/ 248575 w 4154750"/>
              <a:gd name="connsiteY37" fmla="*/ 1139364 h 3572204"/>
              <a:gd name="connsiteX38" fmla="*/ 213064 w 4154750"/>
              <a:gd name="connsiteY38" fmla="*/ 1174875 h 3572204"/>
              <a:gd name="connsiteX39" fmla="*/ 195309 w 4154750"/>
              <a:gd name="connsiteY39" fmla="*/ 1201508 h 3572204"/>
              <a:gd name="connsiteX40" fmla="*/ 159798 w 4154750"/>
              <a:gd name="connsiteY40" fmla="*/ 1237019 h 3572204"/>
              <a:gd name="connsiteX41" fmla="*/ 133165 w 4154750"/>
              <a:gd name="connsiteY41" fmla="*/ 1290285 h 3572204"/>
              <a:gd name="connsiteX42" fmla="*/ 115410 w 4154750"/>
              <a:gd name="connsiteY42" fmla="*/ 1352428 h 3572204"/>
              <a:gd name="connsiteX43" fmla="*/ 97654 w 4154750"/>
              <a:gd name="connsiteY43" fmla="*/ 1379061 h 3572204"/>
              <a:gd name="connsiteX44" fmla="*/ 71021 w 4154750"/>
              <a:gd name="connsiteY44" fmla="*/ 1423450 h 3572204"/>
              <a:gd name="connsiteX45" fmla="*/ 62144 w 4154750"/>
              <a:gd name="connsiteY45" fmla="*/ 1450083 h 3572204"/>
              <a:gd name="connsiteX46" fmla="*/ 44388 w 4154750"/>
              <a:gd name="connsiteY46" fmla="*/ 1476716 h 3572204"/>
              <a:gd name="connsiteX47" fmla="*/ 35511 w 4154750"/>
              <a:gd name="connsiteY47" fmla="*/ 1503349 h 3572204"/>
              <a:gd name="connsiteX48" fmla="*/ 17755 w 4154750"/>
              <a:gd name="connsiteY48" fmla="*/ 1538859 h 3572204"/>
              <a:gd name="connsiteX49" fmla="*/ 8878 w 4154750"/>
              <a:gd name="connsiteY49" fmla="*/ 1601003 h 3572204"/>
              <a:gd name="connsiteX50" fmla="*/ 0 w 4154750"/>
              <a:gd name="connsiteY50" fmla="*/ 1645391 h 3572204"/>
              <a:gd name="connsiteX51" fmla="*/ 8878 w 4154750"/>
              <a:gd name="connsiteY51" fmla="*/ 1920599 h 3572204"/>
              <a:gd name="connsiteX52" fmla="*/ 26633 w 4154750"/>
              <a:gd name="connsiteY52" fmla="*/ 2018254 h 3572204"/>
              <a:gd name="connsiteX53" fmla="*/ 35511 w 4154750"/>
              <a:gd name="connsiteY53" fmla="*/ 2044887 h 3572204"/>
              <a:gd name="connsiteX54" fmla="*/ 53266 w 4154750"/>
              <a:gd name="connsiteY54" fmla="*/ 2107030 h 3572204"/>
              <a:gd name="connsiteX55" fmla="*/ 62144 w 4154750"/>
              <a:gd name="connsiteY55" fmla="*/ 2142541 h 3572204"/>
              <a:gd name="connsiteX56" fmla="*/ 79899 w 4154750"/>
              <a:gd name="connsiteY56" fmla="*/ 2195807 h 3572204"/>
              <a:gd name="connsiteX57" fmla="*/ 88777 w 4154750"/>
              <a:gd name="connsiteY57" fmla="*/ 2222440 h 3572204"/>
              <a:gd name="connsiteX58" fmla="*/ 115410 w 4154750"/>
              <a:gd name="connsiteY58" fmla="*/ 2293461 h 3572204"/>
              <a:gd name="connsiteX59" fmla="*/ 142043 w 4154750"/>
              <a:gd name="connsiteY59" fmla="*/ 2382238 h 3572204"/>
              <a:gd name="connsiteX60" fmla="*/ 150920 w 4154750"/>
              <a:gd name="connsiteY60" fmla="*/ 2408871 h 3572204"/>
              <a:gd name="connsiteX61" fmla="*/ 159798 w 4154750"/>
              <a:gd name="connsiteY61" fmla="*/ 2435504 h 3572204"/>
              <a:gd name="connsiteX62" fmla="*/ 186431 w 4154750"/>
              <a:gd name="connsiteY62" fmla="*/ 2515403 h 3572204"/>
              <a:gd name="connsiteX63" fmla="*/ 204187 w 4154750"/>
              <a:gd name="connsiteY63" fmla="*/ 2568669 h 3572204"/>
              <a:gd name="connsiteX64" fmla="*/ 213064 w 4154750"/>
              <a:gd name="connsiteY64" fmla="*/ 2595302 h 3572204"/>
              <a:gd name="connsiteX65" fmla="*/ 230820 w 4154750"/>
              <a:gd name="connsiteY65" fmla="*/ 2630813 h 3572204"/>
              <a:gd name="connsiteX66" fmla="*/ 248575 w 4154750"/>
              <a:gd name="connsiteY66" fmla="*/ 2692956 h 3572204"/>
              <a:gd name="connsiteX67" fmla="*/ 275208 w 4154750"/>
              <a:gd name="connsiteY67" fmla="*/ 2728467 h 3572204"/>
              <a:gd name="connsiteX68" fmla="*/ 310719 w 4154750"/>
              <a:gd name="connsiteY68" fmla="*/ 2790611 h 3572204"/>
              <a:gd name="connsiteX69" fmla="*/ 337352 w 4154750"/>
              <a:gd name="connsiteY69" fmla="*/ 2852755 h 3572204"/>
              <a:gd name="connsiteX70" fmla="*/ 346229 w 4154750"/>
              <a:gd name="connsiteY70" fmla="*/ 2888265 h 3572204"/>
              <a:gd name="connsiteX71" fmla="*/ 381740 w 4154750"/>
              <a:gd name="connsiteY71" fmla="*/ 2941531 h 3572204"/>
              <a:gd name="connsiteX72" fmla="*/ 399495 w 4154750"/>
              <a:gd name="connsiteY72" fmla="*/ 2968164 h 3572204"/>
              <a:gd name="connsiteX73" fmla="*/ 417251 w 4154750"/>
              <a:gd name="connsiteY73" fmla="*/ 2985920 h 3572204"/>
              <a:gd name="connsiteX74" fmla="*/ 443884 w 4154750"/>
              <a:gd name="connsiteY74" fmla="*/ 3021430 h 3572204"/>
              <a:gd name="connsiteX75" fmla="*/ 497150 w 4154750"/>
              <a:gd name="connsiteY75" fmla="*/ 3056941 h 3572204"/>
              <a:gd name="connsiteX76" fmla="*/ 523783 w 4154750"/>
              <a:gd name="connsiteY76" fmla="*/ 3092452 h 3572204"/>
              <a:gd name="connsiteX77" fmla="*/ 559293 w 4154750"/>
              <a:gd name="connsiteY77" fmla="*/ 3119085 h 3572204"/>
              <a:gd name="connsiteX78" fmla="*/ 648070 w 4154750"/>
              <a:gd name="connsiteY78" fmla="*/ 3172351 h 3572204"/>
              <a:gd name="connsiteX79" fmla="*/ 674703 w 4154750"/>
              <a:gd name="connsiteY79" fmla="*/ 3190106 h 3572204"/>
              <a:gd name="connsiteX80" fmla="*/ 763480 w 4154750"/>
              <a:gd name="connsiteY80" fmla="*/ 3216739 h 3572204"/>
              <a:gd name="connsiteX81" fmla="*/ 852256 w 4154750"/>
              <a:gd name="connsiteY81" fmla="*/ 3252250 h 3572204"/>
              <a:gd name="connsiteX82" fmla="*/ 887767 w 4154750"/>
              <a:gd name="connsiteY82" fmla="*/ 3261127 h 3572204"/>
              <a:gd name="connsiteX83" fmla="*/ 932155 w 4154750"/>
              <a:gd name="connsiteY83" fmla="*/ 3278883 h 3572204"/>
              <a:gd name="connsiteX84" fmla="*/ 1012054 w 4154750"/>
              <a:gd name="connsiteY84" fmla="*/ 3296638 h 3572204"/>
              <a:gd name="connsiteX85" fmla="*/ 1136342 w 4154750"/>
              <a:gd name="connsiteY85" fmla="*/ 3305516 h 3572204"/>
              <a:gd name="connsiteX86" fmla="*/ 1269507 w 4154750"/>
              <a:gd name="connsiteY86" fmla="*/ 3323271 h 3572204"/>
              <a:gd name="connsiteX87" fmla="*/ 1349406 w 4154750"/>
              <a:gd name="connsiteY87" fmla="*/ 3332149 h 3572204"/>
              <a:gd name="connsiteX88" fmla="*/ 1402672 w 4154750"/>
              <a:gd name="connsiteY88" fmla="*/ 3341026 h 3572204"/>
              <a:gd name="connsiteX89" fmla="*/ 1535837 w 4154750"/>
              <a:gd name="connsiteY89" fmla="*/ 3349904 h 3572204"/>
              <a:gd name="connsiteX90" fmla="*/ 1624614 w 4154750"/>
              <a:gd name="connsiteY90" fmla="*/ 3358782 h 3572204"/>
              <a:gd name="connsiteX91" fmla="*/ 1651247 w 4154750"/>
              <a:gd name="connsiteY91" fmla="*/ 3367659 h 3572204"/>
              <a:gd name="connsiteX92" fmla="*/ 1819922 w 4154750"/>
              <a:gd name="connsiteY92" fmla="*/ 3394292 h 3572204"/>
              <a:gd name="connsiteX93" fmla="*/ 1882066 w 4154750"/>
              <a:gd name="connsiteY93" fmla="*/ 3412048 h 3572204"/>
              <a:gd name="connsiteX94" fmla="*/ 1944210 w 4154750"/>
              <a:gd name="connsiteY94" fmla="*/ 3420925 h 3572204"/>
              <a:gd name="connsiteX95" fmla="*/ 1988598 w 4154750"/>
              <a:gd name="connsiteY95" fmla="*/ 3429803 h 3572204"/>
              <a:gd name="connsiteX96" fmla="*/ 2059620 w 4154750"/>
              <a:gd name="connsiteY96" fmla="*/ 3438681 h 3572204"/>
              <a:gd name="connsiteX97" fmla="*/ 2104008 w 4154750"/>
              <a:gd name="connsiteY97" fmla="*/ 3447558 h 3572204"/>
              <a:gd name="connsiteX98" fmla="*/ 2175029 w 4154750"/>
              <a:gd name="connsiteY98" fmla="*/ 3456436 h 3572204"/>
              <a:gd name="connsiteX99" fmla="*/ 2263806 w 4154750"/>
              <a:gd name="connsiteY99" fmla="*/ 3483069 h 3572204"/>
              <a:gd name="connsiteX100" fmla="*/ 2317072 w 4154750"/>
              <a:gd name="connsiteY100" fmla="*/ 3491947 h 3572204"/>
              <a:gd name="connsiteX101" fmla="*/ 2414726 w 4154750"/>
              <a:gd name="connsiteY101" fmla="*/ 3509702 h 3572204"/>
              <a:gd name="connsiteX102" fmla="*/ 2592280 w 4154750"/>
              <a:gd name="connsiteY102" fmla="*/ 3518580 h 3572204"/>
              <a:gd name="connsiteX103" fmla="*/ 2858610 w 4154750"/>
              <a:gd name="connsiteY103" fmla="*/ 3545213 h 3572204"/>
              <a:gd name="connsiteX104" fmla="*/ 2982897 w 4154750"/>
              <a:gd name="connsiteY104" fmla="*/ 3554090 h 3572204"/>
              <a:gd name="connsiteX105" fmla="*/ 3462291 w 4154750"/>
              <a:gd name="connsiteY105" fmla="*/ 3554090 h 3572204"/>
              <a:gd name="connsiteX106" fmla="*/ 3497802 w 4154750"/>
              <a:gd name="connsiteY106" fmla="*/ 3545213 h 3572204"/>
              <a:gd name="connsiteX107" fmla="*/ 3577701 w 4154750"/>
              <a:gd name="connsiteY107" fmla="*/ 3527457 h 3572204"/>
              <a:gd name="connsiteX108" fmla="*/ 3639845 w 4154750"/>
              <a:gd name="connsiteY108" fmla="*/ 3491947 h 3572204"/>
              <a:gd name="connsiteX109" fmla="*/ 3657600 w 4154750"/>
              <a:gd name="connsiteY109" fmla="*/ 3474191 h 3572204"/>
              <a:gd name="connsiteX110" fmla="*/ 3728621 w 4154750"/>
              <a:gd name="connsiteY110" fmla="*/ 3420925 h 3572204"/>
              <a:gd name="connsiteX111" fmla="*/ 3755254 w 4154750"/>
              <a:gd name="connsiteY111" fmla="*/ 3367659 h 3572204"/>
              <a:gd name="connsiteX112" fmla="*/ 3764132 w 4154750"/>
              <a:gd name="connsiteY112" fmla="*/ 3341026 h 3572204"/>
              <a:gd name="connsiteX113" fmla="*/ 3799643 w 4154750"/>
              <a:gd name="connsiteY113" fmla="*/ 3314393 h 3572204"/>
              <a:gd name="connsiteX114" fmla="*/ 3844031 w 4154750"/>
              <a:gd name="connsiteY114" fmla="*/ 3243372 h 3572204"/>
              <a:gd name="connsiteX115" fmla="*/ 3852909 w 4154750"/>
              <a:gd name="connsiteY115" fmla="*/ 3207861 h 3572204"/>
              <a:gd name="connsiteX116" fmla="*/ 3879542 w 4154750"/>
              <a:gd name="connsiteY116" fmla="*/ 3119085 h 3572204"/>
              <a:gd name="connsiteX117" fmla="*/ 3888420 w 4154750"/>
              <a:gd name="connsiteY117" fmla="*/ 3065819 h 3572204"/>
              <a:gd name="connsiteX118" fmla="*/ 3897297 w 4154750"/>
              <a:gd name="connsiteY118" fmla="*/ 3021430 h 3572204"/>
              <a:gd name="connsiteX119" fmla="*/ 3915053 w 4154750"/>
              <a:gd name="connsiteY119" fmla="*/ 2906021 h 3572204"/>
              <a:gd name="connsiteX120" fmla="*/ 3906175 w 4154750"/>
              <a:gd name="connsiteY120" fmla="*/ 2675201 h 3572204"/>
              <a:gd name="connsiteX121" fmla="*/ 3897297 w 4154750"/>
              <a:gd name="connsiteY121" fmla="*/ 2630813 h 3572204"/>
              <a:gd name="connsiteX122" fmla="*/ 3879542 w 4154750"/>
              <a:gd name="connsiteY122" fmla="*/ 2595302 h 3572204"/>
              <a:gd name="connsiteX123" fmla="*/ 3728621 w 4154750"/>
              <a:gd name="connsiteY123" fmla="*/ 2479892 h 3572204"/>
              <a:gd name="connsiteX124" fmla="*/ 3701988 w 4154750"/>
              <a:gd name="connsiteY124" fmla="*/ 2471015 h 3572204"/>
              <a:gd name="connsiteX125" fmla="*/ 3586579 w 4154750"/>
              <a:gd name="connsiteY125" fmla="*/ 2426626 h 3572204"/>
              <a:gd name="connsiteX126" fmla="*/ 3515557 w 4154750"/>
              <a:gd name="connsiteY126" fmla="*/ 2391116 h 3572204"/>
              <a:gd name="connsiteX127" fmla="*/ 3480047 w 4154750"/>
              <a:gd name="connsiteY127" fmla="*/ 2382238 h 3572204"/>
              <a:gd name="connsiteX128" fmla="*/ 3400148 w 4154750"/>
              <a:gd name="connsiteY128" fmla="*/ 2355605 h 3572204"/>
              <a:gd name="connsiteX129" fmla="*/ 3355759 w 4154750"/>
              <a:gd name="connsiteY129" fmla="*/ 2346727 h 3572204"/>
              <a:gd name="connsiteX130" fmla="*/ 3240350 w 4154750"/>
              <a:gd name="connsiteY130" fmla="*/ 2311217 h 3572204"/>
              <a:gd name="connsiteX131" fmla="*/ 3195961 w 4154750"/>
              <a:gd name="connsiteY131" fmla="*/ 2284584 h 3572204"/>
              <a:gd name="connsiteX132" fmla="*/ 3151573 w 4154750"/>
              <a:gd name="connsiteY132" fmla="*/ 2266828 h 3572204"/>
              <a:gd name="connsiteX133" fmla="*/ 2965142 w 4154750"/>
              <a:gd name="connsiteY133" fmla="*/ 2124786 h 3572204"/>
              <a:gd name="connsiteX134" fmla="*/ 2902998 w 4154750"/>
              <a:gd name="connsiteY134" fmla="*/ 2071520 h 3572204"/>
              <a:gd name="connsiteX135" fmla="*/ 2885243 w 4154750"/>
              <a:gd name="connsiteY135" fmla="*/ 2053764 h 3572204"/>
              <a:gd name="connsiteX136" fmla="*/ 2840854 w 4154750"/>
              <a:gd name="connsiteY136" fmla="*/ 1991621 h 3572204"/>
              <a:gd name="connsiteX137" fmla="*/ 2796466 w 4154750"/>
              <a:gd name="connsiteY137" fmla="*/ 1911722 h 3572204"/>
              <a:gd name="connsiteX138" fmla="*/ 2787588 w 4154750"/>
              <a:gd name="connsiteY138" fmla="*/ 1885089 h 3572204"/>
              <a:gd name="connsiteX139" fmla="*/ 2760955 w 4154750"/>
              <a:gd name="connsiteY139" fmla="*/ 1814067 h 3572204"/>
              <a:gd name="connsiteX140" fmla="*/ 2743200 w 4154750"/>
              <a:gd name="connsiteY140" fmla="*/ 1716413 h 3572204"/>
              <a:gd name="connsiteX141" fmla="*/ 2707689 w 4154750"/>
              <a:gd name="connsiteY141" fmla="*/ 1592125 h 3572204"/>
              <a:gd name="connsiteX142" fmla="*/ 2698812 w 4154750"/>
              <a:gd name="connsiteY142" fmla="*/ 1556615 h 3572204"/>
              <a:gd name="connsiteX143" fmla="*/ 2672179 w 4154750"/>
              <a:gd name="connsiteY143" fmla="*/ 1405694 h 3572204"/>
              <a:gd name="connsiteX144" fmla="*/ 2698812 w 4154750"/>
              <a:gd name="connsiteY144" fmla="*/ 1281407 h 3572204"/>
              <a:gd name="connsiteX145" fmla="*/ 2831977 w 4154750"/>
              <a:gd name="connsiteY145" fmla="*/ 1237019 h 3572204"/>
              <a:gd name="connsiteX146" fmla="*/ 2947387 w 4154750"/>
              <a:gd name="connsiteY146" fmla="*/ 1192630 h 3572204"/>
              <a:gd name="connsiteX147" fmla="*/ 2991775 w 4154750"/>
              <a:gd name="connsiteY147" fmla="*/ 1174875 h 3572204"/>
              <a:gd name="connsiteX148" fmla="*/ 3089429 w 4154750"/>
              <a:gd name="connsiteY148" fmla="*/ 1157120 h 3572204"/>
              <a:gd name="connsiteX149" fmla="*/ 3187084 w 4154750"/>
              <a:gd name="connsiteY149" fmla="*/ 1121609 h 3572204"/>
              <a:gd name="connsiteX150" fmla="*/ 3213717 w 4154750"/>
              <a:gd name="connsiteY150" fmla="*/ 1112731 h 3572204"/>
              <a:gd name="connsiteX151" fmla="*/ 3258105 w 4154750"/>
              <a:gd name="connsiteY151" fmla="*/ 1086098 h 3572204"/>
              <a:gd name="connsiteX152" fmla="*/ 3302493 w 4154750"/>
              <a:gd name="connsiteY152" fmla="*/ 1068343 h 3572204"/>
              <a:gd name="connsiteX153" fmla="*/ 3364637 w 4154750"/>
              <a:gd name="connsiteY153" fmla="*/ 1032832 h 3572204"/>
              <a:gd name="connsiteX154" fmla="*/ 3409025 w 4154750"/>
              <a:gd name="connsiteY154" fmla="*/ 1023955 h 3572204"/>
              <a:gd name="connsiteX155" fmla="*/ 3480047 w 4154750"/>
              <a:gd name="connsiteY155" fmla="*/ 979566 h 3572204"/>
              <a:gd name="connsiteX156" fmla="*/ 3533313 w 4154750"/>
              <a:gd name="connsiteY156" fmla="*/ 944056 h 3572204"/>
              <a:gd name="connsiteX157" fmla="*/ 3639845 w 4154750"/>
              <a:gd name="connsiteY157" fmla="*/ 881912 h 3572204"/>
              <a:gd name="connsiteX158" fmla="*/ 3719744 w 4154750"/>
              <a:gd name="connsiteY158" fmla="*/ 810890 h 3572204"/>
              <a:gd name="connsiteX159" fmla="*/ 3773010 w 4154750"/>
              <a:gd name="connsiteY159" fmla="*/ 757624 h 3572204"/>
              <a:gd name="connsiteX160" fmla="*/ 3799643 w 4154750"/>
              <a:gd name="connsiteY160" fmla="*/ 730991 h 3572204"/>
              <a:gd name="connsiteX161" fmla="*/ 3844031 w 4154750"/>
              <a:gd name="connsiteY161" fmla="*/ 704358 h 3572204"/>
              <a:gd name="connsiteX162" fmla="*/ 3879542 w 4154750"/>
              <a:gd name="connsiteY162" fmla="*/ 668848 h 3572204"/>
              <a:gd name="connsiteX163" fmla="*/ 3994952 w 4154750"/>
              <a:gd name="connsiteY163" fmla="*/ 580071 h 3572204"/>
              <a:gd name="connsiteX164" fmla="*/ 4074851 w 4154750"/>
              <a:gd name="connsiteY164" fmla="*/ 517927 h 3572204"/>
              <a:gd name="connsiteX165" fmla="*/ 4119239 w 4154750"/>
              <a:gd name="connsiteY165" fmla="*/ 455784 h 3572204"/>
              <a:gd name="connsiteX166" fmla="*/ 4136994 w 4154750"/>
              <a:gd name="connsiteY166" fmla="*/ 438028 h 3572204"/>
              <a:gd name="connsiteX167" fmla="*/ 4154750 w 4154750"/>
              <a:gd name="connsiteY167" fmla="*/ 349252 h 3572204"/>
              <a:gd name="connsiteX168" fmla="*/ 4145872 w 4154750"/>
              <a:gd name="connsiteY168" fmla="*/ 269353 h 3572204"/>
              <a:gd name="connsiteX169" fmla="*/ 4083728 w 4154750"/>
              <a:gd name="connsiteY169" fmla="*/ 171698 h 3572204"/>
              <a:gd name="connsiteX170" fmla="*/ 4065973 w 4154750"/>
              <a:gd name="connsiteY170" fmla="*/ 145065 h 3572204"/>
              <a:gd name="connsiteX171" fmla="*/ 4012707 w 4154750"/>
              <a:gd name="connsiteY171" fmla="*/ 109555 h 3572204"/>
              <a:gd name="connsiteX172" fmla="*/ 3994952 w 4154750"/>
              <a:gd name="connsiteY172" fmla="*/ 91799 h 3572204"/>
              <a:gd name="connsiteX173" fmla="*/ 3897297 w 4154750"/>
              <a:gd name="connsiteY173" fmla="*/ 65166 h 3572204"/>
              <a:gd name="connsiteX174" fmla="*/ 3835153 w 4154750"/>
              <a:gd name="connsiteY174" fmla="*/ 47411 h 3572204"/>
              <a:gd name="connsiteX175" fmla="*/ 3577701 w 4154750"/>
              <a:gd name="connsiteY175" fmla="*/ 29656 h 3572204"/>
              <a:gd name="connsiteX176" fmla="*/ 2858610 w 4154750"/>
              <a:gd name="connsiteY176" fmla="*/ 11900 h 3572204"/>
              <a:gd name="connsiteX177" fmla="*/ 2769833 w 4154750"/>
              <a:gd name="connsiteY177" fmla="*/ 3022 h 3572204"/>
              <a:gd name="connsiteX178" fmla="*/ 2459115 w 4154750"/>
              <a:gd name="connsiteY178" fmla="*/ 11900 h 3572204"/>
              <a:gd name="connsiteX179" fmla="*/ 2432482 w 4154750"/>
              <a:gd name="connsiteY179" fmla="*/ 29656 h 3572204"/>
              <a:gd name="connsiteX180" fmla="*/ 2361460 w 4154750"/>
              <a:gd name="connsiteY180" fmla="*/ 82922 h 3572204"/>
              <a:gd name="connsiteX181" fmla="*/ 2352583 w 4154750"/>
              <a:gd name="connsiteY181" fmla="*/ 82922 h 357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154750" h="3572204">
                <a:moveTo>
                  <a:pt x="2388093" y="3022"/>
                </a:moveTo>
                <a:cubicBezTo>
                  <a:pt x="2385134" y="32614"/>
                  <a:pt x="2385903" y="62821"/>
                  <a:pt x="2379216" y="91799"/>
                </a:cubicBezTo>
                <a:cubicBezTo>
                  <a:pt x="2376817" y="102196"/>
                  <a:pt x="2366232" y="108889"/>
                  <a:pt x="2361460" y="118432"/>
                </a:cubicBezTo>
                <a:cubicBezTo>
                  <a:pt x="2324705" y="191943"/>
                  <a:pt x="2385714" y="95371"/>
                  <a:pt x="2334827" y="171698"/>
                </a:cubicBezTo>
                <a:cubicBezTo>
                  <a:pt x="2325949" y="198331"/>
                  <a:pt x="2320749" y="226487"/>
                  <a:pt x="2308194" y="251597"/>
                </a:cubicBezTo>
                <a:cubicBezTo>
                  <a:pt x="2267912" y="332162"/>
                  <a:pt x="2287366" y="300596"/>
                  <a:pt x="2254928" y="349252"/>
                </a:cubicBezTo>
                <a:cubicBezTo>
                  <a:pt x="2229781" y="424698"/>
                  <a:pt x="2264853" y="332710"/>
                  <a:pt x="2228295" y="393640"/>
                </a:cubicBezTo>
                <a:cubicBezTo>
                  <a:pt x="2223480" y="401664"/>
                  <a:pt x="2223104" y="411672"/>
                  <a:pt x="2219418" y="420273"/>
                </a:cubicBezTo>
                <a:cubicBezTo>
                  <a:pt x="2212471" y="436483"/>
                  <a:pt x="2184317" y="489723"/>
                  <a:pt x="2175029" y="500172"/>
                </a:cubicBezTo>
                <a:cubicBezTo>
                  <a:pt x="2162441" y="514334"/>
                  <a:pt x="2145437" y="523846"/>
                  <a:pt x="2130641" y="535683"/>
                </a:cubicBezTo>
                <a:cubicBezTo>
                  <a:pt x="2113357" y="587533"/>
                  <a:pt x="2135286" y="539915"/>
                  <a:pt x="2095130" y="580071"/>
                </a:cubicBezTo>
                <a:cubicBezTo>
                  <a:pt x="2069690" y="605511"/>
                  <a:pt x="2082937" y="604457"/>
                  <a:pt x="2068497" y="633337"/>
                </a:cubicBezTo>
                <a:cubicBezTo>
                  <a:pt x="2053701" y="662930"/>
                  <a:pt x="2050743" y="659970"/>
                  <a:pt x="2024109" y="677725"/>
                </a:cubicBezTo>
                <a:cubicBezTo>
                  <a:pt x="2018190" y="686603"/>
                  <a:pt x="2013379" y="696328"/>
                  <a:pt x="2006353" y="704358"/>
                </a:cubicBezTo>
                <a:cubicBezTo>
                  <a:pt x="1962131" y="754898"/>
                  <a:pt x="1975444" y="737851"/>
                  <a:pt x="1935332" y="766502"/>
                </a:cubicBezTo>
                <a:cubicBezTo>
                  <a:pt x="1843309" y="832232"/>
                  <a:pt x="1969014" y="747006"/>
                  <a:pt x="1846555" y="828646"/>
                </a:cubicBezTo>
                <a:cubicBezTo>
                  <a:pt x="1837677" y="834564"/>
                  <a:pt x="1827467" y="838856"/>
                  <a:pt x="1819922" y="846401"/>
                </a:cubicBezTo>
                <a:cubicBezTo>
                  <a:pt x="1811044" y="855279"/>
                  <a:pt x="1804264" y="866937"/>
                  <a:pt x="1793289" y="873034"/>
                </a:cubicBezTo>
                <a:cubicBezTo>
                  <a:pt x="1776928" y="882123"/>
                  <a:pt x="1740023" y="890789"/>
                  <a:pt x="1740023" y="890789"/>
                </a:cubicBezTo>
                <a:cubicBezTo>
                  <a:pt x="1731145" y="896708"/>
                  <a:pt x="1723512" y="905171"/>
                  <a:pt x="1713390" y="908545"/>
                </a:cubicBezTo>
                <a:cubicBezTo>
                  <a:pt x="1696314" y="914237"/>
                  <a:pt x="1677696" y="913517"/>
                  <a:pt x="1660124" y="917422"/>
                </a:cubicBezTo>
                <a:cubicBezTo>
                  <a:pt x="1650989" y="919452"/>
                  <a:pt x="1642489" y="923729"/>
                  <a:pt x="1633491" y="926300"/>
                </a:cubicBezTo>
                <a:cubicBezTo>
                  <a:pt x="1621759" y="929652"/>
                  <a:pt x="1609405" y="930894"/>
                  <a:pt x="1597981" y="935178"/>
                </a:cubicBezTo>
                <a:cubicBezTo>
                  <a:pt x="1585590" y="939825"/>
                  <a:pt x="1575309" y="949723"/>
                  <a:pt x="1562470" y="952933"/>
                </a:cubicBezTo>
                <a:cubicBezTo>
                  <a:pt x="1543860" y="957586"/>
                  <a:pt x="1413070" y="969303"/>
                  <a:pt x="1402672" y="970689"/>
                </a:cubicBezTo>
                <a:cubicBezTo>
                  <a:pt x="1387715" y="972683"/>
                  <a:pt x="1373364" y="979055"/>
                  <a:pt x="1358284" y="979566"/>
                </a:cubicBezTo>
                <a:cubicBezTo>
                  <a:pt x="1198550" y="984981"/>
                  <a:pt x="1038687" y="985485"/>
                  <a:pt x="878889" y="988444"/>
                </a:cubicBezTo>
                <a:cubicBezTo>
                  <a:pt x="867052" y="991403"/>
                  <a:pt x="855383" y="995139"/>
                  <a:pt x="843379" y="997322"/>
                </a:cubicBezTo>
                <a:cubicBezTo>
                  <a:pt x="795419" y="1006042"/>
                  <a:pt x="740053" y="1010317"/>
                  <a:pt x="692458" y="1015077"/>
                </a:cubicBezTo>
                <a:cubicBezTo>
                  <a:pt x="677662" y="1018036"/>
                  <a:pt x="662773" y="1020562"/>
                  <a:pt x="648070" y="1023955"/>
                </a:cubicBezTo>
                <a:cubicBezTo>
                  <a:pt x="624293" y="1029442"/>
                  <a:pt x="600723" y="1035792"/>
                  <a:pt x="577049" y="1041710"/>
                </a:cubicBezTo>
                <a:cubicBezTo>
                  <a:pt x="565212" y="1044669"/>
                  <a:pt x="553502" y="1048195"/>
                  <a:pt x="541538" y="1050588"/>
                </a:cubicBezTo>
                <a:cubicBezTo>
                  <a:pt x="526742" y="1053547"/>
                  <a:pt x="511788" y="1055805"/>
                  <a:pt x="497150" y="1059465"/>
                </a:cubicBezTo>
                <a:cubicBezTo>
                  <a:pt x="488071" y="1061735"/>
                  <a:pt x="479515" y="1065772"/>
                  <a:pt x="470517" y="1068343"/>
                </a:cubicBezTo>
                <a:cubicBezTo>
                  <a:pt x="432620" y="1079171"/>
                  <a:pt x="431818" y="1076943"/>
                  <a:pt x="390618" y="1086098"/>
                </a:cubicBezTo>
                <a:cubicBezTo>
                  <a:pt x="378707" y="1088745"/>
                  <a:pt x="366944" y="1092017"/>
                  <a:pt x="355107" y="1094976"/>
                </a:cubicBezTo>
                <a:cubicBezTo>
                  <a:pt x="300406" y="1131443"/>
                  <a:pt x="360876" y="1096012"/>
                  <a:pt x="284086" y="1121609"/>
                </a:cubicBezTo>
                <a:cubicBezTo>
                  <a:pt x="271531" y="1125794"/>
                  <a:pt x="260412" y="1133446"/>
                  <a:pt x="248575" y="1139364"/>
                </a:cubicBezTo>
                <a:cubicBezTo>
                  <a:pt x="236738" y="1151201"/>
                  <a:pt x="222350" y="1160946"/>
                  <a:pt x="213064" y="1174875"/>
                </a:cubicBezTo>
                <a:cubicBezTo>
                  <a:pt x="207146" y="1183753"/>
                  <a:pt x="202253" y="1193407"/>
                  <a:pt x="195309" y="1201508"/>
                </a:cubicBezTo>
                <a:cubicBezTo>
                  <a:pt x="184415" y="1214218"/>
                  <a:pt x="159798" y="1237019"/>
                  <a:pt x="159798" y="1237019"/>
                </a:cubicBezTo>
                <a:cubicBezTo>
                  <a:pt x="137483" y="1303962"/>
                  <a:pt x="167584" y="1221446"/>
                  <a:pt x="133165" y="1290285"/>
                </a:cubicBezTo>
                <a:cubicBezTo>
                  <a:pt x="115881" y="1324854"/>
                  <a:pt x="132486" y="1312584"/>
                  <a:pt x="115410" y="1352428"/>
                </a:cubicBezTo>
                <a:cubicBezTo>
                  <a:pt x="111207" y="1362235"/>
                  <a:pt x="103573" y="1370183"/>
                  <a:pt x="97654" y="1379061"/>
                </a:cubicBezTo>
                <a:cubicBezTo>
                  <a:pt x="72508" y="1454506"/>
                  <a:pt x="107579" y="1362519"/>
                  <a:pt x="71021" y="1423450"/>
                </a:cubicBezTo>
                <a:cubicBezTo>
                  <a:pt x="66206" y="1431474"/>
                  <a:pt x="66329" y="1441713"/>
                  <a:pt x="62144" y="1450083"/>
                </a:cubicBezTo>
                <a:cubicBezTo>
                  <a:pt x="57372" y="1459626"/>
                  <a:pt x="50307" y="1467838"/>
                  <a:pt x="44388" y="1476716"/>
                </a:cubicBezTo>
                <a:cubicBezTo>
                  <a:pt x="41429" y="1485594"/>
                  <a:pt x="39197" y="1494748"/>
                  <a:pt x="35511" y="1503349"/>
                </a:cubicBezTo>
                <a:cubicBezTo>
                  <a:pt x="30298" y="1515513"/>
                  <a:pt x="21237" y="1526091"/>
                  <a:pt x="17755" y="1538859"/>
                </a:cubicBezTo>
                <a:cubicBezTo>
                  <a:pt x="12249" y="1559047"/>
                  <a:pt x="12318" y="1580363"/>
                  <a:pt x="8878" y="1601003"/>
                </a:cubicBezTo>
                <a:cubicBezTo>
                  <a:pt x="6397" y="1615887"/>
                  <a:pt x="2959" y="1630595"/>
                  <a:pt x="0" y="1645391"/>
                </a:cubicBezTo>
                <a:cubicBezTo>
                  <a:pt x="2959" y="1737127"/>
                  <a:pt x="4054" y="1828942"/>
                  <a:pt x="8878" y="1920599"/>
                </a:cubicBezTo>
                <a:cubicBezTo>
                  <a:pt x="10501" y="1951429"/>
                  <a:pt x="17916" y="1987745"/>
                  <a:pt x="26633" y="2018254"/>
                </a:cubicBezTo>
                <a:cubicBezTo>
                  <a:pt x="29204" y="2027252"/>
                  <a:pt x="32822" y="2035924"/>
                  <a:pt x="35511" y="2044887"/>
                </a:cubicBezTo>
                <a:cubicBezTo>
                  <a:pt x="41701" y="2065522"/>
                  <a:pt x="47598" y="2086246"/>
                  <a:pt x="53266" y="2107030"/>
                </a:cubicBezTo>
                <a:cubicBezTo>
                  <a:pt x="56476" y="2118801"/>
                  <a:pt x="58638" y="2130854"/>
                  <a:pt x="62144" y="2142541"/>
                </a:cubicBezTo>
                <a:cubicBezTo>
                  <a:pt x="67522" y="2160467"/>
                  <a:pt x="73981" y="2178052"/>
                  <a:pt x="79899" y="2195807"/>
                </a:cubicBezTo>
                <a:cubicBezTo>
                  <a:pt x="82858" y="2204685"/>
                  <a:pt x="86508" y="2213361"/>
                  <a:pt x="88777" y="2222440"/>
                </a:cubicBezTo>
                <a:cubicBezTo>
                  <a:pt x="100863" y="2270790"/>
                  <a:pt x="92197" y="2247038"/>
                  <a:pt x="115410" y="2293461"/>
                </a:cubicBezTo>
                <a:cubicBezTo>
                  <a:pt x="128827" y="2347135"/>
                  <a:pt x="120426" y="2317387"/>
                  <a:pt x="142043" y="2382238"/>
                </a:cubicBezTo>
                <a:lnTo>
                  <a:pt x="150920" y="2408871"/>
                </a:lnTo>
                <a:cubicBezTo>
                  <a:pt x="153879" y="2417749"/>
                  <a:pt x="157528" y="2426426"/>
                  <a:pt x="159798" y="2435504"/>
                </a:cubicBezTo>
                <a:cubicBezTo>
                  <a:pt x="175953" y="2500123"/>
                  <a:pt x="159688" y="2441861"/>
                  <a:pt x="186431" y="2515403"/>
                </a:cubicBezTo>
                <a:cubicBezTo>
                  <a:pt x="192827" y="2532992"/>
                  <a:pt x="198269" y="2550914"/>
                  <a:pt x="204187" y="2568669"/>
                </a:cubicBezTo>
                <a:cubicBezTo>
                  <a:pt x="207146" y="2577547"/>
                  <a:pt x="208879" y="2586932"/>
                  <a:pt x="213064" y="2595302"/>
                </a:cubicBezTo>
                <a:lnTo>
                  <a:pt x="230820" y="2630813"/>
                </a:lnTo>
                <a:cubicBezTo>
                  <a:pt x="232743" y="2638505"/>
                  <a:pt x="242913" y="2683048"/>
                  <a:pt x="248575" y="2692956"/>
                </a:cubicBezTo>
                <a:cubicBezTo>
                  <a:pt x="255916" y="2705803"/>
                  <a:pt x="268022" y="2715533"/>
                  <a:pt x="275208" y="2728467"/>
                </a:cubicBezTo>
                <a:cubicBezTo>
                  <a:pt x="314326" y="2798881"/>
                  <a:pt x="272106" y="2752001"/>
                  <a:pt x="310719" y="2790611"/>
                </a:cubicBezTo>
                <a:cubicBezTo>
                  <a:pt x="326499" y="2822172"/>
                  <a:pt x="328645" y="2822279"/>
                  <a:pt x="337352" y="2852755"/>
                </a:cubicBezTo>
                <a:cubicBezTo>
                  <a:pt x="340704" y="2864486"/>
                  <a:pt x="340773" y="2877352"/>
                  <a:pt x="346229" y="2888265"/>
                </a:cubicBezTo>
                <a:cubicBezTo>
                  <a:pt x="355772" y="2907351"/>
                  <a:pt x="369903" y="2923776"/>
                  <a:pt x="381740" y="2941531"/>
                </a:cubicBezTo>
                <a:cubicBezTo>
                  <a:pt x="387658" y="2950409"/>
                  <a:pt x="391950" y="2960619"/>
                  <a:pt x="399495" y="2968164"/>
                </a:cubicBezTo>
                <a:cubicBezTo>
                  <a:pt x="405414" y="2974083"/>
                  <a:pt x="411892" y="2979490"/>
                  <a:pt x="417251" y="2985920"/>
                </a:cubicBezTo>
                <a:cubicBezTo>
                  <a:pt x="426723" y="2997286"/>
                  <a:pt x="432825" y="3011600"/>
                  <a:pt x="443884" y="3021430"/>
                </a:cubicBezTo>
                <a:cubicBezTo>
                  <a:pt x="459833" y="3035607"/>
                  <a:pt x="481201" y="3042764"/>
                  <a:pt x="497150" y="3056941"/>
                </a:cubicBezTo>
                <a:cubicBezTo>
                  <a:pt x="508209" y="3066771"/>
                  <a:pt x="513321" y="3081989"/>
                  <a:pt x="523783" y="3092452"/>
                </a:cubicBezTo>
                <a:cubicBezTo>
                  <a:pt x="534245" y="3102914"/>
                  <a:pt x="547172" y="3110600"/>
                  <a:pt x="559293" y="3119085"/>
                </a:cubicBezTo>
                <a:cubicBezTo>
                  <a:pt x="655801" y="3186641"/>
                  <a:pt x="573484" y="3129730"/>
                  <a:pt x="648070" y="3172351"/>
                </a:cubicBezTo>
                <a:cubicBezTo>
                  <a:pt x="657334" y="3177645"/>
                  <a:pt x="665160" y="3185334"/>
                  <a:pt x="674703" y="3190106"/>
                </a:cubicBezTo>
                <a:cubicBezTo>
                  <a:pt x="713635" y="3209572"/>
                  <a:pt x="721897" y="3208422"/>
                  <a:pt x="763480" y="3216739"/>
                </a:cubicBezTo>
                <a:cubicBezTo>
                  <a:pt x="800211" y="3235105"/>
                  <a:pt x="808383" y="3241283"/>
                  <a:pt x="852256" y="3252250"/>
                </a:cubicBezTo>
                <a:cubicBezTo>
                  <a:pt x="864093" y="3255209"/>
                  <a:pt x="876192" y="3257269"/>
                  <a:pt x="887767" y="3261127"/>
                </a:cubicBezTo>
                <a:cubicBezTo>
                  <a:pt x="902885" y="3266166"/>
                  <a:pt x="917037" y="3273844"/>
                  <a:pt x="932155" y="3278883"/>
                </a:cubicBezTo>
                <a:cubicBezTo>
                  <a:pt x="945046" y="3283180"/>
                  <a:pt x="1001778" y="3295556"/>
                  <a:pt x="1012054" y="3296638"/>
                </a:cubicBezTo>
                <a:cubicBezTo>
                  <a:pt x="1053361" y="3300986"/>
                  <a:pt x="1094978" y="3301756"/>
                  <a:pt x="1136342" y="3305516"/>
                </a:cubicBezTo>
                <a:cubicBezTo>
                  <a:pt x="1187588" y="3310175"/>
                  <a:pt x="1219300" y="3316995"/>
                  <a:pt x="1269507" y="3323271"/>
                </a:cubicBezTo>
                <a:cubicBezTo>
                  <a:pt x="1296097" y="3326595"/>
                  <a:pt x="1322844" y="3328607"/>
                  <a:pt x="1349406" y="3332149"/>
                </a:cubicBezTo>
                <a:cubicBezTo>
                  <a:pt x="1367248" y="3334528"/>
                  <a:pt x="1384753" y="3339319"/>
                  <a:pt x="1402672" y="3341026"/>
                </a:cubicBezTo>
                <a:cubicBezTo>
                  <a:pt x="1446958" y="3345244"/>
                  <a:pt x="1491492" y="3346356"/>
                  <a:pt x="1535837" y="3349904"/>
                </a:cubicBezTo>
                <a:cubicBezTo>
                  <a:pt x="1565482" y="3352276"/>
                  <a:pt x="1595022" y="3355823"/>
                  <a:pt x="1624614" y="3358782"/>
                </a:cubicBezTo>
                <a:cubicBezTo>
                  <a:pt x="1633492" y="3361741"/>
                  <a:pt x="1642071" y="3365824"/>
                  <a:pt x="1651247" y="3367659"/>
                </a:cubicBezTo>
                <a:cubicBezTo>
                  <a:pt x="1704261" y="3378262"/>
                  <a:pt x="1765243" y="3386481"/>
                  <a:pt x="1819922" y="3394292"/>
                </a:cubicBezTo>
                <a:cubicBezTo>
                  <a:pt x="1840637" y="3400211"/>
                  <a:pt x="1861001" y="3407534"/>
                  <a:pt x="1882066" y="3412048"/>
                </a:cubicBezTo>
                <a:cubicBezTo>
                  <a:pt x="1902526" y="3416432"/>
                  <a:pt x="1923570" y="3417485"/>
                  <a:pt x="1944210" y="3420925"/>
                </a:cubicBezTo>
                <a:cubicBezTo>
                  <a:pt x="1959094" y="3423406"/>
                  <a:pt x="1973684" y="3427509"/>
                  <a:pt x="1988598" y="3429803"/>
                </a:cubicBezTo>
                <a:cubicBezTo>
                  <a:pt x="2012179" y="3433431"/>
                  <a:pt x="2036039" y="3435053"/>
                  <a:pt x="2059620" y="3438681"/>
                </a:cubicBezTo>
                <a:cubicBezTo>
                  <a:pt x="2074534" y="3440975"/>
                  <a:pt x="2089094" y="3445264"/>
                  <a:pt x="2104008" y="3447558"/>
                </a:cubicBezTo>
                <a:cubicBezTo>
                  <a:pt x="2127588" y="3451186"/>
                  <a:pt x="2151355" y="3453477"/>
                  <a:pt x="2175029" y="3456436"/>
                </a:cubicBezTo>
                <a:cubicBezTo>
                  <a:pt x="2205549" y="3466610"/>
                  <a:pt x="2230767" y="3475445"/>
                  <a:pt x="2263806" y="3483069"/>
                </a:cubicBezTo>
                <a:cubicBezTo>
                  <a:pt x="2281345" y="3487117"/>
                  <a:pt x="2299421" y="3488417"/>
                  <a:pt x="2317072" y="3491947"/>
                </a:cubicBezTo>
                <a:cubicBezTo>
                  <a:pt x="2371395" y="3502811"/>
                  <a:pt x="2343057" y="3504393"/>
                  <a:pt x="2414726" y="3509702"/>
                </a:cubicBezTo>
                <a:cubicBezTo>
                  <a:pt x="2473823" y="3514080"/>
                  <a:pt x="2533130" y="3514995"/>
                  <a:pt x="2592280" y="3518580"/>
                </a:cubicBezTo>
                <a:cubicBezTo>
                  <a:pt x="2766565" y="3529143"/>
                  <a:pt x="2658380" y="3525836"/>
                  <a:pt x="2858610" y="3545213"/>
                </a:cubicBezTo>
                <a:cubicBezTo>
                  <a:pt x="2899951" y="3549214"/>
                  <a:pt x="2941468" y="3551131"/>
                  <a:pt x="2982897" y="3554090"/>
                </a:cubicBezTo>
                <a:cubicBezTo>
                  <a:pt x="3171468" y="3585520"/>
                  <a:pt x="3056329" y="3569704"/>
                  <a:pt x="3462291" y="3554090"/>
                </a:cubicBezTo>
                <a:cubicBezTo>
                  <a:pt x="3474483" y="3553621"/>
                  <a:pt x="3485838" y="3547606"/>
                  <a:pt x="3497802" y="3545213"/>
                </a:cubicBezTo>
                <a:cubicBezTo>
                  <a:pt x="3534383" y="3537897"/>
                  <a:pt x="3547464" y="3540416"/>
                  <a:pt x="3577701" y="3527457"/>
                </a:cubicBezTo>
                <a:cubicBezTo>
                  <a:pt x="3597329" y="3519045"/>
                  <a:pt x="3622700" y="3505663"/>
                  <a:pt x="3639845" y="3491947"/>
                </a:cubicBezTo>
                <a:cubicBezTo>
                  <a:pt x="3646381" y="3486718"/>
                  <a:pt x="3650904" y="3479213"/>
                  <a:pt x="3657600" y="3474191"/>
                </a:cubicBezTo>
                <a:cubicBezTo>
                  <a:pt x="3737907" y="3413961"/>
                  <a:pt x="3687903" y="3461646"/>
                  <a:pt x="3728621" y="3420925"/>
                </a:cubicBezTo>
                <a:cubicBezTo>
                  <a:pt x="3750936" y="3353982"/>
                  <a:pt x="3720835" y="3436498"/>
                  <a:pt x="3755254" y="3367659"/>
                </a:cubicBezTo>
                <a:cubicBezTo>
                  <a:pt x="3759439" y="3359289"/>
                  <a:pt x="3758141" y="3348215"/>
                  <a:pt x="3764132" y="3341026"/>
                </a:cubicBezTo>
                <a:cubicBezTo>
                  <a:pt x="3773604" y="3329659"/>
                  <a:pt x="3789180" y="3324855"/>
                  <a:pt x="3799643" y="3314393"/>
                </a:cubicBezTo>
                <a:cubicBezTo>
                  <a:pt x="3816404" y="3297633"/>
                  <a:pt x="3835592" y="3265877"/>
                  <a:pt x="3844031" y="3243372"/>
                </a:cubicBezTo>
                <a:cubicBezTo>
                  <a:pt x="3848315" y="3231948"/>
                  <a:pt x="3849403" y="3219548"/>
                  <a:pt x="3852909" y="3207861"/>
                </a:cubicBezTo>
                <a:cubicBezTo>
                  <a:pt x="3866494" y="3162577"/>
                  <a:pt x="3871358" y="3160002"/>
                  <a:pt x="3879542" y="3119085"/>
                </a:cubicBezTo>
                <a:cubicBezTo>
                  <a:pt x="3883072" y="3101434"/>
                  <a:pt x="3885200" y="3083529"/>
                  <a:pt x="3888420" y="3065819"/>
                </a:cubicBezTo>
                <a:cubicBezTo>
                  <a:pt x="3891119" y="3050973"/>
                  <a:pt x="3894598" y="3036276"/>
                  <a:pt x="3897297" y="3021430"/>
                </a:cubicBezTo>
                <a:cubicBezTo>
                  <a:pt x="3905511" y="2976253"/>
                  <a:pt x="3908400" y="2952587"/>
                  <a:pt x="3915053" y="2906021"/>
                </a:cubicBezTo>
                <a:cubicBezTo>
                  <a:pt x="3912094" y="2829081"/>
                  <a:pt x="3911132" y="2752038"/>
                  <a:pt x="3906175" y="2675201"/>
                </a:cubicBezTo>
                <a:cubicBezTo>
                  <a:pt x="3905203" y="2660143"/>
                  <a:pt x="3902069" y="2645128"/>
                  <a:pt x="3897297" y="2630813"/>
                </a:cubicBezTo>
                <a:cubicBezTo>
                  <a:pt x="3893112" y="2618258"/>
                  <a:pt x="3887809" y="2605636"/>
                  <a:pt x="3879542" y="2595302"/>
                </a:cubicBezTo>
                <a:cubicBezTo>
                  <a:pt x="3839430" y="2545162"/>
                  <a:pt x="3785412" y="2508287"/>
                  <a:pt x="3728621" y="2479892"/>
                </a:cubicBezTo>
                <a:cubicBezTo>
                  <a:pt x="3720251" y="2475707"/>
                  <a:pt x="3710750" y="2474301"/>
                  <a:pt x="3701988" y="2471015"/>
                </a:cubicBezTo>
                <a:cubicBezTo>
                  <a:pt x="3663395" y="2456543"/>
                  <a:pt x="3623445" y="2445058"/>
                  <a:pt x="3586579" y="2426626"/>
                </a:cubicBezTo>
                <a:cubicBezTo>
                  <a:pt x="3562905" y="2414789"/>
                  <a:pt x="3539989" y="2401296"/>
                  <a:pt x="3515557" y="2391116"/>
                </a:cubicBezTo>
                <a:cubicBezTo>
                  <a:pt x="3504295" y="2386423"/>
                  <a:pt x="3491708" y="2385826"/>
                  <a:pt x="3480047" y="2382238"/>
                </a:cubicBezTo>
                <a:cubicBezTo>
                  <a:pt x="3453215" y="2373982"/>
                  <a:pt x="3427676" y="2361111"/>
                  <a:pt x="3400148" y="2355605"/>
                </a:cubicBezTo>
                <a:cubicBezTo>
                  <a:pt x="3385352" y="2352646"/>
                  <a:pt x="3370268" y="2350872"/>
                  <a:pt x="3355759" y="2346727"/>
                </a:cubicBezTo>
                <a:cubicBezTo>
                  <a:pt x="3142375" y="2285760"/>
                  <a:pt x="3356078" y="2340147"/>
                  <a:pt x="3240350" y="2311217"/>
                </a:cubicBezTo>
                <a:cubicBezTo>
                  <a:pt x="3225554" y="2302339"/>
                  <a:pt x="3211395" y="2292301"/>
                  <a:pt x="3195961" y="2284584"/>
                </a:cubicBezTo>
                <a:cubicBezTo>
                  <a:pt x="3181708" y="2277457"/>
                  <a:pt x="3165338" y="2274858"/>
                  <a:pt x="3151573" y="2266828"/>
                </a:cubicBezTo>
                <a:cubicBezTo>
                  <a:pt x="3114966" y="2245474"/>
                  <a:pt x="2967856" y="2127112"/>
                  <a:pt x="2965142" y="2124786"/>
                </a:cubicBezTo>
                <a:cubicBezTo>
                  <a:pt x="2944427" y="2107031"/>
                  <a:pt x="2923389" y="2089646"/>
                  <a:pt x="2902998" y="2071520"/>
                </a:cubicBezTo>
                <a:cubicBezTo>
                  <a:pt x="2896742" y="2065959"/>
                  <a:pt x="2890601" y="2060194"/>
                  <a:pt x="2885243" y="2053764"/>
                </a:cubicBezTo>
                <a:cubicBezTo>
                  <a:pt x="2872223" y="2038140"/>
                  <a:pt x="2852384" y="2010069"/>
                  <a:pt x="2840854" y="1991621"/>
                </a:cubicBezTo>
                <a:cubicBezTo>
                  <a:pt x="2825550" y="1967134"/>
                  <a:pt x="2808027" y="1938698"/>
                  <a:pt x="2796466" y="1911722"/>
                </a:cubicBezTo>
                <a:cubicBezTo>
                  <a:pt x="2792780" y="1903121"/>
                  <a:pt x="2790874" y="1893851"/>
                  <a:pt x="2787588" y="1885089"/>
                </a:cubicBezTo>
                <a:cubicBezTo>
                  <a:pt x="2781483" y="1868809"/>
                  <a:pt x="2765991" y="1834210"/>
                  <a:pt x="2760955" y="1814067"/>
                </a:cubicBezTo>
                <a:cubicBezTo>
                  <a:pt x="2748124" y="1762743"/>
                  <a:pt x="2755065" y="1771781"/>
                  <a:pt x="2743200" y="1716413"/>
                </a:cubicBezTo>
                <a:cubicBezTo>
                  <a:pt x="2723746" y="1625627"/>
                  <a:pt x="2730984" y="1669774"/>
                  <a:pt x="2707689" y="1592125"/>
                </a:cubicBezTo>
                <a:cubicBezTo>
                  <a:pt x="2704183" y="1580439"/>
                  <a:pt x="2701368" y="1568545"/>
                  <a:pt x="2698812" y="1556615"/>
                </a:cubicBezTo>
                <a:cubicBezTo>
                  <a:pt x="2680073" y="1469165"/>
                  <a:pt x="2683160" y="1482566"/>
                  <a:pt x="2672179" y="1405694"/>
                </a:cubicBezTo>
                <a:cubicBezTo>
                  <a:pt x="2674619" y="1381287"/>
                  <a:pt x="2671206" y="1309013"/>
                  <a:pt x="2698812" y="1281407"/>
                </a:cubicBezTo>
                <a:cubicBezTo>
                  <a:pt x="2737741" y="1242478"/>
                  <a:pt x="2781087" y="1252507"/>
                  <a:pt x="2831977" y="1237019"/>
                </a:cubicBezTo>
                <a:cubicBezTo>
                  <a:pt x="2871409" y="1225018"/>
                  <a:pt x="2908972" y="1207569"/>
                  <a:pt x="2947387" y="1192630"/>
                </a:cubicBezTo>
                <a:cubicBezTo>
                  <a:pt x="2962239" y="1186854"/>
                  <a:pt x="2976149" y="1178000"/>
                  <a:pt x="2991775" y="1174875"/>
                </a:cubicBezTo>
                <a:cubicBezTo>
                  <a:pt x="3053814" y="1162467"/>
                  <a:pt x="3021279" y="1168477"/>
                  <a:pt x="3089429" y="1157120"/>
                </a:cubicBezTo>
                <a:cubicBezTo>
                  <a:pt x="3201337" y="1119816"/>
                  <a:pt x="3088258" y="1158668"/>
                  <a:pt x="3187084" y="1121609"/>
                </a:cubicBezTo>
                <a:cubicBezTo>
                  <a:pt x="3195846" y="1118323"/>
                  <a:pt x="3205347" y="1116916"/>
                  <a:pt x="3213717" y="1112731"/>
                </a:cubicBezTo>
                <a:cubicBezTo>
                  <a:pt x="3229150" y="1105014"/>
                  <a:pt x="3242672" y="1093815"/>
                  <a:pt x="3258105" y="1086098"/>
                </a:cubicBezTo>
                <a:cubicBezTo>
                  <a:pt x="3272358" y="1078971"/>
                  <a:pt x="3288240" y="1075470"/>
                  <a:pt x="3302493" y="1068343"/>
                </a:cubicBezTo>
                <a:cubicBezTo>
                  <a:pt x="3323832" y="1057673"/>
                  <a:pt x="3342614" y="1042008"/>
                  <a:pt x="3364637" y="1032832"/>
                </a:cubicBezTo>
                <a:cubicBezTo>
                  <a:pt x="3378565" y="1027029"/>
                  <a:pt x="3394229" y="1026914"/>
                  <a:pt x="3409025" y="1023955"/>
                </a:cubicBezTo>
                <a:cubicBezTo>
                  <a:pt x="3491451" y="962136"/>
                  <a:pt x="3398810" y="1028308"/>
                  <a:pt x="3480047" y="979566"/>
                </a:cubicBezTo>
                <a:cubicBezTo>
                  <a:pt x="3498345" y="968587"/>
                  <a:pt x="3514227" y="953599"/>
                  <a:pt x="3533313" y="944056"/>
                </a:cubicBezTo>
                <a:cubicBezTo>
                  <a:pt x="3605665" y="907879"/>
                  <a:pt x="3570062" y="928433"/>
                  <a:pt x="3639845" y="881912"/>
                </a:cubicBezTo>
                <a:cubicBezTo>
                  <a:pt x="3694438" y="809121"/>
                  <a:pt x="3632309" y="883753"/>
                  <a:pt x="3719744" y="810890"/>
                </a:cubicBezTo>
                <a:cubicBezTo>
                  <a:pt x="3739034" y="794815"/>
                  <a:pt x="3755255" y="775379"/>
                  <a:pt x="3773010" y="757624"/>
                </a:cubicBezTo>
                <a:cubicBezTo>
                  <a:pt x="3781888" y="748746"/>
                  <a:pt x="3788877" y="737450"/>
                  <a:pt x="3799643" y="730991"/>
                </a:cubicBezTo>
                <a:cubicBezTo>
                  <a:pt x="3814439" y="722113"/>
                  <a:pt x="3830411" y="714951"/>
                  <a:pt x="3844031" y="704358"/>
                </a:cubicBezTo>
                <a:cubicBezTo>
                  <a:pt x="3857245" y="694081"/>
                  <a:pt x="3866763" y="679661"/>
                  <a:pt x="3879542" y="668848"/>
                </a:cubicBezTo>
                <a:cubicBezTo>
                  <a:pt x="3906017" y="646446"/>
                  <a:pt x="3960999" y="605536"/>
                  <a:pt x="3994952" y="580071"/>
                </a:cubicBezTo>
                <a:cubicBezTo>
                  <a:pt x="4004849" y="572648"/>
                  <a:pt x="4071123" y="523519"/>
                  <a:pt x="4074851" y="517927"/>
                </a:cubicBezTo>
                <a:cubicBezTo>
                  <a:pt x="4090229" y="494859"/>
                  <a:pt x="4100882" y="477813"/>
                  <a:pt x="4119239" y="455784"/>
                </a:cubicBezTo>
                <a:cubicBezTo>
                  <a:pt x="4124597" y="449354"/>
                  <a:pt x="4131076" y="443947"/>
                  <a:pt x="4136994" y="438028"/>
                </a:cubicBezTo>
                <a:cubicBezTo>
                  <a:pt x="4142861" y="414563"/>
                  <a:pt x="4154750" y="371020"/>
                  <a:pt x="4154750" y="349252"/>
                </a:cubicBezTo>
                <a:cubicBezTo>
                  <a:pt x="4154750" y="322455"/>
                  <a:pt x="4153433" y="295061"/>
                  <a:pt x="4145872" y="269353"/>
                </a:cubicBezTo>
                <a:cubicBezTo>
                  <a:pt x="4122225" y="188954"/>
                  <a:pt x="4120786" y="216168"/>
                  <a:pt x="4083728" y="171698"/>
                </a:cubicBezTo>
                <a:cubicBezTo>
                  <a:pt x="4076898" y="163501"/>
                  <a:pt x="4074003" y="152091"/>
                  <a:pt x="4065973" y="145065"/>
                </a:cubicBezTo>
                <a:cubicBezTo>
                  <a:pt x="4049914" y="131013"/>
                  <a:pt x="4027796" y="124644"/>
                  <a:pt x="4012707" y="109555"/>
                </a:cubicBezTo>
                <a:cubicBezTo>
                  <a:pt x="4006789" y="103636"/>
                  <a:pt x="4002438" y="95542"/>
                  <a:pt x="3994952" y="91799"/>
                </a:cubicBezTo>
                <a:cubicBezTo>
                  <a:pt x="3956866" y="72756"/>
                  <a:pt x="3936258" y="74906"/>
                  <a:pt x="3897297" y="65166"/>
                </a:cubicBezTo>
                <a:cubicBezTo>
                  <a:pt x="3876397" y="59941"/>
                  <a:pt x="3856218" y="51925"/>
                  <a:pt x="3835153" y="47411"/>
                </a:cubicBezTo>
                <a:cubicBezTo>
                  <a:pt x="3762075" y="31751"/>
                  <a:pt x="3627037" y="31898"/>
                  <a:pt x="3577701" y="29656"/>
                </a:cubicBezTo>
                <a:cubicBezTo>
                  <a:pt x="3319474" y="-34903"/>
                  <a:pt x="3585045" y="28600"/>
                  <a:pt x="2858610" y="11900"/>
                </a:cubicBezTo>
                <a:cubicBezTo>
                  <a:pt x="2828878" y="11216"/>
                  <a:pt x="2799425" y="5981"/>
                  <a:pt x="2769833" y="3022"/>
                </a:cubicBezTo>
                <a:cubicBezTo>
                  <a:pt x="2666260" y="5981"/>
                  <a:pt x="2562409" y="3745"/>
                  <a:pt x="2459115" y="11900"/>
                </a:cubicBezTo>
                <a:cubicBezTo>
                  <a:pt x="2448478" y="12740"/>
                  <a:pt x="2440679" y="22825"/>
                  <a:pt x="2432482" y="29656"/>
                </a:cubicBezTo>
                <a:cubicBezTo>
                  <a:pt x="2386270" y="68166"/>
                  <a:pt x="2426754" y="50275"/>
                  <a:pt x="2361460" y="82922"/>
                </a:cubicBezTo>
                <a:cubicBezTo>
                  <a:pt x="2358813" y="84245"/>
                  <a:pt x="2355542" y="82922"/>
                  <a:pt x="2352583" y="82922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162553" tIns="81276" rIns="162553" bIns="8127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4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AutoShape 8" descr="Discover the Dataiku DSS Features and Editions"/>
          <p:cNvSpPr>
            <a:spLocks noChangeAspect="1" noChangeArrowheads="1"/>
          </p:cNvSpPr>
          <p:nvPr/>
        </p:nvSpPr>
        <p:spPr bwMode="auto">
          <a:xfrm>
            <a:off x="276578" y="-192616"/>
            <a:ext cx="541867" cy="406402"/>
          </a:xfrm>
          <a:prstGeom prst="rect">
            <a:avLst/>
          </a:prstGeom>
          <a:noFill/>
        </p:spPr>
        <p:txBody>
          <a:bodyPr vert="horz" wrap="square" lIns="162553" tIns="81276" rIns="162553" bIns="81276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4" name="AutoShape 10" descr="Discover the Dataiku DSS Features and Editions"/>
          <p:cNvSpPr>
            <a:spLocks noChangeAspect="1" noChangeArrowheads="1"/>
          </p:cNvSpPr>
          <p:nvPr/>
        </p:nvSpPr>
        <p:spPr bwMode="auto">
          <a:xfrm>
            <a:off x="276578" y="-192616"/>
            <a:ext cx="541867" cy="406402"/>
          </a:xfrm>
          <a:prstGeom prst="rect">
            <a:avLst/>
          </a:prstGeom>
          <a:noFill/>
        </p:spPr>
        <p:txBody>
          <a:bodyPr vert="horz" wrap="square" lIns="162553" tIns="81276" rIns="162553" bIns="81276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433639" y="2523773"/>
            <a:ext cx="7443627" cy="3088017"/>
          </a:xfrm>
          <a:prstGeom prst="rect">
            <a:avLst/>
          </a:prstGeom>
        </p:spPr>
        <p:txBody>
          <a:bodyPr wrap="none" lIns="162553" tIns="81276" rIns="162553" bIns="81276">
            <a:spAutoFit/>
          </a:bodyPr>
          <a:lstStyle/>
          <a:p>
            <a:pPr algn="ctr"/>
            <a:r>
              <a:rPr lang="es-ES" sz="4300" dirty="0">
                <a:solidFill>
                  <a:schemeClr val="accent6">
                    <a:lumMod val="75000"/>
                  </a:schemeClr>
                </a:solidFill>
              </a:rPr>
              <a:t>PYTHON BÁSICO – DÍA 5 - FINAL</a:t>
            </a:r>
          </a:p>
          <a:p>
            <a:pPr algn="ctr"/>
            <a:endParaRPr lang="es-ES" sz="4300" dirty="0"/>
          </a:p>
          <a:p>
            <a:pPr algn="ctr"/>
            <a:r>
              <a:rPr lang="es-ES" sz="4300" dirty="0"/>
              <a:t>Prof. Manoel Gadi</a:t>
            </a:r>
          </a:p>
          <a:p>
            <a:pPr algn="ctr"/>
            <a:r>
              <a:rPr lang="es-ES" sz="4300" dirty="0">
                <a:hlinkClick r:id="rId2"/>
              </a:rPr>
              <a:t>mfalonso@faculty.ie.edu</a:t>
            </a:r>
            <a:r>
              <a:rPr lang="es-ES" sz="4300" dirty="0"/>
              <a:t>  </a:t>
            </a:r>
          </a:p>
          <a:p>
            <a:endParaRPr lang="en-GB" dirty="0"/>
          </a:p>
        </p:txBody>
      </p:sp>
      <p:pic>
        <p:nvPicPr>
          <p:cNvPr id="21" name="Picture 24" descr="Manoel Fernando Alonso Gad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1829" y="5212071"/>
            <a:ext cx="3039534" cy="3039534"/>
          </a:xfrm>
          <a:prstGeom prst="rect">
            <a:avLst/>
          </a:prstGeom>
          <a:noFill/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F0F29BEF-5D45-43CC-B0DC-DEB096AAD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8746" y="446199"/>
            <a:ext cx="375341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35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6400" y="1219200"/>
            <a:ext cx="10290793" cy="5801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415739" y="7315200"/>
            <a:ext cx="9512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hlinkClick r:id="rId3"/>
              </a:rPr>
              <a:t>https://www.youtube.com/watch?v=hgI0p1zf31k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910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7DF0E-EA11-41A6-A5A6-1DEE70697DE5}" type="slidenum">
              <a:rPr lang="es-ES"/>
              <a:pPr>
                <a:defRPr/>
              </a:pPr>
              <a:t>3</a:t>
            </a:fld>
            <a:endParaRPr lang="es-ES" dirty="0"/>
          </a:p>
        </p:txBody>
      </p:sp>
      <p:sp>
        <p:nvSpPr>
          <p:cNvPr id="3079" name="2 Subtítulo"/>
          <p:cNvSpPr>
            <a:spLocks/>
          </p:cNvSpPr>
          <p:nvPr/>
        </p:nvSpPr>
        <p:spPr bwMode="auto">
          <a:xfrm>
            <a:off x="2175934" y="4140200"/>
            <a:ext cx="11379200" cy="15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5143" tIns="72571" rIns="145143" bIns="72571"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s-ES_tradnl" sz="5100" b="1" dirty="0">
                <a:latin typeface="Calibri" pitchFamily="34" charset="0"/>
              </a:rPr>
              <a:t>ESTRUCTURAS DE DATOS</a:t>
            </a:r>
            <a:endParaRPr lang="es-ES" sz="5100" b="1" dirty="0">
              <a:latin typeface="Calibri" pitchFamily="34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A564990-6B13-4CDA-8179-92BB6B491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8746" y="446199"/>
            <a:ext cx="3753410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50133" y="8331200"/>
            <a:ext cx="3386667" cy="609600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defRPr/>
            </a:pPr>
            <a:fld id="{04382DB8-7027-4543-B487-1D9BFAEA63F9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1026" name="Picture 2" descr="8 Common Data Structures every Programmer must know | by Vijini  Mallawaarachchi | Towards Data Scie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7218" y="1403648"/>
            <a:ext cx="14328814" cy="40324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2AA405-32F0-4840-A654-F31474EA14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23" y="-13136"/>
            <a:ext cx="2790085" cy="1479983"/>
          </a:xfrm>
          <a:prstGeom prst="rect">
            <a:avLst/>
          </a:prstGeom>
        </p:spPr>
      </p:pic>
      <p:pic>
        <p:nvPicPr>
          <p:cNvPr id="2" name="Elementos multimedia en línea 1">
            <a:hlinkClick r:id="" action="ppaction://media"/>
            <a:extLst>
              <a:ext uri="{FF2B5EF4-FFF2-40B4-BE49-F238E27FC236}">
                <a16:creationId xmlns:a16="http://schemas.microsoft.com/office/drawing/2014/main" id="{B2455421-EF69-48C8-9D25-7E40B57CD9A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731625" y="1787691"/>
            <a:ext cx="14792754" cy="62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0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7DF0E-EA11-41A6-A5A6-1DEE70697DE5}" type="slidenum">
              <a:rPr lang="es-ES"/>
              <a:pPr>
                <a:defRPr/>
              </a:pPr>
              <a:t>6</a:t>
            </a:fld>
            <a:endParaRPr lang="es-ES" dirty="0"/>
          </a:p>
        </p:txBody>
      </p:sp>
      <p:sp>
        <p:nvSpPr>
          <p:cNvPr id="7" name="object 7"/>
          <p:cNvSpPr txBox="1"/>
          <p:nvPr/>
        </p:nvSpPr>
        <p:spPr>
          <a:xfrm>
            <a:off x="1346200" y="1752600"/>
            <a:ext cx="13639800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 indent="-543560">
              <a:lnSpc>
                <a:spcPct val="100000"/>
              </a:lnSpc>
              <a:buClr>
                <a:srgbClr val="7F7F7F"/>
              </a:buClr>
              <a:tabLst>
                <a:tab pos="556895" algn="l"/>
              </a:tabLst>
            </a:pPr>
            <a:r>
              <a:rPr lang="es-ES"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PARTE 2: RESOLVER LA RANA EN PYTHON</a:t>
            </a:r>
          </a:p>
          <a:p>
            <a:pPr marL="556260" indent="-543560">
              <a:lnSpc>
                <a:spcPct val="100000"/>
              </a:lnSpc>
              <a:buClr>
                <a:srgbClr val="7F7F7F"/>
              </a:buClr>
              <a:tabLst>
                <a:tab pos="556895" algn="l"/>
              </a:tabLst>
            </a:pPr>
            <a:r>
              <a:rPr lang="es-ES" sz="3800" spc="10" dirty="0">
                <a:solidFill>
                  <a:srgbClr val="7F7F7F"/>
                </a:solidFill>
                <a:latin typeface="Century Gothic"/>
                <a:cs typeface="Century Gothic"/>
                <a:hlinkClick r:id="rId3"/>
              </a:rPr>
              <a:t>http://mfalonso.pythonanywhere.com/ranas</a:t>
            </a:r>
            <a:r>
              <a:rPr lang="es-ES"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9800" y="3048000"/>
            <a:ext cx="87344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ject 7"/>
          <p:cNvSpPr txBox="1"/>
          <p:nvPr/>
        </p:nvSpPr>
        <p:spPr>
          <a:xfrm>
            <a:off x="889000" y="7389674"/>
            <a:ext cx="13639800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 indent="-543560">
              <a:lnSpc>
                <a:spcPct val="100000"/>
              </a:lnSpc>
              <a:buClr>
                <a:srgbClr val="7F7F7F"/>
              </a:buClr>
              <a:tabLst>
                <a:tab pos="556895" algn="l"/>
              </a:tabLst>
            </a:pPr>
            <a:endParaRPr lang="es-ES" sz="3800" spc="1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pPr marL="556260" indent="-543560">
              <a:lnSpc>
                <a:spcPct val="100000"/>
              </a:lnSpc>
              <a:buClr>
                <a:srgbClr val="7F7F7F"/>
              </a:buClr>
              <a:tabLst>
                <a:tab pos="556895" algn="l"/>
              </a:tabLst>
            </a:pPr>
            <a:r>
              <a:rPr lang="es-ES"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CREANDO UNA LISTA.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2AA405-32F0-4840-A654-F31474EA14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23" y="-13136"/>
            <a:ext cx="2790085" cy="1479983"/>
          </a:xfrm>
          <a:prstGeom prst="rect">
            <a:avLst/>
          </a:prstGeom>
        </p:spPr>
      </p:pic>
      <p:pic>
        <p:nvPicPr>
          <p:cNvPr id="3" name="Elementos multimedia en línea 2">
            <a:hlinkClick r:id="" action="ppaction://media"/>
            <a:extLst>
              <a:ext uri="{FF2B5EF4-FFF2-40B4-BE49-F238E27FC236}">
                <a16:creationId xmlns:a16="http://schemas.microsoft.com/office/drawing/2014/main" id="{87E4654A-6EE6-4DD7-B753-27B86D7A3C6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607166" y="1979716"/>
            <a:ext cx="15041671" cy="634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1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2800" y="990600"/>
            <a:ext cx="5334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193800" y="1295400"/>
            <a:ext cx="1905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CPU</a:t>
            </a:r>
            <a:endParaRPr lang="en-GB" sz="3600" dirty="0"/>
          </a:p>
        </p:txBody>
      </p:sp>
      <p:sp>
        <p:nvSpPr>
          <p:cNvPr id="6" name="Rectangle 5"/>
          <p:cNvSpPr/>
          <p:nvPr/>
        </p:nvSpPr>
        <p:spPr>
          <a:xfrm>
            <a:off x="3708400" y="1295400"/>
            <a:ext cx="1905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ROM</a:t>
            </a:r>
            <a:endParaRPr lang="en-GB" sz="3600" dirty="0"/>
          </a:p>
        </p:txBody>
      </p:sp>
      <p:sp>
        <p:nvSpPr>
          <p:cNvPr id="7" name="Rectangle 6"/>
          <p:cNvSpPr/>
          <p:nvPr/>
        </p:nvSpPr>
        <p:spPr>
          <a:xfrm>
            <a:off x="3708400" y="2667000"/>
            <a:ext cx="1905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HD</a:t>
            </a:r>
            <a:endParaRPr lang="en-GB" sz="3600" dirty="0"/>
          </a:p>
        </p:txBody>
      </p:sp>
      <p:sp>
        <p:nvSpPr>
          <p:cNvPr id="8" name="Left Brace 7"/>
          <p:cNvSpPr/>
          <p:nvPr/>
        </p:nvSpPr>
        <p:spPr>
          <a:xfrm rot="16601733">
            <a:off x="4396786" y="173708"/>
            <a:ext cx="1066800" cy="90867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641600" y="5105400"/>
            <a:ext cx="223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95% de los problemas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890000" y="1143000"/>
            <a:ext cx="5410200" cy="3733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DATOS: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VELOCIDAD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VOLUMEN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VARIABILILDAD (estructuras)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689600" y="1828800"/>
            <a:ext cx="45720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689600" y="3200400"/>
            <a:ext cx="47244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118600" y="5257800"/>
            <a:ext cx="5334000" cy="3733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CÓDIGO: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ENTENDIBLE (documentación)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CORRECTO (testeo)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REUTILIZABLE (funciones, clases y paquetes)</a:t>
            </a:r>
          </a:p>
        </p:txBody>
      </p:sp>
    </p:spTree>
    <p:extLst>
      <p:ext uri="{BB962C8B-B14F-4D97-AF65-F5344CB8AC3E}">
        <p14:creationId xmlns:p14="http://schemas.microsoft.com/office/powerpoint/2010/main" val="94414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9" name="Picture 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0" y="2543175"/>
            <a:ext cx="121920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181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1122</Words>
  <Application>Microsoft Office PowerPoint</Application>
  <PresentationFormat>Personalizado</PresentationFormat>
  <Paragraphs>165</Paragraphs>
  <Slides>21</Slides>
  <Notes>2</Notes>
  <HiddenSlides>0</HiddenSlides>
  <MMClips>2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Freestyle Script</vt:lpstr>
      <vt:lpstr>Juice ITC</vt:lpstr>
      <vt:lpstr>Palatino Linotype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Python Dictionary:</vt:lpstr>
      <vt:lpstr>Python Dictionary - Syntax</vt:lpstr>
      <vt:lpstr>Python Dictionary – Is it efficient?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Python Set: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Ordenadores</dc:title>
  <dc:creator>Online2PDF.com</dc:creator>
  <cp:lastModifiedBy>Manoel Gadi</cp:lastModifiedBy>
  <cp:revision>38</cp:revision>
  <dcterms:created xsi:type="dcterms:W3CDTF">2019-10-18T15:25:16Z</dcterms:created>
  <dcterms:modified xsi:type="dcterms:W3CDTF">2021-10-14T11:23:03Z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2019-10-18T00:00:00Z</vt:filetime>
  </property>
  <property fmtid="{D5CDD505-2E9C-101B-9397-08002B2CF9AE}" pid="3" name="LastSaved">
    <vt:filetime>2019-10-18T00:00:00Z</vt:filetime>
  </property>
</Properties>
</file>