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508" r:id="rId2"/>
    <p:sldId id="513" r:id="rId3"/>
    <p:sldId id="406" r:id="rId4"/>
    <p:sldId id="598" r:id="rId5"/>
    <p:sldId id="349" r:id="rId6"/>
    <p:sldId id="350" r:id="rId7"/>
    <p:sldId id="352" r:id="rId8"/>
    <p:sldId id="353" r:id="rId9"/>
    <p:sldId id="355" r:id="rId10"/>
    <p:sldId id="351" r:id="rId11"/>
    <p:sldId id="356" r:id="rId12"/>
    <p:sldId id="358" r:id="rId13"/>
    <p:sldId id="359" r:id="rId14"/>
    <p:sldId id="437" r:id="rId15"/>
    <p:sldId id="438" r:id="rId16"/>
    <p:sldId id="43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512" r:id="rId25"/>
    <p:sldId id="519" r:id="rId26"/>
    <p:sldId id="367" r:id="rId27"/>
    <p:sldId id="368" r:id="rId28"/>
    <p:sldId id="369" r:id="rId29"/>
    <p:sldId id="370" r:id="rId30"/>
    <p:sldId id="597" r:id="rId31"/>
    <p:sldId id="515" r:id="rId32"/>
    <p:sldId id="371" r:id="rId33"/>
    <p:sldId id="372" r:id="rId34"/>
    <p:sldId id="373" r:id="rId35"/>
    <p:sldId id="502" r:id="rId36"/>
    <p:sldId id="507" r:id="rId37"/>
    <p:sldId id="374" r:id="rId38"/>
    <p:sldId id="517" r:id="rId39"/>
    <p:sldId id="518" r:id="rId40"/>
    <p:sldId id="375" r:id="rId41"/>
    <p:sldId id="376" r:id="rId42"/>
    <p:sldId id="381" r:id="rId43"/>
    <p:sldId id="382" r:id="rId44"/>
  </p:sldIdLst>
  <p:sldSz cx="16256000" cy="9144000"/>
  <p:notesSz cx="16256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in="-78" max="1080" units="cm"/>
        </inkml:traceFormat>
        <inkml:channelProperties>
          <inkml:channelProperty channel="X" name="resolution" value="86.24672" units="1/cm"/>
          <inkml:channelProperty channel="Y" name="resolution" value="54.11215" units="1/cm"/>
        </inkml:channelProperties>
      </inkml:inkSource>
      <inkml:timestamp xml:id="ts0" timeString="2021-06-11T08:20:22.9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1236 197,'0'-24,"0"1,-47-24,-24 23,24 1,24-1,-25 1,25 23,-1 0,-23 0,24 0,-24 0,-24 0,24 0,24 0,-1 0,1 0,-1 23,1-23,-1 0,-23 24,24-1,-24 24,23-47,1 24,23-1,-24-23,0 24,1-24,-1 23,-23-23,24 47,-1-23,1-24,-1 23,1-23,-1 47,1-47,-1 24,1-1,-1 1,1-24,23 23,0 1,0-1,0 24,0 0,0-23,0 0,47 70,0-47,0 23,0 1,23-24,1-24,23 48,-70-71,46 47,-23-47,-23 23,46-23,-46 24,23-24,0 0,0 0,70 23,-46 1,0-1,-1-23,24 0,-23 0,-1 0,1 0,23 0,0-23,-47-1,0-23,0 0,-23 47,23-47,-24 47,1-23,-24-1,23 24,-23-23,24-1,-24 1,0-1,0 1,23 23,-23-47,24 23,-24 1,0-1,0-23,0 24,0-1,0 1,0-25,0 25,0-24,0 0,0 23,0-23,-47 24,47-1,-24 24,1-23,-1 23,1-24,-24 1,23 23,1-24,-1 24,1 0,-1 0,1 0,-1 0,-23 0,23 0</inkml:trace>
  <inkml:trace contextRef="#ctx0" brushRef="#br0" timeOffset="1760">2529 150,'-23'0,"23"47,-47-24,0 24,23-23,24-1,-23 24,-1-23,1 70,23-71,0 24,0-23,-24 47,24-48,0 24,0 0,0-23,0-1,0 1,24-1,23 24,-24-47,24 47,0-23,-23-1,23 24,0-23,0-1,0 1,0-24,23 23,-23 1,-23-24,23 0,-23 0,-1 0,1 0,23 0,0 23,0 1,23-24,24 0,-23 23,46-23,1 0,-24 0,-23 0,-24 0,47 0,-47 0,0 0,-24 0,1 0,-1 0,1 0,-24-23,23 23,1 0,-1 0,25-24,-1 24,-24 0,1 0,-1 0,1 0,23 0,0 0,23 0,-23 0,-23 0,23 0,23 0,-46 0,23 0,-24 0,1 0,-24-23,24 23,-1 0,1-24,-1 24,1 0,23-23,0-1,-24-46,1 70,-1-24,1 24,-1 0,24-47,-23 47,-24-23,23 23,-23-24,24 24,-1-47,-23 24,24-1,-1 1,-23-24,0 23,0 1,24-1,-24 1,0-1,0 0,0-23,0 0,0 0,-47 0,23 24,-23-48,24 71,-48-47,24 0,24 24,-48 23,1-24,-1 1,48 23,-1 0,0 0,-23 0,24 0,-1 0,-70 0,47-24,-23 24,23 0,23 0,-93 0,46 0,0 0,1 0,-24 0,23 0,-23 0,-23-47,-1 47,24 0,-24-23,1 23,46-24,-23 24,47 0,-47 0,71 0,-1 0,-23 0,-24 0,48 0,-24 0,23 0,1 0,-1 0,1 0,-1 0,1 0,-1 0,1 0,23 24,0-1,0 1,0-1,0 1,0-1,0 1,0-1,0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63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80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xfrm>
            <a:off x="1625600" y="4343400"/>
            <a:ext cx="13004800" cy="4114800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80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xfrm>
            <a:off x="1625600" y="4343400"/>
            <a:ext cx="13004800" cy="4114800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55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7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4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F7F7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2840568"/>
            <a:ext cx="13817600" cy="264687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11695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13117" y="8503920"/>
            <a:ext cx="374034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46E88-87E9-4798-AEEE-BE89B8779029}" type="datetime1">
              <a:rPr lang="es-ES"/>
              <a:pPr>
                <a:defRPr/>
              </a:pPr>
              <a:t>07/10/2021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529199" y="8503920"/>
            <a:ext cx="5203951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Alejandro R. Moyano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708892" y="8503920"/>
            <a:ext cx="374034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F310-BD44-4C2C-B2ED-9CD074FFB35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13117" y="8503920"/>
            <a:ext cx="374034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D5B22-68A1-4208-8B26-23F85D1AD79B}" type="datetime1">
              <a:rPr lang="es-ES" smtClean="0"/>
              <a:pPr>
                <a:defRPr/>
              </a:pPr>
              <a:t>07/10/2021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29199" y="8503920"/>
            <a:ext cx="520395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708892" y="8503920"/>
            <a:ext cx="374034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101C-330A-4595-9865-1BC9A33317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5989" cy="9143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036027" y="8666078"/>
            <a:ext cx="149860" cy="111760"/>
          </a:xfrm>
          <a:custGeom>
            <a:avLst/>
            <a:gdLst/>
            <a:ahLst/>
            <a:cxnLst/>
            <a:rect l="l" t="t" r="r" b="b"/>
            <a:pathLst>
              <a:path w="149859" h="111759">
                <a:moveTo>
                  <a:pt x="68412" y="0"/>
                </a:moveTo>
                <a:lnTo>
                  <a:pt x="25368" y="13970"/>
                </a:lnTo>
                <a:lnTo>
                  <a:pt x="1774" y="44024"/>
                </a:lnTo>
                <a:lnTo>
                  <a:pt x="0" y="56285"/>
                </a:lnTo>
                <a:lnTo>
                  <a:pt x="270" y="61097"/>
                </a:lnTo>
                <a:lnTo>
                  <a:pt x="26394" y="97640"/>
                </a:lnTo>
                <a:lnTo>
                  <a:pt x="71181" y="110977"/>
                </a:lnTo>
                <a:lnTo>
                  <a:pt x="90338" y="111651"/>
                </a:lnTo>
                <a:lnTo>
                  <a:pt x="104506" y="108241"/>
                </a:lnTo>
                <a:lnTo>
                  <a:pt x="137454" y="85476"/>
                </a:lnTo>
                <a:lnTo>
                  <a:pt x="149432" y="46210"/>
                </a:lnTo>
                <a:lnTo>
                  <a:pt x="145198" y="35324"/>
                </a:lnTo>
                <a:lnTo>
                  <a:pt x="116431" y="9785"/>
                </a:lnTo>
                <a:lnTo>
                  <a:pt x="684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11768" y="8666081"/>
            <a:ext cx="149860" cy="111760"/>
          </a:xfrm>
          <a:custGeom>
            <a:avLst/>
            <a:gdLst/>
            <a:ahLst/>
            <a:cxnLst/>
            <a:rect l="l" t="t" r="r" b="b"/>
            <a:pathLst>
              <a:path w="149859" h="111759">
                <a:moveTo>
                  <a:pt x="68414" y="0"/>
                </a:moveTo>
                <a:lnTo>
                  <a:pt x="25379" y="13978"/>
                </a:lnTo>
                <a:lnTo>
                  <a:pt x="1776" y="44025"/>
                </a:lnTo>
                <a:lnTo>
                  <a:pt x="0" y="56282"/>
                </a:lnTo>
                <a:lnTo>
                  <a:pt x="278" y="61157"/>
                </a:lnTo>
                <a:lnTo>
                  <a:pt x="26460" y="97655"/>
                </a:lnTo>
                <a:lnTo>
                  <a:pt x="71266" y="110969"/>
                </a:lnTo>
                <a:lnTo>
                  <a:pt x="90424" y="111639"/>
                </a:lnTo>
                <a:lnTo>
                  <a:pt x="104574" y="108222"/>
                </a:lnTo>
                <a:lnTo>
                  <a:pt x="137509" y="85444"/>
                </a:lnTo>
                <a:lnTo>
                  <a:pt x="149486" y="46164"/>
                </a:lnTo>
                <a:lnTo>
                  <a:pt x="145235" y="35288"/>
                </a:lnTo>
                <a:lnTo>
                  <a:pt x="116425" y="9773"/>
                </a:lnTo>
                <a:lnTo>
                  <a:pt x="684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7903" y="983589"/>
            <a:ext cx="1388654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586" y="2280710"/>
            <a:ext cx="14371176" cy="373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7F7F7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1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gI0p1zf31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hCDWZgNIU0" TargetMode="Externa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falonso.pythonanywhere.com/rana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XCcpzWs-CI4" TargetMode="Externa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0.png"/><Relationship Id="rId5" Type="http://schemas.openxmlformats.org/officeDocument/2006/relationships/customXml" Target="../ink/ink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talkpython.fm/episodes/show/100/python-past-present-and-future-with-guido-van-rossu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talkpython.fm/episodes/show/100/python-past-present-and-future-with-guido-van-rossum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400" y="1219200"/>
            <a:ext cx="10290793" cy="580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15739" y="7315200"/>
            <a:ext cx="9512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3"/>
              </a:rPr>
              <a:t>https://www.youtube.com/watch?v=hgI0p1zf31k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45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CF445B0-1894-4D6E-9F45-536A9DBB71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914" y="59267"/>
            <a:ext cx="13826068" cy="784830"/>
          </a:xfrm>
        </p:spPr>
        <p:txBody>
          <a:bodyPr/>
          <a:lstStyle/>
          <a:p>
            <a:pPr eaLnBrk="1" hangingPunct="1"/>
            <a:r>
              <a:rPr lang="en-US" altLang="es-ES_tradnl" sz="5100" dirty="0">
                <a:latin typeface="Calibri" panose="020F0502020204030204" pitchFamily="34" charset="0"/>
              </a:rPr>
              <a:t>Logical operators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F7D24C0D-CD74-402E-A668-DB7E17E4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5" y="1500717"/>
            <a:ext cx="8449733" cy="695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>
            <a:extLst>
              <a:ext uri="{FF2B5EF4-FFF2-40B4-BE49-F238E27FC236}">
                <a16:creationId xmlns:a16="http://schemas.microsoft.com/office/drawing/2014/main" id="{3CA9E6B5-5C9A-40B8-852F-3108A345D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48" y="1543054"/>
            <a:ext cx="7388578" cy="489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6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50133" y="8331200"/>
            <a:ext cx="3386667" cy="6096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fld id="{04382DB8-7027-4543-B487-1D9BFAEA63F9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1026" name="Picture 2" descr="8 Common Data Structures every Programmer must know | by Vijini  Mallawaarachchi | Towards Data Sc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218" y="1403648"/>
            <a:ext cx="14328814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7C6C08-A6BD-46C3-9E4F-F280FDE60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5306" y="3227851"/>
            <a:ext cx="12998452" cy="10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7600" i="1" dirty="0">
                <a:solidFill>
                  <a:srgbClr val="00B050"/>
                </a:solidFill>
              </a:rPr>
              <a:t>Lists, tuples and Dictionaries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8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868DEE9-C874-431D-9962-628D7F8322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9200" y="2075723"/>
            <a:ext cx="13817600" cy="54864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buFontTx/>
              <a:buNone/>
            </a:pPr>
            <a:r>
              <a:rPr lang="en-US" altLang="es-ES" sz="3200" dirty="0"/>
              <a:t>Python has 6 primitive (scalar) data types:</a:t>
            </a:r>
          </a:p>
          <a:p>
            <a:r>
              <a:rPr lang="en-GB" altLang="es-ES" sz="3200" dirty="0"/>
              <a:t>None</a:t>
            </a:r>
          </a:p>
          <a:p>
            <a:r>
              <a:rPr lang="en-GB" altLang="es-ES" sz="3200" dirty="0"/>
              <a:t>Boolean </a:t>
            </a:r>
          </a:p>
          <a:p>
            <a:r>
              <a:rPr lang="en-GB" altLang="es-ES" sz="3200" dirty="0"/>
              <a:t>Integer </a:t>
            </a:r>
          </a:p>
          <a:p>
            <a:r>
              <a:rPr lang="en-GB" altLang="es-ES" sz="3200" dirty="0"/>
              <a:t>Float</a:t>
            </a:r>
          </a:p>
          <a:p>
            <a:r>
              <a:rPr lang="en-GB" altLang="es-ES" sz="3200" dirty="0"/>
              <a:t>Complex </a:t>
            </a:r>
          </a:p>
          <a:p>
            <a:r>
              <a:rPr lang="en-GB" altLang="es-ES" sz="3200" dirty="0"/>
              <a:t>String</a:t>
            </a:r>
          </a:p>
          <a:p>
            <a:endParaRPr lang="en-US" altLang="es-ES" sz="3200" dirty="0"/>
          </a:p>
          <a:p>
            <a:pPr>
              <a:buNone/>
            </a:pPr>
            <a:r>
              <a:rPr lang="en-US" altLang="es-ES" sz="3200" b="1" dirty="0"/>
              <a:t>What is a structure?</a:t>
            </a:r>
          </a:p>
          <a:p>
            <a:pPr>
              <a:buNone/>
            </a:pPr>
            <a:r>
              <a:rPr lang="en-US" altLang="es-ES" sz="3200" b="1" dirty="0"/>
              <a:t>	</a:t>
            </a:r>
            <a:endParaRPr lang="en-US" altLang="es-ES" sz="3200" b="1" dirty="0">
              <a:solidFill>
                <a:srgbClr val="FF0000"/>
              </a:solidFill>
            </a:endParaRPr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A35E14F1-CC46-465F-8AEC-984C8B7E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7200"/>
            <a:ext cx="13822997" cy="1323439"/>
          </a:xfrm>
        </p:spPr>
        <p:txBody>
          <a:bodyPr/>
          <a:lstStyle/>
          <a:p>
            <a:r>
              <a:rPr lang="en-US" altLang="es-ES" b="1" dirty="0"/>
              <a:t>Standard Data Types:</a:t>
            </a:r>
            <a:endParaRPr lang="en-US" altLang="es-ES" dirty="0"/>
          </a:p>
        </p:txBody>
      </p:sp>
      <p:sp>
        <p:nvSpPr>
          <p:cNvPr id="4" name="Rectangle 3"/>
          <p:cNvSpPr/>
          <p:nvPr/>
        </p:nvSpPr>
        <p:spPr>
          <a:xfrm>
            <a:off x="1599275" y="6876256"/>
            <a:ext cx="13313479" cy="1254555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altLang="es-ES" sz="3600" b="1" dirty="0">
                <a:solidFill>
                  <a:srgbClr val="FF0000"/>
                </a:solidFill>
              </a:rPr>
              <a:t>A way of organizing </a:t>
            </a:r>
            <a:r>
              <a:rPr lang="en-US" altLang="es-ES" sz="3600" b="1" u="sng" dirty="0">
                <a:solidFill>
                  <a:srgbClr val="FF0000"/>
                </a:solidFill>
              </a:rPr>
              <a:t>one or more scalar types</a:t>
            </a:r>
            <a:r>
              <a:rPr lang="en-US" altLang="es-ES" sz="3600" b="1" dirty="0">
                <a:solidFill>
                  <a:srgbClr val="FF0000"/>
                </a:solidFill>
              </a:rPr>
              <a:t> (none, </a:t>
            </a:r>
            <a:r>
              <a:rPr lang="en-US" altLang="es-ES" sz="3600" b="1" dirty="0" err="1">
                <a:solidFill>
                  <a:srgbClr val="FF0000"/>
                </a:solidFill>
              </a:rPr>
              <a:t>boolean</a:t>
            </a:r>
            <a:r>
              <a:rPr lang="en-US" altLang="es-ES" sz="3600" b="1" dirty="0">
                <a:solidFill>
                  <a:srgbClr val="FF0000"/>
                </a:solidFill>
              </a:rPr>
              <a:t>, integer, float, complex and string).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41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1216" y="393191"/>
            <a:ext cx="10520172" cy="2436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9" y="393191"/>
            <a:ext cx="1732788" cy="2436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8555">
              <a:lnSpc>
                <a:spcPct val="100000"/>
              </a:lnSpc>
            </a:pPr>
            <a:r>
              <a:rPr dirty="0"/>
              <a:t>Me</a:t>
            </a:r>
            <a:r>
              <a:rPr spc="-30" dirty="0"/>
              <a:t>m</a:t>
            </a:r>
            <a:r>
              <a:rPr dirty="0"/>
              <a:t>o</a:t>
            </a:r>
            <a:r>
              <a:rPr spc="-35" dirty="0"/>
              <a:t>r</a:t>
            </a:r>
            <a:r>
              <a:rPr spc="-5" dirty="0"/>
              <a:t>i</a:t>
            </a:r>
            <a:r>
              <a:rPr dirty="0"/>
              <a:t>a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princi</a:t>
            </a:r>
            <a:r>
              <a:rPr spc="20" dirty="0"/>
              <a:t>p</a:t>
            </a:r>
            <a:r>
              <a:rPr dirty="0"/>
              <a:t>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5586" y="2538730"/>
            <a:ext cx="13750290" cy="500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 indent="-54356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mo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ry</a:t>
            </a:r>
            <a:r>
              <a:rPr sz="3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en</a:t>
            </a:r>
            <a:r>
              <a:rPr sz="38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g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és.</a:t>
            </a:r>
            <a:endParaRPr sz="3800">
              <a:latin typeface="Century Gothic"/>
              <a:cs typeface="Century Gothic"/>
            </a:endParaRPr>
          </a:p>
          <a:p>
            <a:pPr marL="556260" marR="5080" indent="-543560">
              <a:lnSpc>
                <a:spcPct val="100299"/>
              </a:lnSpc>
              <a:spcBef>
                <a:spcPts val="900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ma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pr</a:t>
            </a:r>
            <a:r>
              <a:rPr sz="3800" spc="-2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g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ra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tras</a:t>
            </a:r>
            <a:r>
              <a:rPr sz="3800" spc="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est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á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j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.</a:t>
            </a:r>
            <a:endParaRPr sz="3800">
              <a:latin typeface="Century Gothic"/>
              <a:cs typeface="Century Gothic"/>
            </a:endParaRPr>
          </a:p>
          <a:p>
            <a:pPr marL="556260" indent="-543560">
              <a:lnSpc>
                <a:spcPct val="100000"/>
              </a:lnSpc>
              <a:spcBef>
                <a:spcPts val="915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45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am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b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én</a:t>
            </a:r>
            <a:r>
              <a:rPr sz="38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ma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.</a:t>
            </a:r>
            <a:r>
              <a:rPr sz="38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114" dirty="0">
                <a:solidFill>
                  <a:srgbClr val="7F7F7F"/>
                </a:solidFill>
                <a:latin typeface="Century Gothic"/>
                <a:cs typeface="Century Gothic"/>
              </a:rPr>
              <a:t>(</a:t>
            </a:r>
            <a:r>
              <a:rPr sz="3800" spc="-55" dirty="0">
                <a:solidFill>
                  <a:srgbClr val="7F7F7F"/>
                </a:solidFill>
                <a:latin typeface="Century Gothic"/>
                <a:cs typeface="Century Gothic"/>
              </a:rPr>
              <a:t>V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2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ew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ma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)</a:t>
            </a:r>
            <a:endParaRPr sz="3800">
              <a:latin typeface="Century Gothic"/>
              <a:cs typeface="Century Gothic"/>
            </a:endParaRPr>
          </a:p>
          <a:p>
            <a:pPr marL="556260" indent="-543560">
              <a:lnSpc>
                <a:spcPct val="100000"/>
              </a:lnSpc>
              <a:spcBef>
                <a:spcPts val="915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:</a:t>
            </a:r>
            <a:r>
              <a:rPr sz="3800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cc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ess</a:t>
            </a:r>
            <a:r>
              <a:rPr sz="3800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ry</a:t>
            </a:r>
            <a:endParaRPr sz="3800">
              <a:latin typeface="Century Gothic"/>
              <a:cs typeface="Century Gothic"/>
            </a:endParaRPr>
          </a:p>
          <a:p>
            <a:pPr marL="739140">
              <a:lnSpc>
                <a:spcPct val="100000"/>
              </a:lnSpc>
              <a:spcBef>
                <a:spcPts val="680"/>
              </a:spcBef>
              <a:tabLst>
                <a:tab pos="1192530" algn="l"/>
              </a:tabLst>
            </a:pPr>
            <a:r>
              <a:rPr sz="2450" spc="10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2450" spc="1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2450" spc="15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2450" spc="2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2450" spc="10" dirty="0">
                <a:solidFill>
                  <a:srgbClr val="7F7F7F"/>
                </a:solidFill>
                <a:latin typeface="Century Gothic"/>
                <a:cs typeface="Century Gothic"/>
              </a:rPr>
              <a:t>or</a:t>
            </a:r>
            <a:r>
              <a:rPr sz="2450" spc="80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2450" spc="1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245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2450" spc="15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2450" spc="1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2450" spc="2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2450" spc="25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2450" spc="15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2450" spc="1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2450" spc="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2450" spc="9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2450" spc="40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2450" spc="15" dirty="0">
                <a:solidFill>
                  <a:srgbClr val="7F7F7F"/>
                </a:solidFill>
                <a:latin typeface="Century Gothic"/>
                <a:cs typeface="Century Gothic"/>
              </a:rPr>
              <a:t>ea</a:t>
            </a:r>
            <a:r>
              <a:rPr sz="2450" spc="-45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2450" spc="10" dirty="0">
                <a:solidFill>
                  <a:srgbClr val="7F7F7F"/>
                </a:solidFill>
                <a:latin typeface="Century Gothic"/>
                <a:cs typeface="Century Gothic"/>
              </a:rPr>
              <a:t>or</a:t>
            </a:r>
            <a:r>
              <a:rPr sz="2450" spc="80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2450" spc="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endParaRPr sz="2450">
              <a:latin typeface="Century Gothic"/>
              <a:cs typeface="Century Gothic"/>
            </a:endParaRPr>
          </a:p>
          <a:p>
            <a:pPr marL="556260" indent="-543560">
              <a:lnSpc>
                <a:spcPct val="100000"/>
              </a:lnSpc>
              <a:spcBef>
                <a:spcPts val="894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b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rra</a:t>
            </a:r>
            <a:r>
              <a:rPr sz="3800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p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g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1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el</a:t>
            </a:r>
            <a:r>
              <a:rPr sz="3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endParaRPr sz="3800">
              <a:latin typeface="Century Gothic"/>
              <a:cs typeface="Century Gothic"/>
            </a:endParaRPr>
          </a:p>
          <a:p>
            <a:pPr marL="556260" indent="-543560">
              <a:lnSpc>
                <a:spcPts val="4525"/>
              </a:lnSpc>
              <a:spcBef>
                <a:spcPts val="910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mu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y</a:t>
            </a:r>
            <a:r>
              <a:rPr sz="38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-25" dirty="0">
                <a:solidFill>
                  <a:srgbClr val="7F7F7F"/>
                </a:solidFill>
                <a:latin typeface="Century Gothic"/>
                <a:cs typeface="Century Gothic"/>
              </a:rPr>
              <a:t>á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p</a:t>
            </a:r>
            <a:r>
              <a:rPr sz="3800" spc="20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endParaRPr sz="3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04810" y="491246"/>
            <a:ext cx="1524000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1216" y="393191"/>
            <a:ext cx="10520172" cy="2436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9" y="393191"/>
            <a:ext cx="1732788" cy="2436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8555">
              <a:lnSpc>
                <a:spcPct val="100000"/>
              </a:lnSpc>
            </a:pPr>
            <a:r>
              <a:rPr dirty="0"/>
              <a:t>Me</a:t>
            </a:r>
            <a:r>
              <a:rPr spc="-30" dirty="0"/>
              <a:t>m</a:t>
            </a:r>
            <a:r>
              <a:rPr dirty="0"/>
              <a:t>o</a:t>
            </a:r>
            <a:r>
              <a:rPr spc="-35" dirty="0"/>
              <a:t>r</a:t>
            </a:r>
            <a:r>
              <a:rPr spc="-5" dirty="0"/>
              <a:t>i</a:t>
            </a:r>
            <a:r>
              <a:rPr dirty="0"/>
              <a:t>a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princi</a:t>
            </a:r>
            <a:r>
              <a:rPr spc="20" dirty="0"/>
              <a:t>p</a:t>
            </a:r>
            <a:r>
              <a:rPr dirty="0"/>
              <a:t>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45586" y="2438400"/>
            <a:ext cx="14371176" cy="373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 marR="5080" indent="-543560">
              <a:lnSpc>
                <a:spcPct val="100299"/>
              </a:lnSpc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dirty="0"/>
              <a:t>La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0" dirty="0"/>
              <a:t>m</a:t>
            </a:r>
            <a:r>
              <a:rPr dirty="0"/>
              <a:t>e</a:t>
            </a:r>
            <a:r>
              <a:rPr spc="-15" dirty="0"/>
              <a:t>mo</a:t>
            </a:r>
            <a:r>
              <a:rPr dirty="0"/>
              <a:t>r</a:t>
            </a:r>
            <a:r>
              <a:rPr spc="25" dirty="0"/>
              <a:t>i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está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25" dirty="0"/>
              <a:t>i</a:t>
            </a:r>
            <a:r>
              <a:rPr spc="-5" dirty="0"/>
              <a:t>v</a:t>
            </a:r>
            <a:r>
              <a:rPr spc="30" dirty="0"/>
              <a:t>i</a:t>
            </a:r>
            <a:r>
              <a:rPr spc="-25" dirty="0"/>
              <a:t>d</a:t>
            </a:r>
            <a:r>
              <a:rPr spc="-5" dirty="0"/>
              <a:t>i</a:t>
            </a:r>
            <a:r>
              <a:rPr spc="-35" dirty="0"/>
              <a:t>d</a:t>
            </a:r>
            <a:r>
              <a:rPr dirty="0"/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en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pe</a:t>
            </a:r>
            <a:r>
              <a:rPr spc="-20" dirty="0"/>
              <a:t>q</a:t>
            </a:r>
            <a:r>
              <a:rPr spc="-15" dirty="0"/>
              <a:t>u</a:t>
            </a:r>
            <a:r>
              <a:rPr dirty="0"/>
              <a:t>e</a:t>
            </a:r>
            <a:r>
              <a:rPr spc="10" dirty="0"/>
              <a:t>ñ</a:t>
            </a:r>
            <a:r>
              <a:rPr spc="-20" dirty="0"/>
              <a:t>a</a:t>
            </a:r>
            <a:r>
              <a:rPr dirty="0"/>
              <a:t>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5" dirty="0"/>
              <a:t>u</a:t>
            </a:r>
            <a:r>
              <a:rPr spc="5" dirty="0"/>
              <a:t>n</a:t>
            </a:r>
            <a:r>
              <a:rPr spc="25" dirty="0"/>
              <a:t>i</a:t>
            </a:r>
            <a:r>
              <a:rPr spc="10" dirty="0"/>
              <a:t>d</a:t>
            </a:r>
            <a:r>
              <a:rPr spc="-20" dirty="0"/>
              <a:t>a</a:t>
            </a:r>
            <a:r>
              <a:rPr spc="10" dirty="0"/>
              <a:t>d</a:t>
            </a:r>
            <a:r>
              <a:rPr dirty="0"/>
              <a:t>es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25" dirty="0"/>
              <a:t>ll</a:t>
            </a:r>
            <a:r>
              <a:rPr spc="-20" dirty="0"/>
              <a:t>ama</a:t>
            </a:r>
            <a:r>
              <a:rPr spc="10" dirty="0"/>
              <a:t>d</a:t>
            </a:r>
            <a:r>
              <a:rPr spc="-50" dirty="0"/>
              <a:t>a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bytes</a:t>
            </a:r>
          </a:p>
          <a:p>
            <a:pPr marL="556260" indent="-543560">
              <a:lnSpc>
                <a:spcPct val="100000"/>
              </a:lnSpc>
              <a:spcBef>
                <a:spcPts val="915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dirty="0"/>
              <a:t>L</a:t>
            </a:r>
            <a:r>
              <a:rPr spc="-15" dirty="0"/>
              <a:t>o</a:t>
            </a:r>
            <a:r>
              <a:rPr dirty="0"/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byte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est</a:t>
            </a:r>
            <a:r>
              <a:rPr spc="-15" dirty="0"/>
              <a:t>á</a:t>
            </a:r>
            <a:r>
              <a:rPr dirty="0"/>
              <a:t>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f</a:t>
            </a:r>
            <a:r>
              <a:rPr spc="-30" dirty="0"/>
              <a:t>o</a:t>
            </a:r>
            <a:r>
              <a:rPr dirty="0"/>
              <a:t>r</a:t>
            </a:r>
            <a:r>
              <a:rPr spc="-15" dirty="0"/>
              <a:t>m</a:t>
            </a:r>
            <a:r>
              <a:rPr spc="-20" dirty="0"/>
              <a:t>a</a:t>
            </a:r>
            <a:r>
              <a:rPr spc="10" dirty="0"/>
              <a:t>d</a:t>
            </a:r>
            <a:r>
              <a:rPr spc="-15" dirty="0"/>
              <a:t>o</a:t>
            </a:r>
            <a:r>
              <a:rPr dirty="0"/>
              <a:t>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30" dirty="0"/>
              <a:t>o</a:t>
            </a:r>
            <a:r>
              <a:rPr dirty="0"/>
              <a:t>r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25" dirty="0"/>
              <a:t>i</a:t>
            </a:r>
            <a:r>
              <a:rPr dirty="0"/>
              <a:t>ts.</a:t>
            </a:r>
          </a:p>
          <a:p>
            <a:pPr marL="556260" indent="-543560">
              <a:lnSpc>
                <a:spcPct val="100000"/>
              </a:lnSpc>
              <a:spcBef>
                <a:spcPts val="915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pc="-5" dirty="0"/>
              <a:t>E</a:t>
            </a:r>
            <a:r>
              <a:rPr dirty="0"/>
              <a:t>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spc="10" dirty="0"/>
              <a:t>i</a:t>
            </a:r>
            <a:r>
              <a:rPr dirty="0"/>
              <a:t>t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30" dirty="0"/>
              <a:t>o</a:t>
            </a:r>
            <a:r>
              <a:rPr spc="10" dirty="0"/>
              <a:t>d</a:t>
            </a:r>
            <a:r>
              <a:rPr dirty="0"/>
              <a:t>r</a:t>
            </a:r>
            <a:r>
              <a:rPr spc="25" dirty="0"/>
              <a:t>í</a:t>
            </a:r>
            <a:r>
              <a:rPr dirty="0"/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dirty="0"/>
              <a:t>ef</a:t>
            </a:r>
            <a:r>
              <a:rPr spc="15" dirty="0"/>
              <a:t>i</a:t>
            </a:r>
            <a:r>
              <a:rPr spc="5" dirty="0"/>
              <a:t>n</a:t>
            </a:r>
            <a:r>
              <a:rPr spc="25" dirty="0"/>
              <a:t>i</a:t>
            </a:r>
            <a:r>
              <a:rPr spc="-35" dirty="0"/>
              <a:t>r</a:t>
            </a:r>
            <a:r>
              <a:rPr spc="-5" dirty="0"/>
              <a:t>s</a:t>
            </a:r>
            <a:r>
              <a:rPr dirty="0"/>
              <a:t>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c</a:t>
            </a:r>
            <a:r>
              <a:rPr spc="-15" dirty="0"/>
              <a:t>o</a:t>
            </a:r>
            <a:r>
              <a:rPr spc="-20" dirty="0"/>
              <a:t>m</a:t>
            </a:r>
            <a:r>
              <a:rPr dirty="0"/>
              <a:t>o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25" dirty="0"/>
              <a:t>l</a:t>
            </a:r>
            <a:r>
              <a:rPr dirty="0"/>
              <a:t>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u</a:t>
            </a:r>
            <a:r>
              <a:rPr spc="5" dirty="0"/>
              <a:t>n</a:t>
            </a:r>
            <a:r>
              <a:rPr spc="25" dirty="0"/>
              <a:t>i</a:t>
            </a:r>
            <a:r>
              <a:rPr spc="10" dirty="0"/>
              <a:t>d</a:t>
            </a:r>
            <a:r>
              <a:rPr spc="-20" dirty="0"/>
              <a:t>a</a:t>
            </a:r>
            <a:r>
              <a:rPr dirty="0"/>
              <a:t>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/>
              <a:t>m</a:t>
            </a:r>
            <a:r>
              <a:rPr spc="25" dirty="0"/>
              <a:t>í</a:t>
            </a:r>
            <a:r>
              <a:rPr spc="5" dirty="0"/>
              <a:t>n</a:t>
            </a:r>
            <a:r>
              <a:rPr spc="25" dirty="0"/>
              <a:t>i</a:t>
            </a:r>
            <a:r>
              <a:rPr spc="-20" dirty="0"/>
              <a:t>m</a:t>
            </a:r>
            <a:r>
              <a:rPr dirty="0"/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dirty="0"/>
              <a:t>e</a:t>
            </a:r>
          </a:p>
          <a:p>
            <a:pPr marL="556260">
              <a:lnSpc>
                <a:spcPct val="100000"/>
              </a:lnSpc>
              <a:spcBef>
                <a:spcPts val="15"/>
              </a:spcBef>
            </a:pPr>
            <a:r>
              <a:rPr spc="20" dirty="0"/>
              <a:t>i</a:t>
            </a:r>
            <a:r>
              <a:rPr dirty="0"/>
              <a:t>nf</a:t>
            </a:r>
            <a:r>
              <a:rPr spc="-20" dirty="0"/>
              <a:t>o</a:t>
            </a:r>
            <a:r>
              <a:rPr dirty="0"/>
              <a:t>r</a:t>
            </a:r>
            <a:r>
              <a:rPr spc="-20" dirty="0"/>
              <a:t>ma</a:t>
            </a:r>
            <a:r>
              <a:rPr spc="10" dirty="0"/>
              <a:t>c</a:t>
            </a:r>
            <a:r>
              <a:rPr spc="20" dirty="0"/>
              <a:t>i</a:t>
            </a:r>
            <a:r>
              <a:rPr spc="-15" dirty="0"/>
              <a:t>ó</a:t>
            </a:r>
            <a:r>
              <a:rPr spc="-30" dirty="0"/>
              <a:t>n</a:t>
            </a:r>
            <a:r>
              <a:rPr dirty="0"/>
              <a:t>.</a:t>
            </a:r>
          </a:p>
          <a:p>
            <a:pPr marL="556260" indent="-543560">
              <a:lnSpc>
                <a:spcPts val="4525"/>
              </a:lnSpc>
              <a:spcBef>
                <a:spcPts val="915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0" dirty="0"/>
              <a:t>c</a:t>
            </a:r>
            <a:r>
              <a:rPr spc="-20" dirty="0"/>
              <a:t>a</a:t>
            </a:r>
            <a:r>
              <a:rPr spc="10" dirty="0"/>
              <a:t>d</a:t>
            </a:r>
            <a:r>
              <a:rPr dirty="0"/>
              <a:t>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byt</a:t>
            </a:r>
            <a:r>
              <a:rPr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en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25" dirty="0"/>
              <a:t>l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20" dirty="0"/>
              <a:t>m</a:t>
            </a:r>
            <a:r>
              <a:rPr dirty="0"/>
              <a:t>e</a:t>
            </a:r>
            <a:r>
              <a:rPr spc="-15" dirty="0"/>
              <a:t>mo</a:t>
            </a:r>
            <a:r>
              <a:rPr dirty="0"/>
              <a:t>r</a:t>
            </a:r>
            <a:r>
              <a:rPr spc="25" dirty="0"/>
              <a:t>i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dirty="0"/>
              <a:t>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25" dirty="0"/>
              <a:t>l</a:t>
            </a:r>
            <a:r>
              <a:rPr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5" dirty="0"/>
              <a:t>s</a:t>
            </a:r>
            <a:r>
              <a:rPr spc="-20" dirty="0"/>
              <a:t>o</a:t>
            </a:r>
            <a:r>
              <a:rPr spc="10" dirty="0"/>
              <a:t>c</a:t>
            </a:r>
            <a:r>
              <a:rPr spc="25" dirty="0"/>
              <a:t>i</a:t>
            </a:r>
            <a:r>
              <a:rPr dirty="0"/>
              <a:t>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u</a:t>
            </a:r>
            <a:r>
              <a:rPr spc="5" dirty="0"/>
              <a:t>n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25" dirty="0"/>
              <a:t>i</a:t>
            </a:r>
            <a:r>
              <a:rPr dirty="0"/>
              <a:t>re</a:t>
            </a:r>
            <a:r>
              <a:rPr spc="15" dirty="0"/>
              <a:t>c</a:t>
            </a:r>
            <a:r>
              <a:rPr spc="10" dirty="0"/>
              <a:t>c</a:t>
            </a:r>
            <a:r>
              <a:rPr spc="-5" dirty="0"/>
              <a:t>i</a:t>
            </a:r>
            <a:r>
              <a:rPr spc="-25" dirty="0"/>
              <a:t>ó</a:t>
            </a:r>
            <a:r>
              <a:rPr spc="5" dirty="0"/>
              <a:t>n</a:t>
            </a:r>
            <a:r>
              <a:rPr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3843010" y="6248400"/>
            <a:ext cx="1905000" cy="2409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393191"/>
            <a:ext cx="15311627" cy="2436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8647" y="393191"/>
            <a:ext cx="1732788" cy="2436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Almacenamiento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35" dirty="0"/>
              <a:t>e</a:t>
            </a:r>
            <a:r>
              <a:rPr dirty="0"/>
              <a:t>cundario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5586" y="2280710"/>
            <a:ext cx="13961110" cy="500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 marR="1042035" indent="-543560">
              <a:lnSpc>
                <a:spcPct val="100299"/>
              </a:lnSpc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p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mo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q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ma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rante</a:t>
            </a:r>
            <a:r>
              <a:rPr sz="38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h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p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.</a:t>
            </a:r>
            <a:endParaRPr sz="3800">
              <a:latin typeface="Century Gothic"/>
              <a:cs typeface="Century Gothic"/>
            </a:endParaRPr>
          </a:p>
          <a:p>
            <a:pPr marL="556260" indent="-543560">
              <a:lnSpc>
                <a:spcPct val="100000"/>
              </a:lnSpc>
              <a:spcBef>
                <a:spcPts val="915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b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rran</a:t>
            </a:r>
            <a:r>
              <a:rPr sz="38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p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g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el</a:t>
            </a:r>
            <a:r>
              <a:rPr sz="3800" spc="1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r.</a:t>
            </a:r>
            <a:endParaRPr sz="3800">
              <a:latin typeface="Century Gothic"/>
              <a:cs typeface="Century Gothic"/>
            </a:endParaRPr>
          </a:p>
          <a:p>
            <a:pPr marL="556260" indent="-543560">
              <a:lnSpc>
                <a:spcPct val="100000"/>
              </a:lnSpc>
              <a:spcBef>
                <a:spcPts val="915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á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ta</a:t>
            </a:r>
            <a:r>
              <a:rPr sz="3800" spc="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q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mo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pr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pa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endParaRPr sz="3800">
              <a:latin typeface="Century Gothic"/>
              <a:cs typeface="Century Gothic"/>
            </a:endParaRPr>
          </a:p>
          <a:p>
            <a:pPr marL="556260" marR="5080" indent="-543560">
              <a:lnSpc>
                <a:spcPct val="99900"/>
              </a:lnSpc>
              <a:spcBef>
                <a:spcPts val="920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F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re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te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-2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te,</a:t>
            </a:r>
            <a:r>
              <a:rPr sz="38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20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p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og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8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-2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20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ma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en</a:t>
            </a:r>
            <a:r>
              <a:rPr sz="38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20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secun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y</a:t>
            </a:r>
            <a:r>
              <a:rPr sz="3800" spc="1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rg</a:t>
            </a:r>
            <a:r>
              <a:rPr sz="3800" spc="-3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en</a:t>
            </a:r>
            <a:r>
              <a:rPr sz="38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20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p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pa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l</a:t>
            </a:r>
            <a:r>
              <a:rPr sz="38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ua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es</a:t>
            </a:r>
            <a:r>
              <a:rPr sz="38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es</a:t>
            </a:r>
            <a:r>
              <a:rPr sz="3800" spc="-2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.</a:t>
            </a:r>
            <a:endParaRPr sz="3800">
              <a:latin typeface="Century Gothic"/>
              <a:cs typeface="Century Gothic"/>
            </a:endParaRPr>
          </a:p>
          <a:p>
            <a:pPr marL="556260" indent="-543560">
              <a:lnSpc>
                <a:spcPts val="4525"/>
              </a:lnSpc>
              <a:spcBef>
                <a:spcPts val="910"/>
              </a:spcBef>
              <a:buClr>
                <a:srgbClr val="7F7F7F"/>
              </a:buClr>
              <a:buFont typeface="Arial"/>
              <a:buChar char="•"/>
              <a:tabLst>
                <a:tab pos="556895" algn="l"/>
              </a:tabLst>
            </a:pP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3800" spc="15" dirty="0">
                <a:solidFill>
                  <a:srgbClr val="7F7F7F"/>
                </a:solidFill>
                <a:latin typeface="Century Gothic"/>
                <a:cs typeface="Century Gothic"/>
              </a:rPr>
              <a:t>j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:</a:t>
            </a:r>
            <a:r>
              <a:rPr sz="3800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2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sco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spc="-20" dirty="0">
                <a:solidFill>
                  <a:srgbClr val="7F7F7F"/>
                </a:solidFill>
                <a:latin typeface="Century Gothic"/>
                <a:cs typeface="Century Gothic"/>
              </a:rPr>
              <a:t>u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3800" spc="-15" dirty="0">
                <a:solidFill>
                  <a:srgbClr val="7F7F7F"/>
                </a:solidFill>
                <a:latin typeface="Century Gothic"/>
                <a:cs typeface="Century Gothic"/>
              </a:rPr>
              <a:t>o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,</a:t>
            </a:r>
            <a:r>
              <a:rPr sz="3800" spc="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5" dirty="0">
                <a:solidFill>
                  <a:srgbClr val="7F7F7F"/>
                </a:solidFill>
                <a:latin typeface="Century Gothic"/>
                <a:cs typeface="Century Gothic"/>
              </a:rPr>
              <a:t>S</a:t>
            </a:r>
            <a:r>
              <a:rPr sz="3800" spc="-5" dirty="0">
                <a:solidFill>
                  <a:srgbClr val="7F7F7F"/>
                </a:solidFill>
                <a:latin typeface="Century Gothic"/>
                <a:cs typeface="Century Gothic"/>
              </a:rPr>
              <a:t>D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,</a:t>
            </a:r>
            <a:r>
              <a:rPr sz="3800" spc="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et</a:t>
            </a:r>
            <a:r>
              <a:rPr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</a:t>
            </a:r>
            <a:r>
              <a:rPr sz="3800" dirty="0">
                <a:solidFill>
                  <a:srgbClr val="7F7F7F"/>
                </a:solidFill>
                <a:latin typeface="Century Gothic"/>
                <a:cs typeface="Century Gothic"/>
              </a:rPr>
              <a:t>.</a:t>
            </a:r>
            <a:endParaRPr sz="3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90410" y="6095986"/>
            <a:ext cx="3133740" cy="2892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868DEE9-C874-431D-9962-628D7F8322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9200" y="2641600"/>
            <a:ext cx="13817600" cy="54864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buFontTx/>
              <a:buNone/>
            </a:pPr>
            <a:r>
              <a:rPr lang="en-US" altLang="es-ES" sz="3200" dirty="0"/>
              <a:t>Python has 4 standard data structures:</a:t>
            </a:r>
          </a:p>
          <a:p>
            <a:r>
              <a:rPr lang="en-US" altLang="es-ES" sz="3200" dirty="0"/>
              <a:t>List</a:t>
            </a:r>
          </a:p>
          <a:p>
            <a:r>
              <a:rPr lang="en-US" altLang="es-ES" sz="3200" dirty="0" err="1"/>
              <a:t>Tuple</a:t>
            </a:r>
            <a:endParaRPr lang="en-US" altLang="es-ES" sz="3200" dirty="0"/>
          </a:p>
          <a:p>
            <a:r>
              <a:rPr lang="en-US" altLang="es-ES" sz="3200" dirty="0"/>
              <a:t>Dictionary</a:t>
            </a:r>
          </a:p>
          <a:p>
            <a:r>
              <a:rPr lang="en-US" altLang="es-ES" sz="3200" dirty="0"/>
              <a:t>Set</a:t>
            </a:r>
          </a:p>
          <a:p>
            <a:endParaRPr lang="en-US" altLang="es-ES" sz="3200" dirty="0"/>
          </a:p>
          <a:p>
            <a:pPr>
              <a:buNone/>
            </a:pPr>
            <a:r>
              <a:rPr lang="en-US" altLang="es-ES" sz="3200" b="1" dirty="0"/>
              <a:t>What is a structure?</a:t>
            </a:r>
          </a:p>
          <a:p>
            <a:pPr>
              <a:buNone/>
            </a:pPr>
            <a:r>
              <a:rPr lang="en-US" altLang="es-ES" sz="3200" b="1" dirty="0"/>
              <a:t>	</a:t>
            </a:r>
            <a:endParaRPr lang="en-US" altLang="es-ES" sz="3200" b="1" dirty="0">
              <a:solidFill>
                <a:srgbClr val="FF0000"/>
              </a:solidFill>
            </a:endParaRPr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A35E14F1-CC46-465F-8AEC-984C8B7E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533400"/>
            <a:ext cx="13822997" cy="1323439"/>
          </a:xfrm>
        </p:spPr>
        <p:txBody>
          <a:bodyPr/>
          <a:lstStyle/>
          <a:p>
            <a:r>
              <a:rPr lang="en-US" altLang="es-ES" b="1" dirty="0"/>
              <a:t>Built-in Data Structures:</a:t>
            </a:r>
            <a:endParaRPr lang="en-US" altLang="es-ES" dirty="0"/>
          </a:p>
        </p:txBody>
      </p:sp>
      <p:sp>
        <p:nvSpPr>
          <p:cNvPr id="4" name="Rectangle 3"/>
          <p:cNvSpPr/>
          <p:nvPr/>
        </p:nvSpPr>
        <p:spPr>
          <a:xfrm>
            <a:off x="1471261" y="6396203"/>
            <a:ext cx="13313479" cy="113144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altLang="es-ES" sz="3200" dirty="0"/>
              <a:t>A way of organizing one or more scalar types (none, </a:t>
            </a:r>
            <a:r>
              <a:rPr lang="en-US" altLang="es-ES" sz="3200" dirty="0" err="1"/>
              <a:t>boolean</a:t>
            </a:r>
            <a:r>
              <a:rPr lang="en-US" altLang="es-ES" sz="3200" dirty="0"/>
              <a:t>, integer, float, complex and string).</a:t>
            </a:r>
            <a:endParaRPr lang="en-GB" altLang="es-E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213" y="2747797"/>
            <a:ext cx="5196996" cy="326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064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pic>
        <p:nvPicPr>
          <p:cNvPr id="2" name="Elementos multimedia en línea 1">
            <a:hlinkClick r:id="" action="ppaction://media"/>
            <a:extLst>
              <a:ext uri="{FF2B5EF4-FFF2-40B4-BE49-F238E27FC236}">
                <a16:creationId xmlns:a16="http://schemas.microsoft.com/office/drawing/2014/main" id="{B2455421-EF69-48C8-9D25-7E40B57CD9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31625" y="1787691"/>
            <a:ext cx="14792754" cy="62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FBB83C1-091B-4B77-A757-9BE5DE1E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1520"/>
            <a:ext cx="13817600" cy="1323439"/>
          </a:xfrm>
        </p:spPr>
        <p:txBody>
          <a:bodyPr/>
          <a:lstStyle/>
          <a:p>
            <a:r>
              <a:rPr lang="en-US" altLang="es-ES" b="1"/>
              <a:t>Python Lists:</a:t>
            </a:r>
            <a:endParaRPr lang="en-US" altLang="es-E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C0161FD-3BE8-4186-B986-F5BEDB8479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9133" y="1499659"/>
            <a:ext cx="15745749" cy="6299200"/>
          </a:xfrm>
          <a:prstGeom prst="rect">
            <a:avLst/>
          </a:prstGeom>
        </p:spPr>
        <p:txBody>
          <a:bodyPr lIns="145143" tIns="72571" rIns="145143" bIns="72571"/>
          <a:lstStyle/>
          <a:p>
            <a:r>
              <a:rPr lang="en-US" altLang="es-ES" sz="2900" dirty="0"/>
              <a:t>Lists are the most versatile of Python's compound data types. A list contains items separated by commas and enclosed within square brackets ([]).</a:t>
            </a:r>
          </a:p>
          <a:p>
            <a:r>
              <a:rPr lang="en-US" altLang="es-ES" sz="2900" dirty="0"/>
              <a:t>To some extent, lists are similar to lists in R. However lists are the default option in Python. All the items belonging to a list can be of different data type.</a:t>
            </a:r>
          </a:p>
          <a:p>
            <a:r>
              <a:rPr lang="en-US" altLang="es-ES" sz="2900" dirty="0"/>
              <a:t>The values stored in a list can be accessed using the slice operator ( [ ] and [ : ] ) with indexes starting at 0 in the beginning of the list and working their way to end-1.</a:t>
            </a:r>
          </a:p>
          <a:p>
            <a:r>
              <a:rPr lang="en-US" altLang="es-ES" sz="2900" dirty="0"/>
              <a:t>The plus ( + ) sign is the list concatenation operator, and the asterisk ( * ) is the repetition operator.</a:t>
            </a:r>
          </a:p>
          <a:p>
            <a:endParaRPr lang="en-US" altLang="es-ES" sz="3200" dirty="0"/>
          </a:p>
        </p:txBody>
      </p:sp>
      <p:pic>
        <p:nvPicPr>
          <p:cNvPr id="4" name="Picture 2" descr="Lists in Python &amp; Operations on Python Lists | FACE Pre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9488" y="4572000"/>
            <a:ext cx="9925785" cy="4224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88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8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081155" y="2523773"/>
            <a:ext cx="6148593" cy="3088017"/>
          </a:xfrm>
          <a:prstGeom prst="rect">
            <a:avLst/>
          </a:prstGeom>
        </p:spPr>
        <p:txBody>
          <a:bodyPr wrap="none" lIns="162553" tIns="81276" rIns="162553" bIns="81276">
            <a:spAutoFit/>
          </a:bodyPr>
          <a:lstStyle/>
          <a:p>
            <a:pPr algn="ctr"/>
            <a:r>
              <a:rPr lang="es-ES" sz="4300" dirty="0">
                <a:solidFill>
                  <a:schemeClr val="accent6">
                    <a:lumMod val="75000"/>
                  </a:schemeClr>
                </a:solidFill>
              </a:rPr>
              <a:t>PYTHON BÁSICO – DIA 4</a:t>
            </a:r>
          </a:p>
          <a:p>
            <a:pPr algn="ctr"/>
            <a:endParaRPr lang="es-ES" sz="4300" dirty="0"/>
          </a:p>
          <a:p>
            <a:pPr algn="ctr"/>
            <a:r>
              <a:rPr lang="es-ES" sz="4300" dirty="0"/>
              <a:t>Prof. Manoel Gadi</a:t>
            </a:r>
          </a:p>
          <a:p>
            <a:pPr algn="ctr"/>
            <a:r>
              <a:rPr lang="es-ES" sz="4300" dirty="0">
                <a:hlinkClick r:id="rId2"/>
              </a:rPr>
              <a:t>mfalonso@faculty.ie.edu</a:t>
            </a:r>
            <a:r>
              <a:rPr lang="es-ES" sz="4300" dirty="0"/>
              <a:t>  </a:t>
            </a:r>
          </a:p>
          <a:p>
            <a:endParaRPr lang="en-GB" dirty="0"/>
          </a:p>
        </p:txBody>
      </p:sp>
      <p:pic>
        <p:nvPicPr>
          <p:cNvPr id="21" name="Picture 24" descr="Manoel Fernando Alonso Gad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829" y="5212071"/>
            <a:ext cx="3039534" cy="3039534"/>
          </a:xfrm>
          <a:prstGeom prst="rect">
            <a:avLst/>
          </a:prstGeom>
          <a:noFill/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F0F29BEF-5D45-43CC-B0DC-DEB096AA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746" y="446199"/>
            <a:ext cx="375341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8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pic>
        <p:nvPicPr>
          <p:cNvPr id="140290" name="Picture 2" descr="Using Lists as Stacks and Queues in Python | Across 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161" y="1979712"/>
            <a:ext cx="12471808" cy="672074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647503" y="635564"/>
            <a:ext cx="3095748" cy="423558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GB" dirty="0"/>
              <a:t> List as stack (Last In First Out)</a:t>
            </a:r>
          </a:p>
        </p:txBody>
      </p:sp>
      <p:sp>
        <p:nvSpPr>
          <p:cNvPr id="7" name="Rectangle 6"/>
          <p:cNvSpPr/>
          <p:nvPr/>
        </p:nvSpPr>
        <p:spPr>
          <a:xfrm>
            <a:off x="8640057" y="7452321"/>
            <a:ext cx="7424825" cy="1500776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GB" sz="2200" dirty="0" err="1"/>
              <a:t>mylist</a:t>
            </a:r>
            <a:r>
              <a:rPr lang="en-GB" sz="2200" dirty="0"/>
              <a:t> = [ '</a:t>
            </a:r>
            <a:r>
              <a:rPr lang="en-GB" sz="2200" dirty="0" err="1"/>
              <a:t>abcd</a:t>
            </a:r>
            <a:r>
              <a:rPr lang="en-GB" sz="2200" dirty="0"/>
              <a:t>', 786 , 2.23, 'john', 70.2 ]</a:t>
            </a:r>
          </a:p>
          <a:p>
            <a:endParaRPr lang="en-GB" sz="2200" dirty="0"/>
          </a:p>
          <a:p>
            <a:r>
              <a:rPr lang="en-GB" sz="2200" dirty="0" err="1"/>
              <a:t>mylist.append</a:t>
            </a:r>
            <a:r>
              <a:rPr lang="en-GB" sz="2200" dirty="0"/>
              <a:t>(10)</a:t>
            </a:r>
          </a:p>
          <a:p>
            <a:r>
              <a:rPr lang="en-GB" sz="2200" dirty="0"/>
              <a:t>mylist.pop()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3459" y="3611894"/>
            <a:ext cx="1006458" cy="42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45143" tIns="72571" rIns="145143" bIns="72571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append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12043" y="3572405"/>
            <a:ext cx="1792199" cy="42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423982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Using Lists as Stacks and Queues in Python | Across Ti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189" y="1499659"/>
            <a:ext cx="14916260" cy="7322019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7502" y="635564"/>
            <a:ext cx="3244634" cy="423558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GB" dirty="0"/>
              <a:t> List as queue (First In First Out)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5659" y="7452321"/>
            <a:ext cx="7424825" cy="1500776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GB" sz="2200" dirty="0" err="1"/>
              <a:t>mylist</a:t>
            </a:r>
            <a:r>
              <a:rPr lang="en-GB" sz="2200" dirty="0"/>
              <a:t> = [ '</a:t>
            </a:r>
            <a:r>
              <a:rPr lang="en-GB" sz="2200" dirty="0" err="1"/>
              <a:t>abcd</a:t>
            </a:r>
            <a:r>
              <a:rPr lang="en-GB" sz="2200" dirty="0"/>
              <a:t>', 786 , 2.23, 'john', 70.2 ]</a:t>
            </a:r>
          </a:p>
          <a:p>
            <a:endParaRPr lang="en-GB" sz="2200" dirty="0"/>
          </a:p>
          <a:p>
            <a:r>
              <a:rPr lang="en-GB" sz="2200" dirty="0" err="1"/>
              <a:t>mylist.append</a:t>
            </a:r>
            <a:r>
              <a:rPr lang="en-GB" sz="2200" dirty="0"/>
              <a:t>(10)</a:t>
            </a:r>
          </a:p>
          <a:p>
            <a:r>
              <a:rPr lang="en-GB" sz="2200" dirty="0"/>
              <a:t>mylist.pop(0)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99274" y="6108172"/>
            <a:ext cx="1006458" cy="42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45143" tIns="72571" rIns="145143" bIns="72571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append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04597" y="3803916"/>
            <a:ext cx="1792199" cy="42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pop(0)</a:t>
            </a:r>
          </a:p>
        </p:txBody>
      </p:sp>
    </p:spTree>
    <p:extLst>
      <p:ext uri="{BB962C8B-B14F-4D97-AF65-F5344CB8AC3E}">
        <p14:creationId xmlns:p14="http://schemas.microsoft.com/office/powerpoint/2010/main" val="21033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50133" y="8331200"/>
            <a:ext cx="3386667" cy="6096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fld id="{04382DB8-7027-4543-B487-1D9BFAEA63F9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pic>
        <p:nvPicPr>
          <p:cNvPr id="46082" name="Picture 2" descr="Data Structures in Python | List, Tuple, Dict, Sets, Stack, Queue | Edure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147" y="1691681"/>
            <a:ext cx="15168782" cy="47627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320B84E-05A2-4B33-8692-4717A35988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5232" y="1168400"/>
            <a:ext cx="14494933" cy="68072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buFontTx/>
              <a:buNone/>
            </a:pPr>
            <a:r>
              <a:rPr lang="en-US" altLang="es-ES" sz="2500" dirty="0" err="1"/>
              <a:t>mylist</a:t>
            </a:r>
            <a:r>
              <a:rPr lang="en-US" altLang="es-ES" sz="2500" dirty="0"/>
              <a:t> = [ '</a:t>
            </a:r>
            <a:r>
              <a:rPr lang="en-US" altLang="es-ES" sz="2500" dirty="0" err="1"/>
              <a:t>abcd</a:t>
            </a:r>
            <a:r>
              <a:rPr lang="en-US" altLang="es-ES" sz="2500" dirty="0"/>
              <a:t>', 786 , 2.23, 'john', 70.2 ]</a:t>
            </a:r>
          </a:p>
          <a:p>
            <a:pPr>
              <a:buFontTx/>
              <a:buNone/>
            </a:pPr>
            <a:r>
              <a:rPr lang="en-US" altLang="es-ES" sz="2500" dirty="0" err="1"/>
              <a:t>tinylist</a:t>
            </a:r>
            <a:r>
              <a:rPr lang="en-US" altLang="es-ES" sz="2500" dirty="0"/>
              <a:t> = [123, 'john']</a:t>
            </a:r>
          </a:p>
          <a:p>
            <a:pPr>
              <a:buFontTx/>
              <a:buNone/>
            </a:pPr>
            <a:endParaRPr lang="en-US" altLang="es-ES" sz="2500" dirty="0"/>
          </a:p>
          <a:p>
            <a:pPr>
              <a:buFontTx/>
              <a:buNone/>
            </a:pPr>
            <a:r>
              <a:rPr lang="en-US" altLang="es-ES" sz="2500" dirty="0"/>
              <a:t>print(list)          # Prints complete list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mylist</a:t>
            </a:r>
            <a:r>
              <a:rPr lang="en-US" altLang="es-ES" sz="2500" dirty="0"/>
              <a:t>[0] )      # Prints first element of the list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mylist</a:t>
            </a:r>
            <a:r>
              <a:rPr lang="en-US" altLang="es-ES" sz="2500" dirty="0"/>
              <a:t>[1:3])     # Prints elements starting from 2nd till 3rd 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mylist</a:t>
            </a:r>
            <a:r>
              <a:rPr lang="en-US" altLang="es-ES" sz="2500" dirty="0"/>
              <a:t>[2:])      # Prints elements starting from 3rd element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tinylist</a:t>
            </a:r>
            <a:r>
              <a:rPr lang="en-US" altLang="es-ES" sz="2500" dirty="0"/>
              <a:t> * 2)  # Prints list two times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mylist</a:t>
            </a:r>
            <a:r>
              <a:rPr lang="en-US" altLang="es-ES" sz="2500" dirty="0"/>
              <a:t> + </a:t>
            </a:r>
            <a:r>
              <a:rPr lang="en-US" altLang="es-ES" sz="2500" dirty="0" err="1"/>
              <a:t>tinylist</a:t>
            </a:r>
            <a:r>
              <a:rPr lang="en-US" altLang="es-ES" sz="2500" dirty="0"/>
              <a:t>) # Prints concatenated lists</a:t>
            </a:r>
          </a:p>
          <a:p>
            <a:pPr>
              <a:buFontTx/>
              <a:buNone/>
            </a:pPr>
            <a:endParaRPr lang="en-US" altLang="es-ES" sz="2500" dirty="0"/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00B0F0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['</a:t>
            </a:r>
            <a:r>
              <a:rPr lang="en-US" altLang="es-ES" sz="2500" dirty="0" err="1">
                <a:solidFill>
                  <a:srgbClr val="FF0000"/>
                </a:solidFill>
              </a:rPr>
              <a:t>abcd</a:t>
            </a:r>
            <a:r>
              <a:rPr lang="en-US" altLang="es-ES" sz="2500" dirty="0">
                <a:solidFill>
                  <a:srgbClr val="FF0000"/>
                </a:solidFill>
              </a:rPr>
              <a:t>', 786, 2.23, 'john', 70.2]</a:t>
            </a:r>
          </a:p>
          <a:p>
            <a:pPr>
              <a:buFontTx/>
              <a:buNone/>
            </a:pPr>
            <a:r>
              <a:rPr lang="en-US" altLang="es-ES" sz="2500" dirty="0" err="1">
                <a:solidFill>
                  <a:srgbClr val="FF0000"/>
                </a:solidFill>
              </a:rPr>
              <a:t>abcd</a:t>
            </a:r>
            <a:endParaRPr lang="en-US" altLang="es-ES" sz="25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[786, 2.23]</a:t>
            </a: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[2.23, 'john', 70.2]</a:t>
            </a: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[123, 'john', 123, 'john']</a:t>
            </a: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['</a:t>
            </a:r>
            <a:r>
              <a:rPr lang="en-US" altLang="es-ES" sz="2500" dirty="0" err="1">
                <a:solidFill>
                  <a:srgbClr val="FF0000"/>
                </a:solidFill>
              </a:rPr>
              <a:t>abcd</a:t>
            </a:r>
            <a:r>
              <a:rPr lang="en-US" altLang="es-ES" sz="2500" dirty="0">
                <a:solidFill>
                  <a:srgbClr val="FF0000"/>
                </a:solidFill>
              </a:rPr>
              <a:t>', 786, 2.23, 'john', 70.2, 123, 'john']</a:t>
            </a:r>
          </a:p>
          <a:p>
            <a:pPr>
              <a:buFontTx/>
              <a:buNone/>
            </a:pPr>
            <a:endParaRPr lang="en-US" altLang="es-E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55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7DF0E-EA11-41A6-A5A6-1DEE70697DE5}" type="slidenum">
              <a:rPr lang="es-ES"/>
              <a:pPr>
                <a:defRPr/>
              </a:pPr>
              <a:t>24</a:t>
            </a:fld>
            <a:endParaRPr lang="es-ES" dirty="0"/>
          </a:p>
        </p:txBody>
      </p:sp>
      <p:sp>
        <p:nvSpPr>
          <p:cNvPr id="7" name="object 7"/>
          <p:cNvSpPr txBox="1"/>
          <p:nvPr/>
        </p:nvSpPr>
        <p:spPr>
          <a:xfrm>
            <a:off x="1346200" y="1752600"/>
            <a:ext cx="136398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 indent="-543560">
              <a:lnSpc>
                <a:spcPct val="100000"/>
              </a:lnSpc>
              <a:buClr>
                <a:srgbClr val="7F7F7F"/>
              </a:buClr>
              <a:tabLst>
                <a:tab pos="556895" algn="l"/>
              </a:tabLst>
            </a:pPr>
            <a:r>
              <a:rPr lang="es-ES"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PARTE 2: RESOLVER LA RANA EN PYTHON</a:t>
            </a:r>
          </a:p>
          <a:p>
            <a:pPr marL="556260" indent="-543560">
              <a:lnSpc>
                <a:spcPct val="100000"/>
              </a:lnSpc>
              <a:buClr>
                <a:srgbClr val="7F7F7F"/>
              </a:buClr>
              <a:tabLst>
                <a:tab pos="556895" algn="l"/>
              </a:tabLst>
            </a:pPr>
            <a:r>
              <a:rPr lang="es-ES" sz="3800" spc="10" dirty="0">
                <a:solidFill>
                  <a:srgbClr val="7F7F7F"/>
                </a:solidFill>
                <a:latin typeface="Century Gothic"/>
                <a:cs typeface="Century Gothic"/>
                <a:hlinkClick r:id="rId3"/>
              </a:rPr>
              <a:t>http://mfalonso.pythonanywhere.com/ranas</a:t>
            </a:r>
            <a:r>
              <a:rPr lang="es-ES"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9800" y="3048000"/>
            <a:ext cx="87344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7"/>
          <p:cNvSpPr txBox="1"/>
          <p:nvPr/>
        </p:nvSpPr>
        <p:spPr>
          <a:xfrm>
            <a:off x="889000" y="7389674"/>
            <a:ext cx="136398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 indent="-543560">
              <a:lnSpc>
                <a:spcPct val="100000"/>
              </a:lnSpc>
              <a:buClr>
                <a:srgbClr val="7F7F7F"/>
              </a:buClr>
              <a:tabLst>
                <a:tab pos="556895" algn="l"/>
              </a:tabLst>
            </a:pPr>
            <a:endParaRPr lang="es-ES" sz="3800" spc="1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marL="556260" indent="-543560">
              <a:lnSpc>
                <a:spcPct val="100000"/>
              </a:lnSpc>
              <a:buClr>
                <a:srgbClr val="7F7F7F"/>
              </a:buClr>
              <a:tabLst>
                <a:tab pos="556895" algn="l"/>
              </a:tabLst>
            </a:pPr>
            <a:r>
              <a:rPr lang="es-ES" sz="3800" spc="10" dirty="0">
                <a:solidFill>
                  <a:srgbClr val="7F7F7F"/>
                </a:solidFill>
                <a:latin typeface="Century Gothic"/>
                <a:cs typeface="Century Gothic"/>
              </a:rPr>
              <a:t>CREANDO UNA LISTA.</a:t>
            </a:r>
          </a:p>
        </p:txBody>
      </p:sp>
    </p:spTree>
    <p:extLst>
      <p:ext uri="{BB962C8B-B14F-4D97-AF65-F5344CB8AC3E}">
        <p14:creationId xmlns:p14="http://schemas.microsoft.com/office/powerpoint/2010/main" val="28562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586" y="2280710"/>
            <a:ext cx="14371176" cy="584775"/>
          </a:xfrm>
        </p:spPr>
        <p:txBody>
          <a:bodyPr/>
          <a:lstStyle/>
          <a:p>
            <a:r>
              <a:rPr lang="es-ES" dirty="0"/>
              <a:t>DESCANSO – NOS VEMOS A LAS 13:10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387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Understanding Tuples In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32" y="4379979"/>
            <a:ext cx="12801600" cy="4764021"/>
          </a:xfrm>
          <a:prstGeom prst="rect">
            <a:avLst/>
          </a:prstGeom>
          <a:noFill/>
        </p:spPr>
      </p:pic>
      <p:sp>
        <p:nvSpPr>
          <p:cNvPr id="32770" name="Title 1">
            <a:extLst>
              <a:ext uri="{FF2B5EF4-FFF2-40B4-BE49-F238E27FC236}">
                <a16:creationId xmlns:a16="http://schemas.microsoft.com/office/drawing/2014/main" id="{0756CB50-BBD9-4905-8861-F79C7342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56" y="-36512"/>
            <a:ext cx="13817600" cy="1323439"/>
          </a:xfrm>
        </p:spPr>
        <p:txBody>
          <a:bodyPr/>
          <a:lstStyle/>
          <a:p>
            <a:r>
              <a:rPr lang="en-US" altLang="es-ES" b="1" dirty="0"/>
              <a:t>Python Tuples:</a:t>
            </a:r>
            <a:endParaRPr lang="en-US" altLang="es-E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6348117-1544-40B4-A798-39BE93D945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5906" y="1534864"/>
            <a:ext cx="14494933" cy="6400800"/>
          </a:xfrm>
          <a:prstGeom prst="rect">
            <a:avLst/>
          </a:prstGeom>
        </p:spPr>
        <p:txBody>
          <a:bodyPr lIns="145143" tIns="72571" rIns="145143" bIns="72571"/>
          <a:lstStyle/>
          <a:p>
            <a:r>
              <a:rPr lang="en-US" altLang="es-ES" sz="2900" dirty="0"/>
              <a:t>A tuple is another sequence data type that is similar to the list. A tuple consists of a number of values separated by commas. Unlike lists, however, tuples are enclosed within parentheses.</a:t>
            </a:r>
          </a:p>
          <a:p>
            <a:r>
              <a:rPr lang="en-US" altLang="es-ES" sz="2900" dirty="0"/>
              <a:t>The main differences between lists and tuples are: Lists are enclosed in brackets ( [ ] ), and their elements and size can be changed, while tuples are enclosed in parentheses ( ( ) ) and cannot be updated. Tuples can be thought of as </a:t>
            </a:r>
            <a:r>
              <a:rPr lang="en-US" altLang="es-ES" sz="2900" b="1" dirty="0"/>
              <a:t>read-only</a:t>
            </a:r>
            <a:r>
              <a:rPr lang="en-US" altLang="es-ES" sz="2900" dirty="0"/>
              <a:t> lists.</a:t>
            </a:r>
          </a:p>
          <a:p>
            <a:endParaRPr lang="en-US" altLang="es-ES" sz="3200" dirty="0"/>
          </a:p>
        </p:txBody>
      </p:sp>
    </p:spTree>
    <p:extLst>
      <p:ext uri="{BB962C8B-B14F-4D97-AF65-F5344CB8AC3E}">
        <p14:creationId xmlns:p14="http://schemas.microsoft.com/office/powerpoint/2010/main" val="265509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21E355A-F536-4150-8460-61BB6E6808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3246" y="827584"/>
            <a:ext cx="14494933" cy="62992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buFontTx/>
              <a:buNone/>
            </a:pPr>
            <a:r>
              <a:rPr lang="en-US" altLang="es-ES" sz="2500" dirty="0" err="1"/>
              <a:t>mytuple</a:t>
            </a:r>
            <a:r>
              <a:rPr lang="en-US" altLang="es-ES" sz="2500" dirty="0"/>
              <a:t> = ( '</a:t>
            </a:r>
            <a:r>
              <a:rPr lang="en-US" altLang="es-ES" sz="2500" dirty="0" err="1"/>
              <a:t>abcd</a:t>
            </a:r>
            <a:r>
              <a:rPr lang="en-US" altLang="es-ES" sz="2500" dirty="0"/>
              <a:t>', 786 , 2.23, 'john', 70.2  )</a:t>
            </a:r>
          </a:p>
          <a:p>
            <a:pPr>
              <a:buFontTx/>
              <a:buNone/>
            </a:pPr>
            <a:r>
              <a:rPr lang="en-US" altLang="es-ES" sz="2500" dirty="0" err="1"/>
              <a:t>tinytuple</a:t>
            </a:r>
            <a:r>
              <a:rPr lang="en-US" altLang="es-ES" sz="2500" dirty="0"/>
              <a:t> = (123, 'john')</a:t>
            </a:r>
          </a:p>
          <a:p>
            <a:pPr>
              <a:buFontTx/>
              <a:buNone/>
            </a:pPr>
            <a:endParaRPr lang="en-US" altLang="es-ES" sz="2500" dirty="0"/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mytuple</a:t>
            </a:r>
            <a:r>
              <a:rPr lang="en-US" altLang="es-ES" sz="2500" dirty="0"/>
              <a:t>)           # Prints complete list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mytuple</a:t>
            </a:r>
            <a:r>
              <a:rPr lang="en-US" altLang="es-ES" sz="2500" dirty="0"/>
              <a:t>[0])        # Prints first element of the list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mytuple</a:t>
            </a:r>
            <a:r>
              <a:rPr lang="en-US" altLang="es-ES" sz="2500" dirty="0"/>
              <a:t>[1:3])      # Prints elements starting from 2nd till 3rd 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mytuple</a:t>
            </a:r>
            <a:r>
              <a:rPr lang="en-US" altLang="es-ES" sz="2500" dirty="0"/>
              <a:t>[2:] )      # Prints elements starting from 3rd element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mytinytuple</a:t>
            </a:r>
            <a:r>
              <a:rPr lang="en-US" altLang="es-ES" sz="2500" dirty="0"/>
              <a:t> * 2)   # Prints list two times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mytuple</a:t>
            </a:r>
            <a:r>
              <a:rPr lang="en-US" altLang="es-ES" sz="2500" dirty="0"/>
              <a:t> + </a:t>
            </a:r>
            <a:r>
              <a:rPr lang="en-US" altLang="es-ES" sz="2500" dirty="0" err="1"/>
              <a:t>tinytuple</a:t>
            </a:r>
            <a:r>
              <a:rPr lang="en-US" altLang="es-ES" sz="2500" dirty="0"/>
              <a:t>) # Prints concatenated lists</a:t>
            </a:r>
          </a:p>
          <a:p>
            <a:pPr>
              <a:buFontTx/>
              <a:buNone/>
            </a:pPr>
            <a:endParaRPr lang="en-US" altLang="es-ES" sz="2500" dirty="0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00B0F0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('</a:t>
            </a:r>
            <a:r>
              <a:rPr lang="en-US" altLang="es-ES" sz="2500" dirty="0" err="1">
                <a:solidFill>
                  <a:srgbClr val="FF0000"/>
                </a:solidFill>
              </a:rPr>
              <a:t>abcd</a:t>
            </a:r>
            <a:r>
              <a:rPr lang="en-US" altLang="es-ES" sz="2500" dirty="0">
                <a:solidFill>
                  <a:srgbClr val="FF0000"/>
                </a:solidFill>
              </a:rPr>
              <a:t>', 786, 2.23, 'john', 70.2)</a:t>
            </a:r>
          </a:p>
          <a:p>
            <a:pPr>
              <a:buFontTx/>
              <a:buNone/>
            </a:pPr>
            <a:r>
              <a:rPr lang="en-US" altLang="es-ES" sz="2500" dirty="0" err="1">
                <a:solidFill>
                  <a:srgbClr val="FF0000"/>
                </a:solidFill>
              </a:rPr>
              <a:t>abcd</a:t>
            </a:r>
            <a:endParaRPr lang="en-US" altLang="es-ES" sz="25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(786, 2.23)</a:t>
            </a: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(2.23, 'john', 70.2)</a:t>
            </a: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(123, 'john', 123, 'john')</a:t>
            </a:r>
          </a:p>
          <a:p>
            <a:pPr>
              <a:buFontTx/>
              <a:buNone/>
            </a:pPr>
            <a:r>
              <a:rPr lang="en-US" altLang="es-ES" sz="2500" dirty="0">
                <a:solidFill>
                  <a:srgbClr val="FF0000"/>
                </a:solidFill>
              </a:rPr>
              <a:t>('</a:t>
            </a:r>
            <a:r>
              <a:rPr lang="en-US" altLang="es-ES" sz="2500" dirty="0" err="1">
                <a:solidFill>
                  <a:srgbClr val="FF0000"/>
                </a:solidFill>
              </a:rPr>
              <a:t>abcd</a:t>
            </a:r>
            <a:r>
              <a:rPr lang="en-US" altLang="es-ES" sz="2500" dirty="0">
                <a:solidFill>
                  <a:srgbClr val="FF0000"/>
                </a:solidFill>
              </a:rPr>
              <a:t>', 786, 2.23, 'john', 70.2, 123, 'john')</a:t>
            </a:r>
          </a:p>
          <a:p>
            <a:pPr>
              <a:buFontTx/>
              <a:buNone/>
            </a:pPr>
            <a:endParaRPr lang="en-US" altLang="es-ES" sz="2500" dirty="0"/>
          </a:p>
        </p:txBody>
      </p:sp>
      <p:sp>
        <p:nvSpPr>
          <p:cNvPr id="3" name="Rectangle 2"/>
          <p:cNvSpPr/>
          <p:nvPr/>
        </p:nvSpPr>
        <p:spPr>
          <a:xfrm>
            <a:off x="4459788" y="7740353"/>
            <a:ext cx="7816463" cy="15007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145143" tIns="72571" rIns="145143" bIns="72571">
            <a:spAutoFit/>
          </a:bodyPr>
          <a:lstStyle/>
          <a:p>
            <a:pPr algn="ctr"/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use of </a:t>
            </a:r>
            <a:r>
              <a:rPr lang="en-US" sz="4400" b="1" dirty="0" err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tuples</a:t>
            </a: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will become </a:t>
            </a:r>
          </a:p>
          <a:p>
            <a:pPr algn="ctr"/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clearer when we learn functions</a:t>
            </a:r>
          </a:p>
        </p:txBody>
      </p:sp>
    </p:spTree>
    <p:extLst>
      <p:ext uri="{BB962C8B-B14F-4D97-AF65-F5344CB8AC3E}">
        <p14:creationId xmlns:p14="http://schemas.microsoft.com/office/powerpoint/2010/main" val="19705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7C6C08-A6BD-46C3-9E4F-F280FDE60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5234" y="443541"/>
            <a:ext cx="1299845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4400" i="1" dirty="0">
                <a:solidFill>
                  <a:schemeClr val="accent2">
                    <a:lumMod val="50000"/>
                  </a:schemeClr>
                </a:solidFill>
              </a:rPr>
              <a:t>Python Basic Exercises 5  - Lists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5CDFBF-092B-4EC4-B897-52F6E0DAB453}"/>
              </a:ext>
            </a:extLst>
          </p:cNvPr>
          <p:cNvSpPr/>
          <p:nvPr/>
        </p:nvSpPr>
        <p:spPr>
          <a:xfrm>
            <a:off x="191118" y="1672716"/>
            <a:ext cx="15361707" cy="753319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marL="1269999" lvl="1" indent="-544285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Write a program which accepts a sequence of comma-separated numbers from console and generate a list and a </a:t>
            </a:r>
            <a:r>
              <a:rPr lang="en-US" sz="3200" b="1" dirty="0" err="1">
                <a:solidFill>
                  <a:srgbClr val="000066"/>
                </a:solidFill>
                <a:latin typeface="Arial" pitchFamily="34" charset="0"/>
              </a:rPr>
              <a:t>tuple</a:t>
            </a: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 with the square of every number.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pPr marL="1269999" lvl="1" indent="-544285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Suppose the following input is supplied to the program: 34,67,55,33,12,98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pPr marL="1269999" lvl="1" indent="-544285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Then, the output should be: </a:t>
            </a:r>
          </a:p>
          <a:p>
            <a:pPr lvl="1"/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	[1156, 4489, 3025, 1089, 144, 9604]</a:t>
            </a:r>
          </a:p>
          <a:p>
            <a:pPr lvl="1"/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	(1156, 4489, 3025, 1089, 144, 9604)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sz="3200" dirty="0">
                <a:solidFill>
                  <a:srgbClr val="000066"/>
                </a:solidFill>
                <a:latin typeface="Arial" pitchFamily="34" charset="0"/>
              </a:rPr>
              <a:t>Hint: In case of input data being supplied to the question, it should be assumed to be a console input. tuple() constructor method can convert list to tuple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5374" y="923596"/>
            <a:ext cx="13057451" cy="423558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(home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work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will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be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solved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next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GB" alt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5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pic>
        <p:nvPicPr>
          <p:cNvPr id="3" name="Elementos multimedia en línea 2">
            <a:hlinkClick r:id="" action="ppaction://media"/>
            <a:extLst>
              <a:ext uri="{FF2B5EF4-FFF2-40B4-BE49-F238E27FC236}">
                <a16:creationId xmlns:a16="http://schemas.microsoft.com/office/drawing/2014/main" id="{87E4654A-6EE6-4DD7-B753-27B86D7A3C6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07166" y="1979716"/>
            <a:ext cx="15041671" cy="63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7DF0E-EA11-41A6-A5A6-1DEE70697DE5}" type="slidenum">
              <a:rPr lang="es-ES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3079" name="2 Subtítulo"/>
          <p:cNvSpPr>
            <a:spLocks/>
          </p:cNvSpPr>
          <p:nvPr/>
        </p:nvSpPr>
        <p:spPr bwMode="auto">
          <a:xfrm>
            <a:off x="2175934" y="4140200"/>
            <a:ext cx="11379200" cy="15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5143" tIns="72571" rIns="145143" bIns="72571"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s-ES_tradnl" sz="5100" b="1" dirty="0">
                <a:latin typeface="Calibri" pitchFamily="34" charset="0"/>
              </a:rPr>
              <a:t>ESTRUCTURAS DE DATOS</a:t>
            </a:r>
            <a:endParaRPr lang="es-ES" sz="5100" b="1" dirty="0">
              <a:latin typeface="Calibri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A564990-6B13-4CDA-8179-92BB6B49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8746" y="446199"/>
            <a:ext cx="375341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800" y="990600"/>
            <a:ext cx="5334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93800" y="12954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CPU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3708400" y="12954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ROM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3708400" y="26670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HD</a:t>
            </a:r>
            <a:endParaRPr lang="en-GB" sz="3600" dirty="0"/>
          </a:p>
        </p:txBody>
      </p:sp>
      <p:sp>
        <p:nvSpPr>
          <p:cNvPr id="8" name="Left Brace 7"/>
          <p:cNvSpPr/>
          <p:nvPr/>
        </p:nvSpPr>
        <p:spPr>
          <a:xfrm rot="16601733">
            <a:off x="4396786" y="173708"/>
            <a:ext cx="1066800" cy="9086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641600" y="5105400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95% de los problemas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890000" y="1143000"/>
            <a:ext cx="5410200" cy="3733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DATOS: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VELOCIDAD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VOLUMEN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VARIABILILDAD (estructuras)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689600" y="1828800"/>
            <a:ext cx="4572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689600" y="3200400"/>
            <a:ext cx="4724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18600" y="5257800"/>
            <a:ext cx="5334000" cy="3733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CÓDIGO: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ENTENDIBLE (documentación)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CORRECTO (testeo)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REUTILIZABLE (funciones, clases y paquetes)</a:t>
            </a:r>
          </a:p>
        </p:txBody>
      </p:sp>
    </p:spTree>
    <p:extLst>
      <p:ext uri="{BB962C8B-B14F-4D97-AF65-F5344CB8AC3E}">
        <p14:creationId xmlns:p14="http://schemas.microsoft.com/office/powerpoint/2010/main" val="944140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9" name="Picture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0" y="2543175"/>
            <a:ext cx="121920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1811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32" y="155509"/>
            <a:ext cx="13817600" cy="1323439"/>
          </a:xfrm>
        </p:spPr>
        <p:txBody>
          <a:bodyPr/>
          <a:lstStyle/>
          <a:p>
            <a:r>
              <a:rPr lang="en-US" altLang="es-ES" b="1" dirty="0"/>
              <a:t>Python Dictionary:</a:t>
            </a:r>
            <a:endParaRPr lang="en-US" altLang="es-E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A69DB8D-C47B-43EA-92BE-81668FD584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5232" y="1691680"/>
            <a:ext cx="13817600" cy="5486400"/>
          </a:xfrm>
          <a:prstGeom prst="rect">
            <a:avLst/>
          </a:prstGeom>
        </p:spPr>
        <p:txBody>
          <a:bodyPr lIns="145143" tIns="72571" rIns="145143" bIns="72571"/>
          <a:lstStyle/>
          <a:p>
            <a:r>
              <a:rPr lang="en-US" altLang="es-ES" sz="3200" dirty="0"/>
              <a:t>Python 's dictionaries are hash table type. They work like associative arrays or hashes found in Perl and consist of key-value pairs. </a:t>
            </a:r>
          </a:p>
          <a:p>
            <a:r>
              <a:rPr lang="en-US" altLang="es-ES" sz="3200" dirty="0"/>
              <a:t>Keys can be almost any Python type, but are usually numbers or strings. Values, on the other hand, can be any arbitrary Python object.</a:t>
            </a:r>
          </a:p>
          <a:p>
            <a:r>
              <a:rPr lang="en-US" altLang="es-ES" sz="3200" dirty="0"/>
              <a:t>Dictionaries are enclosed by curly braces ( { } ) and values can be assigned and accessed using square braces ( [] ).</a:t>
            </a:r>
          </a:p>
          <a:p>
            <a:endParaRPr lang="en-US" altLang="es-ES" sz="3200" dirty="0"/>
          </a:p>
        </p:txBody>
      </p:sp>
      <p:pic>
        <p:nvPicPr>
          <p:cNvPr id="144388" name="Picture 4" descr="Python dictionary anthology - python coding challenges - Py.Check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2612" y="0"/>
            <a:ext cx="2462919" cy="1847189"/>
          </a:xfrm>
          <a:prstGeom prst="rect">
            <a:avLst/>
          </a:prstGeom>
          <a:noFill/>
        </p:spPr>
      </p:pic>
      <p:pic>
        <p:nvPicPr>
          <p:cNvPr id="144390" name="Picture 6" descr="How does the dictionary work in Python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148" y="5148064"/>
            <a:ext cx="8866546" cy="3552395"/>
          </a:xfrm>
          <a:prstGeom prst="rect">
            <a:avLst/>
          </a:prstGeom>
          <a:noFill/>
        </p:spPr>
      </p:pic>
      <p:pic>
        <p:nvPicPr>
          <p:cNvPr id="150530" name="Picture 2" descr="Dictionary in Python - Python Tutorial - OverIQ.co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04243" y="4572001"/>
            <a:ext cx="5374658" cy="4451529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23463" y="2293938"/>
              <a:ext cx="1930400" cy="441325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4134" y="2284744"/>
                <a:ext cx="1949058" cy="4597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839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32" y="155509"/>
            <a:ext cx="13817600" cy="1323439"/>
          </a:xfrm>
        </p:spPr>
        <p:txBody>
          <a:bodyPr/>
          <a:lstStyle/>
          <a:p>
            <a:r>
              <a:rPr lang="en-US" altLang="es-ES" b="1" dirty="0"/>
              <a:t>Python Dictionary - Syntax</a:t>
            </a:r>
            <a:endParaRPr lang="en-US" altLang="es-ES" dirty="0"/>
          </a:p>
        </p:txBody>
      </p:sp>
      <p:pic>
        <p:nvPicPr>
          <p:cNvPr id="144386" name="Picture 2" descr="Python Dictionary (Tutorial With Examples) - Trytopro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1474" y="2363755"/>
            <a:ext cx="11777308" cy="5244584"/>
          </a:xfrm>
          <a:prstGeom prst="rect">
            <a:avLst/>
          </a:prstGeom>
          <a:noFill/>
        </p:spPr>
      </p:pic>
      <p:pic>
        <p:nvPicPr>
          <p:cNvPr id="144388" name="Picture 4" descr="Python dictionary anthology - python coding challenges - Py.Check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147" y="2363755"/>
            <a:ext cx="3072341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2875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Data Structures &amp; Algorithms in Python - Introduction to Hash Tables - Dev  Link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189" y="2267744"/>
            <a:ext cx="14849650" cy="5981915"/>
          </a:xfrm>
          <a:prstGeom prst="rect">
            <a:avLst/>
          </a:prstGeom>
          <a:noFill/>
        </p:spPr>
      </p:pic>
      <p:sp>
        <p:nvSpPr>
          <p:cNvPr id="34818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61" y="155509"/>
            <a:ext cx="15489721" cy="1107996"/>
          </a:xfrm>
        </p:spPr>
        <p:txBody>
          <a:bodyPr/>
          <a:lstStyle/>
          <a:p>
            <a:r>
              <a:rPr lang="en-US" altLang="es-ES" sz="7200" b="1" dirty="0"/>
              <a:t>Python Dictionary – Is it efficient?</a:t>
            </a:r>
            <a:endParaRPr lang="en-US" altLang="es-ES" sz="7200" dirty="0"/>
          </a:p>
        </p:txBody>
      </p:sp>
      <p:sp>
        <p:nvSpPr>
          <p:cNvPr id="7" name="Rectangle 6"/>
          <p:cNvSpPr/>
          <p:nvPr/>
        </p:nvSpPr>
        <p:spPr>
          <a:xfrm>
            <a:off x="2879417" y="8220406"/>
            <a:ext cx="11905323" cy="42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The fastest structure to find an element by key!</a:t>
            </a:r>
          </a:p>
        </p:txBody>
      </p:sp>
    </p:spTree>
    <p:extLst>
      <p:ext uri="{BB962C8B-B14F-4D97-AF65-F5344CB8AC3E}">
        <p14:creationId xmlns:p14="http://schemas.microsoft.com/office/powerpoint/2010/main" val="167434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1400" y="3810000"/>
            <a:ext cx="14630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Which of the following statements are true?</a:t>
            </a:r>
          </a:p>
          <a:p>
            <a:r>
              <a:rPr lang="en-GB" sz="3200" dirty="0"/>
              <a:t>a) Dictionaries do not have much value in Python</a:t>
            </a:r>
            <a:br>
              <a:rPr lang="en-GB" sz="3200" dirty="0"/>
            </a:br>
            <a:r>
              <a:rPr lang="en-GB" sz="3200" dirty="0"/>
              <a:t>b) Dictionaries are a fundamental part of Python</a:t>
            </a:r>
            <a:br>
              <a:rPr lang="en-GB" sz="3200" dirty="0"/>
            </a:br>
            <a:r>
              <a:rPr lang="en-GB" sz="3200" dirty="0"/>
              <a:t>c) Dictionaries are used extensively in applications</a:t>
            </a:r>
            <a:br>
              <a:rPr lang="en-GB" sz="3200" dirty="0"/>
            </a:br>
            <a:r>
              <a:rPr lang="en-GB" sz="3200" dirty="0"/>
              <a:t>d) Dictionaries are not at par with the tech innovation</a:t>
            </a:r>
          </a:p>
          <a:p>
            <a:br>
              <a:rPr lang="en-GB" sz="3200" dirty="0"/>
            </a:br>
            <a:br>
              <a:rPr lang="en-GB" sz="2400" dirty="0"/>
            </a:br>
            <a:r>
              <a:rPr lang="en-GB" sz="2400" dirty="0"/>
              <a:t>Correct answer at 49:10</a:t>
            </a:r>
          </a:p>
          <a:p>
            <a:r>
              <a:rPr lang="en-GB" sz="2400" dirty="0">
                <a:hlinkClick r:id="rId2"/>
              </a:rPr>
              <a:t>https://talkpython.fm/episodes/show/100/python-past-present-and-future-with-guido-van-rossum</a:t>
            </a:r>
            <a:r>
              <a:rPr lang="en-GB" sz="2400" dirty="0"/>
              <a:t> 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00" y="228600"/>
            <a:ext cx="15163800" cy="315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4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1400" y="3810000"/>
            <a:ext cx="14630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Which of the following statements are true?</a:t>
            </a:r>
          </a:p>
          <a:p>
            <a:r>
              <a:rPr lang="en-GB" sz="3200" dirty="0"/>
              <a:t>a) Dictionaries do not have much value in Python</a:t>
            </a:r>
            <a:br>
              <a:rPr lang="en-GB" sz="3200" dirty="0"/>
            </a:br>
            <a:r>
              <a:rPr lang="en-GB" sz="3200" dirty="0">
                <a:solidFill>
                  <a:srgbClr val="FF0000"/>
                </a:solidFill>
              </a:rPr>
              <a:t>b) Dictionaries are a fundamental part of Python</a:t>
            </a:r>
            <a:br>
              <a:rPr lang="en-GB" sz="3200" dirty="0">
                <a:solidFill>
                  <a:srgbClr val="FF0000"/>
                </a:solidFill>
              </a:rPr>
            </a:br>
            <a:r>
              <a:rPr lang="en-GB" sz="3200" dirty="0">
                <a:solidFill>
                  <a:srgbClr val="FF0000"/>
                </a:solidFill>
              </a:rPr>
              <a:t>c) Dictionaries are used extensively in applications</a:t>
            </a:r>
            <a:br>
              <a:rPr lang="en-GB" sz="3200" dirty="0">
                <a:solidFill>
                  <a:srgbClr val="FF0000"/>
                </a:solidFill>
              </a:rPr>
            </a:br>
            <a:r>
              <a:rPr lang="en-GB" sz="3200" dirty="0"/>
              <a:t>d) Dictionaries are not at par with the tech innovation</a:t>
            </a:r>
          </a:p>
          <a:p>
            <a:br>
              <a:rPr lang="en-GB" sz="3200" dirty="0"/>
            </a:br>
            <a:br>
              <a:rPr lang="en-GB" sz="2400" dirty="0"/>
            </a:br>
            <a:r>
              <a:rPr lang="en-GB" sz="2400" dirty="0"/>
              <a:t>Correct answer: b and c at 49:10</a:t>
            </a:r>
          </a:p>
          <a:p>
            <a:r>
              <a:rPr lang="en-GB" sz="2400" dirty="0">
                <a:hlinkClick r:id="rId2"/>
              </a:rPr>
              <a:t>https://talkpython.fm/episodes/show/100/python-past-present-and-future-with-guido-van-rossum</a:t>
            </a:r>
            <a:r>
              <a:rPr lang="en-GB" sz="2400" dirty="0"/>
              <a:t> 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00" y="228600"/>
            <a:ext cx="15163800" cy="315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7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3EC1C50-4D1B-4277-AE21-F04744429E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3246" y="443541"/>
            <a:ext cx="13817600" cy="8352928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buFontTx/>
              <a:buNone/>
            </a:pPr>
            <a:r>
              <a:rPr lang="en-US" altLang="es-ES" sz="2500" dirty="0" err="1"/>
              <a:t>mydict</a:t>
            </a:r>
            <a:r>
              <a:rPr lang="en-US" altLang="es-ES" sz="2500" dirty="0"/>
              <a:t> = {}</a:t>
            </a:r>
          </a:p>
          <a:p>
            <a:pPr>
              <a:buFontTx/>
              <a:buNone/>
            </a:pPr>
            <a:r>
              <a:rPr lang="en-US" altLang="es-ES" sz="2500" dirty="0" err="1"/>
              <a:t>mydict</a:t>
            </a:r>
            <a:r>
              <a:rPr lang="en-US" altLang="es-ES" sz="2500" dirty="0"/>
              <a:t>['one'] = "This is one"</a:t>
            </a:r>
          </a:p>
          <a:p>
            <a:pPr>
              <a:buFontTx/>
              <a:buNone/>
            </a:pPr>
            <a:r>
              <a:rPr lang="en-US" altLang="es-ES" sz="2500" dirty="0" err="1"/>
              <a:t>mydict</a:t>
            </a:r>
            <a:r>
              <a:rPr lang="en-US" altLang="es-ES" sz="2500" dirty="0"/>
              <a:t>[2]     = "This is two"</a:t>
            </a:r>
          </a:p>
          <a:p>
            <a:pPr>
              <a:buFontTx/>
              <a:buNone/>
            </a:pPr>
            <a:r>
              <a:rPr lang="en-US" altLang="es-ES" sz="2500" dirty="0" err="1"/>
              <a:t>tinydict</a:t>
            </a:r>
            <a:r>
              <a:rPr lang="en-US" altLang="es-ES" sz="2500" dirty="0"/>
              <a:t> = {'name': 'john','code':6734, 'dept': 'sales'}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mydict</a:t>
            </a:r>
            <a:r>
              <a:rPr lang="en-US" altLang="es-ES" sz="2500" dirty="0"/>
              <a:t>['one'])       # Prints value for 'one' key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mydict</a:t>
            </a:r>
            <a:r>
              <a:rPr lang="en-US" altLang="es-ES" sz="2500" dirty="0"/>
              <a:t>[2] )           # Prints value for 2 key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tinydict</a:t>
            </a:r>
            <a:r>
              <a:rPr lang="en-US" altLang="es-ES" sz="2500" dirty="0"/>
              <a:t>)          # Prints complete dictionary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tinydict.keys</a:t>
            </a:r>
            <a:r>
              <a:rPr lang="en-US" altLang="es-ES" sz="2500" dirty="0"/>
              <a:t>() )   # Prints all the keys</a:t>
            </a:r>
          </a:p>
          <a:p>
            <a:pPr>
              <a:buFontTx/>
              <a:buNone/>
            </a:pPr>
            <a:r>
              <a:rPr lang="en-US" altLang="es-ES" sz="2500" dirty="0"/>
              <a:t>print(</a:t>
            </a:r>
            <a:r>
              <a:rPr lang="en-US" altLang="es-ES" sz="2500" dirty="0" err="1"/>
              <a:t>tinydict.values</a:t>
            </a:r>
            <a:r>
              <a:rPr lang="en-US" altLang="es-ES" sz="2500" dirty="0"/>
              <a:t>() ) # Prints all the values</a:t>
            </a:r>
          </a:p>
          <a:p>
            <a:pPr>
              <a:buFontTx/>
              <a:buNone/>
            </a:pPr>
            <a:r>
              <a:rPr lang="en-GB" altLang="es-ES" sz="2500" dirty="0"/>
              <a:t>for item in </a:t>
            </a:r>
            <a:r>
              <a:rPr lang="en-GB" altLang="es-ES" sz="2500" dirty="0" err="1"/>
              <a:t>tinydict.keys</a:t>
            </a:r>
            <a:r>
              <a:rPr lang="en-GB" altLang="es-ES" sz="2500" dirty="0"/>
              <a:t>():</a:t>
            </a:r>
          </a:p>
          <a:p>
            <a:pPr>
              <a:buFontTx/>
              <a:buNone/>
            </a:pPr>
            <a:r>
              <a:rPr lang="en-GB" altLang="es-ES" sz="2500" dirty="0"/>
              <a:t>    print("key={} / value={}".format(</a:t>
            </a:r>
            <a:r>
              <a:rPr lang="en-GB" altLang="es-ES" sz="2500" dirty="0" err="1"/>
              <a:t>item,tinydict</a:t>
            </a:r>
            <a:r>
              <a:rPr lang="en-GB" altLang="es-ES" sz="2500" dirty="0"/>
              <a:t>[item])) </a:t>
            </a:r>
            <a:r>
              <a:rPr lang="en-US" altLang="es-ES" sz="2500" dirty="0"/>
              <a:t>) # Iterate over each key.</a:t>
            </a:r>
          </a:p>
          <a:p>
            <a:pPr>
              <a:buFontTx/>
              <a:buNone/>
            </a:pPr>
            <a:endParaRPr lang="en-US" altLang="es-ES" sz="2200" dirty="0"/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00B0F0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This is one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This is two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{'dept': 'sales', 'code': 6734, 'name': 'john'}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['dept', 'code', 'name']</a:t>
            </a:r>
          </a:p>
          <a:p>
            <a:pPr>
              <a:buFontTx/>
              <a:buNone/>
            </a:pPr>
            <a:r>
              <a:rPr lang="en-US" altLang="es-ES" sz="2200" dirty="0">
                <a:solidFill>
                  <a:srgbClr val="FF0000"/>
                </a:solidFill>
              </a:rPr>
              <a:t>['sales', 6734, 'john']</a:t>
            </a:r>
          </a:p>
          <a:p>
            <a:pPr>
              <a:buFontTx/>
              <a:buNone/>
            </a:pPr>
            <a:r>
              <a:rPr lang="en-GB" altLang="es-ES" sz="2200" dirty="0">
                <a:solidFill>
                  <a:srgbClr val="FF0000"/>
                </a:solidFill>
              </a:rPr>
              <a:t>key=name / value=john</a:t>
            </a:r>
          </a:p>
          <a:p>
            <a:pPr>
              <a:buFontTx/>
              <a:buNone/>
            </a:pPr>
            <a:r>
              <a:rPr lang="en-GB" altLang="es-ES" sz="2200" dirty="0">
                <a:solidFill>
                  <a:srgbClr val="FF0000"/>
                </a:solidFill>
              </a:rPr>
              <a:t>key=code / value=6734</a:t>
            </a:r>
          </a:p>
          <a:p>
            <a:pPr>
              <a:buFontTx/>
              <a:buNone/>
            </a:pPr>
            <a:r>
              <a:rPr lang="en-GB" altLang="es-ES" sz="2200" dirty="0">
                <a:solidFill>
                  <a:srgbClr val="FF0000"/>
                </a:solidFill>
              </a:rPr>
              <a:t>key=dept / value=sales</a:t>
            </a:r>
            <a:endParaRPr lang="en-US" altLang="es-ES" sz="22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es-ES" sz="2500" dirty="0"/>
          </a:p>
        </p:txBody>
      </p:sp>
    </p:spTree>
    <p:extLst>
      <p:ext uri="{BB962C8B-B14F-4D97-AF65-F5344CB8AC3E}">
        <p14:creationId xmlns:p14="http://schemas.microsoft.com/office/powerpoint/2010/main" val="4155868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609600"/>
            <a:ext cx="14371176" cy="8125301"/>
          </a:xfrm>
        </p:spPr>
        <p:txBody>
          <a:bodyPr/>
          <a:lstStyle/>
          <a:p>
            <a:endParaRPr lang="es-ES" sz="2400" dirty="0"/>
          </a:p>
          <a:p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urllib.request</a:t>
            </a:r>
            <a:r>
              <a:rPr lang="es-ES" sz="2400" dirty="0"/>
              <a:t> </a:t>
            </a:r>
            <a:r>
              <a:rPr lang="es-ES" sz="2400" dirty="0" err="1"/>
              <a:t>import</a:t>
            </a:r>
            <a:r>
              <a:rPr lang="es-ES" sz="2400" dirty="0"/>
              <a:t> </a:t>
            </a:r>
            <a:r>
              <a:rPr lang="es-ES" sz="2400" dirty="0" err="1"/>
              <a:t>urlopen</a:t>
            </a:r>
            <a:endParaRPr lang="es-ES" sz="2400" dirty="0"/>
          </a:p>
          <a:p>
            <a:r>
              <a:rPr lang="es-ES" sz="2400" dirty="0" err="1"/>
              <a:t>import</a:t>
            </a:r>
            <a:r>
              <a:rPr lang="es-ES" sz="2400" dirty="0"/>
              <a:t> </a:t>
            </a:r>
            <a:r>
              <a:rPr lang="es-ES" sz="2400" dirty="0" err="1"/>
              <a:t>json</a:t>
            </a:r>
            <a:endParaRPr lang="es-ES" sz="2400" dirty="0"/>
          </a:p>
          <a:p>
            <a:r>
              <a:rPr lang="es-ES" sz="2400" dirty="0" err="1"/>
              <a:t>callsign</a:t>
            </a:r>
            <a:r>
              <a:rPr lang="es-ES" sz="2400" dirty="0"/>
              <a:t> = 'KK6JKQ'</a:t>
            </a:r>
          </a:p>
          <a:p>
            <a:r>
              <a:rPr lang="es-ES" sz="2400" dirty="0" err="1"/>
              <a:t>sourceCode</a:t>
            </a:r>
            <a:r>
              <a:rPr lang="es-ES" sz="2400" dirty="0"/>
              <a:t> = </a:t>
            </a:r>
            <a:r>
              <a:rPr lang="es-ES" sz="2400" dirty="0" err="1"/>
              <a:t>urlopen</a:t>
            </a:r>
            <a:r>
              <a:rPr lang="es-ES" sz="2400" dirty="0"/>
              <a:t>("http://73s.com/qsos/%s.json" % </a:t>
            </a:r>
            <a:r>
              <a:rPr lang="es-ES" sz="2400" dirty="0" err="1"/>
              <a:t>callsign</a:t>
            </a:r>
            <a:r>
              <a:rPr lang="es-ES" sz="2400" dirty="0"/>
              <a:t>).</a:t>
            </a:r>
            <a:r>
              <a:rPr lang="es-ES" sz="2400" dirty="0" err="1"/>
              <a:t>read</a:t>
            </a:r>
            <a:r>
              <a:rPr lang="es-ES" sz="2400" dirty="0"/>
              <a:t>()</a:t>
            </a:r>
          </a:p>
          <a:p>
            <a:r>
              <a:rPr lang="es-ES" sz="2400" dirty="0" err="1"/>
              <a:t>callsign_details</a:t>
            </a:r>
            <a:r>
              <a:rPr lang="es-ES" sz="2400" dirty="0"/>
              <a:t> = </a:t>
            </a:r>
            <a:r>
              <a:rPr lang="es-ES" sz="2400" dirty="0" err="1"/>
              <a:t>json.loads</a:t>
            </a:r>
            <a:r>
              <a:rPr lang="es-ES" sz="2400" dirty="0"/>
              <a:t>(</a:t>
            </a:r>
            <a:r>
              <a:rPr lang="es-ES" sz="2400" dirty="0" err="1"/>
              <a:t>sourceCode</a:t>
            </a:r>
            <a:r>
              <a:rPr lang="es-ES" sz="2400" dirty="0"/>
              <a:t>)</a:t>
            </a:r>
          </a:p>
          <a:p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key,value</a:t>
            </a:r>
            <a:r>
              <a:rPr lang="es-ES" sz="2400" dirty="0"/>
              <a:t> in </a:t>
            </a:r>
            <a:r>
              <a:rPr lang="es-ES" sz="2400" dirty="0" err="1"/>
              <a:t>callsign_details</a:t>
            </a:r>
            <a:r>
              <a:rPr lang="es-ES" sz="2400" dirty="0"/>
              <a:t>[0].</a:t>
            </a:r>
            <a:r>
              <a:rPr lang="es-ES" sz="2400" dirty="0" err="1"/>
              <a:t>items</a:t>
            </a:r>
            <a:r>
              <a:rPr lang="es-ES" sz="2400" dirty="0"/>
              <a:t>():</a:t>
            </a:r>
          </a:p>
          <a:p>
            <a:r>
              <a:rPr lang="es-ES" sz="2400" dirty="0"/>
              <a:t>    </a:t>
            </a:r>
            <a:r>
              <a:rPr lang="es-ES" sz="2400" dirty="0" err="1"/>
              <a:t>print</a:t>
            </a:r>
            <a:r>
              <a:rPr lang="es-ES" sz="2400" dirty="0"/>
              <a:t>('{}: {}'.</a:t>
            </a:r>
            <a:r>
              <a:rPr lang="es-ES" sz="2400" dirty="0" err="1"/>
              <a:t>format</a:t>
            </a:r>
            <a:r>
              <a:rPr lang="es-ES" sz="2400" dirty="0"/>
              <a:t>(</a:t>
            </a:r>
            <a:r>
              <a:rPr lang="es-ES" sz="2400" dirty="0" err="1"/>
              <a:t>key</a:t>
            </a:r>
            <a:r>
              <a:rPr lang="es-ES" sz="2400" dirty="0"/>
              <a:t>, </a:t>
            </a:r>
            <a:r>
              <a:rPr lang="es-ES" sz="2400" dirty="0" err="1"/>
              <a:t>value</a:t>
            </a:r>
            <a:r>
              <a:rPr lang="es-ES" sz="2400" dirty="0"/>
              <a:t>))</a:t>
            </a:r>
          </a:p>
          <a:p>
            <a:endParaRPr lang="es-ES" sz="2400" dirty="0"/>
          </a:p>
          <a:p>
            <a:r>
              <a:rPr lang="es-ES" sz="2400" dirty="0"/>
              <a:t># </a:t>
            </a:r>
            <a:r>
              <a:rPr lang="es-ES" sz="2400" dirty="0" err="1"/>
              <a:t>Making</a:t>
            </a:r>
            <a:r>
              <a:rPr lang="es-ES" sz="2400" dirty="0"/>
              <a:t> </a:t>
            </a:r>
            <a:r>
              <a:rPr lang="es-ES" sz="2400" dirty="0" err="1"/>
              <a:t>call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many</a:t>
            </a:r>
            <a:r>
              <a:rPr lang="es-ES" sz="2400" dirty="0"/>
              <a:t> </a:t>
            </a:r>
            <a:r>
              <a:rPr lang="es-ES" sz="2400" dirty="0" err="1"/>
              <a:t>callsigns</a:t>
            </a:r>
            <a:r>
              <a:rPr lang="es-ES" sz="2400" dirty="0"/>
              <a:t>:</a:t>
            </a:r>
          </a:p>
          <a:p>
            <a:r>
              <a:rPr lang="es-ES" sz="2400" dirty="0" err="1"/>
              <a:t>callsigns</a:t>
            </a:r>
            <a:r>
              <a:rPr lang="es-ES" sz="2400" dirty="0"/>
              <a:t> = ['KK6JKQ', 'UA1LO', 'N7ICE']</a:t>
            </a:r>
          </a:p>
          <a:p>
            <a:r>
              <a:rPr lang="es-ES" sz="2400" dirty="0" err="1"/>
              <a:t>callsigns_json</a:t>
            </a:r>
            <a:r>
              <a:rPr lang="es-ES" sz="2400" dirty="0"/>
              <a:t> = {}</a:t>
            </a:r>
          </a:p>
          <a:p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callsign</a:t>
            </a:r>
            <a:r>
              <a:rPr lang="es-ES" sz="2400" dirty="0"/>
              <a:t> in </a:t>
            </a:r>
            <a:r>
              <a:rPr lang="es-ES" sz="2400" dirty="0" err="1"/>
              <a:t>callsigns</a:t>
            </a:r>
            <a:r>
              <a:rPr lang="es-ES" sz="2400" dirty="0"/>
              <a:t>:</a:t>
            </a:r>
          </a:p>
          <a:p>
            <a:r>
              <a:rPr lang="es-ES" sz="2400" dirty="0"/>
              <a:t>    try: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print</a:t>
            </a:r>
            <a:r>
              <a:rPr lang="es-ES" sz="2400" dirty="0"/>
              <a:t>(</a:t>
            </a:r>
            <a:r>
              <a:rPr lang="es-ES" sz="2400" dirty="0" err="1"/>
              <a:t>callsign</a:t>
            </a:r>
            <a:r>
              <a:rPr lang="es-ES" sz="2400" dirty="0"/>
              <a:t>)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sourceCode</a:t>
            </a:r>
            <a:r>
              <a:rPr lang="es-ES" sz="2400" dirty="0"/>
              <a:t> = </a:t>
            </a:r>
            <a:r>
              <a:rPr lang="es-ES" sz="2400" dirty="0" err="1"/>
              <a:t>urlopen</a:t>
            </a:r>
            <a:r>
              <a:rPr lang="es-ES" sz="2400" dirty="0"/>
              <a:t>("http://73s.com/qsos/%s.json" % </a:t>
            </a:r>
            <a:r>
              <a:rPr lang="es-ES" sz="2400" dirty="0" err="1"/>
              <a:t>callsign</a:t>
            </a:r>
            <a:r>
              <a:rPr lang="es-ES" sz="2400" dirty="0"/>
              <a:t>).</a:t>
            </a:r>
            <a:r>
              <a:rPr lang="es-ES" sz="2400" dirty="0" err="1"/>
              <a:t>read</a:t>
            </a:r>
            <a:r>
              <a:rPr lang="es-ES" sz="2400" dirty="0"/>
              <a:t>()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callsign_details</a:t>
            </a:r>
            <a:r>
              <a:rPr lang="es-ES" sz="2400" dirty="0"/>
              <a:t> = </a:t>
            </a:r>
            <a:r>
              <a:rPr lang="es-ES" sz="2400" dirty="0" err="1"/>
              <a:t>json.loads</a:t>
            </a:r>
            <a:r>
              <a:rPr lang="es-ES" sz="2400" dirty="0"/>
              <a:t>(</a:t>
            </a:r>
            <a:r>
              <a:rPr lang="es-ES" sz="2400" dirty="0" err="1"/>
              <a:t>sourceCode</a:t>
            </a:r>
            <a:r>
              <a:rPr lang="es-ES" sz="2400" dirty="0"/>
              <a:t>)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key,value</a:t>
            </a:r>
            <a:r>
              <a:rPr lang="es-ES" sz="2400" dirty="0"/>
              <a:t> in </a:t>
            </a:r>
            <a:r>
              <a:rPr lang="es-ES" sz="2400" dirty="0" err="1"/>
              <a:t>callsign_details</a:t>
            </a:r>
            <a:r>
              <a:rPr lang="es-ES" sz="2400" dirty="0"/>
              <a:t>[0].</a:t>
            </a:r>
            <a:r>
              <a:rPr lang="es-ES" sz="2400" dirty="0" err="1"/>
              <a:t>items</a:t>
            </a:r>
            <a:r>
              <a:rPr lang="es-ES" sz="2400" dirty="0"/>
              <a:t>():</a:t>
            </a:r>
          </a:p>
          <a:p>
            <a:r>
              <a:rPr lang="es-ES" sz="2400" dirty="0"/>
              <a:t>            </a:t>
            </a:r>
            <a:r>
              <a:rPr lang="es-ES" sz="2400" dirty="0" err="1"/>
              <a:t>print</a:t>
            </a:r>
            <a:r>
              <a:rPr lang="es-ES" sz="2400" dirty="0"/>
              <a:t>('{}: {}'.</a:t>
            </a:r>
            <a:r>
              <a:rPr lang="es-ES" sz="2400" dirty="0" err="1"/>
              <a:t>format</a:t>
            </a:r>
            <a:r>
              <a:rPr lang="es-ES" sz="2400" dirty="0"/>
              <a:t>(</a:t>
            </a:r>
            <a:r>
              <a:rPr lang="es-ES" sz="2400" dirty="0" err="1"/>
              <a:t>key</a:t>
            </a:r>
            <a:r>
              <a:rPr lang="es-ES" sz="2400" dirty="0"/>
              <a:t>, </a:t>
            </a:r>
            <a:r>
              <a:rPr lang="es-ES" sz="2400" dirty="0" err="1"/>
              <a:t>value</a:t>
            </a:r>
            <a:r>
              <a:rPr lang="es-ES" sz="2400" dirty="0"/>
              <a:t>))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callsigns_json</a:t>
            </a:r>
            <a:r>
              <a:rPr lang="es-ES" sz="2400" dirty="0"/>
              <a:t>[</a:t>
            </a:r>
            <a:r>
              <a:rPr lang="es-ES" sz="2400" dirty="0" err="1"/>
              <a:t>callsign</a:t>
            </a:r>
            <a:r>
              <a:rPr lang="es-ES" sz="2400" dirty="0"/>
              <a:t>] = </a:t>
            </a:r>
            <a:r>
              <a:rPr lang="es-ES" sz="2400" dirty="0" err="1"/>
              <a:t>callsign_details</a:t>
            </a:r>
            <a:endParaRPr lang="es-ES" sz="2400" dirty="0"/>
          </a:p>
          <a:p>
            <a:r>
              <a:rPr lang="es-ES" sz="2400" dirty="0"/>
              <a:t>    </a:t>
            </a:r>
            <a:r>
              <a:rPr lang="es-ES" sz="2400" dirty="0" err="1"/>
              <a:t>except</a:t>
            </a:r>
            <a:r>
              <a:rPr lang="es-ES" sz="2400" dirty="0"/>
              <a:t>:</a:t>
            </a:r>
          </a:p>
          <a:p>
            <a:r>
              <a:rPr lang="es-ES" sz="2400" dirty="0"/>
              <a:t>         </a:t>
            </a:r>
            <a:r>
              <a:rPr lang="es-ES" sz="2400" dirty="0" err="1"/>
              <a:t>print</a:t>
            </a:r>
            <a:r>
              <a:rPr lang="es-ES" sz="2400" dirty="0"/>
              <a:t>("{}&lt;---</a:t>
            </a:r>
            <a:r>
              <a:rPr lang="es-ES" sz="2400" dirty="0" err="1"/>
              <a:t>ERROR".format</a:t>
            </a:r>
            <a:r>
              <a:rPr lang="es-ES" sz="2400" dirty="0"/>
              <a:t>(</a:t>
            </a:r>
            <a:r>
              <a:rPr lang="es-ES" sz="2400" dirty="0" err="1"/>
              <a:t>callsign</a:t>
            </a:r>
            <a:r>
              <a:rPr lang="es-ES" sz="2400" dirty="0"/>
              <a:t>))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 txBox="1">
            <a:spLocks/>
          </p:cNvSpPr>
          <p:nvPr/>
        </p:nvSpPr>
        <p:spPr>
          <a:xfrm>
            <a:off x="2413000" y="0"/>
            <a:ext cx="138176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2E5796"/>
                </a:solidFill>
                <a:effectLst/>
                <a:uLnTx/>
                <a:uFillTx/>
                <a:latin typeface="Palatino Linotype"/>
                <a:ea typeface="+mj-ea"/>
                <a:cs typeface="Palatino Linotype"/>
              </a:rPr>
              <a:t>Ejemplo</a:t>
            </a:r>
            <a:r>
              <a:rPr kumimoji="0" lang="en-US" altLang="es-ES" sz="7200" b="1" i="0" u="none" strike="noStrike" kern="0" cap="none" spc="0" normalizeH="0" baseline="0" noProof="0" dirty="0">
                <a:ln>
                  <a:noFill/>
                </a:ln>
                <a:solidFill>
                  <a:srgbClr val="2E5796"/>
                </a:solidFill>
                <a:effectLst/>
                <a:uLnTx/>
                <a:uFillTx/>
                <a:latin typeface="Palatino Linotype"/>
                <a:ea typeface="+mj-ea"/>
                <a:cs typeface="Palatino Linotype"/>
              </a:rPr>
              <a:t> API-JSON</a:t>
            </a:r>
          </a:p>
          <a:p>
            <a:pPr lvl="0" algn="r"/>
            <a:r>
              <a:rPr lang="en-US" altLang="es-ES" sz="3600" b="1" kern="0" dirty="0">
                <a:solidFill>
                  <a:srgbClr val="2E5796"/>
                </a:solidFill>
                <a:latin typeface="Palatino Linotype"/>
                <a:ea typeface="+mj-ea"/>
                <a:cs typeface="Palatino Linotype"/>
              </a:rPr>
              <a:t>invoking_callsign_api_json.py</a:t>
            </a:r>
            <a:endParaRPr kumimoji="0" lang="en-US" altLang="es-ES" sz="3600" b="0" i="0" u="none" strike="noStrike" kern="0" cap="none" spc="0" normalizeH="0" baseline="0" noProof="0" dirty="0">
              <a:ln>
                <a:noFill/>
              </a:ln>
              <a:solidFill>
                <a:srgbClr val="2E5796"/>
              </a:solidFill>
              <a:effectLst/>
              <a:uLnTx/>
              <a:uFillTx/>
              <a:latin typeface="Palatino Linotype"/>
              <a:ea typeface="+mj-ea"/>
              <a:cs typeface="Palatino Linotyp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1143000"/>
            <a:ext cx="8128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#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Saving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a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dictionary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a JSON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file</a:t>
            </a:r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import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json</a:t>
            </a:r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with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open('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callsigns_json.json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', 'w') as f: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  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json.dump(callsigns_json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, f)</a:t>
            </a:r>
          </a:p>
          <a:p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# Reading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from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JSON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file</a:t>
            </a:r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with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open('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callsigns_json.json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') as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data_file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: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  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data_loaded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=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json.load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(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data_file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)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   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# Reading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multiples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callsigns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from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a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file</a:t>
            </a:r>
            <a:endParaRPr lang="es-ES" sz="2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f = open("callsigns.txt", "r")</a:t>
            </a:r>
          </a:p>
          <a:p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for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line in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f.readlines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():</a:t>
            </a:r>
          </a:p>
          <a:p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    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print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(</a:t>
            </a:r>
            <a:r>
              <a:rPr lang="es-ES" sz="2400" dirty="0" err="1">
                <a:solidFill>
                  <a:srgbClr val="7F7F7F"/>
                </a:solidFill>
                <a:latin typeface="Century Gothic"/>
                <a:cs typeface="Century Gothic"/>
              </a:rPr>
              <a:t>line.strip</a:t>
            </a:r>
            <a:r>
              <a:rPr lang="es-ES" sz="2400" dirty="0">
                <a:solidFill>
                  <a:srgbClr val="7F7F7F"/>
                </a:solidFill>
                <a:latin typeface="Century Gothic"/>
                <a:cs typeface="Century Gothic"/>
              </a:rPr>
              <a:t>())</a:t>
            </a:r>
            <a:endParaRPr lang="en-GB" sz="2400" dirty="0" err="1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 txBox="1">
            <a:spLocks/>
          </p:cNvSpPr>
          <p:nvPr/>
        </p:nvSpPr>
        <p:spPr>
          <a:xfrm>
            <a:off x="2413000" y="0"/>
            <a:ext cx="138176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2E5796"/>
                </a:solidFill>
                <a:effectLst/>
                <a:uLnTx/>
                <a:uFillTx/>
                <a:latin typeface="Palatino Linotype"/>
                <a:ea typeface="+mj-ea"/>
                <a:cs typeface="Palatino Linotype"/>
              </a:rPr>
              <a:t>Ejemplo</a:t>
            </a:r>
            <a:r>
              <a:rPr kumimoji="0" lang="en-US" altLang="es-ES" sz="7200" b="1" i="0" u="none" strike="noStrike" kern="0" cap="none" spc="0" normalizeH="0" baseline="0" noProof="0" dirty="0">
                <a:ln>
                  <a:noFill/>
                </a:ln>
                <a:solidFill>
                  <a:srgbClr val="2E5796"/>
                </a:solidFill>
                <a:effectLst/>
                <a:uLnTx/>
                <a:uFillTx/>
                <a:latin typeface="Palatino Linotype"/>
                <a:ea typeface="+mj-ea"/>
                <a:cs typeface="Palatino Linotype"/>
              </a:rPr>
              <a:t> API-JSON</a:t>
            </a:r>
          </a:p>
          <a:p>
            <a:pPr lvl="0" algn="r"/>
            <a:r>
              <a:rPr lang="en-US" altLang="es-ES" sz="3600" b="1" kern="0" dirty="0">
                <a:solidFill>
                  <a:srgbClr val="2E5796"/>
                </a:solidFill>
                <a:latin typeface="Palatino Linotype"/>
                <a:ea typeface="+mj-ea"/>
                <a:cs typeface="Palatino Linotype"/>
              </a:rPr>
              <a:t>invoking_callsign_api_json.py</a:t>
            </a:r>
            <a:endParaRPr kumimoji="0" lang="en-US" altLang="es-ES" sz="3600" b="0" i="0" u="none" strike="noStrike" kern="0" cap="none" spc="0" normalizeH="0" baseline="0" noProof="0" dirty="0">
              <a:ln>
                <a:noFill/>
              </a:ln>
              <a:solidFill>
                <a:srgbClr val="2E5796"/>
              </a:solidFill>
              <a:effectLst/>
              <a:uLnTx/>
              <a:uFillTx/>
              <a:latin typeface="Palatino Linotype"/>
              <a:ea typeface="+mj-ea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800" y="990600"/>
            <a:ext cx="5334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93800" y="12954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CPU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3708400" y="12954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ROM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3708400" y="2667000"/>
            <a:ext cx="1905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HD</a:t>
            </a:r>
            <a:endParaRPr lang="en-GB" sz="3600" dirty="0"/>
          </a:p>
        </p:txBody>
      </p:sp>
      <p:sp>
        <p:nvSpPr>
          <p:cNvPr id="8" name="Left Brace 7"/>
          <p:cNvSpPr/>
          <p:nvPr/>
        </p:nvSpPr>
        <p:spPr>
          <a:xfrm rot="16601733">
            <a:off x="4396786" y="173708"/>
            <a:ext cx="1066800" cy="9086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641600" y="5105400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95% de los problemas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890000" y="1143000"/>
            <a:ext cx="5410200" cy="3733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DATOS: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VELOCIDAD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VOLUMEN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VARIABILILDAD (estructuras)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689600" y="1828800"/>
            <a:ext cx="4572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689600" y="3200400"/>
            <a:ext cx="4724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18600" y="5257800"/>
            <a:ext cx="5334000" cy="3733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CÓDIGO: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ENTENDIBLE (documentación)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CORRECTO (testeo)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REUTILIZABLE (funciones, clases y paquetes)</a:t>
            </a:r>
          </a:p>
        </p:txBody>
      </p:sp>
    </p:spTree>
    <p:extLst>
      <p:ext uri="{BB962C8B-B14F-4D97-AF65-F5344CB8AC3E}">
        <p14:creationId xmlns:p14="http://schemas.microsoft.com/office/powerpoint/2010/main" val="3939878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A69DB8D-C47B-43EA-92BE-81668FD584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9200" y="2641600"/>
            <a:ext cx="13817600" cy="5486400"/>
          </a:xfrm>
          <a:prstGeom prst="rect">
            <a:avLst/>
          </a:prstGeom>
        </p:spPr>
        <p:txBody>
          <a:bodyPr lIns="145143" tIns="72571" rIns="145143" bIns="72571"/>
          <a:lstStyle/>
          <a:p>
            <a:r>
              <a:rPr lang="en-US" altLang="es-ES" sz="3200" dirty="0"/>
              <a:t>Python's set is just a special case of dictionaries where values are not included only key. Sets are structures in math where elements are unique. </a:t>
            </a:r>
          </a:p>
          <a:p>
            <a:r>
              <a:rPr lang="en-US" altLang="es-ES" sz="3200" dirty="0"/>
              <a:t>Sets can be almost any Python type, but are usually numbers or strings..</a:t>
            </a:r>
          </a:p>
          <a:p>
            <a:r>
              <a:rPr lang="en-US" altLang="es-ES" sz="3200" dirty="0"/>
              <a:t>Sets are enclosed by curly braces ( { } ) without “:” .</a:t>
            </a:r>
          </a:p>
          <a:p>
            <a:endParaRPr lang="en-US" altLang="es-ES" sz="3200" dirty="0"/>
          </a:p>
        </p:txBody>
      </p:sp>
      <p:sp>
        <p:nvSpPr>
          <p:cNvPr id="34818" name="Title 1">
            <a:extLst>
              <a:ext uri="{FF2B5EF4-FFF2-40B4-BE49-F238E27FC236}">
                <a16:creationId xmlns:a16="http://schemas.microsoft.com/office/drawing/2014/main" id="{0F989772-7539-432E-AF32-6C2CE69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762000"/>
            <a:ext cx="13822997" cy="1323439"/>
          </a:xfrm>
        </p:spPr>
        <p:txBody>
          <a:bodyPr/>
          <a:lstStyle/>
          <a:p>
            <a:r>
              <a:rPr lang="en-US" altLang="es-ES" b="1" dirty="0"/>
              <a:t>Python Set:</a:t>
            </a: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737460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E3813AD-89DA-4B47-9BEF-27E784FA0D50}"/>
              </a:ext>
            </a:extLst>
          </p:cNvPr>
          <p:cNvSpPr/>
          <p:nvPr/>
        </p:nvSpPr>
        <p:spPr>
          <a:xfrm>
            <a:off x="3310809" y="635563"/>
            <a:ext cx="4608512" cy="1344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50%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Good / Appropriate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Algorithm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29B0C9-5A11-4199-A14B-B1E5773420D0}"/>
              </a:ext>
            </a:extLst>
          </p:cNvPr>
          <p:cNvSpPr/>
          <p:nvPr/>
        </p:nvSpPr>
        <p:spPr>
          <a:xfrm>
            <a:off x="7919321" y="635563"/>
            <a:ext cx="3072341" cy="1344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30%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Good / Appropriate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Data Structure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5F0506-F122-4E51-B0C9-6238AC777A09}"/>
              </a:ext>
            </a:extLst>
          </p:cNvPr>
          <p:cNvSpPr/>
          <p:nvPr/>
        </p:nvSpPr>
        <p:spPr>
          <a:xfrm>
            <a:off x="10991664" y="635563"/>
            <a:ext cx="2432270" cy="1344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143" tIns="72571" rIns="145143" bIns="72571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20%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Faster / +Memory </a:t>
            </a:r>
            <a:r>
              <a:rPr lang="en-US" sz="32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1B42F99F-65B2-468B-8B40-D40E074B6A2C}"/>
              </a:ext>
            </a:extLst>
          </p:cNvPr>
          <p:cNvSpPr/>
          <p:nvPr/>
        </p:nvSpPr>
        <p:spPr>
          <a:xfrm rot="5400000">
            <a:off x="9016868" y="-4118583"/>
            <a:ext cx="910559" cy="13185456"/>
          </a:xfrm>
          <a:prstGeom prst="leftBrace">
            <a:avLst>
              <a:gd name="adj1" fmla="val 8333"/>
              <a:gd name="adj2" fmla="val 49873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145143" tIns="72571" rIns="145143" bIns="72571"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1F11F7-84B8-4AA0-B44E-2D0AA882FFD3}"/>
              </a:ext>
            </a:extLst>
          </p:cNvPr>
          <p:cNvSpPr/>
          <p:nvPr/>
        </p:nvSpPr>
        <p:spPr>
          <a:xfrm rot="16200000">
            <a:off x="-250553" y="3942986"/>
            <a:ext cx="2400064" cy="1162222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200" dirty="0"/>
              <a:t>Pure Python (comes within the language)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089C24-C9A9-4307-953F-E3EC35767DFA}"/>
              </a:ext>
            </a:extLst>
          </p:cNvPr>
          <p:cNvSpPr/>
          <p:nvPr/>
        </p:nvSpPr>
        <p:spPr>
          <a:xfrm rot="16200000">
            <a:off x="65757" y="7250822"/>
            <a:ext cx="1911355" cy="1162222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200" dirty="0"/>
              <a:t>Python Ecosystem (libraries)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00E0138-2127-4C5E-BD50-5005AD2836A9}"/>
              </a:ext>
            </a:extLst>
          </p:cNvPr>
          <p:cNvCxnSpPr/>
          <p:nvPr/>
        </p:nvCxnSpPr>
        <p:spPr>
          <a:xfrm>
            <a:off x="3263461" y="7040007"/>
            <a:ext cx="126094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0D551DF-1F08-4984-BDE2-E5465DD19F1C}"/>
              </a:ext>
            </a:extLst>
          </p:cNvPr>
          <p:cNvSpPr/>
          <p:nvPr/>
        </p:nvSpPr>
        <p:spPr>
          <a:xfrm>
            <a:off x="14266146" y="2764393"/>
            <a:ext cx="746386" cy="5928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900" dirty="0"/>
              <a:t>set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BC36E7-EF97-4C97-9C1F-FBA7922E477E}"/>
              </a:ext>
            </a:extLst>
          </p:cNvPr>
          <p:cNvSpPr/>
          <p:nvPr/>
        </p:nvSpPr>
        <p:spPr>
          <a:xfrm>
            <a:off x="8128003" y="2764393"/>
            <a:ext cx="1078592" cy="5928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900" dirty="0"/>
              <a:t>tuple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730F6CE-6C7B-4A9A-B7E8-5ACF9B242962}"/>
              </a:ext>
            </a:extLst>
          </p:cNvPr>
          <p:cNvSpPr/>
          <p:nvPr/>
        </p:nvSpPr>
        <p:spPr>
          <a:xfrm>
            <a:off x="4856715" y="2754195"/>
            <a:ext cx="729779" cy="5928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900" dirty="0"/>
              <a:t>list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70C053-7691-4E12-B29A-8DF597D43B27}"/>
              </a:ext>
            </a:extLst>
          </p:cNvPr>
          <p:cNvSpPr/>
          <p:nvPr/>
        </p:nvSpPr>
        <p:spPr>
          <a:xfrm>
            <a:off x="10816299" y="2764731"/>
            <a:ext cx="1414710" cy="5928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900" dirty="0"/>
              <a:t>dict</a:t>
            </a:r>
            <a:r>
              <a:rPr lang="en-US" sz="1700" dirty="0"/>
              <a:t>ionary</a:t>
            </a:r>
            <a:endParaRPr lang="en-US" sz="29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CA8E173-5A06-4C88-B29D-35A18695D453}"/>
              </a:ext>
            </a:extLst>
          </p:cNvPr>
          <p:cNvCxnSpPr>
            <a:cxnSpLocks/>
          </p:cNvCxnSpPr>
          <p:nvPr/>
        </p:nvCxnSpPr>
        <p:spPr>
          <a:xfrm>
            <a:off x="6975872" y="3906389"/>
            <a:ext cx="0" cy="2681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0EFC2F9-6861-4764-A43F-4AECC31E4AB4}"/>
              </a:ext>
            </a:extLst>
          </p:cNvPr>
          <p:cNvCxnSpPr>
            <a:cxnSpLocks/>
          </p:cNvCxnSpPr>
          <p:nvPr/>
        </p:nvCxnSpPr>
        <p:spPr>
          <a:xfrm>
            <a:off x="10176228" y="3906389"/>
            <a:ext cx="0" cy="2681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461663E-F133-442F-883C-314A6C915EBF}"/>
              </a:ext>
            </a:extLst>
          </p:cNvPr>
          <p:cNvCxnSpPr>
            <a:cxnSpLocks/>
          </p:cNvCxnSpPr>
          <p:nvPr/>
        </p:nvCxnSpPr>
        <p:spPr>
          <a:xfrm>
            <a:off x="13504597" y="3851424"/>
            <a:ext cx="0" cy="2783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4D481C3-84A6-4CDA-9A24-FB15752FCF86}"/>
              </a:ext>
            </a:extLst>
          </p:cNvPr>
          <p:cNvSpPr/>
          <p:nvPr/>
        </p:nvSpPr>
        <p:spPr>
          <a:xfrm>
            <a:off x="2652814" y="7485725"/>
            <a:ext cx="3990357" cy="5928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900" dirty="0"/>
              <a:t>Data frame (pandas)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6213833-6225-47B1-99CD-B5B51C46DC4B}"/>
              </a:ext>
            </a:extLst>
          </p:cNvPr>
          <p:cNvSpPr/>
          <p:nvPr/>
        </p:nvSpPr>
        <p:spPr>
          <a:xfrm>
            <a:off x="8128384" y="7497968"/>
            <a:ext cx="3964999" cy="5928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900" dirty="0"/>
              <a:t>Key-Value (</a:t>
            </a:r>
            <a:r>
              <a:rPr lang="en-US" sz="2900" dirty="0" err="1"/>
              <a:t>pickledb</a:t>
            </a:r>
            <a:r>
              <a:rPr lang="en-US" sz="2900" dirty="0"/>
              <a:t>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6111658-2358-4B4E-80A1-30484E2A090A}"/>
              </a:ext>
            </a:extLst>
          </p:cNvPr>
          <p:cNvSpPr/>
          <p:nvPr/>
        </p:nvSpPr>
        <p:spPr>
          <a:xfrm>
            <a:off x="5073120" y="8262216"/>
            <a:ext cx="3964999" cy="5928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900" dirty="0"/>
              <a:t>HDFS (</a:t>
            </a:r>
            <a:r>
              <a:rPr lang="en-US" sz="2900" dirty="0" err="1"/>
              <a:t>pytables</a:t>
            </a:r>
            <a:r>
              <a:rPr lang="en-US" sz="2900" dirty="0"/>
              <a:t>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F5B31EF-9965-4DD1-98F2-F95D87BB1E6B}"/>
              </a:ext>
            </a:extLst>
          </p:cNvPr>
          <p:cNvSpPr/>
          <p:nvPr/>
        </p:nvSpPr>
        <p:spPr>
          <a:xfrm>
            <a:off x="11315600" y="8265249"/>
            <a:ext cx="3964999" cy="59283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900" dirty="0"/>
              <a:t>SQL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CD29155-A7C7-4562-9037-A2FDE3466BC8}"/>
              </a:ext>
            </a:extLst>
          </p:cNvPr>
          <p:cNvSpPr/>
          <p:nvPr/>
        </p:nvSpPr>
        <p:spPr>
          <a:xfrm>
            <a:off x="13632612" y="3851428"/>
            <a:ext cx="1793660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Juice ITC" panose="04040403040A02020202" pitchFamily="82" charset="0"/>
              </a:rPr>
              <a:t>Unique, Unordered 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FB1AB11-451A-440F-831C-FA25ECBDAB4B}"/>
              </a:ext>
            </a:extLst>
          </p:cNvPr>
          <p:cNvSpPr/>
          <p:nvPr/>
        </p:nvSpPr>
        <p:spPr>
          <a:xfrm>
            <a:off x="7215749" y="3837210"/>
            <a:ext cx="303112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200" dirty="0">
                <a:latin typeface="Juice ITC" panose="04040403040A02020202" pitchFamily="82" charset="0"/>
              </a:rPr>
              <a:t>Immutable, Ordered [0,n-1]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5A663FC-3CBD-4A9A-8A2F-CCC37DDF3512}"/>
              </a:ext>
            </a:extLst>
          </p:cNvPr>
          <p:cNvSpPr/>
          <p:nvPr/>
        </p:nvSpPr>
        <p:spPr>
          <a:xfrm>
            <a:off x="1855305" y="4333349"/>
            <a:ext cx="2023403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CREATE EMPTY: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87999C0-8862-44A6-A3E3-3DA1E0B2EB24}"/>
              </a:ext>
            </a:extLst>
          </p:cNvPr>
          <p:cNvSpPr/>
          <p:nvPr/>
        </p:nvSpPr>
        <p:spPr>
          <a:xfrm>
            <a:off x="2030651" y="3872593"/>
            <a:ext cx="1905742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DIFFERENTIAL: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CBC8DD6-3C07-4DF7-BD90-EBA5176C0567}"/>
              </a:ext>
            </a:extLst>
          </p:cNvPr>
          <p:cNvCxnSpPr>
            <a:cxnSpLocks/>
          </p:cNvCxnSpPr>
          <p:nvPr/>
        </p:nvCxnSpPr>
        <p:spPr>
          <a:xfrm flipV="1">
            <a:off x="9535448" y="2764393"/>
            <a:ext cx="193705" cy="253219"/>
          </a:xfrm>
          <a:prstGeom prst="straightConnector1">
            <a:avLst/>
          </a:prstGeom>
          <a:ln w="0">
            <a:solidFill>
              <a:schemeClr val="accent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7FCDA36-F1AE-44D7-9716-302582AB90FD}"/>
              </a:ext>
            </a:extLst>
          </p:cNvPr>
          <p:cNvSpPr/>
          <p:nvPr/>
        </p:nvSpPr>
        <p:spPr>
          <a:xfrm>
            <a:off x="8636494" y="2470838"/>
            <a:ext cx="1423238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Freestyle Script" panose="030804020302050B0404" pitchFamily="66" charset="0"/>
              </a:rPr>
              <a:t>Like Constants!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72A0F47-224F-4036-AA7E-60FE68661592}"/>
              </a:ext>
            </a:extLst>
          </p:cNvPr>
          <p:cNvSpPr/>
          <p:nvPr/>
        </p:nvSpPr>
        <p:spPr>
          <a:xfrm>
            <a:off x="4360852" y="3815029"/>
            <a:ext cx="2219802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Juice ITC" panose="04040403040A02020202" pitchFamily="82" charset="0"/>
              </a:rPr>
              <a:t>Mutable, Ordered [0,n-1]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A6D3D95-539E-4D79-A559-ADA4B14C8082}"/>
              </a:ext>
            </a:extLst>
          </p:cNvPr>
          <p:cNvSpPr/>
          <p:nvPr/>
        </p:nvSpPr>
        <p:spPr>
          <a:xfrm>
            <a:off x="10667065" y="3774209"/>
            <a:ext cx="2567269" cy="731335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pPr algn="ctr"/>
            <a:r>
              <a:rPr lang="en-US" sz="2200" dirty="0">
                <a:latin typeface="Juice ITC" panose="04040403040A02020202" pitchFamily="82" charset="0"/>
              </a:rPr>
              <a:t>Key is Unique and Unordered</a:t>
            </a:r>
            <a:br>
              <a:rPr lang="en-US" sz="2200" dirty="0">
                <a:latin typeface="Juice ITC" panose="04040403040A02020202" pitchFamily="82" charset="0"/>
              </a:rPr>
            </a:br>
            <a:r>
              <a:rPr lang="en-US" sz="1600" dirty="0">
                <a:latin typeface="Juice ITC" panose="04040403040A02020202" pitchFamily="82" charset="0"/>
              </a:rPr>
              <a:t>(key immutable / Value= Mutable)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12EE8E2-A2F5-47FA-8DDB-462A15644C02}"/>
              </a:ext>
            </a:extLst>
          </p:cNvPr>
          <p:cNvSpPr/>
          <p:nvPr/>
        </p:nvSpPr>
        <p:spPr>
          <a:xfrm>
            <a:off x="2751405" y="4887524"/>
            <a:ext cx="1222734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CREATE: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3A0830C-5E02-4930-9FBE-A20FC0919D8C}"/>
              </a:ext>
            </a:extLst>
          </p:cNvPr>
          <p:cNvSpPr/>
          <p:nvPr/>
        </p:nvSpPr>
        <p:spPr>
          <a:xfrm>
            <a:off x="13882106" y="4266044"/>
            <a:ext cx="1564431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set1 = set()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444EDFD-0568-4BE4-9D2E-30DFA088DF17}"/>
              </a:ext>
            </a:extLst>
          </p:cNvPr>
          <p:cNvSpPr/>
          <p:nvPr/>
        </p:nvSpPr>
        <p:spPr>
          <a:xfrm>
            <a:off x="13754087" y="4809277"/>
            <a:ext cx="1795199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set1 = {3,6,7}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F78B680-6A76-4C0B-A512-05B0BC82B87F}"/>
              </a:ext>
            </a:extLst>
          </p:cNvPr>
          <p:cNvSpPr/>
          <p:nvPr/>
        </p:nvSpPr>
        <p:spPr>
          <a:xfrm>
            <a:off x="7067910" y="4310078"/>
            <a:ext cx="2747319" cy="777501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900" dirty="0">
                <a:latin typeface="+mj-lt"/>
              </a:rPr>
              <a:t>tuple1=tuple(); tuple2=()</a:t>
            </a:r>
          </a:p>
          <a:p>
            <a:endParaRPr lang="en-US" sz="2200" dirty="0">
              <a:latin typeface="+mj-lt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8B4309D-6E39-46C3-986F-E5C9A5866079}"/>
              </a:ext>
            </a:extLst>
          </p:cNvPr>
          <p:cNvSpPr/>
          <p:nvPr/>
        </p:nvSpPr>
        <p:spPr>
          <a:xfrm>
            <a:off x="4255610" y="4280738"/>
            <a:ext cx="3274523" cy="43894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1900" dirty="0">
                <a:latin typeface="+mj-lt"/>
              </a:rPr>
              <a:t>list1=list(); list2=[]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D421802-7FAF-40AE-8C6F-C00FAE7F461F}"/>
              </a:ext>
            </a:extLst>
          </p:cNvPr>
          <p:cNvSpPr/>
          <p:nvPr/>
        </p:nvSpPr>
        <p:spPr>
          <a:xfrm>
            <a:off x="10490299" y="4334645"/>
            <a:ext cx="3398343" cy="43894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1900" dirty="0">
                <a:latin typeface="+mj-lt"/>
              </a:rPr>
              <a:t>dict1=</a:t>
            </a:r>
            <a:r>
              <a:rPr lang="en-US" sz="1900" dirty="0" err="1">
                <a:latin typeface="+mj-lt"/>
              </a:rPr>
              <a:t>dict</a:t>
            </a:r>
            <a:r>
              <a:rPr lang="en-US" sz="1900" dirty="0">
                <a:latin typeface="+mj-lt"/>
              </a:rPr>
              <a:t>(); dict2={}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B47CF1C-D221-4112-BD71-1D590A0DBF1C}"/>
              </a:ext>
            </a:extLst>
          </p:cNvPr>
          <p:cNvSpPr/>
          <p:nvPr/>
        </p:nvSpPr>
        <p:spPr>
          <a:xfrm>
            <a:off x="7103886" y="4833708"/>
            <a:ext cx="2612667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tupple1 = (3,3,6,7,7)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D23EDDB-A934-4EBE-AE9F-221A542C115C}"/>
              </a:ext>
            </a:extLst>
          </p:cNvPr>
          <p:cNvSpPr/>
          <p:nvPr/>
        </p:nvSpPr>
        <p:spPr>
          <a:xfrm>
            <a:off x="4222313" y="4814732"/>
            <a:ext cx="2555570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list1 = [3,6,7,3,7]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34FE490-57AD-4984-8B64-172DE6A9FC42}"/>
              </a:ext>
            </a:extLst>
          </p:cNvPr>
          <p:cNvSpPr/>
          <p:nvPr/>
        </p:nvSpPr>
        <p:spPr>
          <a:xfrm>
            <a:off x="10365197" y="4827186"/>
            <a:ext cx="345637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da-DK" sz="2200" dirty="0">
                <a:latin typeface="+mj-lt"/>
              </a:rPr>
              <a:t>dict1 ={3:'str',6:False}</a:t>
            </a:r>
            <a:endParaRPr lang="en-US" sz="2200" dirty="0">
              <a:latin typeface="+mj-lt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CB9F9CE-2618-4CCB-98A2-CAD301FE73D3}"/>
              </a:ext>
            </a:extLst>
          </p:cNvPr>
          <p:cNvSpPr/>
          <p:nvPr/>
        </p:nvSpPr>
        <p:spPr>
          <a:xfrm>
            <a:off x="2614858" y="3391321"/>
            <a:ext cx="1370339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COMMON: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A046ECD-CCB3-4B7C-ACEA-8A4A275F09B4}"/>
              </a:ext>
            </a:extLst>
          </p:cNvPr>
          <p:cNvSpPr/>
          <p:nvPr/>
        </p:nvSpPr>
        <p:spPr>
          <a:xfrm>
            <a:off x="4899307" y="3391325"/>
            <a:ext cx="10781525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n-US" sz="2200" dirty="0">
                <a:latin typeface="Juice ITC" panose="04040403040A02020202" pitchFamily="82" charset="0"/>
              </a:rPr>
              <a:t>Collection of 0, 1 or many of any combination of types of Python scalars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2BAA082-61FF-41CE-814F-B80C9360FFAE}"/>
              </a:ext>
            </a:extLst>
          </p:cNvPr>
          <p:cNvSpPr/>
          <p:nvPr/>
        </p:nvSpPr>
        <p:spPr>
          <a:xfrm>
            <a:off x="2856413" y="5351239"/>
            <a:ext cx="1125849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INSERT: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13CC273-5AC6-4EB0-89A4-8C6C4F76ABBD}"/>
              </a:ext>
            </a:extLst>
          </p:cNvPr>
          <p:cNvSpPr/>
          <p:nvPr/>
        </p:nvSpPr>
        <p:spPr>
          <a:xfrm>
            <a:off x="13924805" y="5308569"/>
            <a:ext cx="1593220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set1.add(8)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B18175EF-C2DD-4667-B62A-8E11894A981B}"/>
              </a:ext>
            </a:extLst>
          </p:cNvPr>
          <p:cNvSpPr/>
          <p:nvPr/>
        </p:nvSpPr>
        <p:spPr>
          <a:xfrm>
            <a:off x="4511107" y="5269516"/>
            <a:ext cx="2235813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list1.append(8)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43904E5-67EB-4710-8816-8D6A9A576A9D}"/>
              </a:ext>
            </a:extLst>
          </p:cNvPr>
          <p:cNvSpPr/>
          <p:nvPr/>
        </p:nvSpPr>
        <p:spPr>
          <a:xfrm>
            <a:off x="10284644" y="5320338"/>
            <a:ext cx="345637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da-DK" sz="2200" dirty="0">
                <a:latin typeface="+mj-lt"/>
              </a:rPr>
              <a:t>dict1['Juan'] = 'Casado'</a:t>
            </a:r>
            <a:endParaRPr lang="en-US" sz="2200" dirty="0">
              <a:latin typeface="+mj-lt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55259C4-34DE-464C-98C9-24B04E5A41A9}"/>
              </a:ext>
            </a:extLst>
          </p:cNvPr>
          <p:cNvSpPr/>
          <p:nvPr/>
        </p:nvSpPr>
        <p:spPr>
          <a:xfrm>
            <a:off x="8536645" y="5284040"/>
            <a:ext cx="37968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A3AD034E-ED41-4BFA-9D7B-6F85CF7E171A}"/>
              </a:ext>
            </a:extLst>
          </p:cNvPr>
          <p:cNvSpPr/>
          <p:nvPr/>
        </p:nvSpPr>
        <p:spPr>
          <a:xfrm>
            <a:off x="1382116" y="5770005"/>
            <a:ext cx="2529502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INSERT IN POSITION: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A2EBA8B-6EA6-432C-97BB-1AED0FECED4E}"/>
              </a:ext>
            </a:extLst>
          </p:cNvPr>
          <p:cNvSpPr/>
          <p:nvPr/>
        </p:nvSpPr>
        <p:spPr>
          <a:xfrm>
            <a:off x="14830569" y="5718938"/>
            <a:ext cx="341682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A1852FE3-C878-4C00-8C3D-0CE654A54BD3}"/>
              </a:ext>
            </a:extLst>
          </p:cNvPr>
          <p:cNvSpPr/>
          <p:nvPr/>
        </p:nvSpPr>
        <p:spPr>
          <a:xfrm>
            <a:off x="8549043" y="5698194"/>
            <a:ext cx="37968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BF8CEF4C-7BC4-469E-8603-2B409F80B9C2}"/>
              </a:ext>
            </a:extLst>
          </p:cNvPr>
          <p:cNvSpPr/>
          <p:nvPr/>
        </p:nvSpPr>
        <p:spPr>
          <a:xfrm>
            <a:off x="11594766" y="5769805"/>
            <a:ext cx="37968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6D60AB4-021B-468B-99B2-03FD5FC3D081}"/>
              </a:ext>
            </a:extLst>
          </p:cNvPr>
          <p:cNvSpPr/>
          <p:nvPr/>
        </p:nvSpPr>
        <p:spPr>
          <a:xfrm>
            <a:off x="4159559" y="5724132"/>
            <a:ext cx="305192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list1.insert(3,'value')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C2AAC23-2889-4BCD-A762-6D448D1F1A4C}"/>
              </a:ext>
            </a:extLst>
          </p:cNvPr>
          <p:cNvSpPr/>
          <p:nvPr/>
        </p:nvSpPr>
        <p:spPr>
          <a:xfrm>
            <a:off x="2728399" y="6298181"/>
            <a:ext cx="1299807" cy="408169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REMOVE: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444BD382-1D2C-4E5B-96D3-5F775D4A8A76}"/>
              </a:ext>
            </a:extLst>
          </p:cNvPr>
          <p:cNvSpPr/>
          <p:nvPr/>
        </p:nvSpPr>
        <p:spPr>
          <a:xfrm>
            <a:off x="13692820" y="6280192"/>
            <a:ext cx="203757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set1.remove(8)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1ADE599E-7860-4096-A948-903239D40602}"/>
              </a:ext>
            </a:extLst>
          </p:cNvPr>
          <p:cNvSpPr/>
          <p:nvPr/>
        </p:nvSpPr>
        <p:spPr>
          <a:xfrm>
            <a:off x="4543604" y="6108171"/>
            <a:ext cx="4214089" cy="823668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list1.pop(1)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/ list1.remove(3)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36C5680B-FD70-4691-B655-7E76E72B918B}"/>
              </a:ext>
            </a:extLst>
          </p:cNvPr>
          <p:cNvSpPr/>
          <p:nvPr/>
        </p:nvSpPr>
        <p:spPr>
          <a:xfrm>
            <a:off x="10304250" y="6270742"/>
            <a:ext cx="3456379" cy="485114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da-DK" sz="2200" dirty="0">
                <a:latin typeface="+mj-lt"/>
              </a:rPr>
              <a:t>del dict1['Juan']</a:t>
            </a:r>
            <a:endParaRPr lang="en-US" sz="2200" dirty="0">
              <a:latin typeface="+mj-lt"/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DF69FF4-A8AD-4F5A-9B17-25FB9E05E469}"/>
              </a:ext>
            </a:extLst>
          </p:cNvPr>
          <p:cNvSpPr/>
          <p:nvPr/>
        </p:nvSpPr>
        <p:spPr>
          <a:xfrm>
            <a:off x="8559650" y="6201852"/>
            <a:ext cx="379683" cy="485114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2200" dirty="0">
                <a:latin typeface="+mj-lt"/>
              </a:rPr>
              <a:t>-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CDD321-BB58-465E-BDFE-86E37B3CF52F}"/>
              </a:ext>
            </a:extLst>
          </p:cNvPr>
          <p:cNvSpPr/>
          <p:nvPr/>
        </p:nvSpPr>
        <p:spPr>
          <a:xfrm>
            <a:off x="430746" y="1404385"/>
            <a:ext cx="1696967" cy="438947"/>
          </a:xfrm>
          <a:prstGeom prst="rect">
            <a:avLst/>
          </a:prstGeom>
        </p:spPr>
        <p:txBody>
          <a:bodyPr wrap="none" lIns="145143" tIns="72571" rIns="145143" bIns="72571">
            <a:spAutoFit/>
          </a:bodyPr>
          <a:lstStyle/>
          <a:p>
            <a:r>
              <a:rPr lang="en-US" sz="1900" dirty="0">
                <a:latin typeface="Juice ITC" panose="04040403040A02020202" pitchFamily="82" charset="0"/>
              </a:rPr>
              <a:t>By Prof. Manoel Gadi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6100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7C6C08-A6BD-46C3-9E4F-F280FDE60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5234" y="443541"/>
            <a:ext cx="1299845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4400" i="1" dirty="0">
                <a:solidFill>
                  <a:schemeClr val="accent2">
                    <a:lumMod val="50000"/>
                  </a:schemeClr>
                </a:solidFill>
              </a:rPr>
              <a:t>Python Basic Exercises 6 - Dictionary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5CDFBF-092B-4EC4-B897-52F6E0DAB453}"/>
              </a:ext>
            </a:extLst>
          </p:cNvPr>
          <p:cNvSpPr/>
          <p:nvPr/>
        </p:nvSpPr>
        <p:spPr>
          <a:xfrm>
            <a:off x="191118" y="1672717"/>
            <a:ext cx="15361707" cy="556342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marL="1269999" lvl="1" indent="-544285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With a given integer number n, write a program to generate a dictionary that contains (</a:t>
            </a:r>
            <a:r>
              <a:rPr lang="en-US" sz="3200" b="1" dirty="0" err="1">
                <a:solidFill>
                  <a:srgbClr val="000066"/>
                </a:solidFill>
                <a:latin typeface="Arial" pitchFamily="34" charset="0"/>
              </a:rPr>
              <a:t>i</a:t>
            </a: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Arial" pitchFamily="34" charset="0"/>
              </a:rPr>
              <a:t>i</a:t>
            </a: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*</a:t>
            </a:r>
            <a:r>
              <a:rPr lang="en-US" sz="3200" b="1" dirty="0" err="1">
                <a:solidFill>
                  <a:srgbClr val="000066"/>
                </a:solidFill>
                <a:latin typeface="Arial" pitchFamily="34" charset="0"/>
              </a:rPr>
              <a:t>i</a:t>
            </a: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) such that is an integral number between 1 and n (both included). Finally, the program should print the dictionary.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pPr marL="1269999" lvl="1" indent="-544285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Suppose the following input is supplied to the program: 8</a:t>
            </a:r>
            <a:br>
              <a:rPr lang="en-US" sz="3200" b="1" dirty="0">
                <a:solidFill>
                  <a:srgbClr val="000066"/>
                </a:solidFill>
                <a:latin typeface="Arial" pitchFamily="34" charset="0"/>
              </a:rPr>
            </a:b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Then, the output should be:</a:t>
            </a:r>
          </a:p>
          <a:p>
            <a:pPr lvl="1"/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	{1: 1, 2: 4, 3: 9, 4: 16, 5: 25, 6: 36, 7: 49, 8: 64}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sz="3200" dirty="0">
                <a:solidFill>
                  <a:srgbClr val="000066"/>
                </a:solidFill>
                <a:latin typeface="Arial" pitchFamily="34" charset="0"/>
              </a:rPr>
              <a:t>Hint: In case of input data being supplied to the question, it should be assumed to be a console input. Consider using the constructor method </a:t>
            </a:r>
            <a:r>
              <a:rPr lang="en-US" sz="3200" dirty="0" err="1">
                <a:solidFill>
                  <a:srgbClr val="000066"/>
                </a:solidFill>
                <a:latin typeface="Arial" pitchFamily="34" charset="0"/>
              </a:rPr>
              <a:t>dict</a:t>
            </a:r>
            <a:r>
              <a:rPr lang="en-US" sz="3200" dirty="0">
                <a:solidFill>
                  <a:srgbClr val="000066"/>
                </a:solidFill>
                <a:latin typeface="Arial" pitchFamily="34" charset="0"/>
              </a:rPr>
              <a:t>()</a:t>
            </a:r>
          </a:p>
          <a:p>
            <a:pPr marL="1269999" lvl="1" indent="-544285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5374" y="923596"/>
            <a:ext cx="13057451" cy="423558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(home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work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will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be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solved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next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GB" alt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4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7C6C08-A6BD-46C3-9E4F-F280FDE60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5234" y="443541"/>
            <a:ext cx="1299845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4400" i="1" dirty="0">
                <a:solidFill>
                  <a:schemeClr val="accent2">
                    <a:lumMod val="50000"/>
                  </a:schemeClr>
                </a:solidFill>
              </a:rPr>
              <a:t>Python Basic Exercises 6 - Dictionary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5CDFBF-092B-4EC4-B897-52F6E0DAB453}"/>
              </a:ext>
            </a:extLst>
          </p:cNvPr>
          <p:cNvSpPr/>
          <p:nvPr/>
        </p:nvSpPr>
        <p:spPr>
          <a:xfrm>
            <a:off x="191118" y="1672718"/>
            <a:ext cx="15361707" cy="622514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marL="1269999" lvl="1" indent="-544285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With a given integer number n, write a program to generate a dictionary that contains (</a:t>
            </a:r>
            <a:r>
              <a:rPr lang="en-US" sz="3200" b="1" dirty="0" err="1">
                <a:solidFill>
                  <a:srgbClr val="000066"/>
                </a:solidFill>
                <a:latin typeface="Arial" pitchFamily="34" charset="0"/>
              </a:rPr>
              <a:t>i</a:t>
            </a: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Arial" pitchFamily="34" charset="0"/>
              </a:rPr>
              <a:t>i</a:t>
            </a: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*</a:t>
            </a:r>
            <a:r>
              <a:rPr lang="en-US" sz="3200" b="1" dirty="0" err="1">
                <a:solidFill>
                  <a:srgbClr val="000066"/>
                </a:solidFill>
                <a:latin typeface="Arial" pitchFamily="34" charset="0"/>
              </a:rPr>
              <a:t>i</a:t>
            </a: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) such that is an integral number between 1 and n (both included). Finally, the program should print the dictionary.</a:t>
            </a:r>
          </a:p>
          <a:p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SOLUTION:</a:t>
            </a:r>
          </a:p>
          <a:p>
            <a:endParaRPr lang="en-US" sz="3200" b="1" dirty="0">
              <a:solidFill>
                <a:srgbClr val="000066"/>
              </a:solidFill>
              <a:latin typeface="Arial" pitchFamily="34" charset="0"/>
            </a:endParaRPr>
          </a:p>
          <a:p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int(input("Please enter a positive integer number: "))</a:t>
            </a:r>
          </a:p>
          <a:p>
            <a:endParaRPr lang="en-US" sz="29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9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n_dict</a:t>
            </a:r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9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n_dict</a:t>
            </a:r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9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9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</a:t>
            </a:r>
          </a:p>
          <a:p>
            <a:endParaRPr lang="en-US" sz="29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9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n_dict</a:t>
            </a:r>
            <a:r>
              <a:rPr lang="en-US" sz="29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5374" y="923596"/>
            <a:ext cx="13057451" cy="423558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pPr algn="ctr"/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(home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work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will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be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solved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next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altLang="en-US" i="1" dirty="0" err="1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s-ES" altLang="en-US" i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GB" alt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53DFD3E-ECF2-45D9-8A03-4CF044F682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914" y="59267"/>
            <a:ext cx="13826068" cy="784830"/>
          </a:xfrm>
        </p:spPr>
        <p:txBody>
          <a:bodyPr/>
          <a:lstStyle/>
          <a:p>
            <a:pPr eaLnBrk="1" hangingPunct="1"/>
            <a:r>
              <a:rPr lang="en-US" altLang="es-ES_tradnl" sz="5100" dirty="0">
                <a:latin typeface="Calibri" panose="020F0502020204030204" pitchFamily="34" charset="0"/>
              </a:rPr>
              <a:t>If – </a:t>
            </a:r>
            <a:r>
              <a:rPr lang="en-US" altLang="es-ES_tradnl" sz="5100" dirty="0" err="1">
                <a:latin typeface="Calibri" panose="020F0502020204030204" pitchFamily="34" charset="0"/>
              </a:rPr>
              <a:t>elif</a:t>
            </a:r>
            <a:r>
              <a:rPr lang="en-US" altLang="es-ES_tradnl" sz="5100" dirty="0">
                <a:latin typeface="Calibri" panose="020F0502020204030204" pitchFamily="34" charset="0"/>
              </a:rPr>
              <a:t> - else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5424989C-4985-4159-860E-FAB04AE40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82" y="2076451"/>
            <a:ext cx="12296421" cy="540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8" name="Picture 2" descr="Recap of Recent Blogposts Worth Reviewing - DynaS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60922">
            <a:off x="12132210" y="461909"/>
            <a:ext cx="3923364" cy="1655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8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>
            <a:extLst>
              <a:ext uri="{FF2B5EF4-FFF2-40B4-BE49-F238E27FC236}">
                <a16:creationId xmlns:a16="http://schemas.microsoft.com/office/drawing/2014/main" id="{84B327A3-2266-43D9-BFB1-5D598035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" y="1691218"/>
            <a:ext cx="9519356" cy="364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>
            <a:extLst>
              <a:ext uri="{FF2B5EF4-FFF2-40B4-BE49-F238E27FC236}">
                <a16:creationId xmlns:a16="http://schemas.microsoft.com/office/drawing/2014/main" id="{A2CE51C5-914A-4B25-AE19-7BB8A97352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914" y="59267"/>
            <a:ext cx="13826068" cy="784830"/>
          </a:xfrm>
        </p:spPr>
        <p:txBody>
          <a:bodyPr/>
          <a:lstStyle/>
          <a:p>
            <a:pPr eaLnBrk="1" hangingPunct="1"/>
            <a:r>
              <a:rPr lang="en-US" altLang="es-ES_tradnl" sz="5100" dirty="0">
                <a:latin typeface="Calibri" panose="020F0502020204030204" pitchFamily="34" charset="0"/>
              </a:rPr>
              <a:t>While Loop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5E2F8A62-56A0-4D44-8C56-4BFCB699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56" y="1883834"/>
            <a:ext cx="8599312" cy="67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Recap of Recent Blogposts Worth Reviewing - DynaS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260922">
            <a:off x="12067301" y="653930"/>
            <a:ext cx="3923364" cy="1655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202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B8CEDD8-41C1-4181-8290-17017BC0E9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914" y="59267"/>
            <a:ext cx="13826068" cy="784830"/>
          </a:xfrm>
        </p:spPr>
        <p:txBody>
          <a:bodyPr/>
          <a:lstStyle/>
          <a:p>
            <a:pPr eaLnBrk="1" hangingPunct="1"/>
            <a:r>
              <a:rPr lang="en-US" altLang="es-ES_tradnl" sz="5100" dirty="0">
                <a:latin typeface="Calibri" panose="020F0502020204030204" pitchFamily="34" charset="0"/>
              </a:rPr>
              <a:t>While and if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B725ADA2-46DF-454B-8F73-2CA0F2C8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60" y="1499659"/>
            <a:ext cx="8960555" cy="746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B725ADA2-46DF-454B-8F73-2CA0F2C8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71" y="1499659"/>
            <a:ext cx="7951436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8B8CEDD8-41C1-4181-8290-17017BC0E9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4200" y="-457200"/>
            <a:ext cx="16576939" cy="2031325"/>
          </a:xfrm>
        </p:spPr>
        <p:txBody>
          <a:bodyPr/>
          <a:lstStyle/>
          <a:p>
            <a:pPr eaLnBrk="1" hangingPunct="1"/>
            <a:br>
              <a:rPr lang="en-US" altLang="es-ES_tradnl" sz="4400" dirty="0">
                <a:latin typeface="Calibri" panose="020F0502020204030204" pitchFamily="34" charset="0"/>
              </a:rPr>
            </a:br>
            <a:r>
              <a:rPr lang="en-US" altLang="es-ES_tradnl" sz="4400" dirty="0">
                <a:latin typeface="Calibri" panose="020F0502020204030204" pitchFamily="34" charset="0"/>
              </a:rPr>
              <a:t>ONE SINGLE TRAIN (no parallelism) and while and if code </a:t>
            </a:r>
            <a:br>
              <a:rPr lang="en-US" altLang="es-ES_tradnl" sz="4400" dirty="0">
                <a:latin typeface="Calibri" panose="020F0502020204030204" pitchFamily="34" charset="0"/>
              </a:rPr>
            </a:br>
            <a:endParaRPr lang="en-US" altLang="es-ES_tradnl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D:\01-IE\01-Master Big Data and Business Analytics\IE-MBD-EN-BL ENE-2021J-1\Statistical Programming - Python\03-SESSION5-VC-PythonBasicsStructures\uk_old_railway_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04" y="1211627"/>
            <a:ext cx="6773333" cy="75184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519488" y="1691680"/>
            <a:ext cx="1792199" cy="4608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0698" y="1595669"/>
            <a:ext cx="1405467" cy="691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>
            <a:off x="7103886" y="2171733"/>
            <a:ext cx="65287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103886" y="1787691"/>
            <a:ext cx="6272697" cy="1920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75872" y="2747797"/>
            <a:ext cx="65287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75872" y="2267744"/>
            <a:ext cx="665674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103886" y="1787691"/>
            <a:ext cx="65287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6101C-330A-4595-9865-1BC9A333170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1026" name="AutoShape 2" descr="https://campus.ie.edu/courses/1/MBD-EN-BL2021J-1_32R203_386822/db/_5209258_1/embedded/how_breaks_work.png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375" y="2747797"/>
            <a:ext cx="10746096" cy="572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87218" y="251520"/>
            <a:ext cx="15168782" cy="700557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When we use 'break‘, does 'break' exit the immediate loop it is part of or does it exit the outermost loop?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2394</Words>
  <Application>Microsoft Office PowerPoint</Application>
  <PresentationFormat>Custom</PresentationFormat>
  <Paragraphs>323</Paragraphs>
  <Slides>43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Century Gothic</vt:lpstr>
      <vt:lpstr>Courier New</vt:lpstr>
      <vt:lpstr>Freestyle Script</vt:lpstr>
      <vt:lpstr>Juice ITC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If – elif - else</vt:lpstr>
      <vt:lpstr>While Loop</vt:lpstr>
      <vt:lpstr>While and if</vt:lpstr>
      <vt:lpstr> ONE SINGLE TRAIN (no parallelism) and while and if code  </vt:lpstr>
      <vt:lpstr>PowerPoint Presentation</vt:lpstr>
      <vt:lpstr>Logical operators</vt:lpstr>
      <vt:lpstr>PowerPoint Presentation</vt:lpstr>
      <vt:lpstr>PowerPoint Presentation</vt:lpstr>
      <vt:lpstr>Standard Data Types:</vt:lpstr>
      <vt:lpstr>Memoria principal</vt:lpstr>
      <vt:lpstr>Memoria principal</vt:lpstr>
      <vt:lpstr>Almacenamiento secundario</vt:lpstr>
      <vt:lpstr>Built-in Data Structures:</vt:lpstr>
      <vt:lpstr>PowerPoint Presentation</vt:lpstr>
      <vt:lpstr>Python Lists: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Tuples: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Dictionary:</vt:lpstr>
      <vt:lpstr>Python Dictionary - Syntax</vt:lpstr>
      <vt:lpstr>Python Dictionary – Is it efficient?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Set: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Ordenadores</dc:title>
  <dc:creator>Online2PDF.com</dc:creator>
  <cp:lastModifiedBy>Manoel Fernando Alonso Gadi</cp:lastModifiedBy>
  <cp:revision>39</cp:revision>
  <dcterms:created xsi:type="dcterms:W3CDTF">2019-10-18T15:25:16Z</dcterms:created>
  <dcterms:modified xsi:type="dcterms:W3CDTF">2021-10-07T10:28:04Z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2019-10-18T00:00:00Z</vt:filetime>
  </property>
  <property fmtid="{D5CDD505-2E9C-101B-9397-08002B2CF9AE}" pid="3" name="LastSaved">
    <vt:filetime>2019-10-18T00:00:00Z</vt:filetime>
  </property>
</Properties>
</file>