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508" r:id="rId2"/>
    <p:sldId id="520" r:id="rId3"/>
    <p:sldId id="349" r:id="rId4"/>
    <p:sldId id="350" r:id="rId5"/>
    <p:sldId id="352" r:id="rId6"/>
    <p:sldId id="353" r:id="rId7"/>
    <p:sldId id="355" r:id="rId8"/>
    <p:sldId id="351" r:id="rId9"/>
    <p:sldId id="597" r:id="rId10"/>
    <p:sldId id="384" r:id="rId11"/>
    <p:sldId id="387" r:id="rId12"/>
    <p:sldId id="388" r:id="rId13"/>
    <p:sldId id="488" r:id="rId14"/>
    <p:sldId id="396" r:id="rId15"/>
    <p:sldId id="398" r:id="rId16"/>
    <p:sldId id="397" r:id="rId17"/>
  </p:sldIdLst>
  <p:sldSz cx="16256000" cy="9144000"/>
  <p:notesSz cx="16256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83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63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676" y="2834640"/>
            <a:ext cx="13822997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9352" y="5120640"/>
            <a:ext cx="11383644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rgbClr val="2E5796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7F7F7F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rgbClr val="2E5796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3117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5110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rgbClr val="2E5796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219200" y="2840568"/>
            <a:ext cx="13817600" cy="264687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11695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25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2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8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79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5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813117" y="8503920"/>
            <a:ext cx="3740340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46E88-87E9-4798-AEEE-BE89B8779029}" type="datetime1">
              <a:rPr lang="es-ES"/>
              <a:pPr>
                <a:defRPr/>
              </a:pPr>
              <a:t>22/09/2021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529199" y="8503920"/>
            <a:ext cx="5203951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Alejandro R. Moyano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708892" y="8503920"/>
            <a:ext cx="3740340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BF310-BD44-4C2C-B2ED-9CD074FFB357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13117" y="8503920"/>
            <a:ext cx="3740340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D5B22-68A1-4208-8B26-23F85D1AD79B}" type="datetime1">
              <a:rPr lang="es-ES" smtClean="0"/>
              <a:pPr>
                <a:defRPr/>
              </a:pPr>
              <a:t>22/09/2021</a:t>
            </a:fld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29199" y="8503920"/>
            <a:ext cx="520395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708892" y="8503920"/>
            <a:ext cx="3740340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6101C-330A-4595-9865-1BC9A333170A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86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5989" cy="91439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036027" y="8666078"/>
            <a:ext cx="149860" cy="111760"/>
          </a:xfrm>
          <a:custGeom>
            <a:avLst/>
            <a:gdLst/>
            <a:ahLst/>
            <a:cxnLst/>
            <a:rect l="l" t="t" r="r" b="b"/>
            <a:pathLst>
              <a:path w="149859" h="111759">
                <a:moveTo>
                  <a:pt x="68412" y="0"/>
                </a:moveTo>
                <a:lnTo>
                  <a:pt x="25368" y="13970"/>
                </a:lnTo>
                <a:lnTo>
                  <a:pt x="1774" y="44024"/>
                </a:lnTo>
                <a:lnTo>
                  <a:pt x="0" y="56285"/>
                </a:lnTo>
                <a:lnTo>
                  <a:pt x="270" y="61097"/>
                </a:lnTo>
                <a:lnTo>
                  <a:pt x="26394" y="97640"/>
                </a:lnTo>
                <a:lnTo>
                  <a:pt x="71181" y="110977"/>
                </a:lnTo>
                <a:lnTo>
                  <a:pt x="90338" y="111651"/>
                </a:lnTo>
                <a:lnTo>
                  <a:pt x="104506" y="108241"/>
                </a:lnTo>
                <a:lnTo>
                  <a:pt x="137454" y="85476"/>
                </a:lnTo>
                <a:lnTo>
                  <a:pt x="149432" y="46210"/>
                </a:lnTo>
                <a:lnTo>
                  <a:pt x="145198" y="35324"/>
                </a:lnTo>
                <a:lnTo>
                  <a:pt x="116431" y="9785"/>
                </a:lnTo>
                <a:lnTo>
                  <a:pt x="6841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11768" y="8666081"/>
            <a:ext cx="149860" cy="111760"/>
          </a:xfrm>
          <a:custGeom>
            <a:avLst/>
            <a:gdLst/>
            <a:ahLst/>
            <a:cxnLst/>
            <a:rect l="l" t="t" r="r" b="b"/>
            <a:pathLst>
              <a:path w="149859" h="111759">
                <a:moveTo>
                  <a:pt x="68414" y="0"/>
                </a:moveTo>
                <a:lnTo>
                  <a:pt x="25379" y="13978"/>
                </a:lnTo>
                <a:lnTo>
                  <a:pt x="1776" y="44025"/>
                </a:lnTo>
                <a:lnTo>
                  <a:pt x="0" y="56282"/>
                </a:lnTo>
                <a:lnTo>
                  <a:pt x="278" y="61157"/>
                </a:lnTo>
                <a:lnTo>
                  <a:pt x="26460" y="97655"/>
                </a:lnTo>
                <a:lnTo>
                  <a:pt x="71266" y="110969"/>
                </a:lnTo>
                <a:lnTo>
                  <a:pt x="90424" y="111639"/>
                </a:lnTo>
                <a:lnTo>
                  <a:pt x="104574" y="108222"/>
                </a:lnTo>
                <a:lnTo>
                  <a:pt x="137509" y="85444"/>
                </a:lnTo>
                <a:lnTo>
                  <a:pt x="149486" y="46164"/>
                </a:lnTo>
                <a:lnTo>
                  <a:pt x="145235" y="35288"/>
                </a:lnTo>
                <a:lnTo>
                  <a:pt x="116425" y="9773"/>
                </a:lnTo>
                <a:lnTo>
                  <a:pt x="6841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7903" y="983589"/>
            <a:ext cx="1388654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600" b="0" i="0">
                <a:solidFill>
                  <a:srgbClr val="2E5796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5586" y="2280710"/>
            <a:ext cx="14371176" cy="3737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7F7F7F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9199" y="8503920"/>
            <a:ext cx="5203951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3117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8892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gI0p1zf31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NE97ylAnrz4" TargetMode="Externa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k_3onMpwwU" TargetMode="External"/><Relationship Id="rId2" Type="http://schemas.openxmlformats.org/officeDocument/2006/relationships/hyperlink" Target="https://www.youtube.com/watch?v=VZGcm_JYOKM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mailto:mfalonso@faculty.ie.edu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6400" y="1219200"/>
            <a:ext cx="10290793" cy="5801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415739" y="7315200"/>
            <a:ext cx="95128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hlinkClick r:id="rId3"/>
              </a:rPr>
              <a:t>https://www.youtube.com/watch?v=hgI0p1zf31k</a:t>
            </a: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454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077C6C08-A6BD-46C3-9E4F-F280FDE609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27290" y="1499659"/>
            <a:ext cx="12998452" cy="105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10429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10429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10429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10429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7600" i="1" dirty="0">
                <a:solidFill>
                  <a:srgbClr val="00B050"/>
                </a:solidFill>
              </a:rPr>
              <a:t>Functions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2AA405-32F0-4840-A654-F31474EA14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23" y="-13136"/>
            <a:ext cx="2790085" cy="147998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1125C072-21DD-4F73-943F-2EA1FF4DEC70}"/>
              </a:ext>
            </a:extLst>
          </p:cNvPr>
          <p:cNvSpPr/>
          <p:nvPr/>
        </p:nvSpPr>
        <p:spPr>
          <a:xfrm>
            <a:off x="3007432" y="2651787"/>
            <a:ext cx="10789755" cy="423558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r>
              <a:rPr lang="en-US" dirty="0"/>
              <a:t>a named section of a program that performs a specific task</a:t>
            </a:r>
          </a:p>
        </p:txBody>
      </p:sp>
      <p:pic>
        <p:nvPicPr>
          <p:cNvPr id="9218" name="Picture 2" descr="Python Function Tutorial - Type of Functions in Python(With Example) -  DataFlai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1403" y="4091947"/>
            <a:ext cx="10590919" cy="44680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6508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92AA405-32F0-4840-A654-F31474EA14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23" y="-13136"/>
            <a:ext cx="2790085" cy="1479983"/>
          </a:xfrm>
          <a:prstGeom prst="rect">
            <a:avLst/>
          </a:prstGeom>
        </p:spPr>
      </p:pic>
      <p:pic>
        <p:nvPicPr>
          <p:cNvPr id="3" name="Elementos multimedia en línea 2">
            <a:hlinkClick r:id="" action="ppaction://media"/>
            <a:extLst>
              <a:ext uri="{FF2B5EF4-FFF2-40B4-BE49-F238E27FC236}">
                <a16:creationId xmlns:a16="http://schemas.microsoft.com/office/drawing/2014/main" id="{FB124786-B019-4502-A635-35E7B235299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703176" y="1595670"/>
            <a:ext cx="4852468" cy="2047135"/>
          </a:xfrm>
          <a:prstGeom prst="rect">
            <a:avLst/>
          </a:prstGeom>
        </p:spPr>
      </p:pic>
      <p:sp>
        <p:nvSpPr>
          <p:cNvPr id="8194" name="AutoShape 2" descr="Creating Functions – Programming with Python"/>
          <p:cNvSpPr>
            <a:spLocks noChangeAspect="1" noChangeArrowheads="1"/>
          </p:cNvSpPr>
          <p:nvPr/>
        </p:nvSpPr>
        <p:spPr bwMode="auto">
          <a:xfrm>
            <a:off x="276578" y="-192617"/>
            <a:ext cx="541867" cy="406401"/>
          </a:xfrm>
          <a:prstGeom prst="rect">
            <a:avLst/>
          </a:prstGeom>
          <a:noFill/>
        </p:spPr>
        <p:txBody>
          <a:bodyPr vert="horz" wrap="square" lIns="145143" tIns="72571" rIns="145143" bIns="72571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96" name="AutoShape 4" descr="Creating Functions – Programming with Python"/>
          <p:cNvSpPr>
            <a:spLocks noChangeAspect="1" noChangeArrowheads="1"/>
          </p:cNvSpPr>
          <p:nvPr/>
        </p:nvSpPr>
        <p:spPr bwMode="auto">
          <a:xfrm>
            <a:off x="276578" y="-192617"/>
            <a:ext cx="541867" cy="406401"/>
          </a:xfrm>
          <a:prstGeom prst="rect">
            <a:avLst/>
          </a:prstGeom>
          <a:noFill/>
        </p:spPr>
        <p:txBody>
          <a:bodyPr vert="horz" wrap="square" lIns="145143" tIns="72571" rIns="145143" bIns="72571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98" name="AutoShape 6" descr="Creating Functions – Programming with Python"/>
          <p:cNvSpPr>
            <a:spLocks noChangeAspect="1" noChangeArrowheads="1"/>
          </p:cNvSpPr>
          <p:nvPr/>
        </p:nvSpPr>
        <p:spPr bwMode="auto">
          <a:xfrm>
            <a:off x="276578" y="-192617"/>
            <a:ext cx="541867" cy="406401"/>
          </a:xfrm>
          <a:prstGeom prst="rect">
            <a:avLst/>
          </a:prstGeom>
          <a:noFill/>
        </p:spPr>
        <p:txBody>
          <a:bodyPr vert="horz" wrap="square" lIns="145143" tIns="72571" rIns="145143" bIns="72571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00" name="AutoShape 8" descr="Creating Functions – Programming with Python"/>
          <p:cNvSpPr>
            <a:spLocks noChangeAspect="1" noChangeArrowheads="1"/>
          </p:cNvSpPr>
          <p:nvPr/>
        </p:nvSpPr>
        <p:spPr bwMode="auto">
          <a:xfrm>
            <a:off x="276578" y="-192617"/>
            <a:ext cx="541867" cy="406401"/>
          </a:xfrm>
          <a:prstGeom prst="rect">
            <a:avLst/>
          </a:prstGeom>
          <a:noFill/>
        </p:spPr>
        <p:txBody>
          <a:bodyPr vert="horz" wrap="square" lIns="145143" tIns="72571" rIns="145143" bIns="72571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202" name="Picture 10" descr="Python Functions (Tutorial) - Pyth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95374" y="4187957"/>
            <a:ext cx="10497166" cy="4860151"/>
          </a:xfrm>
          <a:prstGeom prst="rect">
            <a:avLst/>
          </a:prstGeom>
          <a:noFill/>
        </p:spPr>
      </p:pic>
      <p:sp>
        <p:nvSpPr>
          <p:cNvPr id="8204" name="AutoShape 12" descr="Lesson 04-01: Functions in Python — CSP Python"/>
          <p:cNvSpPr>
            <a:spLocks noChangeAspect="1" noChangeArrowheads="1"/>
          </p:cNvSpPr>
          <p:nvPr/>
        </p:nvSpPr>
        <p:spPr bwMode="auto">
          <a:xfrm>
            <a:off x="276578" y="-192617"/>
            <a:ext cx="541867" cy="406401"/>
          </a:xfrm>
          <a:prstGeom prst="rect">
            <a:avLst/>
          </a:prstGeom>
          <a:noFill/>
        </p:spPr>
        <p:txBody>
          <a:bodyPr vert="horz" wrap="square" lIns="145143" tIns="72571" rIns="145143" bIns="72571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06" name="AutoShape 14" descr="Lesson 04-01: Functions in Python — CSP Python"/>
          <p:cNvSpPr>
            <a:spLocks noChangeAspect="1" noChangeArrowheads="1"/>
          </p:cNvSpPr>
          <p:nvPr/>
        </p:nvSpPr>
        <p:spPr bwMode="auto">
          <a:xfrm>
            <a:off x="276578" y="-192617"/>
            <a:ext cx="541867" cy="406401"/>
          </a:xfrm>
          <a:prstGeom prst="rect">
            <a:avLst/>
          </a:prstGeom>
          <a:noFill/>
        </p:spPr>
        <p:txBody>
          <a:bodyPr vert="horz" wrap="square" lIns="145143" tIns="72571" rIns="145143" bIns="72571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207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19844" y="1595669"/>
            <a:ext cx="9127067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0400C3CA-8323-4E58-B43D-FF7900EDEBCA}"/>
              </a:ext>
            </a:extLst>
          </p:cNvPr>
          <p:cNvSpPr txBox="1">
            <a:spLocks/>
          </p:cNvSpPr>
          <p:nvPr/>
        </p:nvSpPr>
        <p:spPr bwMode="auto">
          <a:xfrm>
            <a:off x="1219200" y="-132523"/>
            <a:ext cx="13817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5143" tIns="72571" rIns="145143" bIns="72571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s-ES" b="1" kern="0" dirty="0" err="1"/>
              <a:t>User</a:t>
            </a:r>
            <a:r>
              <a:rPr lang="es-ES" b="1" kern="0" dirty="0"/>
              <a:t> </a:t>
            </a:r>
            <a:r>
              <a:rPr lang="es-ES" b="1" kern="0" dirty="0" err="1"/>
              <a:t>defined</a:t>
            </a:r>
            <a:r>
              <a:rPr lang="es-ES" b="1" kern="0" dirty="0"/>
              <a:t> </a:t>
            </a:r>
            <a:r>
              <a:rPr lang="es-ES" b="1" kern="0" dirty="0" err="1"/>
              <a:t>functions</a:t>
            </a: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91557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92AA405-32F0-4840-A654-F31474EA14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23" y="-13136"/>
            <a:ext cx="2790085" cy="1479983"/>
          </a:xfrm>
          <a:prstGeom prst="rect">
            <a:avLst/>
          </a:prstGeom>
        </p:spPr>
      </p:pic>
      <p:sp>
        <p:nvSpPr>
          <p:cNvPr id="8194" name="AutoShape 2" descr="Creating Functions – Programming with Python"/>
          <p:cNvSpPr>
            <a:spLocks noChangeAspect="1" noChangeArrowheads="1"/>
          </p:cNvSpPr>
          <p:nvPr/>
        </p:nvSpPr>
        <p:spPr bwMode="auto">
          <a:xfrm>
            <a:off x="276578" y="-192617"/>
            <a:ext cx="541867" cy="406401"/>
          </a:xfrm>
          <a:prstGeom prst="rect">
            <a:avLst/>
          </a:prstGeom>
          <a:noFill/>
        </p:spPr>
        <p:txBody>
          <a:bodyPr vert="horz" wrap="square" lIns="145143" tIns="72571" rIns="145143" bIns="72571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96" name="AutoShape 4" descr="Creating Functions – Programming with Python"/>
          <p:cNvSpPr>
            <a:spLocks noChangeAspect="1" noChangeArrowheads="1"/>
          </p:cNvSpPr>
          <p:nvPr/>
        </p:nvSpPr>
        <p:spPr bwMode="auto">
          <a:xfrm>
            <a:off x="276578" y="-192617"/>
            <a:ext cx="541867" cy="406401"/>
          </a:xfrm>
          <a:prstGeom prst="rect">
            <a:avLst/>
          </a:prstGeom>
          <a:noFill/>
        </p:spPr>
        <p:txBody>
          <a:bodyPr vert="horz" wrap="square" lIns="145143" tIns="72571" rIns="145143" bIns="72571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98" name="AutoShape 6" descr="Creating Functions – Programming with Python"/>
          <p:cNvSpPr>
            <a:spLocks noChangeAspect="1" noChangeArrowheads="1"/>
          </p:cNvSpPr>
          <p:nvPr/>
        </p:nvSpPr>
        <p:spPr bwMode="auto">
          <a:xfrm>
            <a:off x="276578" y="-192617"/>
            <a:ext cx="541867" cy="406401"/>
          </a:xfrm>
          <a:prstGeom prst="rect">
            <a:avLst/>
          </a:prstGeom>
          <a:noFill/>
        </p:spPr>
        <p:txBody>
          <a:bodyPr vert="horz" wrap="square" lIns="145143" tIns="72571" rIns="145143" bIns="72571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00" name="AutoShape 8" descr="Creating Functions – Programming with Python"/>
          <p:cNvSpPr>
            <a:spLocks noChangeAspect="1" noChangeArrowheads="1"/>
          </p:cNvSpPr>
          <p:nvPr/>
        </p:nvSpPr>
        <p:spPr bwMode="auto">
          <a:xfrm>
            <a:off x="276578" y="-192617"/>
            <a:ext cx="541867" cy="406401"/>
          </a:xfrm>
          <a:prstGeom prst="rect">
            <a:avLst/>
          </a:prstGeom>
          <a:noFill/>
        </p:spPr>
        <p:txBody>
          <a:bodyPr vert="horz" wrap="square" lIns="145143" tIns="72571" rIns="145143" bIns="72571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04" name="AutoShape 12" descr="Lesson 04-01: Functions in Python — CSP Python"/>
          <p:cNvSpPr>
            <a:spLocks noChangeAspect="1" noChangeArrowheads="1"/>
          </p:cNvSpPr>
          <p:nvPr/>
        </p:nvSpPr>
        <p:spPr bwMode="auto">
          <a:xfrm>
            <a:off x="276578" y="-192617"/>
            <a:ext cx="541867" cy="406401"/>
          </a:xfrm>
          <a:prstGeom prst="rect">
            <a:avLst/>
          </a:prstGeom>
          <a:noFill/>
        </p:spPr>
        <p:txBody>
          <a:bodyPr vert="horz" wrap="square" lIns="145143" tIns="72571" rIns="145143" bIns="72571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06" name="AutoShape 14" descr="Lesson 04-01: Functions in Python — CSP Python"/>
          <p:cNvSpPr>
            <a:spLocks noChangeAspect="1" noChangeArrowheads="1"/>
          </p:cNvSpPr>
          <p:nvPr/>
        </p:nvSpPr>
        <p:spPr bwMode="auto">
          <a:xfrm>
            <a:off x="276578" y="-192617"/>
            <a:ext cx="541867" cy="406401"/>
          </a:xfrm>
          <a:prstGeom prst="rect">
            <a:avLst/>
          </a:prstGeom>
          <a:noFill/>
        </p:spPr>
        <p:txBody>
          <a:bodyPr vert="horz" wrap="square" lIns="145143" tIns="72571" rIns="145143" bIns="72571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10962D8-70D2-49CC-A605-A18B265CD7E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7512" y="1466847"/>
            <a:ext cx="15459980" cy="3213704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ED7D416-9604-4FB1-869E-D806F73AAF25}"/>
              </a:ext>
            </a:extLst>
          </p:cNvPr>
          <p:cNvSpPr/>
          <p:nvPr/>
        </p:nvSpPr>
        <p:spPr>
          <a:xfrm>
            <a:off x="276577" y="4939778"/>
            <a:ext cx="16172347" cy="3993766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r>
              <a:rPr lang="es-ES" sz="1900" dirty="0"/>
              <a:t>#### FUNCTIONS AND NOTHING - </a:t>
            </a:r>
            <a:r>
              <a:rPr lang="es-ES" sz="1900" dirty="0" err="1"/>
              <a:t>None</a:t>
            </a:r>
            <a:r>
              <a:rPr lang="es-ES" sz="1900" dirty="0"/>
              <a:t> </a:t>
            </a:r>
            <a:r>
              <a:rPr lang="es-ES" sz="1900" dirty="0" err="1"/>
              <a:t>is</a:t>
            </a:r>
            <a:r>
              <a:rPr lang="es-ES" sz="1900" dirty="0"/>
              <a:t> a </a:t>
            </a:r>
            <a:r>
              <a:rPr lang="es-ES" sz="1900" dirty="0" err="1"/>
              <a:t>type</a:t>
            </a:r>
            <a:r>
              <a:rPr lang="es-ES" sz="1900" dirty="0"/>
              <a:t> in </a:t>
            </a:r>
            <a:r>
              <a:rPr lang="es-ES" sz="1900" dirty="0" err="1"/>
              <a:t>python</a:t>
            </a:r>
            <a:r>
              <a:rPr lang="es-ES" sz="1900" dirty="0"/>
              <a:t> </a:t>
            </a:r>
          </a:p>
          <a:p>
            <a:r>
              <a:rPr lang="es-ES" sz="1900" dirty="0"/>
              <a:t>#### FUNCIONES Y LA NADA - </a:t>
            </a:r>
            <a:r>
              <a:rPr lang="es-ES" sz="1900" dirty="0" err="1"/>
              <a:t>None</a:t>
            </a:r>
            <a:r>
              <a:rPr lang="es-ES" sz="1900" dirty="0"/>
              <a:t> es un tipo en </a:t>
            </a:r>
            <a:r>
              <a:rPr lang="es-ES" sz="1900" dirty="0" err="1"/>
              <a:t>python</a:t>
            </a:r>
            <a:endParaRPr lang="es-ES" sz="1900" dirty="0"/>
          </a:p>
          <a:p>
            <a:r>
              <a:rPr lang="es-ES" sz="1900" dirty="0" err="1"/>
              <a:t>def</a:t>
            </a:r>
            <a:r>
              <a:rPr lang="es-ES" sz="1900" dirty="0"/>
              <a:t> func1():</a:t>
            </a:r>
          </a:p>
          <a:p>
            <a:r>
              <a:rPr lang="es-ES" sz="1900" dirty="0"/>
              <a:t>	""" </a:t>
            </a:r>
            <a:r>
              <a:rPr lang="es-ES" sz="1900" dirty="0" err="1"/>
              <a:t>This</a:t>
            </a:r>
            <a:r>
              <a:rPr lang="es-ES" sz="1900" dirty="0"/>
              <a:t> </a:t>
            </a:r>
            <a:r>
              <a:rPr lang="es-ES" sz="1900" dirty="0" err="1"/>
              <a:t>is</a:t>
            </a:r>
            <a:r>
              <a:rPr lang="es-ES" sz="1900" dirty="0"/>
              <a:t> </a:t>
            </a:r>
            <a:r>
              <a:rPr lang="es-ES" sz="1900" dirty="0" err="1"/>
              <a:t>my</a:t>
            </a:r>
            <a:r>
              <a:rPr lang="es-ES" sz="1900" dirty="0"/>
              <a:t> </a:t>
            </a:r>
            <a:r>
              <a:rPr lang="es-ES" sz="1900" dirty="0" err="1"/>
              <a:t>own</a:t>
            </a:r>
            <a:r>
              <a:rPr lang="es-ES" sz="1900" dirty="0"/>
              <a:t> </a:t>
            </a:r>
            <a:r>
              <a:rPr lang="es-ES" sz="1900" dirty="0" err="1"/>
              <a:t>doc</a:t>
            </a:r>
            <a:r>
              <a:rPr lang="es-ES" sz="1900" dirty="0"/>
              <a:t> </a:t>
            </a:r>
            <a:r>
              <a:rPr lang="es-ES" sz="1900" dirty="0" err="1"/>
              <a:t>string</a:t>
            </a:r>
            <a:r>
              <a:rPr lang="es-ES" sz="1900" dirty="0"/>
              <a:t> - </a:t>
            </a:r>
            <a:r>
              <a:rPr lang="es-ES" sz="1900" dirty="0" err="1"/>
              <a:t>it</a:t>
            </a:r>
            <a:r>
              <a:rPr lang="es-ES" sz="1900" dirty="0"/>
              <a:t> </a:t>
            </a:r>
            <a:r>
              <a:rPr lang="es-ES" sz="1900" dirty="0" err="1"/>
              <a:t>becomes</a:t>
            </a:r>
            <a:r>
              <a:rPr lang="es-ES" sz="1900" dirty="0"/>
              <a:t> </a:t>
            </a:r>
            <a:r>
              <a:rPr lang="es-ES" sz="1900" dirty="0" err="1"/>
              <a:t>available</a:t>
            </a:r>
            <a:r>
              <a:rPr lang="es-ES" sz="1900" dirty="0"/>
              <a:t> </a:t>
            </a:r>
            <a:r>
              <a:rPr lang="es-ES" sz="1900" dirty="0" err="1"/>
              <a:t>to</a:t>
            </a:r>
            <a:r>
              <a:rPr lang="es-ES" sz="1900" dirty="0"/>
              <a:t> </a:t>
            </a:r>
            <a:r>
              <a:rPr lang="es-ES" sz="1900" dirty="0" err="1"/>
              <a:t>anyone</a:t>
            </a:r>
            <a:r>
              <a:rPr lang="es-ES" sz="1900" dirty="0"/>
              <a:t> </a:t>
            </a:r>
            <a:r>
              <a:rPr lang="es-ES" sz="1900" dirty="0" err="1"/>
              <a:t>who</a:t>
            </a:r>
            <a:r>
              <a:rPr lang="es-ES" sz="1900" dirty="0"/>
              <a:t> </a:t>
            </a:r>
            <a:r>
              <a:rPr lang="es-ES" sz="1900" dirty="0" err="1"/>
              <a:t>calls</a:t>
            </a:r>
            <a:r>
              <a:rPr lang="es-ES" sz="1900" dirty="0"/>
              <a:t> </a:t>
            </a:r>
            <a:r>
              <a:rPr lang="es-ES" sz="1900" dirty="0" err="1"/>
              <a:t>help</a:t>
            </a:r>
            <a:r>
              <a:rPr lang="es-ES" sz="1900" dirty="0"/>
              <a:t>(func1)."""</a:t>
            </a:r>
          </a:p>
          <a:p>
            <a:r>
              <a:rPr lang="es-ES" sz="1900" dirty="0"/>
              <a:t>    </a:t>
            </a:r>
            <a:r>
              <a:rPr lang="es-ES" sz="1900" dirty="0" err="1"/>
              <a:t>pass</a:t>
            </a:r>
            <a:endParaRPr lang="es-ES" sz="1900" dirty="0"/>
          </a:p>
          <a:p>
            <a:endParaRPr lang="es-ES" sz="1900" dirty="0"/>
          </a:p>
          <a:p>
            <a:r>
              <a:rPr lang="es-ES" sz="1900" dirty="0" err="1"/>
              <a:t>if</a:t>
            </a:r>
            <a:r>
              <a:rPr lang="es-ES" sz="1900" dirty="0"/>
              <a:t> func1()==</a:t>
            </a:r>
            <a:r>
              <a:rPr lang="es-ES" sz="1900" dirty="0" err="1"/>
              <a:t>None</a:t>
            </a:r>
            <a:r>
              <a:rPr lang="es-ES" sz="1900" dirty="0"/>
              <a:t>:</a:t>
            </a:r>
          </a:p>
          <a:p>
            <a:r>
              <a:rPr lang="es-ES" sz="1900" dirty="0"/>
              <a:t>    </a:t>
            </a:r>
            <a:r>
              <a:rPr lang="es-ES" sz="1900" dirty="0" err="1"/>
              <a:t>print</a:t>
            </a:r>
            <a:r>
              <a:rPr lang="es-ES" sz="1900" dirty="0"/>
              <a:t>("</a:t>
            </a:r>
            <a:r>
              <a:rPr lang="es-ES" sz="1900" dirty="0" err="1"/>
              <a:t>It</a:t>
            </a:r>
            <a:r>
              <a:rPr lang="es-ES" sz="1900" dirty="0"/>
              <a:t> </a:t>
            </a:r>
            <a:r>
              <a:rPr lang="es-ES" sz="1900" dirty="0" err="1"/>
              <a:t>returned</a:t>
            </a:r>
            <a:r>
              <a:rPr lang="es-ES" sz="1900" dirty="0"/>
              <a:t> </a:t>
            </a:r>
            <a:r>
              <a:rPr lang="es-ES" sz="1900" dirty="0" err="1"/>
              <a:t>the</a:t>
            </a:r>
            <a:r>
              <a:rPr lang="es-ES" sz="1900" dirty="0"/>
              <a:t> '</a:t>
            </a:r>
            <a:r>
              <a:rPr lang="es-ES" sz="1900" dirty="0" err="1"/>
              <a:t>nothing</a:t>
            </a:r>
            <a:r>
              <a:rPr lang="es-ES" sz="1900" dirty="0"/>
              <a:t>'! / Me ha devuelto la 'nada'!")</a:t>
            </a:r>
          </a:p>
          <a:p>
            <a:r>
              <a:rPr lang="es-ES" sz="1900" dirty="0" err="1"/>
              <a:t>else</a:t>
            </a:r>
            <a:r>
              <a:rPr lang="es-ES" sz="1900" dirty="0"/>
              <a:t>:</a:t>
            </a:r>
          </a:p>
          <a:p>
            <a:r>
              <a:rPr lang="es-ES" sz="1900" dirty="0"/>
              <a:t>    </a:t>
            </a:r>
            <a:r>
              <a:rPr lang="es-ES" sz="1900" dirty="0" err="1"/>
              <a:t>print</a:t>
            </a:r>
            <a:r>
              <a:rPr lang="es-ES" sz="1900" dirty="0"/>
              <a:t>("</a:t>
            </a:r>
            <a:r>
              <a:rPr lang="es-ES" sz="1900" dirty="0" err="1"/>
              <a:t>It</a:t>
            </a:r>
            <a:r>
              <a:rPr lang="es-ES" sz="1900" dirty="0"/>
              <a:t> </a:t>
            </a:r>
            <a:r>
              <a:rPr lang="es-ES" sz="1900" dirty="0" err="1"/>
              <a:t>returned</a:t>
            </a:r>
            <a:r>
              <a:rPr lang="es-ES" sz="1900" dirty="0"/>
              <a:t> </a:t>
            </a:r>
            <a:r>
              <a:rPr lang="es-ES" sz="1900" dirty="0" err="1"/>
              <a:t>something</a:t>
            </a:r>
            <a:r>
              <a:rPr lang="es-ES" sz="1900" dirty="0"/>
              <a:t>!")</a:t>
            </a:r>
          </a:p>
          <a:p>
            <a:endParaRPr lang="es-ES" sz="1900" dirty="0"/>
          </a:p>
          <a:p>
            <a:r>
              <a:rPr lang="es-ES" sz="1900" dirty="0" err="1"/>
              <a:t>help</a:t>
            </a:r>
            <a:r>
              <a:rPr lang="es-ES" sz="1900" dirty="0"/>
              <a:t>(func1)	</a:t>
            </a:r>
          </a:p>
          <a:p>
            <a:r>
              <a:rPr lang="es-ES" sz="2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69955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01D89F-CC37-4B69-8C4D-A56BC4899A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50133" y="8331200"/>
            <a:ext cx="3386667" cy="609600"/>
          </a:xfrm>
          <a:prstGeom prst="rect">
            <a:avLst/>
          </a:prstGeom>
        </p:spPr>
        <p:txBody>
          <a:bodyPr lIns="145143" tIns="72571" rIns="145143" bIns="72571"/>
          <a:lstStyle/>
          <a:p>
            <a:pPr>
              <a:defRPr/>
            </a:pPr>
            <a:fld id="{04382DB8-7027-4543-B487-1D9BFAEA63F9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7BA3103-B2E1-479F-B44B-42EFA78CE206}"/>
              </a:ext>
            </a:extLst>
          </p:cNvPr>
          <p:cNvGraphicFramePr>
            <a:graphicFrameLocks noGrp="1"/>
          </p:cNvGraphicFramePr>
          <p:nvPr/>
        </p:nvGraphicFramePr>
        <p:xfrm>
          <a:off x="831189" y="118936"/>
          <a:ext cx="14849655" cy="8789934"/>
        </p:xfrm>
        <a:graphic>
          <a:graphicData uri="http://schemas.openxmlformats.org/drawingml/2006/table">
            <a:tbl>
              <a:tblPr/>
              <a:tblGrid>
                <a:gridCol w="2969931">
                  <a:extLst>
                    <a:ext uri="{9D8B030D-6E8A-4147-A177-3AD203B41FA5}">
                      <a16:colId xmlns:a16="http://schemas.microsoft.com/office/drawing/2014/main" val="1758624456"/>
                    </a:ext>
                  </a:extLst>
                </a:gridCol>
                <a:gridCol w="2969931">
                  <a:extLst>
                    <a:ext uri="{9D8B030D-6E8A-4147-A177-3AD203B41FA5}">
                      <a16:colId xmlns:a16="http://schemas.microsoft.com/office/drawing/2014/main" val="1797516821"/>
                    </a:ext>
                  </a:extLst>
                </a:gridCol>
                <a:gridCol w="2969931">
                  <a:extLst>
                    <a:ext uri="{9D8B030D-6E8A-4147-A177-3AD203B41FA5}">
                      <a16:colId xmlns:a16="http://schemas.microsoft.com/office/drawing/2014/main" val="1144189705"/>
                    </a:ext>
                  </a:extLst>
                </a:gridCol>
                <a:gridCol w="2969931">
                  <a:extLst>
                    <a:ext uri="{9D8B030D-6E8A-4147-A177-3AD203B41FA5}">
                      <a16:colId xmlns:a16="http://schemas.microsoft.com/office/drawing/2014/main" val="2871004488"/>
                    </a:ext>
                  </a:extLst>
                </a:gridCol>
                <a:gridCol w="2969931">
                  <a:extLst>
                    <a:ext uri="{9D8B030D-6E8A-4147-A177-3AD203B41FA5}">
                      <a16:colId xmlns:a16="http://schemas.microsoft.com/office/drawing/2014/main" val="1038537381"/>
                    </a:ext>
                  </a:extLst>
                </a:gridCol>
              </a:tblGrid>
              <a:tr h="1143725">
                <a:tc>
                  <a:txBody>
                    <a:bodyPr/>
                    <a:lstStyle/>
                    <a:p>
                      <a:r>
                        <a:rPr lang="es-ES" sz="1700" dirty="0" err="1">
                          <a:solidFill>
                            <a:srgbClr val="FFC000"/>
                          </a:solidFill>
                        </a:rPr>
                        <a:t>Numeric</a:t>
                      </a:r>
                      <a:endParaRPr lang="es-ES" sz="1700" dirty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s-ES" sz="1700" dirty="0" err="1">
                          <a:solidFill>
                            <a:srgbClr val="CC0099"/>
                          </a:solidFill>
                        </a:rPr>
                        <a:t>Strings</a:t>
                      </a:r>
                      <a:endParaRPr lang="es-ES" sz="1700" dirty="0">
                        <a:solidFill>
                          <a:srgbClr val="CC0099"/>
                        </a:solidFill>
                      </a:endParaRPr>
                    </a:p>
                    <a:p>
                      <a:r>
                        <a:rPr lang="es-ES" sz="1700" dirty="0" err="1">
                          <a:solidFill>
                            <a:srgbClr val="FF0000"/>
                          </a:solidFill>
                        </a:rPr>
                        <a:t>Constructors</a:t>
                      </a:r>
                      <a:endParaRPr lang="es-ES" sz="17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ES" sz="17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Iterables</a:t>
                      </a:r>
                      <a:r>
                        <a:rPr lang="es-ES" sz="15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(</a:t>
                      </a:r>
                      <a:r>
                        <a:rPr lang="es-ES" sz="15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Lists</a:t>
                      </a:r>
                      <a:r>
                        <a:rPr lang="es-ES" sz="15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es-ES" sz="15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Dicts</a:t>
                      </a:r>
                      <a:r>
                        <a:rPr lang="es-ES" sz="15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,…)</a:t>
                      </a:r>
                      <a:endParaRPr lang="es-ES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700" dirty="0"/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dirty="0" err="1"/>
                        <a:t>Built</a:t>
                      </a:r>
                      <a:r>
                        <a:rPr lang="es-ES" sz="3200" dirty="0"/>
                        <a:t>-in </a:t>
                      </a:r>
                      <a:r>
                        <a:rPr lang="es-ES" sz="3200" dirty="0" err="1"/>
                        <a:t>Functions</a:t>
                      </a:r>
                      <a:endParaRPr lang="es-ES" sz="3200" dirty="0"/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700"/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Python </a:t>
                      </a:r>
                      <a:r>
                        <a:rPr lang="es-ES" sz="17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Functioning</a:t>
                      </a:r>
                      <a:endParaRPr lang="es-ES" sz="17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s-ES" sz="1700" dirty="0" err="1">
                          <a:solidFill>
                            <a:srgbClr val="66FF33"/>
                          </a:solidFill>
                        </a:rPr>
                        <a:t>Iinput</a:t>
                      </a:r>
                      <a:r>
                        <a:rPr lang="es-ES" sz="1700" dirty="0">
                          <a:solidFill>
                            <a:srgbClr val="66FF33"/>
                          </a:solidFill>
                        </a:rPr>
                        <a:t> / Output</a:t>
                      </a: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067004"/>
                  </a:ext>
                </a:extLst>
              </a:tr>
              <a:tr h="870216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700" dirty="0" err="1">
                          <a:solidFill>
                            <a:srgbClr val="FFC000"/>
                          </a:solidFill>
                          <a:hlinkClick r:id="rId2" tooltip="ab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abs</a:t>
                      </a:r>
                      <a:r>
                        <a:rPr lang="es-ES" sz="2700" dirty="0">
                          <a:solidFill>
                            <a:srgbClr val="FFC000"/>
                          </a:solidFill>
                          <a:hlinkClick r:id="rId2" tooltip="ab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s-ES" sz="2700" dirty="0">
                          <a:solidFill>
                            <a:srgbClr val="FFC000"/>
                          </a:solidFill>
                        </a:rPr>
                        <a:t> – </a:t>
                      </a:r>
                      <a:r>
                        <a:rPr lang="es-ES" sz="2800" dirty="0" err="1">
                          <a:solidFill>
                            <a:srgbClr val="FFC000"/>
                          </a:solidFill>
                        </a:rPr>
                        <a:t>Numeric</a:t>
                      </a:r>
                      <a:endParaRPr lang="es-ES" sz="2800" dirty="0">
                        <a:solidFill>
                          <a:srgbClr val="FFC000"/>
                        </a:solidFill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 dirty="0" err="1">
                          <a:hlinkClick r:id="rId2" tooltip="delattr"/>
                        </a:rPr>
                        <a:t>delattr</a:t>
                      </a:r>
                      <a:r>
                        <a:rPr lang="es-ES" sz="2700" dirty="0">
                          <a:hlinkClick r:id="rId2" tooltip="delattr"/>
                        </a:rPr>
                        <a:t>()</a:t>
                      </a:r>
                      <a:endParaRPr lang="es-ES" sz="2700" dirty="0"/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hlinkClick r:id="rId2" tooltip="has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hash()</a:t>
                      </a:r>
                      <a:endParaRPr lang="es-ES" sz="27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>
                          <a:hlinkClick r:id="rId2"/>
                        </a:rPr>
                        <a:t>memoryview()</a:t>
                      </a:r>
                      <a:endParaRPr lang="es-ES" sz="2700"/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 dirty="0">
                          <a:solidFill>
                            <a:srgbClr val="FF0000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set()</a:t>
                      </a:r>
                      <a:r>
                        <a:rPr lang="es-ES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2000" dirty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s-ES" sz="20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2000" dirty="0" err="1">
                          <a:solidFill>
                            <a:srgbClr val="FF0000"/>
                          </a:solidFill>
                        </a:rPr>
                        <a:t>Constructors</a:t>
                      </a:r>
                      <a:endParaRPr lang="es-ES" sz="2700" dirty="0">
                        <a:solidFill>
                          <a:srgbClr val="FF0000"/>
                        </a:solidFill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432865"/>
                  </a:ext>
                </a:extLst>
              </a:tr>
              <a:tr h="4966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2700" kern="120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2" tooltip="all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all</a:t>
                      </a:r>
                      <a:r>
                        <a:rPr lang="es-ES" sz="2700" kern="120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2" tooltip="all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s-ES" sz="2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 dirty="0" err="1">
                          <a:solidFill>
                            <a:srgbClr val="FF0000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dict</a:t>
                      </a:r>
                      <a:r>
                        <a:rPr lang="es-ES" sz="2700" dirty="0">
                          <a:solidFill>
                            <a:srgbClr val="FF0000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s-ES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2000" dirty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s-ES" sz="20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2000" dirty="0" err="1">
                          <a:solidFill>
                            <a:srgbClr val="FF0000"/>
                          </a:solidFill>
                        </a:rPr>
                        <a:t>Constructors</a:t>
                      </a:r>
                      <a:endParaRPr lang="es-ES" sz="2700" dirty="0">
                        <a:solidFill>
                          <a:srgbClr val="FF0000"/>
                        </a:solidFill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hlinkClick r:id="rId2" tooltip="hel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help</a:t>
                      </a:r>
                      <a:r>
                        <a:rPr lang="es-ES" sz="2700" dirty="0">
                          <a:solidFill>
                            <a:schemeClr val="accent1">
                              <a:lumMod val="50000"/>
                            </a:schemeClr>
                          </a:solidFill>
                          <a:hlinkClick r:id="rId2" tooltip="hel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s-ES" sz="27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700" dirty="0">
                          <a:solidFill>
                            <a:schemeClr val="accent6">
                              <a:lumMod val="50000"/>
                            </a:schemeClr>
                          </a:solidFill>
                          <a:hlinkClick r:id="rId2" tooltip="mi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min()</a:t>
                      </a:r>
                      <a:r>
                        <a:rPr lang="es-ES" sz="2400" dirty="0">
                          <a:solidFill>
                            <a:srgbClr val="FFC000"/>
                          </a:solidFill>
                        </a:rPr>
                        <a:t> - </a:t>
                      </a:r>
                      <a:r>
                        <a:rPr lang="es-ES" sz="2400" dirty="0" err="1">
                          <a:solidFill>
                            <a:srgbClr val="FFC000"/>
                          </a:solidFill>
                        </a:rPr>
                        <a:t>Numeric</a:t>
                      </a:r>
                      <a:endParaRPr lang="es-ES" sz="2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>
                          <a:hlinkClick r:id="rId2" tooltip="setattr"/>
                        </a:rPr>
                        <a:t>setattr()</a:t>
                      </a:r>
                      <a:endParaRPr lang="es-ES" sz="2700"/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364253"/>
                  </a:ext>
                </a:extLst>
              </a:tr>
              <a:tr h="4966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2700" kern="120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2" tooltip="any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any</a:t>
                      </a:r>
                      <a:r>
                        <a:rPr lang="es-ES" sz="2700" kern="120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2" tooltip="any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s-ES" sz="2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hlinkClick r:id="rId2" tooltip="di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dir</a:t>
                      </a:r>
                      <a:r>
                        <a:rPr lang="es-ES" sz="2700" dirty="0">
                          <a:solidFill>
                            <a:schemeClr val="accent1">
                              <a:lumMod val="50000"/>
                            </a:schemeClr>
                          </a:solidFill>
                          <a:hlinkClick r:id="rId2" tooltip="di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s-ES" sz="27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hlinkClick r:id="rId2" tooltip="hex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hex</a:t>
                      </a:r>
                      <a:r>
                        <a:rPr lang="es-ES" sz="270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hlinkClick r:id="rId2" tooltip="hex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s-ES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2000" dirty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s-ES" sz="20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2000" dirty="0" err="1">
                          <a:solidFill>
                            <a:srgbClr val="FF0000"/>
                          </a:solidFill>
                        </a:rPr>
                        <a:t>Constructors</a:t>
                      </a:r>
                      <a:endParaRPr lang="es-ES" sz="27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>
                          <a:hlinkClick r:id="rId2" tooltip="next"/>
                        </a:rPr>
                        <a:t>next()</a:t>
                      </a:r>
                      <a:endParaRPr lang="es-ES" sz="2700"/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 dirty="0" err="1">
                          <a:hlinkClick r:id="rId2" tooltip="slice"/>
                        </a:rPr>
                        <a:t>slice</a:t>
                      </a:r>
                      <a:r>
                        <a:rPr lang="es-ES" sz="2700" dirty="0">
                          <a:hlinkClick r:id="rId2" tooltip="slice"/>
                        </a:rPr>
                        <a:t>()</a:t>
                      </a:r>
                      <a:endParaRPr lang="es-ES" sz="2700" dirty="0"/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267777"/>
                  </a:ext>
                </a:extLst>
              </a:tr>
              <a:tr h="4966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2700" kern="120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2" tooltip="ascii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ascii</a:t>
                      </a:r>
                      <a:r>
                        <a:rPr lang="es-ES" sz="2700" kern="120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2" tooltip="ascii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s-ES" sz="2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hlinkClick r:id="rId2" tooltip="divmod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divmod</a:t>
                      </a:r>
                      <a:r>
                        <a:rPr lang="es-ES" sz="270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hlinkClick r:id="rId2" tooltip="divmod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s-ES" sz="27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 dirty="0">
                          <a:hlinkClick r:id="rId2" tooltip="id"/>
                        </a:rPr>
                        <a:t>id()</a:t>
                      </a:r>
                      <a:endParaRPr lang="es-ES" sz="2700" dirty="0"/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>
                          <a:hlinkClick r:id="rId2" tooltip="object"/>
                        </a:rPr>
                        <a:t>object()</a:t>
                      </a:r>
                      <a:endParaRPr lang="es-ES" sz="2700"/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hlinkClick r:id="rId2" tooltip="sorted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sorted</a:t>
                      </a:r>
                      <a:r>
                        <a:rPr lang="es-ES" sz="2700" dirty="0">
                          <a:solidFill>
                            <a:schemeClr val="accent2">
                              <a:lumMod val="50000"/>
                            </a:schemeClr>
                          </a:solidFill>
                          <a:hlinkClick r:id="rId2" tooltip="sorted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s-ES" sz="27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97642"/>
                  </a:ext>
                </a:extLst>
              </a:tr>
              <a:tr h="496680">
                <a:tc>
                  <a:txBody>
                    <a:bodyPr/>
                    <a:lstStyle/>
                    <a:p>
                      <a:r>
                        <a:rPr lang="es-ES" sz="2700" dirty="0" err="1">
                          <a:hlinkClick r:id="rId2" tooltip="bin"/>
                        </a:rPr>
                        <a:t>bin</a:t>
                      </a:r>
                      <a:r>
                        <a:rPr lang="es-ES" sz="2700" dirty="0">
                          <a:hlinkClick r:id="rId2" tooltip="bin"/>
                        </a:rPr>
                        <a:t>()</a:t>
                      </a:r>
                      <a:endParaRPr lang="es-ES" sz="2700" dirty="0"/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hlinkClick r:id="rId2" tooltip="enumerat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enumerate</a:t>
                      </a:r>
                      <a:r>
                        <a:rPr lang="es-ES" sz="270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hlinkClick r:id="rId2" tooltip="enumerat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s-ES" sz="27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 dirty="0">
                          <a:solidFill>
                            <a:srgbClr val="66FF33"/>
                          </a:solidFill>
                          <a:hlinkClick r:id="rId2" tooltip="inpu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input()</a:t>
                      </a:r>
                      <a:r>
                        <a:rPr lang="es-ES" sz="2700" dirty="0">
                          <a:solidFill>
                            <a:srgbClr val="66FF33"/>
                          </a:solidFill>
                        </a:rPr>
                        <a:t> </a:t>
                      </a:r>
                      <a:r>
                        <a:rPr lang="es-ES" sz="2000" dirty="0">
                          <a:solidFill>
                            <a:srgbClr val="66FF33"/>
                          </a:solidFill>
                        </a:rPr>
                        <a:t>- </a:t>
                      </a:r>
                      <a:r>
                        <a:rPr lang="es-ES" sz="2000" dirty="0" err="1">
                          <a:solidFill>
                            <a:srgbClr val="66FF33"/>
                          </a:solidFill>
                        </a:rPr>
                        <a:t>Iinput</a:t>
                      </a:r>
                      <a:r>
                        <a:rPr lang="es-ES" sz="2000" dirty="0">
                          <a:solidFill>
                            <a:srgbClr val="66FF33"/>
                          </a:solidFill>
                        </a:rPr>
                        <a:t> / Output</a:t>
                      </a:r>
                      <a:endParaRPr lang="es-ES" sz="2700" dirty="0">
                        <a:solidFill>
                          <a:srgbClr val="66FF33"/>
                        </a:solidFill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>
                          <a:hlinkClick r:id="rId2" tooltip="oct"/>
                        </a:rPr>
                        <a:t>oct()</a:t>
                      </a:r>
                      <a:endParaRPr lang="es-ES" sz="2700"/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 dirty="0" err="1">
                          <a:hlinkClick r:id="rId2" tooltip="staticmethod"/>
                        </a:rPr>
                        <a:t>staticmethod</a:t>
                      </a:r>
                      <a:r>
                        <a:rPr lang="es-ES" sz="2700" dirty="0">
                          <a:hlinkClick r:id="rId2" tooltip="staticmethod"/>
                        </a:rPr>
                        <a:t>()</a:t>
                      </a:r>
                      <a:endParaRPr lang="es-ES" sz="2700" dirty="0"/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171554"/>
                  </a:ext>
                </a:extLst>
              </a:tr>
              <a:tr h="49668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700" dirty="0" err="1">
                          <a:solidFill>
                            <a:srgbClr val="FF0000"/>
                          </a:solidFill>
                          <a:hlinkClick r:id="rId2" tooltip="bool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bool</a:t>
                      </a:r>
                      <a:r>
                        <a:rPr lang="es-ES" sz="2700" dirty="0">
                          <a:solidFill>
                            <a:srgbClr val="FF0000"/>
                          </a:solidFill>
                          <a:hlinkClick r:id="rId2" tooltip="bool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s-ES" sz="27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2000" dirty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s-ES" sz="20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2000" dirty="0" err="1">
                          <a:solidFill>
                            <a:srgbClr val="FF0000"/>
                          </a:solidFill>
                        </a:rPr>
                        <a:t>Constructors</a:t>
                      </a:r>
                      <a:endParaRPr lang="es-E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7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hlinkClick r:id="rId2" tooltip="eval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eval</a:t>
                      </a:r>
                      <a:r>
                        <a:rPr lang="es-ES" sz="2700" dirty="0">
                          <a:solidFill>
                            <a:schemeClr val="accent1">
                              <a:lumMod val="50000"/>
                            </a:schemeClr>
                          </a:solidFill>
                          <a:hlinkClick r:id="rId2" tooltip="eval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s-ES" sz="27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 Python </a:t>
                      </a:r>
                      <a:r>
                        <a:rPr lang="es-E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Functioning</a:t>
                      </a:r>
                      <a:endParaRPr lang="es-ES" sz="27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 dirty="0" err="1">
                          <a:solidFill>
                            <a:srgbClr val="FF0000"/>
                          </a:solidFill>
                          <a:hlinkClick r:id="rId2" tooltip="in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int</a:t>
                      </a:r>
                      <a:r>
                        <a:rPr lang="es-ES" sz="2700" dirty="0">
                          <a:solidFill>
                            <a:srgbClr val="FF0000"/>
                          </a:solidFill>
                          <a:hlinkClick r:id="rId2" tooltip="in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s-ES" sz="2700" dirty="0">
                        <a:solidFill>
                          <a:srgbClr val="FF0000"/>
                        </a:solidFill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 dirty="0">
                          <a:solidFill>
                            <a:srgbClr val="66FF33"/>
                          </a:solidFill>
                          <a:hlinkClick r:id="rId2" tooltip="ope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open()</a:t>
                      </a:r>
                      <a:r>
                        <a:rPr lang="es-ES" sz="2800" dirty="0">
                          <a:solidFill>
                            <a:srgbClr val="66FF33"/>
                          </a:solidFill>
                        </a:rPr>
                        <a:t> </a:t>
                      </a:r>
                      <a:r>
                        <a:rPr lang="es-ES" sz="2000" dirty="0">
                          <a:solidFill>
                            <a:srgbClr val="66FF33"/>
                          </a:solidFill>
                        </a:rPr>
                        <a:t>- </a:t>
                      </a:r>
                      <a:r>
                        <a:rPr lang="es-ES" sz="2000" dirty="0" err="1">
                          <a:solidFill>
                            <a:srgbClr val="66FF33"/>
                          </a:solidFill>
                        </a:rPr>
                        <a:t>Iinput</a:t>
                      </a:r>
                      <a:r>
                        <a:rPr lang="es-ES" sz="2000" dirty="0">
                          <a:solidFill>
                            <a:srgbClr val="66FF33"/>
                          </a:solidFill>
                        </a:rPr>
                        <a:t> / Output</a:t>
                      </a:r>
                      <a:endParaRPr lang="es-ES" sz="2700" dirty="0">
                        <a:solidFill>
                          <a:srgbClr val="66FF33"/>
                        </a:solidFill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 dirty="0" err="1">
                          <a:solidFill>
                            <a:srgbClr val="FF0000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</a:t>
                      </a:r>
                      <a:r>
                        <a:rPr lang="es-ES" sz="2700" dirty="0">
                          <a:solidFill>
                            <a:srgbClr val="FF0000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s-ES" sz="2700" dirty="0">
                        <a:solidFill>
                          <a:srgbClr val="FF0000"/>
                        </a:solidFill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93053"/>
                  </a:ext>
                </a:extLst>
              </a:tr>
              <a:tr h="496680">
                <a:tc>
                  <a:txBody>
                    <a:bodyPr/>
                    <a:lstStyle/>
                    <a:p>
                      <a:r>
                        <a:rPr lang="es-ES" sz="2700">
                          <a:hlinkClick r:id="rId2" tooltip="breakpoint"/>
                        </a:rPr>
                        <a:t>breakpoint()</a:t>
                      </a:r>
                      <a:endParaRPr lang="es-ES" sz="2700"/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>
                          <a:hlinkClick r:id="rId2" tooltip="exec"/>
                        </a:rPr>
                        <a:t>exec()</a:t>
                      </a:r>
                      <a:endParaRPr lang="es-ES" sz="2700"/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>
                          <a:hlinkClick r:id="rId2" tooltip="isinstance"/>
                        </a:rPr>
                        <a:t>isinstance()</a:t>
                      </a:r>
                      <a:endParaRPr lang="es-ES" sz="2700"/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 dirty="0" err="1">
                          <a:hlinkClick r:id="rId2" tooltip="ord"/>
                        </a:rPr>
                        <a:t>ord</a:t>
                      </a:r>
                      <a:r>
                        <a:rPr lang="es-ES" sz="2700" dirty="0">
                          <a:hlinkClick r:id="rId2" tooltip="ord"/>
                        </a:rPr>
                        <a:t>()</a:t>
                      </a:r>
                      <a:endParaRPr lang="es-ES" sz="2700" dirty="0"/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 dirty="0">
                          <a:solidFill>
                            <a:schemeClr val="accent2">
                              <a:lumMod val="50000"/>
                            </a:schemeClr>
                          </a:solidFill>
                          <a:hlinkClick r:id="rId2" tooltip="sum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sum()</a:t>
                      </a:r>
                      <a:endParaRPr lang="es-ES" sz="27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744440"/>
                  </a:ext>
                </a:extLst>
              </a:tr>
              <a:tr h="496680">
                <a:tc>
                  <a:txBody>
                    <a:bodyPr/>
                    <a:lstStyle/>
                    <a:p>
                      <a:r>
                        <a:rPr lang="es-ES" sz="2700">
                          <a:hlinkClick r:id="rId2"/>
                        </a:rPr>
                        <a:t>bytearray()</a:t>
                      </a:r>
                      <a:endParaRPr lang="es-ES" sz="2700"/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hlinkClick r:id="rId2" tooltip="filte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filter</a:t>
                      </a:r>
                      <a:r>
                        <a:rPr lang="es-ES" sz="2700" dirty="0">
                          <a:solidFill>
                            <a:schemeClr val="accent2">
                              <a:lumMod val="50000"/>
                            </a:schemeClr>
                          </a:solidFill>
                          <a:hlinkClick r:id="rId2" tooltip="filte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s-ES" sz="27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>
                          <a:hlinkClick r:id="rId2" tooltip="issubclass"/>
                        </a:rPr>
                        <a:t>issubclass()</a:t>
                      </a:r>
                      <a:endParaRPr lang="es-ES" sz="2700"/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 dirty="0" err="1">
                          <a:solidFill>
                            <a:srgbClr val="FFC000"/>
                          </a:solidFill>
                          <a:hlinkClick r:id="rId2" tooltip="pow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pow</a:t>
                      </a:r>
                      <a:r>
                        <a:rPr lang="es-ES" sz="2700" dirty="0">
                          <a:solidFill>
                            <a:srgbClr val="FFC000"/>
                          </a:solidFill>
                          <a:hlinkClick r:id="rId2" tooltip="pow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s-ES" sz="2700" dirty="0">
                        <a:solidFill>
                          <a:srgbClr val="FFC000"/>
                        </a:solidFill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 dirty="0">
                          <a:hlinkClick r:id="rId2" tooltip="super"/>
                        </a:rPr>
                        <a:t>super()</a:t>
                      </a:r>
                      <a:endParaRPr lang="es-ES" sz="2700" dirty="0"/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436823"/>
                  </a:ext>
                </a:extLst>
              </a:tr>
              <a:tr h="701761">
                <a:tc>
                  <a:txBody>
                    <a:bodyPr/>
                    <a:lstStyle/>
                    <a:p>
                      <a:r>
                        <a:rPr lang="es-ES" sz="2700" dirty="0">
                          <a:solidFill>
                            <a:srgbClr val="FF0000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bytes()</a:t>
                      </a:r>
                      <a:r>
                        <a:rPr lang="es-ES" sz="27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2000" dirty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s-ES" sz="20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2000" dirty="0" err="1">
                          <a:solidFill>
                            <a:srgbClr val="FF0000"/>
                          </a:solidFill>
                        </a:rPr>
                        <a:t>Constructors</a:t>
                      </a:r>
                      <a:endParaRPr lang="es-ES" sz="2700" dirty="0">
                        <a:solidFill>
                          <a:srgbClr val="FF0000"/>
                        </a:solidFill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 dirty="0" err="1">
                          <a:solidFill>
                            <a:srgbClr val="FF0000"/>
                          </a:solidFill>
                          <a:hlinkClick r:id="rId2" tooltip="floa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float</a:t>
                      </a:r>
                      <a:r>
                        <a:rPr lang="es-ES" sz="2700" dirty="0">
                          <a:solidFill>
                            <a:srgbClr val="FF0000"/>
                          </a:solidFill>
                          <a:hlinkClick r:id="rId2" tooltip="floa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s-ES" sz="2700" dirty="0">
                        <a:solidFill>
                          <a:srgbClr val="FF0000"/>
                        </a:solidFill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>
                          <a:hlinkClick r:id="rId2" tooltip="iter"/>
                        </a:rPr>
                        <a:t>iter()</a:t>
                      </a:r>
                      <a:endParaRPr lang="es-ES" sz="2700"/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700" dirty="0" err="1">
                          <a:solidFill>
                            <a:srgbClr val="66FF33"/>
                          </a:solidFill>
                          <a:hlinkClick r:id="rId2" tooltip="prin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print</a:t>
                      </a:r>
                      <a:r>
                        <a:rPr lang="es-ES" sz="2700" dirty="0">
                          <a:solidFill>
                            <a:srgbClr val="66FF33"/>
                          </a:solidFill>
                          <a:hlinkClick r:id="rId2" tooltip="prin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s-ES" sz="2800" dirty="0">
                          <a:solidFill>
                            <a:srgbClr val="66FF33"/>
                          </a:solidFill>
                        </a:rPr>
                        <a:t> </a:t>
                      </a:r>
                      <a:r>
                        <a:rPr lang="es-ES" sz="2000" dirty="0">
                          <a:solidFill>
                            <a:srgbClr val="66FF33"/>
                          </a:solidFill>
                        </a:rPr>
                        <a:t>- </a:t>
                      </a:r>
                      <a:r>
                        <a:rPr lang="es-ES" sz="2000" dirty="0" err="1">
                          <a:solidFill>
                            <a:srgbClr val="66FF33"/>
                          </a:solidFill>
                        </a:rPr>
                        <a:t>Iinput</a:t>
                      </a:r>
                      <a:r>
                        <a:rPr lang="es-ES" sz="2000" dirty="0">
                          <a:solidFill>
                            <a:srgbClr val="66FF33"/>
                          </a:solidFill>
                        </a:rPr>
                        <a:t> / Output</a:t>
                      </a:r>
                      <a:endParaRPr lang="es-ES" sz="1800" dirty="0">
                        <a:solidFill>
                          <a:srgbClr val="CC0099"/>
                        </a:solidFill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 dirty="0" err="1">
                          <a:solidFill>
                            <a:srgbClr val="FF0000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tuple</a:t>
                      </a:r>
                      <a:r>
                        <a:rPr lang="es-ES" sz="2700" dirty="0">
                          <a:solidFill>
                            <a:srgbClr val="FF0000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s-ES" sz="2700" dirty="0">
                        <a:solidFill>
                          <a:srgbClr val="FF0000"/>
                        </a:solidFill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02074"/>
                  </a:ext>
                </a:extLst>
              </a:tr>
              <a:tr h="496680">
                <a:tc>
                  <a:txBody>
                    <a:bodyPr/>
                    <a:lstStyle/>
                    <a:p>
                      <a:r>
                        <a:rPr lang="es-ES" sz="2700" dirty="0" err="1">
                          <a:hlinkClick r:id="rId2" tooltip="callable"/>
                        </a:rPr>
                        <a:t>callable</a:t>
                      </a:r>
                      <a:r>
                        <a:rPr lang="es-ES" sz="2700" dirty="0">
                          <a:hlinkClick r:id="rId2" tooltip="callable"/>
                        </a:rPr>
                        <a:t>()</a:t>
                      </a:r>
                      <a:endParaRPr lang="es-ES" sz="2700" dirty="0"/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700" dirty="0" err="1">
                          <a:solidFill>
                            <a:srgbClr val="CC0099"/>
                          </a:solidFill>
                          <a:hlinkClick r:id="rId2" tooltip="forma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format</a:t>
                      </a:r>
                      <a:r>
                        <a:rPr lang="es-ES" sz="2700" dirty="0">
                          <a:solidFill>
                            <a:srgbClr val="CC0099"/>
                          </a:solidFill>
                          <a:hlinkClick r:id="rId2" tooltip="forma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s-ES" sz="2400" dirty="0">
                          <a:solidFill>
                            <a:srgbClr val="CC0099"/>
                          </a:solidFill>
                        </a:rPr>
                        <a:t> - </a:t>
                      </a:r>
                      <a:r>
                        <a:rPr lang="es-ES" sz="2400" dirty="0" err="1">
                          <a:solidFill>
                            <a:srgbClr val="CC0099"/>
                          </a:solidFill>
                        </a:rPr>
                        <a:t>Strings</a:t>
                      </a:r>
                      <a:endParaRPr lang="es-ES" sz="2400" dirty="0">
                        <a:solidFill>
                          <a:srgbClr val="CC0099"/>
                        </a:solidFill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hlinkClick r:id="rId2" tooltip="le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len</a:t>
                      </a:r>
                      <a:r>
                        <a:rPr lang="es-ES" sz="2700" dirty="0">
                          <a:solidFill>
                            <a:schemeClr val="accent2">
                              <a:lumMod val="50000"/>
                            </a:schemeClr>
                          </a:solidFill>
                          <a:hlinkClick r:id="rId2" tooltip="le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s-ES" sz="27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 dirty="0" err="1">
                          <a:hlinkClick r:id="rId2" tooltip="property"/>
                        </a:rPr>
                        <a:t>property</a:t>
                      </a:r>
                      <a:r>
                        <a:rPr lang="es-ES" sz="2700" dirty="0">
                          <a:hlinkClick r:id="rId2" tooltip="property"/>
                        </a:rPr>
                        <a:t>()</a:t>
                      </a:r>
                      <a:endParaRPr lang="es-ES" sz="2700" dirty="0"/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hlinkClick r:id="rId2" tooltip="typ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type</a:t>
                      </a:r>
                      <a:r>
                        <a:rPr lang="es-ES" sz="2700" dirty="0">
                          <a:solidFill>
                            <a:schemeClr val="accent1">
                              <a:lumMod val="50000"/>
                            </a:schemeClr>
                          </a:solidFill>
                          <a:hlinkClick r:id="rId2" tooltip="typ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s-ES" sz="27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467735"/>
                  </a:ext>
                </a:extLst>
              </a:tr>
              <a:tr h="49668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700" dirty="0" err="1">
                          <a:hlinkClick r:id="rId2" tooltip="chr"/>
                        </a:rPr>
                        <a:t>chr</a:t>
                      </a:r>
                      <a:r>
                        <a:rPr lang="es-ES" sz="2700" dirty="0">
                          <a:hlinkClick r:id="rId2" tooltip="chr"/>
                        </a:rPr>
                        <a:t>()</a:t>
                      </a:r>
                      <a:r>
                        <a:rPr lang="es-ES" sz="2400" dirty="0">
                          <a:solidFill>
                            <a:srgbClr val="CC0099"/>
                          </a:solidFill>
                        </a:rPr>
                        <a:t> - </a:t>
                      </a:r>
                      <a:r>
                        <a:rPr lang="es-ES" sz="2400" dirty="0" err="1">
                          <a:solidFill>
                            <a:srgbClr val="CC0099"/>
                          </a:solidFill>
                        </a:rPr>
                        <a:t>Strings</a:t>
                      </a:r>
                      <a:endParaRPr lang="es-ES" sz="2400" dirty="0">
                        <a:solidFill>
                          <a:srgbClr val="CC0099"/>
                        </a:solidFill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>
                          <a:hlinkClick r:id="rId2"/>
                        </a:rPr>
                        <a:t>frozenset()</a:t>
                      </a:r>
                      <a:endParaRPr lang="es-ES" sz="2700"/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 dirty="0" err="1">
                          <a:solidFill>
                            <a:srgbClr val="FF0000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</a:t>
                      </a:r>
                      <a:r>
                        <a:rPr lang="es-ES" sz="2700" dirty="0">
                          <a:solidFill>
                            <a:srgbClr val="FF0000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s-ES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2000" dirty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s-ES" sz="20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2000" dirty="0" err="1">
                          <a:solidFill>
                            <a:srgbClr val="FF0000"/>
                          </a:solidFill>
                        </a:rPr>
                        <a:t>Constructors</a:t>
                      </a:r>
                      <a:endParaRPr lang="es-ES" sz="2700" dirty="0">
                        <a:solidFill>
                          <a:srgbClr val="FF0000"/>
                        </a:solidFill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range</a:t>
                      </a:r>
                      <a:r>
                        <a:rPr lang="es-ES" sz="2700" dirty="0">
                          <a:solidFill>
                            <a:schemeClr val="accent2">
                              <a:lumMod val="50000"/>
                            </a:schemeClr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s-ES" sz="27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Iterables</a:t>
                      </a:r>
                      <a:endParaRPr lang="es-ES" sz="24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 dirty="0" err="1">
                          <a:hlinkClick r:id="rId2" tooltip="vars"/>
                        </a:rPr>
                        <a:t>vars</a:t>
                      </a:r>
                      <a:r>
                        <a:rPr lang="es-ES" sz="2700" dirty="0">
                          <a:hlinkClick r:id="rId2" tooltip="vars"/>
                        </a:rPr>
                        <a:t>()</a:t>
                      </a:r>
                      <a:endParaRPr lang="es-ES" sz="2700" dirty="0"/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668740"/>
                  </a:ext>
                </a:extLst>
              </a:tr>
              <a:tr h="496680">
                <a:tc>
                  <a:txBody>
                    <a:bodyPr/>
                    <a:lstStyle/>
                    <a:p>
                      <a:r>
                        <a:rPr lang="es-ES" sz="2700">
                          <a:hlinkClick r:id="rId2" tooltip="classmethod"/>
                        </a:rPr>
                        <a:t>classmethod()</a:t>
                      </a:r>
                      <a:endParaRPr lang="es-ES" sz="2700"/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>
                          <a:hlinkClick r:id="rId2" tooltip="getattr"/>
                        </a:rPr>
                        <a:t>getattr()</a:t>
                      </a:r>
                      <a:endParaRPr lang="es-ES" sz="2700"/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>
                          <a:hlinkClick r:id="rId2" tooltip="locals"/>
                        </a:rPr>
                        <a:t>locals()</a:t>
                      </a:r>
                      <a:endParaRPr lang="es-ES" sz="2700"/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 dirty="0" err="1">
                          <a:solidFill>
                            <a:srgbClr val="66FF33"/>
                          </a:solidFill>
                          <a:hlinkClick r:id="rId2" tooltip="rep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repr</a:t>
                      </a:r>
                      <a:r>
                        <a:rPr lang="es-ES" sz="2700" dirty="0">
                          <a:solidFill>
                            <a:srgbClr val="66FF33"/>
                          </a:solidFill>
                          <a:hlinkClick r:id="rId2" tooltip="rep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s-ES" sz="2700" dirty="0">
                        <a:solidFill>
                          <a:srgbClr val="66FF33"/>
                        </a:solidFill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 dirty="0">
                          <a:solidFill>
                            <a:schemeClr val="accent2">
                              <a:lumMod val="50000"/>
                            </a:schemeClr>
                          </a:solidFill>
                          <a:hlinkClick r:id="rId2" tooltip="zi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zip()</a:t>
                      </a:r>
                      <a:endParaRPr lang="es-ES" sz="27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736566"/>
                  </a:ext>
                </a:extLst>
              </a:tr>
              <a:tr h="496680">
                <a:tc>
                  <a:txBody>
                    <a:bodyPr/>
                    <a:lstStyle/>
                    <a:p>
                      <a:r>
                        <a:rPr lang="es-ES" sz="2700" dirty="0">
                          <a:hlinkClick r:id="rId2" tooltip="compile"/>
                        </a:rPr>
                        <a:t>compile()</a:t>
                      </a:r>
                      <a:r>
                        <a:rPr lang="es-ES" sz="2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 Python </a:t>
                      </a:r>
                      <a:r>
                        <a:rPr lang="es-ES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Functioning</a:t>
                      </a:r>
                      <a:endParaRPr lang="es-ES" sz="2700" dirty="0"/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>
                          <a:hlinkClick r:id="rId2" tooltip="globals"/>
                        </a:rPr>
                        <a:t>globals()</a:t>
                      </a:r>
                      <a:endParaRPr lang="es-ES" sz="2700"/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hlinkClick r:id="rId2" tooltip="ma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map</a:t>
                      </a:r>
                      <a:r>
                        <a:rPr lang="es-ES" sz="2700" dirty="0">
                          <a:solidFill>
                            <a:schemeClr val="accent2">
                              <a:lumMod val="50000"/>
                            </a:schemeClr>
                          </a:solidFill>
                          <a:hlinkClick r:id="rId2" tooltip="ma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s-ES" sz="27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7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hlinkClick r:id="rId2" tooltip="reversed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reversed</a:t>
                      </a:r>
                      <a:r>
                        <a:rPr lang="es-ES" sz="2700" dirty="0">
                          <a:solidFill>
                            <a:schemeClr val="accent2">
                              <a:lumMod val="50000"/>
                            </a:schemeClr>
                          </a:solidFill>
                          <a:hlinkClick r:id="rId2" tooltip="reversed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s-ES" sz="2400" dirty="0">
                          <a:solidFill>
                            <a:srgbClr val="CC0099"/>
                          </a:solidFill>
                        </a:rPr>
                        <a:t> - </a:t>
                      </a:r>
                      <a:r>
                        <a:rPr lang="es-ES" sz="2400" dirty="0" err="1">
                          <a:solidFill>
                            <a:srgbClr val="CC0099"/>
                          </a:solidFill>
                        </a:rPr>
                        <a:t>Strings</a:t>
                      </a:r>
                      <a:endParaRPr lang="es-ES" sz="2400" dirty="0">
                        <a:solidFill>
                          <a:srgbClr val="CC0099"/>
                        </a:solidFill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 dirty="0">
                          <a:hlinkClick r:id="rId2" tooltip="__import__"/>
                        </a:rPr>
                        <a:t>__</a:t>
                      </a:r>
                      <a:r>
                        <a:rPr lang="es-ES" sz="2700" dirty="0" err="1">
                          <a:hlinkClick r:id="rId2" tooltip="__import__"/>
                        </a:rPr>
                        <a:t>import</a:t>
                      </a:r>
                      <a:r>
                        <a:rPr lang="es-ES" sz="2700" dirty="0">
                          <a:hlinkClick r:id="rId2" tooltip="__import__"/>
                        </a:rPr>
                        <a:t>__()</a:t>
                      </a:r>
                      <a:endParaRPr lang="es-ES" sz="2700" dirty="0"/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562609"/>
                  </a:ext>
                </a:extLst>
              </a:tr>
              <a:tr h="496680">
                <a:tc>
                  <a:txBody>
                    <a:bodyPr/>
                    <a:lstStyle/>
                    <a:p>
                      <a:r>
                        <a:rPr lang="es-ES" sz="2700" dirty="0" err="1">
                          <a:solidFill>
                            <a:srgbClr val="FF0000"/>
                          </a:solidFill>
                          <a:hlinkClick r:id="rId2" tooltip="complex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complex</a:t>
                      </a:r>
                      <a:r>
                        <a:rPr lang="es-ES" sz="2700" dirty="0">
                          <a:solidFill>
                            <a:srgbClr val="FF0000"/>
                          </a:solidFill>
                          <a:hlinkClick r:id="rId2" tooltip="complex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s-ES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600" dirty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s-ES" sz="16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600" dirty="0" err="1">
                          <a:solidFill>
                            <a:srgbClr val="FF0000"/>
                          </a:solidFill>
                        </a:rPr>
                        <a:t>Constructors</a:t>
                      </a:r>
                      <a:endParaRPr lang="es-ES" sz="2700" dirty="0">
                        <a:solidFill>
                          <a:srgbClr val="FF0000"/>
                        </a:solidFill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>
                          <a:hlinkClick r:id="rId2" tooltip="hasattr"/>
                        </a:rPr>
                        <a:t>hasattr()</a:t>
                      </a:r>
                      <a:endParaRPr lang="es-ES" sz="2700"/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7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hlinkClick r:id="rId2" tooltip="max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max</a:t>
                      </a:r>
                      <a:r>
                        <a:rPr lang="es-ES" sz="2700" dirty="0">
                          <a:solidFill>
                            <a:schemeClr val="accent6">
                              <a:lumMod val="75000"/>
                            </a:schemeClr>
                          </a:solidFill>
                          <a:hlinkClick r:id="rId2" tooltip="max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s-ES" sz="2800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s-ES" sz="2400" dirty="0">
                          <a:solidFill>
                            <a:srgbClr val="FFC000"/>
                          </a:solidFill>
                        </a:rPr>
                        <a:t>-</a:t>
                      </a:r>
                      <a:r>
                        <a:rPr lang="es-ES" sz="2400" dirty="0" err="1">
                          <a:solidFill>
                            <a:srgbClr val="FFC000"/>
                          </a:solidFill>
                        </a:rPr>
                        <a:t>Numeric</a:t>
                      </a:r>
                      <a:endParaRPr lang="es-ES" sz="2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700" dirty="0">
                          <a:solidFill>
                            <a:srgbClr val="FFC000"/>
                          </a:solidFill>
                          <a:hlinkClick r:id="rId2" tooltip="round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round()</a:t>
                      </a:r>
                      <a:endParaRPr lang="es-ES" sz="2700" dirty="0">
                        <a:solidFill>
                          <a:srgbClr val="FFC000"/>
                        </a:solidFill>
                      </a:endParaRPr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700" dirty="0"/>
                    </a:p>
                  </a:txBody>
                  <a:tcPr marL="116114" marR="116114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283520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8A5CFB66-E883-42D9-BFA4-89016F12B292}"/>
              </a:ext>
            </a:extLst>
          </p:cNvPr>
          <p:cNvSpPr txBox="1"/>
          <p:nvPr/>
        </p:nvSpPr>
        <p:spPr>
          <a:xfrm>
            <a:off x="-320938" y="8636000"/>
            <a:ext cx="16385820" cy="485114"/>
          </a:xfrm>
          <a:prstGeom prst="rect">
            <a:avLst/>
          </a:prstGeom>
          <a:noFill/>
        </p:spPr>
        <p:txBody>
          <a:bodyPr wrap="square" lIns="145143" tIns="72571" rIns="145143" bIns="72571">
            <a:spAutoFit/>
          </a:bodyPr>
          <a:lstStyle/>
          <a:p>
            <a:pPr algn="r"/>
            <a:r>
              <a:rPr lang="es-ES" sz="2200" dirty="0">
                <a:hlinkClick r:id="rId2"/>
              </a:rPr>
              <a:t>https://docs.python.org/3/library/functions.html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2659795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077C6C08-A6BD-46C3-9E4F-F280FDE609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15234" y="443541"/>
            <a:ext cx="1299845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10429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10429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10429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10429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4400" i="1" dirty="0">
                <a:solidFill>
                  <a:schemeClr val="accent2">
                    <a:lumMod val="50000"/>
                  </a:schemeClr>
                </a:solidFill>
              </a:rPr>
              <a:t>Python Basic Exercises 3 - function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2AA405-32F0-4840-A654-F31474EA14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23" y="-13136"/>
            <a:ext cx="2790085" cy="1479983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175CDFBF-092B-4EC4-B897-52F6E0DAB453}"/>
              </a:ext>
            </a:extLst>
          </p:cNvPr>
          <p:cNvSpPr/>
          <p:nvPr/>
        </p:nvSpPr>
        <p:spPr>
          <a:xfrm>
            <a:off x="0" y="2747798"/>
            <a:ext cx="16256000" cy="1254555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pPr lvl="1"/>
            <a:r>
              <a:rPr lang="en-US" b="1" dirty="0">
                <a:solidFill>
                  <a:srgbClr val="000066"/>
                </a:solidFill>
                <a:latin typeface="Arial" pitchFamily="34" charset="0"/>
              </a:rPr>
              <a:t>Write a function which can compute the factorial of a given numbers. Suppose the following input is supplied to the program: 8 </a:t>
            </a:r>
          </a:p>
          <a:p>
            <a:pPr lvl="1"/>
            <a:r>
              <a:rPr lang="en-US" b="1" dirty="0">
                <a:solidFill>
                  <a:srgbClr val="000066"/>
                </a:solidFill>
                <a:latin typeface="Arial" pitchFamily="34" charset="0"/>
              </a:rPr>
              <a:t>Then, the output should be: 40320</a:t>
            </a:r>
          </a:p>
          <a:p>
            <a:pPr lvl="1"/>
            <a:endParaRPr lang="en-US" b="1" dirty="0">
              <a:solidFill>
                <a:srgbClr val="000066"/>
              </a:solidFill>
              <a:latin typeface="Arial" pitchFamily="34" charset="0"/>
            </a:endParaRPr>
          </a:p>
          <a:p>
            <a:pPr lvl="1"/>
            <a:r>
              <a:rPr lang="en-US" dirty="0">
                <a:solidFill>
                  <a:srgbClr val="000066"/>
                </a:solidFill>
                <a:latin typeface="Arial" pitchFamily="34" charset="0"/>
              </a:rPr>
              <a:t>Hint: x=int(input("Enter the n to obtain the factorial(n):"))</a:t>
            </a:r>
          </a:p>
        </p:txBody>
      </p:sp>
    </p:spTree>
    <p:extLst>
      <p:ext uri="{BB962C8B-B14F-4D97-AF65-F5344CB8AC3E}">
        <p14:creationId xmlns:p14="http://schemas.microsoft.com/office/powerpoint/2010/main" val="293160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6 CuadroTexto"/>
          <p:cNvSpPr txBox="1">
            <a:spLocks noChangeArrowheads="1"/>
          </p:cNvSpPr>
          <p:nvPr/>
        </p:nvSpPr>
        <p:spPr bwMode="auto">
          <a:xfrm>
            <a:off x="1236134" y="762000"/>
            <a:ext cx="14740466" cy="930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45143" tIns="72571" rIns="145143" bIns="72571">
            <a:spAutoFit/>
          </a:bodyPr>
          <a:lstStyle/>
          <a:p>
            <a:pPr algn="just" eaLnBrk="0" hangingPunct="0"/>
            <a:r>
              <a:rPr lang="en-US" sz="2200" b="1" dirty="0"/>
              <a:t>Optional exercise for the forum:</a:t>
            </a:r>
          </a:p>
          <a:p>
            <a:pPr algn="just" eaLnBrk="0" hangingPunct="0"/>
            <a:endParaRPr lang="en-US" sz="2200" b="1" dirty="0"/>
          </a:p>
          <a:p>
            <a:pPr algn="just" eaLnBrk="0" hangingPunct="0"/>
            <a:r>
              <a:rPr lang="en-US" sz="1900" b="1" dirty="0"/>
              <a:t>Listen to the song, find the pattern, then write a function: </a:t>
            </a:r>
            <a:r>
              <a:rPr lang="en-US" sz="1900" b="1" dirty="0" err="1"/>
              <a:t>soco_bate_vira</a:t>
            </a:r>
            <a:r>
              <a:rPr lang="en-US" sz="1900" b="1" dirty="0"/>
              <a:t>(n)</a:t>
            </a:r>
          </a:p>
          <a:p>
            <a:pPr algn="just" eaLnBrk="0" hangingPunct="0"/>
            <a:endParaRPr lang="en-US" sz="1900" b="1" dirty="0"/>
          </a:p>
          <a:p>
            <a:pPr algn="just" eaLnBrk="0" hangingPunct="0"/>
            <a:r>
              <a:rPr lang="en-US" sz="1900" b="1" dirty="0"/>
              <a:t>That receives:</a:t>
            </a:r>
          </a:p>
          <a:p>
            <a:pPr algn="just" eaLnBrk="0" hangingPunct="0"/>
            <a:r>
              <a:rPr lang="en-US" sz="1900" b="1" dirty="0"/>
              <a:t>&gt; </a:t>
            </a:r>
            <a:r>
              <a:rPr lang="en-US" sz="1900" b="1" dirty="0" err="1"/>
              <a:t>soco_bate_vira</a:t>
            </a:r>
            <a:r>
              <a:rPr lang="en-US" sz="1900" b="1" dirty="0"/>
              <a:t>(2)</a:t>
            </a:r>
          </a:p>
          <a:p>
            <a:pPr algn="just" eaLnBrk="0" hangingPunct="0"/>
            <a:r>
              <a:rPr lang="en-US" sz="1900" b="1" dirty="0"/>
              <a:t>[1] </a:t>
            </a:r>
            <a:r>
              <a:rPr lang="en-US" sz="1900" b="1" dirty="0" err="1"/>
              <a:t>Soco</a:t>
            </a:r>
            <a:r>
              <a:rPr lang="en-US" sz="1900" b="1" dirty="0"/>
              <a:t> </a:t>
            </a:r>
            <a:r>
              <a:rPr lang="en-US" sz="1900" b="1" dirty="0" err="1"/>
              <a:t>Soco</a:t>
            </a:r>
            <a:r>
              <a:rPr lang="en-US" sz="1900" b="1" dirty="0"/>
              <a:t>  Bate  </a:t>
            </a:r>
            <a:r>
              <a:rPr lang="en-US" sz="1900" b="1" dirty="0" err="1"/>
              <a:t>Bate</a:t>
            </a:r>
            <a:r>
              <a:rPr lang="en-US" sz="1900" b="1" dirty="0"/>
              <a:t>  </a:t>
            </a:r>
            <a:r>
              <a:rPr lang="en-US" sz="1900" b="1" dirty="0" err="1"/>
              <a:t>Soco</a:t>
            </a:r>
            <a:r>
              <a:rPr lang="en-US" sz="1900" b="1" dirty="0"/>
              <a:t>  </a:t>
            </a:r>
            <a:r>
              <a:rPr lang="en-US" sz="1900" b="1" dirty="0" err="1"/>
              <a:t>Soco</a:t>
            </a:r>
            <a:r>
              <a:rPr lang="en-US" sz="1900" b="1" dirty="0"/>
              <a:t>  </a:t>
            </a:r>
            <a:r>
              <a:rPr lang="en-US" sz="1900" b="1" dirty="0" err="1"/>
              <a:t>Vira</a:t>
            </a:r>
            <a:r>
              <a:rPr lang="en-US" sz="1900" b="1" dirty="0"/>
              <a:t>  </a:t>
            </a:r>
            <a:r>
              <a:rPr lang="en-US" sz="1900" b="1" dirty="0" err="1"/>
              <a:t>Vira</a:t>
            </a:r>
            <a:endParaRPr lang="en-US" sz="1900" b="1" dirty="0"/>
          </a:p>
          <a:p>
            <a:pPr algn="just" eaLnBrk="0" hangingPunct="0"/>
            <a:endParaRPr lang="en-US" sz="1900" b="1" dirty="0"/>
          </a:p>
          <a:p>
            <a:pPr algn="just" eaLnBrk="0" hangingPunct="0"/>
            <a:r>
              <a:rPr lang="en-US" sz="1900" b="1" dirty="0"/>
              <a:t>&gt; </a:t>
            </a:r>
            <a:r>
              <a:rPr lang="en-US" sz="1900" b="1" dirty="0" err="1"/>
              <a:t>soco_bate_vira</a:t>
            </a:r>
            <a:r>
              <a:rPr lang="en-US" sz="1900" b="1" dirty="0"/>
              <a:t>(1)</a:t>
            </a:r>
          </a:p>
          <a:p>
            <a:pPr algn="just" eaLnBrk="0" hangingPunct="0"/>
            <a:r>
              <a:rPr lang="en-US" sz="1900" b="1" dirty="0"/>
              <a:t>[1] </a:t>
            </a:r>
            <a:r>
              <a:rPr lang="en-US" sz="1900" b="1" dirty="0" err="1"/>
              <a:t>Soco</a:t>
            </a:r>
            <a:r>
              <a:rPr lang="en-US" sz="1900" b="1" dirty="0"/>
              <a:t>  Bate  </a:t>
            </a:r>
            <a:r>
              <a:rPr lang="en-US" sz="1900" b="1" dirty="0" err="1"/>
              <a:t>Soco</a:t>
            </a:r>
            <a:r>
              <a:rPr lang="en-US" sz="1900" b="1" dirty="0"/>
              <a:t>  </a:t>
            </a:r>
            <a:r>
              <a:rPr lang="en-US" sz="1900" b="1" dirty="0" err="1"/>
              <a:t>Vira</a:t>
            </a:r>
            <a:endParaRPr lang="en-US" sz="1900" b="1" dirty="0"/>
          </a:p>
          <a:p>
            <a:pPr algn="just" eaLnBrk="0" hangingPunct="0"/>
            <a:endParaRPr lang="en-US" sz="1900" b="1" dirty="0"/>
          </a:p>
          <a:p>
            <a:pPr algn="just" eaLnBrk="0" hangingPunct="0"/>
            <a:r>
              <a:rPr lang="en-US" sz="1900" b="1" dirty="0"/>
              <a:t>&gt; </a:t>
            </a:r>
            <a:r>
              <a:rPr lang="en-US" sz="1900" b="1" dirty="0" err="1"/>
              <a:t>soco_bate_vira</a:t>
            </a:r>
            <a:r>
              <a:rPr lang="en-US" sz="1900" b="1" dirty="0"/>
              <a:t>(0)</a:t>
            </a:r>
          </a:p>
          <a:p>
            <a:pPr algn="just" eaLnBrk="0" hangingPunct="0"/>
            <a:r>
              <a:rPr lang="en-US" sz="1900" b="1" dirty="0"/>
              <a:t>[1] </a:t>
            </a:r>
            <a:r>
              <a:rPr lang="en-US" sz="1900" b="1" dirty="0" err="1"/>
              <a:t>Soco</a:t>
            </a:r>
            <a:r>
              <a:rPr lang="en-US" sz="1900" b="1" dirty="0"/>
              <a:t>  Bate </a:t>
            </a:r>
            <a:r>
              <a:rPr lang="en-US" sz="1900" b="1" dirty="0" err="1"/>
              <a:t>Vira</a:t>
            </a:r>
            <a:endParaRPr lang="en-US" sz="1900" b="1" dirty="0"/>
          </a:p>
          <a:p>
            <a:pPr algn="just" eaLnBrk="0" hangingPunct="0"/>
            <a:endParaRPr lang="en-US" sz="1900" b="1" dirty="0"/>
          </a:p>
          <a:p>
            <a:pPr algn="just" eaLnBrk="0" hangingPunct="0"/>
            <a:r>
              <a:rPr lang="en-US" sz="1900" b="1" dirty="0"/>
              <a:t>What is the result of </a:t>
            </a:r>
            <a:r>
              <a:rPr lang="en-US" sz="1900" b="1" dirty="0" err="1"/>
              <a:t>soco_bate_vira</a:t>
            </a:r>
            <a:r>
              <a:rPr lang="en-US" sz="1900" b="1" dirty="0"/>
              <a:t>(3)?</a:t>
            </a:r>
          </a:p>
          <a:p>
            <a:pPr algn="just" eaLnBrk="0" hangingPunct="0"/>
            <a:r>
              <a:rPr lang="en-US" sz="1900" b="1" dirty="0"/>
              <a:t>and </a:t>
            </a:r>
            <a:r>
              <a:rPr lang="en-US" sz="1900" b="1" dirty="0" err="1"/>
              <a:t>soco_bate_vira</a:t>
            </a:r>
            <a:r>
              <a:rPr lang="en-US" sz="1900" b="1" dirty="0"/>
              <a:t>(4)?</a:t>
            </a:r>
          </a:p>
          <a:p>
            <a:pPr algn="just" eaLnBrk="0" hangingPunct="0"/>
            <a:r>
              <a:rPr lang="en-US" sz="1900" b="1" dirty="0"/>
              <a:t>and </a:t>
            </a:r>
            <a:r>
              <a:rPr lang="en-US" sz="1900" b="1" dirty="0" err="1"/>
              <a:t>soco_bate_vira</a:t>
            </a:r>
            <a:r>
              <a:rPr lang="en-US" sz="1900" b="1" dirty="0"/>
              <a:t>(5)?</a:t>
            </a:r>
          </a:p>
          <a:p>
            <a:pPr algn="just" eaLnBrk="0" hangingPunct="0"/>
            <a:endParaRPr lang="en-US" sz="1900" b="1" dirty="0"/>
          </a:p>
          <a:p>
            <a:pPr algn="just" eaLnBrk="0" hangingPunct="0"/>
            <a:r>
              <a:rPr lang="en-US" sz="1900" b="1" dirty="0">
                <a:hlinkClick r:id="rId2"/>
              </a:rPr>
              <a:t>https://www.youtube.com/watch?v=VZGcm_JYOKM</a:t>
            </a:r>
            <a:r>
              <a:rPr lang="en-US" sz="1900" b="1" dirty="0"/>
              <a:t> </a:t>
            </a:r>
          </a:p>
          <a:p>
            <a:pPr algn="just" eaLnBrk="0" hangingPunct="0"/>
            <a:endParaRPr lang="en-US" sz="1900" b="1" dirty="0"/>
          </a:p>
          <a:p>
            <a:pPr algn="just" eaLnBrk="0" hangingPunct="0"/>
            <a:endParaRPr lang="en-US" sz="1900" b="1" dirty="0"/>
          </a:p>
          <a:p>
            <a:pPr algn="just" eaLnBrk="0" hangingPunct="0"/>
            <a:endParaRPr lang="en-US" sz="1900" b="1" dirty="0"/>
          </a:p>
          <a:p>
            <a:pPr algn="just" eaLnBrk="0" hangingPunct="0"/>
            <a:endParaRPr lang="en-US" sz="1900" b="1" dirty="0"/>
          </a:p>
          <a:p>
            <a:pPr algn="just" eaLnBrk="0" hangingPunct="0"/>
            <a:endParaRPr lang="en-US" sz="1900" b="1" dirty="0"/>
          </a:p>
          <a:p>
            <a:pPr algn="just" eaLnBrk="0" hangingPunct="0"/>
            <a:endParaRPr lang="en-US" sz="1900" b="1" dirty="0"/>
          </a:p>
          <a:p>
            <a:pPr algn="just" eaLnBrk="0" hangingPunct="0"/>
            <a:endParaRPr lang="en-US" sz="1900" b="1" dirty="0"/>
          </a:p>
          <a:p>
            <a:pPr algn="just" eaLnBrk="0" hangingPunct="0"/>
            <a:endParaRPr lang="en-US" sz="1900" b="1" dirty="0"/>
          </a:p>
          <a:p>
            <a:pPr algn="just" eaLnBrk="0" hangingPunct="0"/>
            <a:endParaRPr lang="en-US" sz="1900" b="1" dirty="0"/>
          </a:p>
          <a:p>
            <a:pPr algn="just" eaLnBrk="0" hangingPunct="0"/>
            <a:endParaRPr lang="en-US" sz="1900" b="1" dirty="0"/>
          </a:p>
          <a:p>
            <a:pPr algn="just" eaLnBrk="0" hangingPunct="0"/>
            <a:r>
              <a:rPr lang="en-US" sz="1900" b="1" dirty="0"/>
              <a:t>Chocolate prize next F2F class for anyone that can do this version in class:</a:t>
            </a:r>
          </a:p>
          <a:p>
            <a:pPr algn="just" eaLnBrk="0" hangingPunct="0"/>
            <a:r>
              <a:rPr lang="en-US" sz="1900" b="1" dirty="0">
                <a:hlinkClick r:id="rId3"/>
              </a:rPr>
              <a:t>https://www.youtube.com/watch?v=zk_3onMpwwU</a:t>
            </a:r>
            <a:r>
              <a:rPr lang="en-US" sz="1900" b="1" dirty="0"/>
              <a:t>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666867B-C7E2-433A-86BE-DFEFEEFAC1D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86812" y="4379979"/>
            <a:ext cx="4438000" cy="308003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FF670E9-426F-4ABC-B90E-DCBE40FEA0A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200341" y="1787690"/>
            <a:ext cx="4050311" cy="249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46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077C6C08-A6BD-46C3-9E4F-F280FDE609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15234" y="443541"/>
            <a:ext cx="1299845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10429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10429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10429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10429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4400" i="1" dirty="0">
                <a:solidFill>
                  <a:schemeClr val="accent2">
                    <a:lumMod val="50000"/>
                  </a:schemeClr>
                </a:solidFill>
              </a:rPr>
              <a:t>Python Basic Exercises 4 - function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2AA405-32F0-4840-A654-F31474EA14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23" y="-13136"/>
            <a:ext cx="2790085" cy="1479983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175CDFBF-092B-4EC4-B897-52F6E0DAB453}"/>
              </a:ext>
            </a:extLst>
          </p:cNvPr>
          <p:cNvSpPr/>
          <p:nvPr/>
        </p:nvSpPr>
        <p:spPr>
          <a:xfrm>
            <a:off x="191118" y="1672717"/>
            <a:ext cx="15361707" cy="5563427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pPr marL="1269999" lvl="1" indent="-544285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66"/>
                </a:solidFill>
                <a:latin typeface="Arial" pitchFamily="34" charset="0"/>
              </a:rPr>
              <a:t>Write a program that invokes a function that calculates and returns the value according to the given formula:</a:t>
            </a:r>
          </a:p>
          <a:p>
            <a:pPr lvl="2"/>
            <a:r>
              <a:rPr lang="en-US" sz="3200" b="1" dirty="0">
                <a:solidFill>
                  <a:srgbClr val="000066"/>
                </a:solidFill>
                <a:latin typeface="Arial" pitchFamily="34" charset="0"/>
              </a:rPr>
              <a:t>	Q = [(2 * C * D)/H]</a:t>
            </a:r>
          </a:p>
          <a:p>
            <a:pPr marL="1269999" lvl="1" indent="-544285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000066"/>
              </a:solidFill>
              <a:latin typeface="Arial" pitchFamily="34" charset="0"/>
            </a:endParaRPr>
          </a:p>
          <a:p>
            <a:pPr lvl="1"/>
            <a:r>
              <a:rPr lang="en-US" sz="3200" b="1" dirty="0">
                <a:solidFill>
                  <a:srgbClr val="000066"/>
                </a:solidFill>
                <a:latin typeface="Arial" pitchFamily="34" charset="0"/>
              </a:rPr>
              <a:t>Call your function several times, using integer values of your choice to C, D and H. The output of your function should always be integer. </a:t>
            </a:r>
          </a:p>
          <a:p>
            <a:pPr marL="1269999" lvl="1" indent="-544285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000066"/>
              </a:solidFill>
              <a:latin typeface="Arial" pitchFamily="34" charset="0"/>
            </a:endParaRPr>
          </a:p>
          <a:p>
            <a:pPr lvl="1"/>
            <a:r>
              <a:rPr lang="en-US" sz="3200" dirty="0">
                <a:solidFill>
                  <a:srgbClr val="000066"/>
                </a:solidFill>
                <a:latin typeface="Arial" pitchFamily="34" charset="0"/>
              </a:rPr>
              <a:t>Hint: If the output received is in decimal form, it should be rounded off to its nearest value (for example, if the output received is 26.1, it should be printed as 26)</a:t>
            </a:r>
          </a:p>
          <a:p>
            <a:pPr marL="1269999" lvl="1" indent="-544285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02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AutoShape 8" descr="Discover the Dataiku DSS Features and Editions"/>
          <p:cNvSpPr>
            <a:spLocks noChangeAspect="1" noChangeArrowheads="1"/>
          </p:cNvSpPr>
          <p:nvPr/>
        </p:nvSpPr>
        <p:spPr bwMode="auto">
          <a:xfrm>
            <a:off x="276578" y="-192616"/>
            <a:ext cx="541867" cy="406402"/>
          </a:xfrm>
          <a:prstGeom prst="rect">
            <a:avLst/>
          </a:prstGeom>
          <a:noFill/>
        </p:spPr>
        <p:txBody>
          <a:bodyPr vert="horz" wrap="square" lIns="162553" tIns="81276" rIns="162553" bIns="81276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4" name="AutoShape 10" descr="Discover the Dataiku DSS Features and Editions"/>
          <p:cNvSpPr>
            <a:spLocks noChangeAspect="1" noChangeArrowheads="1"/>
          </p:cNvSpPr>
          <p:nvPr/>
        </p:nvSpPr>
        <p:spPr bwMode="auto">
          <a:xfrm>
            <a:off x="276578" y="-192616"/>
            <a:ext cx="541867" cy="406402"/>
          </a:xfrm>
          <a:prstGeom prst="rect">
            <a:avLst/>
          </a:prstGeom>
          <a:noFill/>
        </p:spPr>
        <p:txBody>
          <a:bodyPr vert="horz" wrap="square" lIns="162553" tIns="81276" rIns="162553" bIns="81276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576595" y="2523773"/>
            <a:ext cx="7157716" cy="3088017"/>
          </a:xfrm>
          <a:prstGeom prst="rect">
            <a:avLst/>
          </a:prstGeom>
        </p:spPr>
        <p:txBody>
          <a:bodyPr wrap="none" lIns="162553" tIns="81276" rIns="162553" bIns="81276">
            <a:spAutoFit/>
          </a:bodyPr>
          <a:lstStyle/>
          <a:p>
            <a:pPr algn="ctr"/>
            <a:r>
              <a:rPr lang="es-ES" sz="4300" dirty="0">
                <a:solidFill>
                  <a:schemeClr val="accent6">
                    <a:lumMod val="75000"/>
                  </a:schemeClr>
                </a:solidFill>
              </a:rPr>
              <a:t>PYTHON BÁSICO – FUNCIONES</a:t>
            </a:r>
          </a:p>
          <a:p>
            <a:pPr algn="ctr"/>
            <a:endParaRPr lang="es-ES" sz="4300" dirty="0"/>
          </a:p>
          <a:p>
            <a:pPr algn="ctr"/>
            <a:r>
              <a:rPr lang="es-ES" sz="4300" dirty="0"/>
              <a:t>Prof. Manoel Gadi</a:t>
            </a:r>
          </a:p>
          <a:p>
            <a:pPr algn="ctr"/>
            <a:r>
              <a:rPr lang="es-ES" sz="4300" dirty="0">
                <a:hlinkClick r:id="rId2"/>
              </a:rPr>
              <a:t>mfalonso@faculty.ie.edu</a:t>
            </a:r>
            <a:r>
              <a:rPr lang="es-ES" sz="4300" dirty="0"/>
              <a:t>  </a:t>
            </a:r>
          </a:p>
          <a:p>
            <a:endParaRPr lang="en-GB" dirty="0"/>
          </a:p>
        </p:txBody>
      </p:sp>
      <p:pic>
        <p:nvPicPr>
          <p:cNvPr id="21" name="Picture 24" descr="Manoel Fernando Alonso Gad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1829" y="5212071"/>
            <a:ext cx="3039534" cy="3039534"/>
          </a:xfrm>
          <a:prstGeom prst="rect">
            <a:avLst/>
          </a:prstGeom>
          <a:noFill/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F0F29BEF-5D45-43CC-B0DC-DEB096AAD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8746" y="446199"/>
            <a:ext cx="375341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9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53DFD3E-ECF2-45D9-8A03-4CF044F682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5914" y="59267"/>
            <a:ext cx="13826068" cy="784830"/>
          </a:xfrm>
        </p:spPr>
        <p:txBody>
          <a:bodyPr/>
          <a:lstStyle/>
          <a:p>
            <a:pPr eaLnBrk="1" hangingPunct="1"/>
            <a:r>
              <a:rPr lang="en-US" altLang="es-ES_tradnl" sz="5100" dirty="0">
                <a:latin typeface="Calibri" panose="020F0502020204030204" pitchFamily="34" charset="0"/>
              </a:rPr>
              <a:t>If – </a:t>
            </a:r>
            <a:r>
              <a:rPr lang="en-US" altLang="es-ES_tradnl" sz="5100" dirty="0" err="1">
                <a:latin typeface="Calibri" panose="020F0502020204030204" pitchFamily="34" charset="0"/>
              </a:rPr>
              <a:t>elif</a:t>
            </a:r>
            <a:r>
              <a:rPr lang="en-US" altLang="es-ES_tradnl" sz="5100" dirty="0">
                <a:latin typeface="Calibri" panose="020F0502020204030204" pitchFamily="34" charset="0"/>
              </a:rPr>
              <a:t> - else</a:t>
            </a:r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5424989C-4985-4159-860E-FAB04AE40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382" y="2076451"/>
            <a:ext cx="12296421" cy="5405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78" name="Picture 2" descr="Recap of Recent Blogposts Worth Reviewing - DynaS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260922">
            <a:off x="12132210" y="461909"/>
            <a:ext cx="3923364" cy="16551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634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>
            <a:extLst>
              <a:ext uri="{FF2B5EF4-FFF2-40B4-BE49-F238E27FC236}">
                <a16:creationId xmlns:a16="http://schemas.microsoft.com/office/drawing/2014/main" id="{84B327A3-2266-43D9-BFB1-5D598035E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13" y="1691218"/>
            <a:ext cx="9519356" cy="3649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2">
            <a:extLst>
              <a:ext uri="{FF2B5EF4-FFF2-40B4-BE49-F238E27FC236}">
                <a16:creationId xmlns:a16="http://schemas.microsoft.com/office/drawing/2014/main" id="{A2CE51C5-914A-4B25-AE19-7BB8A97352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5914" y="59267"/>
            <a:ext cx="13826068" cy="784830"/>
          </a:xfrm>
        </p:spPr>
        <p:txBody>
          <a:bodyPr/>
          <a:lstStyle/>
          <a:p>
            <a:pPr eaLnBrk="1" hangingPunct="1"/>
            <a:r>
              <a:rPr lang="en-US" altLang="es-ES_tradnl" sz="5100" dirty="0">
                <a:latin typeface="Calibri" panose="020F0502020204030204" pitchFamily="34" charset="0"/>
              </a:rPr>
              <a:t>While Loop</a:t>
            </a:r>
          </a:p>
        </p:txBody>
      </p:sp>
      <p:pic>
        <p:nvPicPr>
          <p:cNvPr id="26628" name="Picture 2">
            <a:extLst>
              <a:ext uri="{FF2B5EF4-FFF2-40B4-BE49-F238E27FC236}">
                <a16:creationId xmlns:a16="http://schemas.microsoft.com/office/drawing/2014/main" id="{5E2F8A62-56A0-4D44-8C56-4BFCB699F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356" y="1883834"/>
            <a:ext cx="8599312" cy="670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Recap of Recent Blogposts Worth Reviewing - DynaSi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260922">
            <a:off x="12067301" y="653930"/>
            <a:ext cx="3923364" cy="16551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61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B8CEDD8-41C1-4181-8290-17017BC0E90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5914" y="59267"/>
            <a:ext cx="13826068" cy="784830"/>
          </a:xfrm>
        </p:spPr>
        <p:txBody>
          <a:bodyPr/>
          <a:lstStyle/>
          <a:p>
            <a:pPr eaLnBrk="1" hangingPunct="1"/>
            <a:r>
              <a:rPr lang="en-US" altLang="es-ES_tradnl" sz="5100" dirty="0">
                <a:latin typeface="Calibri" panose="020F0502020204030204" pitchFamily="34" charset="0"/>
              </a:rPr>
              <a:t>While and if</a:t>
            </a:r>
          </a:p>
        </p:txBody>
      </p:sp>
      <p:pic>
        <p:nvPicPr>
          <p:cNvPr id="27651" name="Picture 2">
            <a:extLst>
              <a:ext uri="{FF2B5EF4-FFF2-40B4-BE49-F238E27FC236}">
                <a16:creationId xmlns:a16="http://schemas.microsoft.com/office/drawing/2014/main" id="{B725ADA2-46DF-454B-8F73-2CA0F2C86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360" y="1499659"/>
            <a:ext cx="8960555" cy="746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6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B725ADA2-46DF-454B-8F73-2CA0F2C86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871" y="1499659"/>
            <a:ext cx="7951436" cy="662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2">
            <a:extLst>
              <a:ext uri="{FF2B5EF4-FFF2-40B4-BE49-F238E27FC236}">
                <a16:creationId xmlns:a16="http://schemas.microsoft.com/office/drawing/2014/main" id="{8B8CEDD8-41C1-4181-8290-17017BC0E90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84200" y="-457200"/>
            <a:ext cx="16576939" cy="2031325"/>
          </a:xfrm>
        </p:spPr>
        <p:txBody>
          <a:bodyPr/>
          <a:lstStyle/>
          <a:p>
            <a:pPr eaLnBrk="1" hangingPunct="1"/>
            <a:br>
              <a:rPr lang="en-US" altLang="es-ES_tradnl" sz="4400" dirty="0">
                <a:latin typeface="Calibri" panose="020F0502020204030204" pitchFamily="34" charset="0"/>
              </a:rPr>
            </a:br>
            <a:r>
              <a:rPr lang="en-US" altLang="es-ES_tradnl" sz="4400" dirty="0">
                <a:latin typeface="Calibri" panose="020F0502020204030204" pitchFamily="34" charset="0"/>
              </a:rPr>
              <a:t>ONE SINGLE TRAIN (no parallelism) and while and if code </a:t>
            </a:r>
            <a:br>
              <a:rPr lang="en-US" altLang="es-ES_tradnl" sz="4400" dirty="0">
                <a:latin typeface="Calibri" panose="020F0502020204030204" pitchFamily="34" charset="0"/>
              </a:rPr>
            </a:br>
            <a:endParaRPr lang="en-US" altLang="es-ES_tradnl" sz="4400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D:\01-IE\01-Master Big Data and Business Analytics\IE-MBD-EN-BL ENE-2021J-1\Statistical Programming - Python\03-SESSION5-VC-PythonBasicsStructures\uk_old_railway_networ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04" y="1211627"/>
            <a:ext cx="6773333" cy="75184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3519488" y="1691680"/>
            <a:ext cx="1792199" cy="4608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00698" y="1595669"/>
            <a:ext cx="1405467" cy="6912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Arrow Connector 23"/>
          <p:cNvCxnSpPr/>
          <p:nvPr/>
        </p:nvCxnSpPr>
        <p:spPr>
          <a:xfrm>
            <a:off x="7103886" y="2171733"/>
            <a:ext cx="652872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103886" y="1787691"/>
            <a:ext cx="6272697" cy="1920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975872" y="2747797"/>
            <a:ext cx="652872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975872" y="2267744"/>
            <a:ext cx="665674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103886" y="1787691"/>
            <a:ext cx="652872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67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26101C-330A-4595-9865-1BC9A333170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1026" name="AutoShape 2" descr="https://campus.ie.edu/courses/1/MBD-EN-BL2021J-1_32R203_386822/db/_5209258_1/embedded/how_breaks_work.png"/>
          <p:cNvSpPr>
            <a:spLocks noChangeAspect="1" noChangeArrowheads="1"/>
          </p:cNvSpPr>
          <p:nvPr/>
        </p:nvSpPr>
        <p:spPr bwMode="auto">
          <a:xfrm>
            <a:off x="276578" y="-192617"/>
            <a:ext cx="541867" cy="406401"/>
          </a:xfrm>
          <a:prstGeom prst="rect">
            <a:avLst/>
          </a:prstGeom>
          <a:noFill/>
        </p:spPr>
        <p:txBody>
          <a:bodyPr vert="horz" wrap="square" lIns="145143" tIns="72571" rIns="145143" bIns="72571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5375" y="2747797"/>
            <a:ext cx="10746096" cy="572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087218" y="251520"/>
            <a:ext cx="15168782" cy="700557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r>
              <a:rPr lang="en-GB" b="1" dirty="0"/>
              <a:t> </a:t>
            </a:r>
            <a:endParaRPr lang="en-GB" dirty="0"/>
          </a:p>
          <a:p>
            <a:r>
              <a:rPr lang="en-GB" dirty="0"/>
              <a:t>When we use 'break‘, does 'break' exit the immediate loop it is part of or does it exit the outermost loop?</a:t>
            </a:r>
          </a:p>
        </p:txBody>
      </p:sp>
    </p:spTree>
    <p:extLst>
      <p:ext uri="{BB962C8B-B14F-4D97-AF65-F5344CB8AC3E}">
        <p14:creationId xmlns:p14="http://schemas.microsoft.com/office/powerpoint/2010/main" val="324230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CF445B0-1894-4D6E-9F45-536A9DBB71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5914" y="59267"/>
            <a:ext cx="13826068" cy="784830"/>
          </a:xfrm>
        </p:spPr>
        <p:txBody>
          <a:bodyPr/>
          <a:lstStyle/>
          <a:p>
            <a:pPr eaLnBrk="1" hangingPunct="1"/>
            <a:r>
              <a:rPr lang="en-US" altLang="es-ES_tradnl" sz="5100" dirty="0">
                <a:latin typeface="Calibri" panose="020F0502020204030204" pitchFamily="34" charset="0"/>
              </a:rPr>
              <a:t>Logical operators</a:t>
            </a:r>
          </a:p>
        </p:txBody>
      </p:sp>
      <p:pic>
        <p:nvPicPr>
          <p:cNvPr id="25603" name="Picture 2">
            <a:extLst>
              <a:ext uri="{FF2B5EF4-FFF2-40B4-BE49-F238E27FC236}">
                <a16:creationId xmlns:a16="http://schemas.microsoft.com/office/drawing/2014/main" id="{F7D24C0D-CD74-402E-A668-DB7E17E4B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15" y="1500717"/>
            <a:ext cx="8449733" cy="6957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3">
            <a:extLst>
              <a:ext uri="{FF2B5EF4-FFF2-40B4-BE49-F238E27FC236}">
                <a16:creationId xmlns:a16="http://schemas.microsoft.com/office/drawing/2014/main" id="{3CA9E6B5-5C9A-40B8-852F-3108A345D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648" y="1543054"/>
            <a:ext cx="7388578" cy="4895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92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2800" y="990600"/>
            <a:ext cx="53340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193800" y="1295400"/>
            <a:ext cx="19050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CPU</a:t>
            </a:r>
            <a:endParaRPr lang="en-GB" sz="3600" dirty="0"/>
          </a:p>
        </p:txBody>
      </p:sp>
      <p:sp>
        <p:nvSpPr>
          <p:cNvPr id="6" name="Rectangle 5"/>
          <p:cNvSpPr/>
          <p:nvPr/>
        </p:nvSpPr>
        <p:spPr>
          <a:xfrm>
            <a:off x="3708400" y="1295400"/>
            <a:ext cx="19050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ROM</a:t>
            </a:r>
            <a:endParaRPr lang="en-GB" sz="3600" dirty="0"/>
          </a:p>
        </p:txBody>
      </p:sp>
      <p:sp>
        <p:nvSpPr>
          <p:cNvPr id="7" name="Rectangle 6"/>
          <p:cNvSpPr/>
          <p:nvPr/>
        </p:nvSpPr>
        <p:spPr>
          <a:xfrm>
            <a:off x="3708400" y="2667000"/>
            <a:ext cx="19050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HD</a:t>
            </a:r>
            <a:endParaRPr lang="en-GB" sz="3600" dirty="0"/>
          </a:p>
        </p:txBody>
      </p:sp>
      <p:sp>
        <p:nvSpPr>
          <p:cNvPr id="8" name="Left Brace 7"/>
          <p:cNvSpPr/>
          <p:nvPr/>
        </p:nvSpPr>
        <p:spPr>
          <a:xfrm rot="16601733">
            <a:off x="4396786" y="173708"/>
            <a:ext cx="1066800" cy="90867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641600" y="5105400"/>
            <a:ext cx="223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95% de los problemas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8890000" y="1143000"/>
            <a:ext cx="5410200" cy="3733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DATOS:</a:t>
            </a:r>
          </a:p>
          <a:p>
            <a:pPr algn="ctr"/>
            <a:endParaRPr lang="es-ES" sz="2800" dirty="0"/>
          </a:p>
          <a:p>
            <a:pPr algn="ctr"/>
            <a:r>
              <a:rPr lang="es-ES" sz="2800" dirty="0"/>
              <a:t>VELOCIDAD</a:t>
            </a:r>
          </a:p>
          <a:p>
            <a:pPr algn="ctr"/>
            <a:endParaRPr lang="es-ES" sz="2800" dirty="0"/>
          </a:p>
          <a:p>
            <a:pPr algn="ctr"/>
            <a:r>
              <a:rPr lang="es-ES" sz="2800" dirty="0"/>
              <a:t>VOLUMEN</a:t>
            </a:r>
          </a:p>
          <a:p>
            <a:pPr algn="ctr"/>
            <a:endParaRPr lang="es-ES" sz="2800" dirty="0"/>
          </a:p>
          <a:p>
            <a:pPr algn="ctr"/>
            <a:r>
              <a:rPr lang="es-ES" sz="2800" dirty="0"/>
              <a:t>VARIABILILDAD (estructuras)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689600" y="1828800"/>
            <a:ext cx="45720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689600" y="3200400"/>
            <a:ext cx="47244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118600" y="5257800"/>
            <a:ext cx="5334000" cy="37338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CÓDIGO:</a:t>
            </a:r>
          </a:p>
          <a:p>
            <a:pPr algn="ctr"/>
            <a:endParaRPr lang="es-ES" sz="2800" dirty="0"/>
          </a:p>
          <a:p>
            <a:pPr algn="ctr"/>
            <a:r>
              <a:rPr lang="es-ES" sz="2800" dirty="0"/>
              <a:t>ENTENDIBLE (documentación)</a:t>
            </a:r>
          </a:p>
          <a:p>
            <a:pPr algn="ctr"/>
            <a:endParaRPr lang="es-ES" sz="2800" dirty="0"/>
          </a:p>
          <a:p>
            <a:pPr algn="ctr"/>
            <a:r>
              <a:rPr lang="es-ES" sz="2800" dirty="0"/>
              <a:t>CORRECTO (testeo)</a:t>
            </a:r>
          </a:p>
          <a:p>
            <a:pPr algn="ctr"/>
            <a:endParaRPr lang="es-ES" sz="2800" dirty="0"/>
          </a:p>
          <a:p>
            <a:pPr algn="ctr"/>
            <a:r>
              <a:rPr lang="es-ES" sz="2800" dirty="0"/>
              <a:t>REUTILIZABLE (funciones, clases y paquetes)</a:t>
            </a:r>
          </a:p>
        </p:txBody>
      </p:sp>
    </p:spTree>
    <p:extLst>
      <p:ext uri="{BB962C8B-B14F-4D97-AF65-F5344CB8AC3E}">
        <p14:creationId xmlns:p14="http://schemas.microsoft.com/office/powerpoint/2010/main" val="773344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</TotalTime>
  <Words>747</Words>
  <Application>Microsoft Office PowerPoint</Application>
  <PresentationFormat>Personalizado</PresentationFormat>
  <Paragraphs>168</Paragraphs>
  <Slides>16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Palatino Linotype</vt:lpstr>
      <vt:lpstr>Office Theme</vt:lpstr>
      <vt:lpstr>Presentación de PowerPoint</vt:lpstr>
      <vt:lpstr>Presentación de PowerPoint</vt:lpstr>
      <vt:lpstr>If – elif - else</vt:lpstr>
      <vt:lpstr>While Loop</vt:lpstr>
      <vt:lpstr>While and if</vt:lpstr>
      <vt:lpstr> ONE SINGLE TRAIN (no parallelism) and while and if code  </vt:lpstr>
      <vt:lpstr>Presentación de PowerPoint</vt:lpstr>
      <vt:lpstr>Logical operators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Ordenadores</dc:title>
  <dc:creator>Online2PDF.com</dc:creator>
  <cp:lastModifiedBy>Manoel Gadi</cp:lastModifiedBy>
  <cp:revision>40</cp:revision>
  <dcterms:created xsi:type="dcterms:W3CDTF">2019-10-18T15:25:16Z</dcterms:created>
  <dcterms:modified xsi:type="dcterms:W3CDTF">2021-09-22T12:52:41Z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2019-10-18T00:00:00Z</vt:filetime>
  </property>
  <property fmtid="{D5CDD505-2E9C-101B-9397-08002B2CF9AE}" pid="3" name="LastSaved">
    <vt:filetime>2019-10-18T00:00:00Z</vt:filetime>
  </property>
</Properties>
</file>