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08" r:id="rId2"/>
    <p:sldId id="520" r:id="rId3"/>
    <p:sldId id="387" r:id="rId4"/>
    <p:sldId id="398" r:id="rId5"/>
    <p:sldId id="994" r:id="rId6"/>
    <p:sldId id="1131" r:id="rId7"/>
    <p:sldId id="996" r:id="rId8"/>
    <p:sldId id="991" r:id="rId9"/>
    <p:sldId id="992" r:id="rId10"/>
    <p:sldId id="388" r:id="rId11"/>
    <p:sldId id="521" r:id="rId12"/>
    <p:sldId id="386" r:id="rId13"/>
    <p:sldId id="394" r:id="rId14"/>
  </p:sldIdLst>
  <p:sldSz cx="16256000" cy="9144000"/>
  <p:notesSz cx="16256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63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7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4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F7F7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2840568"/>
            <a:ext cx="13817600" cy="264687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11695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13117" y="8503920"/>
            <a:ext cx="374034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46E88-87E9-4798-AEEE-BE89B8779029}" type="datetime1">
              <a:rPr lang="es-ES"/>
              <a:pPr>
                <a:defRPr/>
              </a:pPr>
              <a:t>30/09/2021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529199" y="8503920"/>
            <a:ext cx="5203951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Alejandro R. Moyano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708892" y="8503920"/>
            <a:ext cx="374034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F310-BD44-4C2C-B2ED-9CD074FFB35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5989" cy="9143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036027" y="8666078"/>
            <a:ext cx="149860" cy="111760"/>
          </a:xfrm>
          <a:custGeom>
            <a:avLst/>
            <a:gdLst/>
            <a:ahLst/>
            <a:cxnLst/>
            <a:rect l="l" t="t" r="r" b="b"/>
            <a:pathLst>
              <a:path w="149859" h="111759">
                <a:moveTo>
                  <a:pt x="68412" y="0"/>
                </a:moveTo>
                <a:lnTo>
                  <a:pt x="25368" y="13970"/>
                </a:lnTo>
                <a:lnTo>
                  <a:pt x="1774" y="44024"/>
                </a:lnTo>
                <a:lnTo>
                  <a:pt x="0" y="56285"/>
                </a:lnTo>
                <a:lnTo>
                  <a:pt x="270" y="61097"/>
                </a:lnTo>
                <a:lnTo>
                  <a:pt x="26394" y="97640"/>
                </a:lnTo>
                <a:lnTo>
                  <a:pt x="71181" y="110977"/>
                </a:lnTo>
                <a:lnTo>
                  <a:pt x="90338" y="111651"/>
                </a:lnTo>
                <a:lnTo>
                  <a:pt x="104506" y="108241"/>
                </a:lnTo>
                <a:lnTo>
                  <a:pt x="137454" y="85476"/>
                </a:lnTo>
                <a:lnTo>
                  <a:pt x="149432" y="46210"/>
                </a:lnTo>
                <a:lnTo>
                  <a:pt x="145198" y="35324"/>
                </a:lnTo>
                <a:lnTo>
                  <a:pt x="116431" y="9785"/>
                </a:lnTo>
                <a:lnTo>
                  <a:pt x="6841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11768" y="8666081"/>
            <a:ext cx="149860" cy="111760"/>
          </a:xfrm>
          <a:custGeom>
            <a:avLst/>
            <a:gdLst/>
            <a:ahLst/>
            <a:cxnLst/>
            <a:rect l="l" t="t" r="r" b="b"/>
            <a:pathLst>
              <a:path w="149859" h="111759">
                <a:moveTo>
                  <a:pt x="68414" y="0"/>
                </a:moveTo>
                <a:lnTo>
                  <a:pt x="25379" y="13978"/>
                </a:lnTo>
                <a:lnTo>
                  <a:pt x="1776" y="44025"/>
                </a:lnTo>
                <a:lnTo>
                  <a:pt x="0" y="56282"/>
                </a:lnTo>
                <a:lnTo>
                  <a:pt x="278" y="61157"/>
                </a:lnTo>
                <a:lnTo>
                  <a:pt x="26460" y="97655"/>
                </a:lnTo>
                <a:lnTo>
                  <a:pt x="71266" y="110969"/>
                </a:lnTo>
                <a:lnTo>
                  <a:pt x="90424" y="111639"/>
                </a:lnTo>
                <a:lnTo>
                  <a:pt x="104574" y="108222"/>
                </a:lnTo>
                <a:lnTo>
                  <a:pt x="137509" y="85444"/>
                </a:lnTo>
                <a:lnTo>
                  <a:pt x="149486" y="46164"/>
                </a:lnTo>
                <a:lnTo>
                  <a:pt x="145235" y="35288"/>
                </a:lnTo>
                <a:lnTo>
                  <a:pt x="116425" y="9773"/>
                </a:lnTo>
                <a:lnTo>
                  <a:pt x="6841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7903" y="983589"/>
            <a:ext cx="1388654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rgbClr val="2E579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586" y="2280710"/>
            <a:ext cx="14371176" cy="373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7F7F7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1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gI0p1zf31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mfalonso@faculty.ie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NE97ylAnrz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k_3onMpwwU" TargetMode="External"/><Relationship Id="rId2" Type="http://schemas.openxmlformats.org/officeDocument/2006/relationships/hyperlink" Target="https://www.youtube.com/watch?v=VZGcm_JYOK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ttendance.pythonanywhere.com/participation_redeem?sharedlink=1&amp;code=P25IUNU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400" y="1219200"/>
            <a:ext cx="10290793" cy="580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15739" y="7315200"/>
            <a:ext cx="9512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3"/>
              </a:rPr>
              <a:t>https://www.youtube.com/watch?v=hgI0p1zf31k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45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sp>
        <p:nvSpPr>
          <p:cNvPr id="8194" name="AutoShape 2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96" name="AutoShape 4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98" name="AutoShape 6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0" name="AutoShape 8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4" name="AutoShape 12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6" name="AutoShape 14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0962D8-70D2-49CC-A605-A18B265CD7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512" y="1466847"/>
            <a:ext cx="15459980" cy="321370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ED7D416-9604-4FB1-869E-D806F73AAF25}"/>
              </a:ext>
            </a:extLst>
          </p:cNvPr>
          <p:cNvSpPr/>
          <p:nvPr/>
        </p:nvSpPr>
        <p:spPr>
          <a:xfrm>
            <a:off x="276577" y="4939778"/>
            <a:ext cx="16172347" cy="3993766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s-ES" sz="1900" dirty="0"/>
              <a:t>#### FUNCTIONS AND NOTHING - </a:t>
            </a:r>
            <a:r>
              <a:rPr lang="es-ES" sz="1900" dirty="0" err="1"/>
              <a:t>None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a </a:t>
            </a:r>
            <a:r>
              <a:rPr lang="es-ES" sz="1900" dirty="0" err="1"/>
              <a:t>type</a:t>
            </a:r>
            <a:r>
              <a:rPr lang="es-ES" sz="1900" dirty="0"/>
              <a:t> in </a:t>
            </a:r>
            <a:r>
              <a:rPr lang="es-ES" sz="1900" dirty="0" err="1"/>
              <a:t>python</a:t>
            </a:r>
            <a:r>
              <a:rPr lang="es-ES" sz="1900" dirty="0"/>
              <a:t> </a:t>
            </a:r>
          </a:p>
          <a:p>
            <a:r>
              <a:rPr lang="es-ES" sz="1900" dirty="0"/>
              <a:t>#### FUNCIONES Y LA NADA - </a:t>
            </a:r>
            <a:r>
              <a:rPr lang="es-ES" sz="1900" dirty="0" err="1"/>
              <a:t>None</a:t>
            </a:r>
            <a:r>
              <a:rPr lang="es-ES" sz="1900" dirty="0"/>
              <a:t> es un tipo en </a:t>
            </a:r>
            <a:r>
              <a:rPr lang="es-ES" sz="1900" dirty="0" err="1"/>
              <a:t>python</a:t>
            </a:r>
            <a:endParaRPr lang="es-ES" sz="1900" dirty="0"/>
          </a:p>
          <a:p>
            <a:r>
              <a:rPr lang="es-ES" sz="1900" dirty="0" err="1"/>
              <a:t>def</a:t>
            </a:r>
            <a:r>
              <a:rPr lang="es-ES" sz="1900" dirty="0"/>
              <a:t> func1():</a:t>
            </a:r>
          </a:p>
          <a:p>
            <a:r>
              <a:rPr lang="es-ES" sz="1900" dirty="0"/>
              <a:t>	""" </a:t>
            </a:r>
            <a:r>
              <a:rPr lang="es-ES" sz="1900" dirty="0" err="1"/>
              <a:t>This</a:t>
            </a:r>
            <a:r>
              <a:rPr lang="es-ES" sz="1900" dirty="0"/>
              <a:t> </a:t>
            </a:r>
            <a:r>
              <a:rPr lang="es-ES" sz="1900" dirty="0" err="1"/>
              <a:t>is</a:t>
            </a:r>
            <a:r>
              <a:rPr lang="es-ES" sz="1900" dirty="0"/>
              <a:t> </a:t>
            </a:r>
            <a:r>
              <a:rPr lang="es-ES" sz="1900" dirty="0" err="1"/>
              <a:t>my</a:t>
            </a:r>
            <a:r>
              <a:rPr lang="es-ES" sz="1900" dirty="0"/>
              <a:t> </a:t>
            </a:r>
            <a:r>
              <a:rPr lang="es-ES" sz="1900" dirty="0" err="1"/>
              <a:t>own</a:t>
            </a:r>
            <a:r>
              <a:rPr lang="es-ES" sz="1900" dirty="0"/>
              <a:t> </a:t>
            </a:r>
            <a:r>
              <a:rPr lang="es-ES" sz="1900" dirty="0" err="1"/>
              <a:t>doc</a:t>
            </a:r>
            <a:r>
              <a:rPr lang="es-ES" sz="1900" dirty="0"/>
              <a:t> </a:t>
            </a:r>
            <a:r>
              <a:rPr lang="es-ES" sz="1900" dirty="0" err="1"/>
              <a:t>string</a:t>
            </a:r>
            <a:r>
              <a:rPr lang="es-ES" sz="1900" dirty="0"/>
              <a:t> - </a:t>
            </a:r>
            <a:r>
              <a:rPr lang="es-ES" sz="1900" dirty="0" err="1"/>
              <a:t>it</a:t>
            </a:r>
            <a:r>
              <a:rPr lang="es-ES" sz="1900" dirty="0"/>
              <a:t> </a:t>
            </a:r>
            <a:r>
              <a:rPr lang="es-ES" sz="1900" dirty="0" err="1"/>
              <a:t>becomes</a:t>
            </a:r>
            <a:r>
              <a:rPr lang="es-ES" sz="1900" dirty="0"/>
              <a:t> </a:t>
            </a:r>
            <a:r>
              <a:rPr lang="es-ES" sz="1900" dirty="0" err="1"/>
              <a:t>available</a:t>
            </a:r>
            <a:r>
              <a:rPr lang="es-ES" sz="1900" dirty="0"/>
              <a:t> </a:t>
            </a:r>
            <a:r>
              <a:rPr lang="es-ES" sz="1900" dirty="0" err="1"/>
              <a:t>to</a:t>
            </a:r>
            <a:r>
              <a:rPr lang="es-ES" sz="1900" dirty="0"/>
              <a:t> </a:t>
            </a:r>
            <a:r>
              <a:rPr lang="es-ES" sz="1900" dirty="0" err="1"/>
              <a:t>anyone</a:t>
            </a:r>
            <a:r>
              <a:rPr lang="es-ES" sz="1900" dirty="0"/>
              <a:t> </a:t>
            </a:r>
            <a:r>
              <a:rPr lang="es-ES" sz="1900" dirty="0" err="1"/>
              <a:t>who</a:t>
            </a:r>
            <a:r>
              <a:rPr lang="es-ES" sz="1900" dirty="0"/>
              <a:t> </a:t>
            </a:r>
            <a:r>
              <a:rPr lang="es-ES" sz="1900" dirty="0" err="1"/>
              <a:t>calls</a:t>
            </a:r>
            <a:r>
              <a:rPr lang="es-ES" sz="1900" dirty="0"/>
              <a:t> </a:t>
            </a:r>
            <a:r>
              <a:rPr lang="es-ES" sz="1900" dirty="0" err="1"/>
              <a:t>help</a:t>
            </a:r>
            <a:r>
              <a:rPr lang="es-ES" sz="1900" dirty="0"/>
              <a:t>(func1)."""</a:t>
            </a:r>
          </a:p>
          <a:p>
            <a:r>
              <a:rPr lang="es-ES" sz="1900" dirty="0"/>
              <a:t>    </a:t>
            </a:r>
            <a:r>
              <a:rPr lang="es-ES" sz="1900" dirty="0" err="1"/>
              <a:t>pass</a:t>
            </a:r>
            <a:endParaRPr lang="es-ES" sz="1900" dirty="0"/>
          </a:p>
          <a:p>
            <a:endParaRPr lang="es-ES" sz="1900" dirty="0"/>
          </a:p>
          <a:p>
            <a:r>
              <a:rPr lang="es-ES" sz="1900" dirty="0" err="1"/>
              <a:t>if</a:t>
            </a:r>
            <a:r>
              <a:rPr lang="es-ES" sz="1900" dirty="0"/>
              <a:t> func1()==</a:t>
            </a:r>
            <a:r>
              <a:rPr lang="es-ES" sz="1900" dirty="0" err="1"/>
              <a:t>None</a:t>
            </a:r>
            <a:r>
              <a:rPr lang="es-ES" sz="1900" dirty="0"/>
              <a:t>:</a:t>
            </a:r>
          </a:p>
          <a:p>
            <a:r>
              <a:rPr lang="es-ES" sz="1900" dirty="0"/>
              <a:t>    </a:t>
            </a:r>
            <a:r>
              <a:rPr lang="es-ES" sz="1900" dirty="0" err="1"/>
              <a:t>print</a:t>
            </a:r>
            <a:r>
              <a:rPr lang="es-ES" sz="1900" dirty="0"/>
              <a:t>("</a:t>
            </a:r>
            <a:r>
              <a:rPr lang="es-ES" sz="1900" dirty="0" err="1"/>
              <a:t>It</a:t>
            </a:r>
            <a:r>
              <a:rPr lang="es-ES" sz="1900" dirty="0"/>
              <a:t> </a:t>
            </a:r>
            <a:r>
              <a:rPr lang="es-ES" sz="1900" dirty="0" err="1"/>
              <a:t>returned</a:t>
            </a:r>
            <a:r>
              <a:rPr lang="es-ES" sz="1900" dirty="0"/>
              <a:t> </a:t>
            </a:r>
            <a:r>
              <a:rPr lang="es-ES" sz="1900" dirty="0" err="1"/>
              <a:t>the</a:t>
            </a:r>
            <a:r>
              <a:rPr lang="es-ES" sz="1900" dirty="0"/>
              <a:t> '</a:t>
            </a:r>
            <a:r>
              <a:rPr lang="es-ES" sz="1900" dirty="0" err="1"/>
              <a:t>nothing</a:t>
            </a:r>
            <a:r>
              <a:rPr lang="es-ES" sz="1900" dirty="0"/>
              <a:t>'! / Me ha devuelto la 'nada'!")</a:t>
            </a:r>
          </a:p>
          <a:p>
            <a:r>
              <a:rPr lang="es-ES" sz="1900" dirty="0" err="1"/>
              <a:t>else</a:t>
            </a:r>
            <a:r>
              <a:rPr lang="es-ES" sz="1900" dirty="0"/>
              <a:t>:</a:t>
            </a:r>
          </a:p>
          <a:p>
            <a:r>
              <a:rPr lang="es-ES" sz="1900" dirty="0"/>
              <a:t>    </a:t>
            </a:r>
            <a:r>
              <a:rPr lang="es-ES" sz="1900" dirty="0" err="1"/>
              <a:t>print</a:t>
            </a:r>
            <a:r>
              <a:rPr lang="es-ES" sz="1900" dirty="0"/>
              <a:t>("</a:t>
            </a:r>
            <a:r>
              <a:rPr lang="es-ES" sz="1900" dirty="0" err="1"/>
              <a:t>It</a:t>
            </a:r>
            <a:r>
              <a:rPr lang="es-ES" sz="1900" dirty="0"/>
              <a:t> </a:t>
            </a:r>
            <a:r>
              <a:rPr lang="es-ES" sz="1900" dirty="0" err="1"/>
              <a:t>returned</a:t>
            </a:r>
            <a:r>
              <a:rPr lang="es-ES" sz="1900" dirty="0"/>
              <a:t> </a:t>
            </a:r>
            <a:r>
              <a:rPr lang="es-ES" sz="1900" dirty="0" err="1"/>
              <a:t>something</a:t>
            </a:r>
            <a:r>
              <a:rPr lang="es-ES" sz="1900" dirty="0"/>
              <a:t>!")</a:t>
            </a:r>
          </a:p>
          <a:p>
            <a:endParaRPr lang="es-ES" sz="1900" dirty="0"/>
          </a:p>
          <a:p>
            <a:r>
              <a:rPr lang="es-ES" sz="1900" dirty="0" err="1"/>
              <a:t>help</a:t>
            </a:r>
            <a:r>
              <a:rPr lang="es-ES" sz="1900" dirty="0"/>
              <a:t>(func1)	</a:t>
            </a:r>
          </a:p>
          <a:p>
            <a:r>
              <a:rPr lang="es-ES" sz="2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995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8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569128" y="2523773"/>
            <a:ext cx="11172660" cy="3088017"/>
          </a:xfrm>
          <a:prstGeom prst="rect">
            <a:avLst/>
          </a:prstGeom>
        </p:spPr>
        <p:txBody>
          <a:bodyPr wrap="none" lIns="162553" tIns="81276" rIns="162553" bIns="81276">
            <a:spAutoFit/>
          </a:bodyPr>
          <a:lstStyle/>
          <a:p>
            <a:pPr algn="ctr"/>
            <a:r>
              <a:rPr lang="es-ES" sz="4300" dirty="0">
                <a:solidFill>
                  <a:schemeClr val="accent6">
                    <a:lumMod val="75000"/>
                  </a:schemeClr>
                </a:solidFill>
              </a:rPr>
              <a:t>PYTHON BÁSICO – FUNCIONES vs MÉTODOS y </a:t>
            </a:r>
            <a:br>
              <a:rPr lang="es-ES" sz="43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sz="4300" dirty="0">
                <a:solidFill>
                  <a:schemeClr val="accent6">
                    <a:lumMod val="75000"/>
                  </a:schemeClr>
                </a:solidFill>
              </a:rPr>
              <a:t>Clase STRING </a:t>
            </a:r>
          </a:p>
          <a:p>
            <a:pPr algn="ctr"/>
            <a:r>
              <a:rPr lang="es-ES" sz="4300" dirty="0"/>
              <a:t>Prof. Manoel Gadi</a:t>
            </a:r>
          </a:p>
          <a:p>
            <a:pPr algn="ctr"/>
            <a:r>
              <a:rPr lang="es-ES" sz="4300" dirty="0">
                <a:hlinkClick r:id="rId2"/>
              </a:rPr>
              <a:t>mfalonso@faculty.ie.edu</a:t>
            </a:r>
            <a:r>
              <a:rPr lang="es-ES" sz="4300" dirty="0"/>
              <a:t>  </a:t>
            </a:r>
          </a:p>
          <a:p>
            <a:endParaRPr lang="en-GB" dirty="0"/>
          </a:p>
        </p:txBody>
      </p:sp>
      <p:pic>
        <p:nvPicPr>
          <p:cNvPr id="21" name="Picture 24" descr="Manoel Fernando Alonso Gad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829" y="5212071"/>
            <a:ext cx="3039534" cy="3039534"/>
          </a:xfrm>
          <a:prstGeom prst="rect">
            <a:avLst/>
          </a:prstGeom>
          <a:noFill/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F0F29BEF-5D45-43CC-B0DC-DEB096AA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746" y="446199"/>
            <a:ext cx="375341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5F73D258-9D2D-41FE-8A99-A1D87863D861}"/>
              </a:ext>
            </a:extLst>
          </p:cNvPr>
          <p:cNvSpPr txBox="1"/>
          <p:nvPr/>
        </p:nvSpPr>
        <p:spPr>
          <a:xfrm>
            <a:off x="959204" y="2261420"/>
            <a:ext cx="14725826" cy="7502419"/>
          </a:xfrm>
          <a:prstGeom prst="rect">
            <a:avLst/>
          </a:prstGeom>
          <a:noFill/>
        </p:spPr>
        <p:txBody>
          <a:bodyPr wrap="square" lIns="145143" tIns="72571" rIns="145143" bIns="72571">
            <a:spAutoFit/>
          </a:bodyPr>
          <a:lstStyle/>
          <a:p>
            <a:r>
              <a:rPr lang="es-ES" sz="2900" dirty="0"/>
              <a:t>&gt;&gt;&gt; a = ' </a:t>
            </a:r>
            <a:r>
              <a:rPr lang="es-ES" sz="2900" dirty="0" err="1"/>
              <a:t>BiG</a:t>
            </a:r>
            <a:r>
              <a:rPr lang="es-ES" sz="2900" dirty="0"/>
              <a:t> </a:t>
            </a:r>
            <a:r>
              <a:rPr lang="es-ES" sz="2900" dirty="0" err="1"/>
              <a:t>MuG</a:t>
            </a:r>
            <a:r>
              <a:rPr lang="es-ES" sz="2900" dirty="0"/>
              <a:t> '</a:t>
            </a:r>
          </a:p>
          <a:p>
            <a:r>
              <a:rPr lang="es-ES" sz="2900" dirty="0"/>
              <a:t>&gt;&gt;&gt; </a:t>
            </a:r>
            <a:r>
              <a:rPr lang="es-ES" sz="2900" dirty="0" err="1"/>
              <a:t>a.lower</a:t>
            </a:r>
            <a:r>
              <a:rPr lang="es-ES" sz="2900" dirty="0"/>
              <a:t>()</a:t>
            </a:r>
          </a:p>
          <a:p>
            <a:r>
              <a:rPr lang="es-ES" sz="2900" dirty="0"/>
              <a:t>' </a:t>
            </a:r>
            <a:r>
              <a:rPr lang="es-ES" sz="2900" dirty="0" err="1"/>
              <a:t>big</a:t>
            </a:r>
            <a:r>
              <a:rPr lang="es-ES" sz="2900" dirty="0"/>
              <a:t> </a:t>
            </a:r>
            <a:r>
              <a:rPr lang="es-ES" sz="2900" dirty="0" err="1"/>
              <a:t>mug</a:t>
            </a:r>
            <a:r>
              <a:rPr lang="es-ES" sz="2900" dirty="0"/>
              <a:t> '</a:t>
            </a:r>
          </a:p>
          <a:p>
            <a:r>
              <a:rPr lang="es-ES" sz="2900" dirty="0"/>
              <a:t>&gt;&gt;&gt; </a:t>
            </a:r>
            <a:r>
              <a:rPr lang="es-ES" sz="2900" dirty="0" err="1"/>
              <a:t>a.upper</a:t>
            </a:r>
            <a:r>
              <a:rPr lang="es-ES" sz="2900" dirty="0"/>
              <a:t>()</a:t>
            </a:r>
          </a:p>
          <a:p>
            <a:r>
              <a:rPr lang="es-ES" sz="2900" dirty="0"/>
              <a:t>' BIG MUG '</a:t>
            </a:r>
          </a:p>
          <a:p>
            <a:r>
              <a:rPr lang="es-ES" sz="2900" dirty="0"/>
              <a:t>&gt;&gt;&gt; </a:t>
            </a:r>
            <a:r>
              <a:rPr lang="es-ES" sz="2900" dirty="0" err="1"/>
              <a:t>a.strip</a:t>
            </a:r>
            <a:r>
              <a:rPr lang="es-ES" sz="2900" dirty="0"/>
              <a:t>()</a:t>
            </a:r>
          </a:p>
          <a:p>
            <a:r>
              <a:rPr lang="es-ES" sz="2900" dirty="0"/>
              <a:t>'</a:t>
            </a:r>
            <a:r>
              <a:rPr lang="es-ES" sz="2900" dirty="0" err="1"/>
              <a:t>BiG</a:t>
            </a:r>
            <a:r>
              <a:rPr lang="es-ES" sz="2900" dirty="0"/>
              <a:t> </a:t>
            </a:r>
            <a:r>
              <a:rPr lang="es-ES" sz="2900" dirty="0" err="1"/>
              <a:t>MuG</a:t>
            </a:r>
            <a:r>
              <a:rPr lang="es-ES" sz="2900" dirty="0"/>
              <a:t>'</a:t>
            </a:r>
          </a:p>
          <a:p>
            <a:r>
              <a:rPr lang="es-ES" sz="2900" dirty="0"/>
              <a:t>&gt;&gt;&gt; </a:t>
            </a:r>
            <a:r>
              <a:rPr lang="es-ES" sz="2900" dirty="0" err="1"/>
              <a:t>a.strip</a:t>
            </a:r>
            <a:r>
              <a:rPr lang="es-ES" sz="2900" dirty="0"/>
              <a:t>().</a:t>
            </a:r>
            <a:r>
              <a:rPr lang="es-ES" sz="2900" dirty="0" err="1"/>
              <a:t>upper</a:t>
            </a:r>
            <a:r>
              <a:rPr lang="es-ES" sz="2900" dirty="0"/>
              <a:t>()</a:t>
            </a:r>
          </a:p>
          <a:p>
            <a:r>
              <a:rPr lang="es-ES" sz="2900" dirty="0"/>
              <a:t>'BIG MUG'</a:t>
            </a:r>
          </a:p>
          <a:p>
            <a:r>
              <a:rPr lang="es-ES" sz="2900" dirty="0"/>
              <a:t>&gt;&gt;&gt; </a:t>
            </a:r>
            <a:r>
              <a:rPr lang="es-ES" sz="2900" dirty="0" err="1"/>
              <a:t>a.strip</a:t>
            </a:r>
            <a:r>
              <a:rPr lang="es-ES" sz="2900" dirty="0"/>
              <a:t>().</a:t>
            </a:r>
            <a:r>
              <a:rPr lang="es-ES" sz="2900" dirty="0" err="1"/>
              <a:t>upper</a:t>
            </a:r>
            <a:r>
              <a:rPr lang="es-ES" sz="2900" dirty="0"/>
              <a:t>().</a:t>
            </a:r>
            <a:r>
              <a:rPr lang="es-ES" sz="2900" dirty="0" err="1"/>
              <a:t>split</a:t>
            </a:r>
            <a:r>
              <a:rPr lang="es-ES" sz="2900" dirty="0"/>
              <a:t>(' ')</a:t>
            </a:r>
          </a:p>
          <a:p>
            <a:r>
              <a:rPr lang="es-ES" sz="2900" dirty="0"/>
              <a:t>['BIG', 'MUG']</a:t>
            </a:r>
          </a:p>
          <a:p>
            <a:r>
              <a:rPr lang="es-ES" sz="2900" dirty="0"/>
              <a:t>&gt;&gt;&gt; ';'.</a:t>
            </a:r>
            <a:r>
              <a:rPr lang="es-ES" sz="2900" dirty="0" err="1"/>
              <a:t>join</a:t>
            </a:r>
            <a:r>
              <a:rPr lang="es-ES" sz="2900" dirty="0"/>
              <a:t>(</a:t>
            </a:r>
            <a:r>
              <a:rPr lang="es-ES" sz="2900" dirty="0" err="1"/>
              <a:t>a.strip</a:t>
            </a:r>
            <a:r>
              <a:rPr lang="es-ES" sz="2900" dirty="0"/>
              <a:t>().</a:t>
            </a:r>
            <a:r>
              <a:rPr lang="es-ES" sz="2900" dirty="0" err="1"/>
              <a:t>upper</a:t>
            </a:r>
            <a:r>
              <a:rPr lang="es-ES" sz="2900" dirty="0"/>
              <a:t>().</a:t>
            </a:r>
            <a:r>
              <a:rPr lang="es-ES" sz="2900" dirty="0" err="1"/>
              <a:t>split</a:t>
            </a:r>
            <a:r>
              <a:rPr lang="es-ES" sz="2900" dirty="0"/>
              <a:t>(' '))</a:t>
            </a:r>
          </a:p>
          <a:p>
            <a:r>
              <a:rPr lang="es-ES" sz="2900" dirty="0"/>
              <a:t>'BIG;MUG’</a:t>
            </a:r>
          </a:p>
          <a:p>
            <a:endParaRPr lang="es-ES" sz="1900" dirty="0"/>
          </a:p>
          <a:p>
            <a:endParaRPr lang="es-ES" sz="1900" dirty="0"/>
          </a:p>
          <a:p>
            <a:endParaRPr lang="es-ES" sz="1900" dirty="0"/>
          </a:p>
          <a:p>
            <a:r>
              <a:rPr lang="es-ES" sz="2200" dirty="0"/>
              <a:t>A </a:t>
            </a:r>
            <a:r>
              <a:rPr lang="es-ES" sz="2200" dirty="0" err="1"/>
              <a:t>function</a:t>
            </a:r>
            <a:r>
              <a:rPr lang="es-ES" sz="2200" dirty="0"/>
              <a:t> can be </a:t>
            </a:r>
            <a:r>
              <a:rPr lang="es-ES" sz="2200" dirty="0" err="1"/>
              <a:t>applied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or</a:t>
            </a:r>
            <a:r>
              <a:rPr lang="es-ES" sz="2200" dirty="0"/>
              <a:t> more </a:t>
            </a:r>
            <a:r>
              <a:rPr lang="es-ES" sz="2200" dirty="0" err="1"/>
              <a:t>type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things</a:t>
            </a:r>
            <a:r>
              <a:rPr lang="es-ES" sz="2200" dirty="0"/>
              <a:t> (</a:t>
            </a:r>
            <a:r>
              <a:rPr lang="es-ES" sz="2200" dirty="0" err="1"/>
              <a:t>objects</a:t>
            </a:r>
            <a:r>
              <a:rPr lang="es-ES" sz="2200" dirty="0"/>
              <a:t>), </a:t>
            </a:r>
            <a:r>
              <a:rPr lang="es-ES" sz="2200" dirty="0" err="1"/>
              <a:t>while</a:t>
            </a:r>
            <a:r>
              <a:rPr lang="es-ES" sz="2200" dirty="0"/>
              <a:t> </a:t>
            </a:r>
            <a:r>
              <a:rPr lang="es-ES" sz="2200" dirty="0" err="1"/>
              <a:t>methods</a:t>
            </a:r>
            <a:r>
              <a:rPr lang="es-ES" sz="2200" dirty="0"/>
              <a:t> are </a:t>
            </a:r>
            <a:r>
              <a:rPr lang="es-ES" sz="2200" dirty="0" err="1"/>
              <a:t>specific</a:t>
            </a:r>
            <a:r>
              <a:rPr lang="es-ES" sz="2200" dirty="0"/>
              <a:t> and can </a:t>
            </a:r>
            <a:r>
              <a:rPr lang="es-ES" sz="2200" dirty="0" err="1"/>
              <a:t>only</a:t>
            </a:r>
            <a:r>
              <a:rPr lang="es-ES" sz="2200" dirty="0"/>
              <a:t> be </a:t>
            </a:r>
            <a:r>
              <a:rPr lang="es-ES" sz="2200" dirty="0" err="1"/>
              <a:t>applied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“</a:t>
            </a:r>
            <a:r>
              <a:rPr lang="es-ES" sz="2200" dirty="0" err="1"/>
              <a:t>things</a:t>
            </a:r>
            <a:r>
              <a:rPr lang="es-ES" sz="2200" dirty="0"/>
              <a:t>” (</a:t>
            </a:r>
            <a:r>
              <a:rPr lang="es-ES" sz="2200" dirty="0" err="1"/>
              <a:t>objects</a:t>
            </a:r>
            <a:r>
              <a:rPr lang="es-ES" sz="2200" dirty="0"/>
              <a:t>)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given</a:t>
            </a:r>
            <a:r>
              <a:rPr lang="es-ES" sz="2200" dirty="0"/>
              <a:t> </a:t>
            </a:r>
            <a:r>
              <a:rPr lang="es-ES" sz="2200" dirty="0" err="1"/>
              <a:t>type</a:t>
            </a:r>
            <a:r>
              <a:rPr lang="es-ES" sz="2200" dirty="0"/>
              <a:t> (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given</a:t>
            </a:r>
            <a:r>
              <a:rPr lang="es-ES" sz="2200" dirty="0"/>
              <a:t> </a:t>
            </a:r>
            <a:r>
              <a:rPr lang="es-ES" sz="2200" dirty="0" err="1"/>
              <a:t>class</a:t>
            </a:r>
            <a:r>
              <a:rPr lang="es-ES" sz="2200" dirty="0"/>
              <a:t>) 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B72F2-C237-4DE1-99C5-A72D2065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47531"/>
            <a:ext cx="13817600" cy="2646878"/>
          </a:xfrm>
        </p:spPr>
        <p:txBody>
          <a:bodyPr/>
          <a:lstStyle/>
          <a:p>
            <a:pPr algn="ctr"/>
            <a:r>
              <a:rPr lang="es-ES" b="1" dirty="0" err="1"/>
              <a:t>functions</a:t>
            </a:r>
            <a:r>
              <a:rPr lang="es-ES" b="1" dirty="0"/>
              <a:t> vs. </a:t>
            </a:r>
            <a:r>
              <a:rPr lang="es-ES" b="1" dirty="0" err="1"/>
              <a:t>methods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B4B8E-8087-4CC3-9FD7-820AAA90B4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32200" y="1295400"/>
            <a:ext cx="13817600" cy="1008334"/>
          </a:xfrm>
          <a:prstGeom prst="rect">
            <a:avLst/>
          </a:prstGeom>
        </p:spPr>
        <p:txBody>
          <a:bodyPr lIns="145143" tIns="72571" rIns="145143" bIns="72571"/>
          <a:lstStyle/>
          <a:p>
            <a:r>
              <a:rPr lang="en-US" sz="2800" dirty="0"/>
              <a:t>A function looks like this: function(something)</a:t>
            </a:r>
          </a:p>
          <a:p>
            <a:r>
              <a:rPr lang="en-US" sz="2800" dirty="0"/>
              <a:t>And a method looks like this: </a:t>
            </a:r>
            <a:r>
              <a:rPr lang="en-US" sz="2800" dirty="0" err="1"/>
              <a:t>something.method</a:t>
            </a:r>
            <a:r>
              <a:rPr lang="en-US" sz="2800" dirty="0"/>
              <a:t>()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397DA3-155C-4F81-8EF9-3F3E326139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480483" y="8534400"/>
            <a:ext cx="3386667" cy="6096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fld id="{04382DB8-7027-4543-B487-1D9BFAEA63F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87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A6D3E0-6659-4005-97BB-84149E68E6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0133" y="8331200"/>
            <a:ext cx="3386667" cy="609600"/>
          </a:xfrm>
          <a:prstGeom prst="rect">
            <a:avLst/>
          </a:prstGeom>
        </p:spPr>
        <p:txBody>
          <a:bodyPr lIns="145143" tIns="72571" rIns="145143" bIns="72571"/>
          <a:lstStyle/>
          <a:p>
            <a:pPr>
              <a:defRPr/>
            </a:pPr>
            <a:fld id="{04382DB8-7027-4543-B487-1D9BFAEA63F9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1028" name="Picture 4" descr="Understanding slice notation - Stack Overflow">
            <a:extLst>
              <a:ext uri="{FF2B5EF4-FFF2-40B4-BE49-F238E27FC236}">
                <a16:creationId xmlns:a16="http://schemas.microsoft.com/office/drawing/2014/main" id="{6D708687-CCC1-47F0-A739-0095A08D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60551"/>
            <a:ext cx="14732000" cy="54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EAB491D-F63A-41A1-A698-5A081D3085F2}"/>
              </a:ext>
            </a:extLst>
          </p:cNvPr>
          <p:cNvSpPr/>
          <p:nvPr/>
        </p:nvSpPr>
        <p:spPr>
          <a:xfrm>
            <a:off x="3903531" y="413347"/>
            <a:ext cx="10238492" cy="423558"/>
          </a:xfrm>
          <a:prstGeom prst="rect">
            <a:avLst/>
          </a:prstGeom>
        </p:spPr>
        <p:txBody>
          <a:bodyPr wrap="square" lIns="145143" tIns="72571" rIns="145143" bIns="72571">
            <a:spAutoFit/>
          </a:bodyPr>
          <a:lstStyle/>
          <a:p>
            <a:r>
              <a:rPr lang="es-ES" dirty="0"/>
              <a:t>Python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slicing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16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8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AutoShape 10" descr="Discover the Dataiku DSS Features and Editions"/>
          <p:cNvSpPr>
            <a:spLocks noChangeAspect="1" noChangeArrowheads="1"/>
          </p:cNvSpPr>
          <p:nvPr/>
        </p:nvSpPr>
        <p:spPr bwMode="auto">
          <a:xfrm>
            <a:off x="276578" y="-192616"/>
            <a:ext cx="541867" cy="406402"/>
          </a:xfrm>
          <a:prstGeom prst="rect">
            <a:avLst/>
          </a:prstGeom>
          <a:noFill/>
        </p:spPr>
        <p:txBody>
          <a:bodyPr vert="horz" wrap="square" lIns="162553" tIns="81276" rIns="162553" bIns="812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569128" y="2523773"/>
            <a:ext cx="11172660" cy="3088017"/>
          </a:xfrm>
          <a:prstGeom prst="rect">
            <a:avLst/>
          </a:prstGeom>
        </p:spPr>
        <p:txBody>
          <a:bodyPr wrap="none" lIns="162553" tIns="81276" rIns="162553" bIns="81276">
            <a:spAutoFit/>
          </a:bodyPr>
          <a:lstStyle/>
          <a:p>
            <a:pPr algn="ctr"/>
            <a:r>
              <a:rPr lang="es-ES" sz="4300" dirty="0">
                <a:solidFill>
                  <a:schemeClr val="accent6">
                    <a:lumMod val="75000"/>
                  </a:schemeClr>
                </a:solidFill>
              </a:rPr>
              <a:t>PYTHON BÁSICO – FUNCIONES vs MÉTODOS y </a:t>
            </a:r>
            <a:br>
              <a:rPr lang="es-ES" sz="43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sz="4300" dirty="0">
                <a:solidFill>
                  <a:schemeClr val="accent6">
                    <a:lumMod val="75000"/>
                  </a:schemeClr>
                </a:solidFill>
              </a:rPr>
              <a:t>Clase STRING </a:t>
            </a:r>
          </a:p>
          <a:p>
            <a:pPr algn="ctr"/>
            <a:r>
              <a:rPr lang="es-ES" sz="4300" dirty="0"/>
              <a:t>Prof. Manoel Gadi</a:t>
            </a:r>
          </a:p>
          <a:p>
            <a:pPr algn="ctr"/>
            <a:r>
              <a:rPr lang="es-ES" sz="4300" dirty="0">
                <a:hlinkClick r:id="rId2"/>
              </a:rPr>
              <a:t>mfalonso@faculty.ie.edu</a:t>
            </a:r>
            <a:r>
              <a:rPr lang="es-ES" sz="4300" dirty="0"/>
              <a:t>  </a:t>
            </a:r>
          </a:p>
          <a:p>
            <a:endParaRPr lang="en-GB" dirty="0"/>
          </a:p>
        </p:txBody>
      </p:sp>
      <p:pic>
        <p:nvPicPr>
          <p:cNvPr id="21" name="Picture 24" descr="Manoel Fernando Alonso Gad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829" y="5212071"/>
            <a:ext cx="3039534" cy="3039534"/>
          </a:xfrm>
          <a:prstGeom prst="rect">
            <a:avLst/>
          </a:prstGeom>
          <a:noFill/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F0F29BEF-5D45-43CC-B0DC-DEB096AA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746" y="446199"/>
            <a:ext cx="375341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9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3" y="-13136"/>
            <a:ext cx="2790085" cy="1479983"/>
          </a:xfrm>
          <a:prstGeom prst="rect">
            <a:avLst/>
          </a:prstGeom>
        </p:spPr>
      </p:pic>
      <p:pic>
        <p:nvPicPr>
          <p:cNvPr id="3" name="Elementos multimedia en línea 2">
            <a:hlinkClick r:id="" action="ppaction://media"/>
            <a:extLst>
              <a:ext uri="{FF2B5EF4-FFF2-40B4-BE49-F238E27FC236}">
                <a16:creationId xmlns:a16="http://schemas.microsoft.com/office/drawing/2014/main" id="{FB124786-B019-4502-A635-35E7B235299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03176" y="1595670"/>
            <a:ext cx="4852468" cy="2047135"/>
          </a:xfrm>
          <a:prstGeom prst="rect">
            <a:avLst/>
          </a:prstGeom>
        </p:spPr>
      </p:pic>
      <p:sp>
        <p:nvSpPr>
          <p:cNvPr id="8194" name="AutoShape 2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96" name="AutoShape 4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98" name="AutoShape 6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0" name="AutoShape 8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202" name="Picture 10" descr="Python Functions (Tutorial) - Pyth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95374" y="4187957"/>
            <a:ext cx="10497166" cy="4860151"/>
          </a:xfrm>
          <a:prstGeom prst="rect">
            <a:avLst/>
          </a:prstGeom>
          <a:noFill/>
        </p:spPr>
      </p:pic>
      <p:sp>
        <p:nvSpPr>
          <p:cNvPr id="8204" name="AutoShape 12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06" name="AutoShape 14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76578" y="-192617"/>
            <a:ext cx="541867" cy="406401"/>
          </a:xfrm>
          <a:prstGeom prst="rect">
            <a:avLst/>
          </a:prstGeom>
          <a:noFill/>
        </p:spPr>
        <p:txBody>
          <a:bodyPr vert="horz" wrap="square" lIns="145143" tIns="72571" rIns="145143" bIns="7257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9844" y="1595669"/>
            <a:ext cx="9127067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400C3CA-8323-4E58-B43D-FF7900EDEBCA}"/>
              </a:ext>
            </a:extLst>
          </p:cNvPr>
          <p:cNvSpPr txBox="1">
            <a:spLocks/>
          </p:cNvSpPr>
          <p:nvPr/>
        </p:nvSpPr>
        <p:spPr bwMode="auto">
          <a:xfrm>
            <a:off x="1219200" y="-132523"/>
            <a:ext cx="1381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5143" tIns="72571" rIns="145143" bIns="7257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" b="1" kern="0" dirty="0" err="1"/>
              <a:t>User</a:t>
            </a:r>
            <a:r>
              <a:rPr lang="es-ES" b="1" kern="0" dirty="0"/>
              <a:t> </a:t>
            </a:r>
            <a:r>
              <a:rPr lang="es-ES" b="1" kern="0" dirty="0" err="1"/>
              <a:t>defined</a:t>
            </a:r>
            <a:r>
              <a:rPr lang="es-ES" b="1" kern="0" dirty="0"/>
              <a:t> </a:t>
            </a:r>
            <a:r>
              <a:rPr lang="es-ES" b="1" kern="0" dirty="0" err="1"/>
              <a:t>functions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91557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6 CuadroTexto"/>
          <p:cNvSpPr txBox="1">
            <a:spLocks noChangeArrowheads="1"/>
          </p:cNvSpPr>
          <p:nvPr/>
        </p:nvSpPr>
        <p:spPr bwMode="auto">
          <a:xfrm>
            <a:off x="1236134" y="762000"/>
            <a:ext cx="14740466" cy="93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5143" tIns="72571" rIns="145143" bIns="72571">
            <a:spAutoFit/>
          </a:bodyPr>
          <a:lstStyle/>
          <a:p>
            <a:pPr algn="just" eaLnBrk="0" hangingPunct="0"/>
            <a:r>
              <a:rPr lang="en-US" sz="2200" b="1" dirty="0"/>
              <a:t>Optional exercise for the forum:</a:t>
            </a:r>
          </a:p>
          <a:p>
            <a:pPr algn="just" eaLnBrk="0" hangingPunct="0"/>
            <a:endParaRPr lang="en-US" sz="2200" b="1" dirty="0"/>
          </a:p>
          <a:p>
            <a:pPr algn="just" eaLnBrk="0" hangingPunct="0"/>
            <a:r>
              <a:rPr lang="en-US" sz="1900" b="1" dirty="0"/>
              <a:t>Listen to the song, find the pattern, then write a function: </a:t>
            </a:r>
            <a:r>
              <a:rPr lang="en-US" sz="1900" b="1" dirty="0" err="1"/>
              <a:t>soco_bate_vira</a:t>
            </a:r>
            <a:r>
              <a:rPr lang="en-US" sz="1900" b="1" dirty="0"/>
              <a:t>(n)</a:t>
            </a:r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That receives:</a:t>
            </a:r>
          </a:p>
          <a:p>
            <a:pPr algn="just" eaLnBrk="0" hangingPunct="0"/>
            <a:r>
              <a:rPr lang="en-US" sz="1900" b="1" dirty="0"/>
              <a:t>&gt; </a:t>
            </a:r>
            <a:r>
              <a:rPr lang="en-US" sz="1900" b="1" dirty="0" err="1"/>
              <a:t>soco_bate_vira</a:t>
            </a:r>
            <a:r>
              <a:rPr lang="en-US" sz="1900" b="1" dirty="0"/>
              <a:t>(2)</a:t>
            </a:r>
          </a:p>
          <a:p>
            <a:pPr algn="just" eaLnBrk="0" hangingPunct="0"/>
            <a:r>
              <a:rPr lang="en-US" sz="1900" b="1" dirty="0"/>
              <a:t>[1] </a:t>
            </a:r>
            <a:r>
              <a:rPr lang="en-US" sz="1900" b="1" dirty="0" err="1"/>
              <a:t>Soco</a:t>
            </a:r>
            <a:r>
              <a:rPr lang="en-US" sz="1900" b="1" dirty="0"/>
              <a:t> </a:t>
            </a:r>
            <a:r>
              <a:rPr lang="en-US" sz="1900" b="1" dirty="0" err="1"/>
              <a:t>Soco</a:t>
            </a:r>
            <a:r>
              <a:rPr lang="en-US" sz="1900" b="1" dirty="0"/>
              <a:t>  Bate  </a:t>
            </a:r>
            <a:r>
              <a:rPr lang="en-US" sz="1900" b="1" dirty="0" err="1"/>
              <a:t>Bate</a:t>
            </a:r>
            <a:r>
              <a:rPr lang="en-US" sz="1900" b="1" dirty="0"/>
              <a:t>  </a:t>
            </a:r>
            <a:r>
              <a:rPr lang="en-US" sz="1900" b="1" dirty="0" err="1"/>
              <a:t>Soco</a:t>
            </a:r>
            <a:r>
              <a:rPr lang="en-US" sz="1900" b="1" dirty="0"/>
              <a:t>  </a:t>
            </a:r>
            <a:r>
              <a:rPr lang="en-US" sz="1900" b="1" dirty="0" err="1"/>
              <a:t>Soco</a:t>
            </a:r>
            <a:r>
              <a:rPr lang="en-US" sz="1900" b="1" dirty="0"/>
              <a:t>  </a:t>
            </a:r>
            <a:r>
              <a:rPr lang="en-US" sz="1900" b="1" dirty="0" err="1"/>
              <a:t>Vira</a:t>
            </a:r>
            <a:r>
              <a:rPr lang="en-US" sz="1900" b="1" dirty="0"/>
              <a:t>  </a:t>
            </a:r>
            <a:r>
              <a:rPr lang="en-US" sz="1900" b="1" dirty="0" err="1"/>
              <a:t>Vira</a:t>
            </a:r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&gt; </a:t>
            </a:r>
            <a:r>
              <a:rPr lang="en-US" sz="1900" b="1" dirty="0" err="1"/>
              <a:t>soco_bate_vira</a:t>
            </a:r>
            <a:r>
              <a:rPr lang="en-US" sz="1900" b="1" dirty="0"/>
              <a:t>(1)</a:t>
            </a:r>
          </a:p>
          <a:p>
            <a:pPr algn="just" eaLnBrk="0" hangingPunct="0"/>
            <a:r>
              <a:rPr lang="en-US" sz="1900" b="1" dirty="0"/>
              <a:t>[1] </a:t>
            </a:r>
            <a:r>
              <a:rPr lang="en-US" sz="1900" b="1" dirty="0" err="1"/>
              <a:t>Soco</a:t>
            </a:r>
            <a:r>
              <a:rPr lang="en-US" sz="1900" b="1" dirty="0"/>
              <a:t>  Bate  </a:t>
            </a:r>
            <a:r>
              <a:rPr lang="en-US" sz="1900" b="1" dirty="0" err="1"/>
              <a:t>Soco</a:t>
            </a:r>
            <a:r>
              <a:rPr lang="en-US" sz="1900" b="1" dirty="0"/>
              <a:t>  </a:t>
            </a:r>
            <a:r>
              <a:rPr lang="en-US" sz="1900" b="1" dirty="0" err="1"/>
              <a:t>Vira</a:t>
            </a:r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&gt; </a:t>
            </a:r>
            <a:r>
              <a:rPr lang="en-US" sz="1900" b="1" dirty="0" err="1"/>
              <a:t>soco_bate_vira</a:t>
            </a:r>
            <a:r>
              <a:rPr lang="en-US" sz="1900" b="1" dirty="0"/>
              <a:t>(0)</a:t>
            </a:r>
          </a:p>
          <a:p>
            <a:pPr algn="just" eaLnBrk="0" hangingPunct="0"/>
            <a:r>
              <a:rPr lang="en-US" sz="1900" b="1" dirty="0"/>
              <a:t>[1] </a:t>
            </a:r>
            <a:r>
              <a:rPr lang="en-US" sz="1900" b="1" dirty="0" err="1"/>
              <a:t>Soco</a:t>
            </a:r>
            <a:r>
              <a:rPr lang="en-US" sz="1900" b="1" dirty="0"/>
              <a:t>  Bate </a:t>
            </a:r>
            <a:r>
              <a:rPr lang="en-US" sz="1900" b="1" dirty="0" err="1"/>
              <a:t>Vira</a:t>
            </a:r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What is the result of </a:t>
            </a:r>
            <a:r>
              <a:rPr lang="en-US" sz="1900" b="1" dirty="0" err="1"/>
              <a:t>soco_bate_vira</a:t>
            </a:r>
            <a:r>
              <a:rPr lang="en-US" sz="1900" b="1" dirty="0"/>
              <a:t>(3)?</a:t>
            </a:r>
          </a:p>
          <a:p>
            <a:pPr algn="just" eaLnBrk="0" hangingPunct="0"/>
            <a:r>
              <a:rPr lang="en-US" sz="1900" b="1" dirty="0"/>
              <a:t>and </a:t>
            </a:r>
            <a:r>
              <a:rPr lang="en-US" sz="1900" b="1" dirty="0" err="1"/>
              <a:t>soco_bate_vira</a:t>
            </a:r>
            <a:r>
              <a:rPr lang="en-US" sz="1900" b="1" dirty="0"/>
              <a:t>(4)?</a:t>
            </a:r>
          </a:p>
          <a:p>
            <a:pPr algn="just" eaLnBrk="0" hangingPunct="0"/>
            <a:r>
              <a:rPr lang="en-US" sz="1900" b="1" dirty="0"/>
              <a:t>and </a:t>
            </a:r>
            <a:r>
              <a:rPr lang="en-US" sz="1900" b="1" dirty="0" err="1"/>
              <a:t>soco_bate_vira</a:t>
            </a:r>
            <a:r>
              <a:rPr lang="en-US" sz="1900" b="1" dirty="0"/>
              <a:t>(5)?</a:t>
            </a:r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>
                <a:hlinkClick r:id="rId2"/>
              </a:rPr>
              <a:t>https://www.youtube.com/watch?v=VZGcm_JYOKM</a:t>
            </a:r>
            <a:r>
              <a:rPr lang="en-US" sz="1900" b="1" dirty="0"/>
              <a:t> </a:t>
            </a:r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endParaRPr lang="en-US" sz="1900" b="1" dirty="0"/>
          </a:p>
          <a:p>
            <a:pPr algn="just" eaLnBrk="0" hangingPunct="0"/>
            <a:r>
              <a:rPr lang="en-US" sz="1900" b="1" dirty="0"/>
              <a:t>Chocolate prize next F2F class for anyone that can do this version in class:</a:t>
            </a:r>
          </a:p>
          <a:p>
            <a:pPr algn="just" eaLnBrk="0" hangingPunct="0"/>
            <a:r>
              <a:rPr lang="en-US" sz="1900" b="1" dirty="0">
                <a:hlinkClick r:id="rId3"/>
              </a:rPr>
              <a:t>https://www.youtube.com/watch?v=zk_3onMpwwU</a:t>
            </a:r>
            <a:r>
              <a:rPr lang="en-US" sz="1900" b="1" dirty="0"/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66867B-C7E2-433A-86BE-DFEFEEFAC1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86812" y="4379979"/>
            <a:ext cx="4438000" cy="30800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F670E9-426F-4ABC-B90E-DCBE40FEA0A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00341" y="1787690"/>
            <a:ext cx="4050311" cy="24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6 CuadroTexto"/>
          <p:cNvSpPr txBox="1">
            <a:spLocks noChangeArrowheads="1"/>
          </p:cNvSpPr>
          <p:nvPr/>
        </p:nvSpPr>
        <p:spPr bwMode="auto">
          <a:xfrm>
            <a:off x="1236137" y="762001"/>
            <a:ext cx="13532556" cy="586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20" tIns="60960" rIns="121920" bIns="60960">
            <a:spAutoFit/>
          </a:bodyPr>
          <a:lstStyle/>
          <a:p>
            <a:pPr algn="just" eaLnBrk="0" hangingPunct="0"/>
            <a:r>
              <a:rPr lang="en-US" sz="1867" b="1" dirty="0"/>
              <a:t>Exercise for next Face to Face Class:</a:t>
            </a:r>
            <a:r>
              <a:rPr lang="en-US" sz="1867" b="1" dirty="0">
                <a:solidFill>
                  <a:srgbClr val="FF0000"/>
                </a:solidFill>
              </a:rPr>
              <a:t> </a:t>
            </a:r>
            <a:r>
              <a:rPr lang="en-GB" altLang="en-US" sz="1867" i="1" dirty="0">
                <a:solidFill>
                  <a:srgbClr val="FF0000"/>
                </a:solidFill>
              </a:rPr>
              <a:t>SOLUTION</a:t>
            </a:r>
            <a:endParaRPr lang="en-US" sz="1867" b="1" dirty="0">
              <a:solidFill>
                <a:srgbClr val="FF0000"/>
              </a:solidFill>
            </a:endParaRPr>
          </a:p>
          <a:p>
            <a:pPr algn="just" eaLnBrk="0" hangingPunct="0"/>
            <a:endParaRPr lang="en-US" sz="1867" b="1" dirty="0"/>
          </a:p>
          <a:p>
            <a:pPr algn="just" eaLnBrk="0" hangingPunct="0"/>
            <a:r>
              <a:rPr lang="en-US" sz="1600" b="1" dirty="0">
                <a:solidFill>
                  <a:srgbClr val="FF0000"/>
                </a:solidFill>
              </a:rPr>
              <a:t>POSSIBLE SOLUTION</a:t>
            </a:r>
          </a:p>
          <a:p>
            <a:pPr algn="just" eaLnBrk="0" hangingPunct="0"/>
            <a:endParaRPr lang="en-US" sz="1600" b="1" dirty="0"/>
          </a:p>
          <a:p>
            <a:pPr algn="just" eaLnBrk="0" hangingPunct="0"/>
            <a:r>
              <a:rPr lang="pt-BR" sz="1600" b="1" dirty="0"/>
              <a:t>def soco_bate_vira(n):</a:t>
            </a:r>
          </a:p>
          <a:p>
            <a:pPr algn="just" eaLnBrk="0" hangingPunct="0"/>
            <a:r>
              <a:rPr lang="pt-BR" sz="1600" b="1" dirty="0"/>
              <a:t>    """ Singing ('printing') along with Xuxa:</a:t>
            </a:r>
          </a:p>
          <a:p>
            <a:pPr algn="just" eaLnBrk="0" hangingPunct="0"/>
            <a:r>
              <a:rPr lang="pt-BR" sz="1600" b="1" dirty="0"/>
              <a:t>	https://www.youtube.com/watch?v=VZGcm_JYOKM  """</a:t>
            </a:r>
          </a:p>
          <a:p>
            <a:pPr algn="just" eaLnBrk="0" hangingPunct="0"/>
            <a:r>
              <a:rPr lang="pt-BR" sz="1600" b="1" dirty="0"/>
              <a:t>    (a,b,c)= ("Soco","Bate","Vira")</a:t>
            </a:r>
          </a:p>
          <a:p>
            <a:pPr algn="just" eaLnBrk="0" hangingPunct="0"/>
            <a:r>
              <a:rPr lang="pt-BR" sz="1600" b="1" dirty="0"/>
              <a:t>    if n == 0:</a:t>
            </a:r>
          </a:p>
          <a:p>
            <a:pPr algn="just" eaLnBrk="0" hangingPunct="0"/>
            <a:r>
              <a:rPr lang="pt-BR" sz="1600" b="1" dirty="0"/>
              <a:t>        print(a,b,c)</a:t>
            </a:r>
          </a:p>
          <a:p>
            <a:pPr algn="just" eaLnBrk="0" hangingPunct="0"/>
            <a:r>
              <a:rPr lang="pt-BR" sz="1600" b="1" dirty="0"/>
              <a:t>    else:</a:t>
            </a:r>
          </a:p>
          <a:p>
            <a:pPr algn="just" eaLnBrk="0" hangingPunct="0"/>
            <a:r>
              <a:rPr lang="pt-BR" sz="1600" b="1" dirty="0"/>
              <a:t>        print("{} ".format(a)*n, "{} ".format(b)*n, "{} ".format(a)*n, "{} ".format(c)*n)</a:t>
            </a:r>
          </a:p>
          <a:p>
            <a:pPr algn="just" eaLnBrk="0" hangingPunct="0"/>
            <a:r>
              <a:rPr lang="pt-BR" sz="1600" b="1" dirty="0"/>
              <a:t>   </a:t>
            </a:r>
          </a:p>
          <a:p>
            <a:pPr algn="just" eaLnBrk="0" hangingPunct="0"/>
            <a:r>
              <a:rPr lang="pt-BR" sz="1600" b="1" dirty="0"/>
              <a:t>soco_bate_vira(4)</a:t>
            </a:r>
          </a:p>
          <a:p>
            <a:pPr algn="just" eaLnBrk="0" hangingPunct="0"/>
            <a:r>
              <a:rPr lang="pt-BR" sz="1600" b="1" dirty="0"/>
              <a:t>soco_bate_vira(3)</a:t>
            </a:r>
          </a:p>
          <a:p>
            <a:pPr algn="just" eaLnBrk="0" hangingPunct="0"/>
            <a:r>
              <a:rPr lang="pt-BR" sz="1600" b="1" dirty="0"/>
              <a:t>soco_bate_vira(2)</a:t>
            </a:r>
          </a:p>
          <a:p>
            <a:pPr algn="just" eaLnBrk="0" hangingPunct="0"/>
            <a:r>
              <a:rPr lang="pt-BR" sz="1600" b="1" dirty="0"/>
              <a:t>soco_bate_vira(1)  </a:t>
            </a:r>
          </a:p>
          <a:p>
            <a:pPr algn="just" eaLnBrk="0" hangingPunct="0"/>
            <a:r>
              <a:rPr lang="pt-BR" sz="1600" b="1" dirty="0"/>
              <a:t>soco_bate_vira(0)</a:t>
            </a:r>
            <a:endParaRPr lang="en-US" sz="1600" b="1" dirty="0"/>
          </a:p>
          <a:p>
            <a:pPr algn="just" eaLnBrk="0" hangingPunct="0"/>
            <a:endParaRPr lang="en-US" sz="1600" b="1" dirty="0"/>
          </a:p>
          <a:p>
            <a:pPr algn="just" eaLnBrk="0" hangingPunct="0"/>
            <a:endParaRPr lang="en-US" sz="1600" b="1" dirty="0"/>
          </a:p>
          <a:p>
            <a:pPr algn="just" eaLnBrk="0" hangingPunct="0"/>
            <a:r>
              <a:rPr lang="en-US" sz="1600" b="1" dirty="0"/>
              <a:t>---</a:t>
            </a:r>
          </a:p>
          <a:p>
            <a:pPr algn="just" eaLnBrk="0" hangingPunct="0"/>
            <a:endParaRPr lang="en-US" sz="1600" b="1" dirty="0"/>
          </a:p>
          <a:p>
            <a:pPr algn="just" eaLnBrk="0" hangingPunct="0"/>
            <a:r>
              <a:rPr lang="en-US" sz="1600" b="1" dirty="0">
                <a:hlinkClick r:id="rId2"/>
              </a:rPr>
              <a:t>http://attendance.pythonanywhere.com/participation_redeem?sharedlink=1&amp;code=P25IUNU</a:t>
            </a:r>
            <a:r>
              <a:rPr lang="en-US" sz="1600" b="1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F670E9-426F-4ABC-B90E-DCBE40FEA0A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0342" y="923598"/>
            <a:ext cx="4050311" cy="24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07" y="-13136"/>
            <a:ext cx="2092564" cy="1479983"/>
          </a:xfrm>
          <a:prstGeom prst="rect">
            <a:avLst/>
          </a:prstGeom>
        </p:spPr>
      </p:pic>
      <p:sp>
        <p:nvSpPr>
          <p:cNvPr id="8194" name="AutoShape 2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239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96" name="AutoShape 4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239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98" name="AutoShape 6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239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00" name="AutoShape 8" descr="Creating Functions – Programming with Python"/>
          <p:cNvSpPr>
            <a:spLocks noChangeAspect="1" noChangeArrowheads="1"/>
          </p:cNvSpPr>
          <p:nvPr/>
        </p:nvSpPr>
        <p:spPr bwMode="auto">
          <a:xfrm>
            <a:off x="2239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04" name="AutoShape 12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239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06" name="AutoShape 14" descr="Lesson 04-01: Functions in Python — CSP Python"/>
          <p:cNvSpPr>
            <a:spLocks noChangeAspect="1" noChangeArrowheads="1"/>
          </p:cNvSpPr>
          <p:nvPr/>
        </p:nvSpPr>
        <p:spPr bwMode="auto">
          <a:xfrm>
            <a:off x="2239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889CAF-CDC6-45EE-A73B-0C89BAA38E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588" y="1883701"/>
            <a:ext cx="10261600" cy="37084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42002CE-C728-4954-B85A-0390584487C6}"/>
              </a:ext>
            </a:extLst>
          </p:cNvPr>
          <p:cNvSpPr/>
          <p:nvPr/>
        </p:nvSpPr>
        <p:spPr>
          <a:xfrm>
            <a:off x="4287573" y="6492214"/>
            <a:ext cx="8040555" cy="239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67" dirty="0"/>
              <a:t>#### LAMBDA FUNCTIONS / FUNCIONES - LAMBDA. </a:t>
            </a:r>
          </a:p>
          <a:p>
            <a:r>
              <a:rPr lang="es-ES" sz="1867" dirty="0" err="1"/>
              <a:t>def</a:t>
            </a:r>
            <a:r>
              <a:rPr lang="es-ES" sz="1867" dirty="0"/>
              <a:t> func1(</a:t>
            </a:r>
            <a:r>
              <a:rPr lang="es-ES" sz="1867" dirty="0" err="1"/>
              <a:t>x,y</a:t>
            </a:r>
            <a:r>
              <a:rPr lang="es-ES" sz="1867" dirty="0"/>
              <a:t>=10):</a:t>
            </a:r>
          </a:p>
          <a:p>
            <a:r>
              <a:rPr lang="es-ES" sz="1867" dirty="0"/>
              <a:t>    a = 10</a:t>
            </a:r>
          </a:p>
          <a:p>
            <a:r>
              <a:rPr lang="es-ES" sz="1867" dirty="0"/>
              <a:t>    </a:t>
            </a:r>
            <a:r>
              <a:rPr lang="es-ES" sz="1867" dirty="0" err="1"/>
              <a:t>return</a:t>
            </a:r>
            <a:r>
              <a:rPr lang="es-ES" sz="1867" dirty="0"/>
              <a:t>(x * 2+y+a)</a:t>
            </a:r>
          </a:p>
          <a:p>
            <a:endParaRPr lang="es-ES" sz="1867" dirty="0"/>
          </a:p>
          <a:p>
            <a:r>
              <a:rPr lang="es-ES" sz="1867" dirty="0" err="1"/>
              <a:t>print</a:t>
            </a:r>
            <a:r>
              <a:rPr lang="es-ES" sz="1867" dirty="0"/>
              <a:t>(func1(20))</a:t>
            </a:r>
          </a:p>
          <a:p>
            <a:r>
              <a:rPr lang="es-ES" sz="1867" dirty="0"/>
              <a:t>lambda_func1 = lambda </a:t>
            </a:r>
            <a:r>
              <a:rPr lang="es-ES" sz="1867" dirty="0" err="1"/>
              <a:t>x,y</a:t>
            </a:r>
            <a:r>
              <a:rPr lang="es-ES" sz="1867" dirty="0"/>
              <a:t>=10,a=10: x * 2 + y +a</a:t>
            </a:r>
          </a:p>
          <a:p>
            <a:r>
              <a:rPr lang="es-ES" sz="1867" dirty="0" err="1"/>
              <a:t>print</a:t>
            </a:r>
            <a:r>
              <a:rPr lang="es-ES" sz="1867" dirty="0"/>
              <a:t>(lambda_func1(20))</a:t>
            </a:r>
          </a:p>
        </p:txBody>
      </p:sp>
    </p:spTree>
    <p:extLst>
      <p:ext uri="{BB962C8B-B14F-4D97-AF65-F5344CB8AC3E}">
        <p14:creationId xmlns:p14="http://schemas.microsoft.com/office/powerpoint/2010/main" val="69699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6 CuadroTexto"/>
          <p:cNvSpPr txBox="1">
            <a:spLocks noChangeArrowheads="1"/>
          </p:cNvSpPr>
          <p:nvPr/>
        </p:nvSpPr>
        <p:spPr bwMode="auto">
          <a:xfrm>
            <a:off x="1236137" y="762002"/>
            <a:ext cx="13532556" cy="685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20" tIns="60960" rIns="121920" bIns="60960">
            <a:spAutoFit/>
          </a:bodyPr>
          <a:lstStyle/>
          <a:p>
            <a:pPr algn="just" eaLnBrk="0" hangingPunct="0"/>
            <a:r>
              <a:rPr lang="en-US" sz="1867" b="1" dirty="0"/>
              <a:t>Exercise for next Face to Face Class:</a:t>
            </a:r>
            <a:r>
              <a:rPr lang="en-US" sz="1867" b="1" dirty="0">
                <a:solidFill>
                  <a:srgbClr val="FF0000"/>
                </a:solidFill>
              </a:rPr>
              <a:t> </a:t>
            </a:r>
            <a:r>
              <a:rPr lang="en-GB" sz="1867" i="1" dirty="0">
                <a:solidFill>
                  <a:srgbClr val="FF0000"/>
                </a:solidFill>
              </a:rPr>
              <a:t>SPECIAL S</a:t>
            </a:r>
            <a:r>
              <a:rPr lang="en-GB" altLang="en-US" sz="1867" i="1" dirty="0">
                <a:solidFill>
                  <a:srgbClr val="FF0000"/>
                </a:solidFill>
              </a:rPr>
              <a:t>OLUTION</a:t>
            </a:r>
            <a:endParaRPr lang="en-US" sz="1867" b="1" dirty="0">
              <a:solidFill>
                <a:srgbClr val="FF0000"/>
              </a:solidFill>
            </a:endParaRPr>
          </a:p>
          <a:p>
            <a:pPr algn="just" eaLnBrk="0" hangingPunct="0"/>
            <a:endParaRPr lang="en-US" sz="1867" b="1" dirty="0"/>
          </a:p>
          <a:p>
            <a:pPr algn="just" eaLnBrk="0" hangingPunct="0"/>
            <a:r>
              <a:rPr lang="en-US" sz="1600" b="1" dirty="0">
                <a:solidFill>
                  <a:srgbClr val="FF0000"/>
                </a:solidFill>
              </a:rPr>
              <a:t>POSSIBLE SOLUTION</a:t>
            </a:r>
          </a:p>
          <a:p>
            <a:pPr algn="just" eaLnBrk="0" hangingPunct="0"/>
            <a:endParaRPr lang="en-US" sz="1600" b="1" dirty="0"/>
          </a:p>
          <a:p>
            <a:pPr algn="just" eaLnBrk="0" hangingPunct="0"/>
            <a:r>
              <a:rPr lang="pt-BR" sz="1600" b="1" dirty="0"/>
              <a:t>def soco_bate_vira(n):</a:t>
            </a:r>
          </a:p>
          <a:p>
            <a:pPr algn="just" eaLnBrk="0" hangingPunct="0"/>
            <a:r>
              <a:rPr lang="pt-BR" sz="1600" b="1" dirty="0"/>
              <a:t>    """ Singing ('printing') along with Xuxa:</a:t>
            </a:r>
          </a:p>
          <a:p>
            <a:pPr algn="just" eaLnBrk="0" hangingPunct="0"/>
            <a:r>
              <a:rPr lang="pt-BR" sz="1600" b="1" dirty="0"/>
              <a:t>	https://www.youtube.com/watch?v=VZGcm_JYOKM  """</a:t>
            </a:r>
          </a:p>
          <a:p>
            <a:pPr algn="just" eaLnBrk="0" hangingPunct="0"/>
            <a:r>
              <a:rPr lang="pt-BR" sz="1600" b="1" dirty="0"/>
              <a:t>    (a,b,c)= ("Soco","Bate","Vira")</a:t>
            </a:r>
          </a:p>
          <a:p>
            <a:pPr algn="just" eaLnBrk="0" hangingPunct="0"/>
            <a:r>
              <a:rPr lang="pt-BR" sz="1600" b="1" dirty="0"/>
              <a:t>    print("{} ".format(a)*max(1,n), "{} ".format(b)*n, "{} ".format(a)*max(1,n), "{} ".format(c)*max(1,n))</a:t>
            </a:r>
          </a:p>
          <a:p>
            <a:pPr algn="just" eaLnBrk="0" hangingPunct="0"/>
            <a:r>
              <a:rPr lang="pt-BR" sz="1600" b="1" dirty="0"/>
              <a:t>   </a:t>
            </a:r>
          </a:p>
          <a:p>
            <a:pPr algn="just" eaLnBrk="0" hangingPunct="0"/>
            <a:r>
              <a:rPr lang="pt-BR" sz="1600" b="1" dirty="0"/>
              <a:t>soco_bate_vira(4)</a:t>
            </a:r>
          </a:p>
          <a:p>
            <a:pPr algn="just" eaLnBrk="0" hangingPunct="0"/>
            <a:r>
              <a:rPr lang="pt-BR" sz="1600" b="1" dirty="0"/>
              <a:t>soco_bate_vira(3)</a:t>
            </a:r>
          </a:p>
          <a:p>
            <a:pPr algn="just" eaLnBrk="0" hangingPunct="0"/>
            <a:r>
              <a:rPr lang="pt-BR" sz="1600" b="1" dirty="0"/>
              <a:t>soco_bate_vira(2)</a:t>
            </a:r>
          </a:p>
          <a:p>
            <a:pPr algn="just" eaLnBrk="0" hangingPunct="0"/>
            <a:r>
              <a:rPr lang="pt-BR" sz="1600" b="1" dirty="0"/>
              <a:t>soco_bate_vira(1)  </a:t>
            </a:r>
          </a:p>
          <a:p>
            <a:pPr algn="just" eaLnBrk="0" hangingPunct="0"/>
            <a:r>
              <a:rPr lang="pt-BR" sz="1600" b="1" dirty="0"/>
              <a:t>soco_bate_vira(0)</a:t>
            </a:r>
            <a:endParaRPr lang="en-US" sz="1600" b="1" dirty="0"/>
          </a:p>
          <a:p>
            <a:pPr algn="just" eaLnBrk="0" hangingPunct="0"/>
            <a:endParaRPr lang="en-US" sz="1600" b="1" dirty="0"/>
          </a:p>
          <a:p>
            <a:pPr algn="just" eaLnBrk="0" hangingPunct="0"/>
            <a:r>
              <a:rPr lang="en-US" sz="1600" b="1" dirty="0"/>
              <a:t>----</a:t>
            </a:r>
          </a:p>
          <a:p>
            <a:pPr algn="just" eaLnBrk="0" hangingPunct="0"/>
            <a:endParaRPr lang="en-US" sz="1600" b="1" dirty="0"/>
          </a:p>
          <a:p>
            <a:pPr algn="just" eaLnBrk="0" hangingPunct="0"/>
            <a:r>
              <a:rPr lang="en-US" sz="1600" b="1" dirty="0">
                <a:solidFill>
                  <a:srgbClr val="FF0000"/>
                </a:solidFill>
              </a:rPr>
              <a:t>WITH LAMBDA SPECIAL FUNCTION:</a:t>
            </a:r>
          </a:p>
          <a:p>
            <a:pPr algn="just" eaLnBrk="0" hangingPunct="0"/>
            <a:endParaRPr lang="en-US" sz="1600" b="1" dirty="0"/>
          </a:p>
          <a:p>
            <a:pPr algn="just" eaLnBrk="0" hangingPunct="0"/>
            <a:r>
              <a:rPr lang="pt-BR" sz="1600" b="1" dirty="0"/>
              <a:t>soco, bate, vira = "soco ", "bate ", "vira "</a:t>
            </a:r>
          </a:p>
          <a:p>
            <a:pPr algn="just" eaLnBrk="0" hangingPunct="0"/>
            <a:r>
              <a:rPr lang="pt-BR" sz="1600" b="1" dirty="0"/>
              <a:t>soco_bate_vira = lambda n: soco*max(1,n) + bate*n + soco*max(1,n) + vira*max(1,n) </a:t>
            </a:r>
          </a:p>
          <a:p>
            <a:pPr algn="just" eaLnBrk="0" hangingPunct="0"/>
            <a:endParaRPr lang="pt-BR" sz="1600" b="1" dirty="0"/>
          </a:p>
          <a:p>
            <a:pPr algn="just" eaLnBrk="0" hangingPunct="0"/>
            <a:r>
              <a:rPr lang="pt-BR" sz="1600" b="1" dirty="0"/>
              <a:t>print(soco_bate_vira(10))</a:t>
            </a:r>
            <a:endParaRPr lang="en-US" sz="1600" b="1" dirty="0"/>
          </a:p>
          <a:p>
            <a:pPr algn="just" eaLnBrk="0" hangingPunct="0"/>
            <a:endParaRPr lang="en-US" sz="1600" b="1" dirty="0"/>
          </a:p>
          <a:p>
            <a:pPr algn="just" eaLnBrk="0" hangingPunct="0"/>
            <a:r>
              <a:rPr lang="en-US" sz="1600" b="1" dirty="0"/>
              <a:t>---</a:t>
            </a:r>
          </a:p>
          <a:p>
            <a:pPr algn="just" eaLnBrk="0" hangingPunct="0"/>
            <a:endParaRPr lang="en-US" sz="16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F670E9-426F-4ABC-B90E-DCBE40FEA0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05691" y="3"/>
            <a:ext cx="4050311" cy="24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7C6C08-A6BD-46C3-9E4F-F280FDE60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5237" y="443541"/>
            <a:ext cx="1299845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3733" i="1" dirty="0">
                <a:solidFill>
                  <a:schemeClr val="accent2">
                    <a:lumMod val="50000"/>
                  </a:schemeClr>
                </a:solidFill>
              </a:rPr>
              <a:t>Python Basic Exercises 3 – function - </a:t>
            </a:r>
            <a:r>
              <a:rPr lang="en-GB" altLang="en-US" sz="3733" i="1" dirty="0"/>
              <a:t>SOLUTION</a:t>
            </a:r>
            <a:endParaRPr lang="en-GB" altLang="en-US" sz="3733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4" y="-13136"/>
            <a:ext cx="2790085" cy="147998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5CDFBF-092B-4EC4-B897-52F6E0DAB453}"/>
              </a:ext>
            </a:extLst>
          </p:cNvPr>
          <p:cNvSpPr/>
          <p:nvPr/>
        </p:nvSpPr>
        <p:spPr>
          <a:xfrm>
            <a:off x="0" y="1307640"/>
            <a:ext cx="16256000" cy="7439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Write a function which can compute the factorial of a given numbers. Suppose the following input is supplied to the program: 8 </a:t>
            </a:r>
          </a:p>
          <a:p>
            <a:pPr lvl="1"/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Then, the output should be: 40320</a:t>
            </a:r>
          </a:p>
          <a:p>
            <a:pPr lvl="1"/>
            <a:endParaRPr lang="en-US" sz="2400" b="1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sz="2400" dirty="0">
                <a:solidFill>
                  <a:srgbClr val="000066"/>
                </a:solidFill>
                <a:latin typeface="Arial" pitchFamily="34" charset="0"/>
              </a:rPr>
              <a:t>Hint: x=int(input("Enter the n to obtain the factorial(n):"))</a:t>
            </a:r>
          </a:p>
          <a:p>
            <a:pPr lvl="1"/>
            <a:br>
              <a:rPr lang="en-GB" sz="2133" dirty="0">
                <a:solidFill>
                  <a:srgbClr val="000066"/>
                </a:solidFill>
                <a:latin typeface="Arial" pitchFamily="34" charset="0"/>
              </a:rPr>
            </a:br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def factorial(n=0):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""" returns the factorial of n (default 0) and assuming factorial of any number smaller than 1 to be zero. """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if(type(n) != </a:t>
            </a:r>
            <a:r>
              <a:rPr lang="en-GB" sz="1867" dirty="0" err="1">
                <a:solidFill>
                  <a:srgbClr val="000066"/>
                </a:solidFill>
                <a:latin typeface="Arial" pitchFamily="34" charset="0"/>
              </a:rPr>
              <a:t>int</a:t>
            </a:r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):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    try: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        n = </a:t>
            </a:r>
            <a:r>
              <a:rPr lang="en-GB" sz="1867" dirty="0" err="1">
                <a:solidFill>
                  <a:srgbClr val="000066"/>
                </a:solidFill>
                <a:latin typeface="Arial" pitchFamily="34" charset="0"/>
              </a:rPr>
              <a:t>int</a:t>
            </a:r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(n)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    except: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        print("Error: n must be numeric, you provided: '{}'".format(n))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        return(0)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if n &lt;= 0: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    return (0)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if n == 1: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    return (1)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    return (n*factorial(n-1))</a:t>
            </a:r>
          </a:p>
          <a:p>
            <a:pPr lvl="1"/>
            <a:endParaRPr lang="en-GB" sz="1867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print(factorial(-10))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print(factorial(0))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print(factorial(8))</a:t>
            </a:r>
          </a:p>
          <a:p>
            <a:pPr lvl="1"/>
            <a:r>
              <a:rPr lang="en-GB" sz="1867" dirty="0">
                <a:solidFill>
                  <a:srgbClr val="000066"/>
                </a:solidFill>
                <a:latin typeface="Arial" pitchFamily="34" charset="0"/>
              </a:rPr>
              <a:t>print(factorial("Hacked!"))</a:t>
            </a:r>
            <a:endParaRPr lang="en-US" sz="2667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2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7C6C08-A6BD-46C3-9E4F-F280FDE60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5237" y="443541"/>
            <a:ext cx="1299845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lnSpc>
                <a:spcPct val="90000"/>
              </a:lnSpc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3733" i="1" dirty="0">
                <a:solidFill>
                  <a:schemeClr val="accent2">
                    <a:lumMod val="50000"/>
                  </a:schemeClr>
                </a:solidFill>
              </a:rPr>
              <a:t>Python Basic Exercises 4 – function - </a:t>
            </a:r>
            <a:r>
              <a:rPr lang="en-GB" altLang="en-US" sz="3733" i="1" dirty="0"/>
              <a:t>SOLUTION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AA405-32F0-4840-A654-F31474EA1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24" y="-13136"/>
            <a:ext cx="2790085" cy="147998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5CDFBF-092B-4EC4-B897-52F6E0DAB453}"/>
              </a:ext>
            </a:extLst>
          </p:cNvPr>
          <p:cNvSpPr/>
          <p:nvPr/>
        </p:nvSpPr>
        <p:spPr>
          <a:xfrm>
            <a:off x="191119" y="1403651"/>
            <a:ext cx="15361707" cy="7930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rgbClr val="000066"/>
                </a:solidFill>
                <a:latin typeface="Arial" pitchFamily="34" charset="0"/>
              </a:rPr>
              <a:t>Write a program that invokes a function that calculates and returns the value according to the given formula:</a:t>
            </a:r>
          </a:p>
          <a:p>
            <a:pPr lvl="2"/>
            <a:r>
              <a:rPr lang="en-US" sz="2133" b="1" dirty="0">
                <a:solidFill>
                  <a:srgbClr val="000066"/>
                </a:solidFill>
                <a:latin typeface="Arial" pitchFamily="34" charset="0"/>
              </a:rPr>
              <a:t>	Q = [(2 * C * D)/H]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endParaRPr lang="en-US" sz="2133" b="1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sz="2133" b="1" dirty="0">
                <a:solidFill>
                  <a:srgbClr val="000066"/>
                </a:solidFill>
                <a:latin typeface="Arial" pitchFamily="34" charset="0"/>
              </a:rPr>
              <a:t>Call your function several times, using integer values of your choice to C, D and H. The output of your function should always be integer. 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endParaRPr lang="en-US" sz="2133" b="1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sz="2133" dirty="0">
                <a:solidFill>
                  <a:srgbClr val="000066"/>
                </a:solidFill>
                <a:latin typeface="Arial" pitchFamily="34" charset="0"/>
              </a:rPr>
              <a:t>Hint: If the output received is in decimal form, it should be rounded off to its nearest value (for example, if the output received is 26.1, it should be printed as 26)</a:t>
            </a:r>
          </a:p>
          <a:p>
            <a:pPr lvl="1"/>
            <a:endParaRPr lang="en-US" sz="2133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def </a:t>
            </a:r>
            <a:r>
              <a:rPr lang="en-US" sz="1867" dirty="0" err="1">
                <a:solidFill>
                  <a:srgbClr val="000066"/>
                </a:solidFill>
                <a:latin typeface="Arial" pitchFamily="34" charset="0"/>
              </a:rPr>
              <a:t>calculate_q</a:t>
            </a:r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(c=0,d=0,h=1):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    """ returns the Q = [(2 * C * D)/H] with (default c=0, d=0 and h=1 as it is denominator). """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    try: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        q = [(2 * c * d)/h]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    except </a:t>
            </a:r>
            <a:r>
              <a:rPr lang="en-US" sz="1867" dirty="0" err="1">
                <a:solidFill>
                  <a:srgbClr val="000066"/>
                </a:solidFill>
                <a:latin typeface="Arial" pitchFamily="34" charset="0"/>
              </a:rPr>
              <a:t>ZeroDivisionError</a:t>
            </a:r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: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        if c * d &lt; 0: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            q = -float('</a:t>
            </a:r>
            <a:r>
              <a:rPr lang="en-US" sz="1867" dirty="0" err="1">
                <a:solidFill>
                  <a:srgbClr val="000066"/>
                </a:solidFill>
                <a:latin typeface="Arial" pitchFamily="34" charset="0"/>
              </a:rPr>
              <a:t>inf</a:t>
            </a:r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')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        else: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            q = float('</a:t>
            </a:r>
            <a:r>
              <a:rPr lang="en-US" sz="1867" dirty="0" err="1">
                <a:solidFill>
                  <a:srgbClr val="000066"/>
                </a:solidFill>
                <a:latin typeface="Arial" pitchFamily="34" charset="0"/>
              </a:rPr>
              <a:t>inf</a:t>
            </a:r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')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    return (q)</a:t>
            </a:r>
          </a:p>
          <a:p>
            <a:pPr lvl="1"/>
            <a:endParaRPr lang="en-US" sz="1867" dirty="0">
              <a:solidFill>
                <a:srgbClr val="000066"/>
              </a:solidFill>
              <a:latin typeface="Arial" pitchFamily="34" charset="0"/>
            </a:endParaRP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print(</a:t>
            </a:r>
            <a:r>
              <a:rPr lang="en-US" sz="1867" dirty="0" err="1">
                <a:solidFill>
                  <a:srgbClr val="000066"/>
                </a:solidFill>
                <a:latin typeface="Arial" pitchFamily="34" charset="0"/>
              </a:rPr>
              <a:t>calculate_q</a:t>
            </a:r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(c=-10,d=20,h=0))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print(</a:t>
            </a:r>
            <a:r>
              <a:rPr lang="en-US" sz="1867" dirty="0" err="1">
                <a:solidFill>
                  <a:srgbClr val="000066"/>
                </a:solidFill>
                <a:latin typeface="Arial" pitchFamily="34" charset="0"/>
              </a:rPr>
              <a:t>calculate_q</a:t>
            </a:r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(c=10,d=20,h=0))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print(</a:t>
            </a:r>
            <a:r>
              <a:rPr lang="en-US" sz="1867" dirty="0" err="1">
                <a:solidFill>
                  <a:srgbClr val="000066"/>
                </a:solidFill>
                <a:latin typeface="Arial" pitchFamily="34" charset="0"/>
              </a:rPr>
              <a:t>calculate_q</a:t>
            </a:r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(c=10,d=20,h=1)) 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print(</a:t>
            </a:r>
            <a:r>
              <a:rPr lang="en-US" sz="1867" dirty="0" err="1">
                <a:solidFill>
                  <a:srgbClr val="000066"/>
                </a:solidFill>
                <a:latin typeface="Arial" pitchFamily="34" charset="0"/>
              </a:rPr>
              <a:t>calculate_q</a:t>
            </a:r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(c=10,d=20,h=2))</a:t>
            </a:r>
          </a:p>
          <a:p>
            <a:pPr lvl="1"/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print(</a:t>
            </a:r>
            <a:r>
              <a:rPr lang="en-US" sz="1867" dirty="0" err="1">
                <a:solidFill>
                  <a:srgbClr val="000066"/>
                </a:solidFill>
                <a:latin typeface="Arial" pitchFamily="34" charset="0"/>
              </a:rPr>
              <a:t>calculate_q</a:t>
            </a:r>
            <a:r>
              <a:rPr lang="en-US" sz="1867" dirty="0">
                <a:solidFill>
                  <a:srgbClr val="000066"/>
                </a:solidFill>
                <a:latin typeface="Arial" pitchFamily="34" charset="0"/>
              </a:rPr>
              <a:t>(c=10,d=20,h=3))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endParaRPr lang="en-US" sz="1867" b="1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8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1395</Words>
  <Application>Microsoft Office PowerPoint</Application>
  <PresentationFormat>Custom</PresentationFormat>
  <Paragraphs>179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vs. methods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Ordenadores</dc:title>
  <dc:creator>Online2PDF.com</dc:creator>
  <cp:lastModifiedBy>Manoel Fernando Alonso Gadi</cp:lastModifiedBy>
  <cp:revision>40</cp:revision>
  <dcterms:created xsi:type="dcterms:W3CDTF">2019-10-18T15:25:16Z</dcterms:created>
  <dcterms:modified xsi:type="dcterms:W3CDTF">2021-09-30T10:28:26Z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2019-10-18T00:00:00Z</vt:filetime>
  </property>
  <property fmtid="{D5CDD505-2E9C-101B-9397-08002B2CF9AE}" pid="3" name="LastSaved">
    <vt:filetime>2019-10-18T00:00:00Z</vt:filetime>
  </property>
</Properties>
</file>