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C94E-1322-4862-8D56-F880E1DF542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D2ED-796D-46DF-9C3C-8719E0A4ED8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348880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Exploratory Data Analysis</a:t>
            </a:r>
          </a:p>
        </p:txBody>
      </p:sp>
      <p:sp>
        <p:nvSpPr>
          <p:cNvPr id="5" name="Left Brace 4"/>
          <p:cNvSpPr/>
          <p:nvPr/>
        </p:nvSpPr>
        <p:spPr>
          <a:xfrm>
            <a:off x="1835696" y="1484784"/>
            <a:ext cx="340770" cy="28083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195736" y="1556792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Categorical Variable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672408" y="2060848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23928" y="1556792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df</a:t>
            </a:r>
            <a:r>
              <a:rPr lang="en-GB" sz="1200" dirty="0"/>
              <a:t>[</a:t>
            </a:r>
            <a:r>
              <a:rPr lang="en-GB" sz="1200" dirty="0" err="1"/>
              <a:t>var</a:t>
            </a:r>
            <a:r>
              <a:rPr lang="en-GB" sz="1200" dirty="0"/>
              <a:t>].</a:t>
            </a:r>
            <a:r>
              <a:rPr lang="en-GB" sz="1200" dirty="0" err="1"/>
              <a:t>value_counts</a:t>
            </a:r>
            <a:r>
              <a:rPr lang="en-GB" sz="1200" dirty="0"/>
              <a:t>(normalize=True)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176" y="1556792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Chi-Square Test</a:t>
            </a: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5400600" y="2060848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95736" y="3140968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Numerical</a:t>
            </a:r>
          </a:p>
          <a:p>
            <a:pPr algn="ctr"/>
            <a:r>
              <a:rPr lang="en-GB"/>
              <a:t>Variable</a:t>
            </a:r>
          </a:p>
        </p:txBody>
      </p:sp>
      <p:cxnSp>
        <p:nvCxnSpPr>
          <p:cNvPr id="15" name="Straight Arrow Connector 14"/>
          <p:cNvCxnSpPr>
            <a:cxnSpLocks/>
            <a:stCxn id="14" idx="3"/>
            <a:endCxn id="16" idx="1"/>
          </p:cNvCxnSpPr>
          <p:nvPr/>
        </p:nvCxnSpPr>
        <p:spPr>
          <a:xfrm>
            <a:off x="3672408" y="3645024"/>
            <a:ext cx="2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23928" y="3140968"/>
            <a:ext cx="14766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df</a:t>
            </a:r>
            <a:r>
              <a:rPr lang="en-GB" sz="1200" dirty="0"/>
              <a:t>[</a:t>
            </a:r>
            <a:r>
              <a:rPr lang="en-GB" sz="1200" dirty="0" err="1"/>
              <a:t>var</a:t>
            </a:r>
            <a:r>
              <a:rPr lang="en-GB" sz="1200" dirty="0"/>
              <a:t>].describe()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5508104" y="2852936"/>
            <a:ext cx="170385" cy="2520280"/>
          </a:xfrm>
          <a:prstGeom prst="leftBrace">
            <a:avLst>
              <a:gd name="adj1" fmla="val 8333"/>
              <a:gd name="adj2" fmla="val 505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831632" y="2924944"/>
            <a:ext cx="169269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Unbiased variable with Normal Distribution</a:t>
            </a:r>
          </a:p>
          <a:p>
            <a:pPr algn="ctr"/>
            <a:r>
              <a:rPr lang="es-ES" sz="900" dirty="0" err="1"/>
              <a:t>Any</a:t>
            </a:r>
            <a:r>
              <a:rPr lang="es-ES" sz="900" dirty="0"/>
              <a:t> of </a:t>
            </a:r>
            <a:r>
              <a:rPr lang="es-ES" sz="900" dirty="0" err="1"/>
              <a:t>this</a:t>
            </a:r>
            <a:r>
              <a:rPr lang="es-ES" sz="900" dirty="0"/>
              <a:t> can </a:t>
            </a:r>
            <a:r>
              <a:rPr lang="es-ES" sz="900" dirty="0" err="1"/>
              <a:t>prove</a:t>
            </a:r>
            <a:r>
              <a:rPr lang="es-ES" sz="900" dirty="0"/>
              <a:t> </a:t>
            </a:r>
            <a:r>
              <a:rPr lang="es-ES" sz="900" dirty="0" err="1"/>
              <a:t>normality</a:t>
            </a:r>
            <a:r>
              <a:rPr lang="es-ES" sz="900" dirty="0"/>
              <a:t>: </a:t>
            </a:r>
            <a:r>
              <a:rPr lang="es-ES" sz="900" dirty="0" err="1"/>
              <a:t>Shapiro</a:t>
            </a:r>
            <a:r>
              <a:rPr lang="es-ES" sz="900" dirty="0"/>
              <a:t>, KS, </a:t>
            </a:r>
            <a:r>
              <a:rPr lang="es-ES" sz="900" dirty="0" err="1"/>
              <a:t>Jarque-Bera</a:t>
            </a:r>
            <a:r>
              <a:rPr lang="es-ES" sz="900" dirty="0"/>
              <a:t> and </a:t>
            </a:r>
            <a:r>
              <a:rPr lang="es-ES" sz="900" dirty="0" err="1"/>
              <a:t>Histogram</a:t>
            </a:r>
            <a:r>
              <a:rPr lang="es-ES" sz="900" dirty="0"/>
              <a:t> </a:t>
            </a:r>
          </a:p>
          <a:p>
            <a:pPr algn="ctr"/>
            <a:r>
              <a:rPr lang="es-ES" sz="1200" dirty="0"/>
              <a:t>Use </a:t>
            </a:r>
            <a:r>
              <a:rPr lang="es-ES" sz="1200" b="1" u="sng" dirty="0"/>
              <a:t>mean </a:t>
            </a:r>
            <a:r>
              <a:rPr lang="es-ES" sz="1050" b="1" u="sng" dirty="0"/>
              <a:t>(</a:t>
            </a:r>
            <a:r>
              <a:rPr lang="es-ES" sz="1050" b="1" u="sng" dirty="0" err="1"/>
              <a:t>parametric</a:t>
            </a:r>
            <a:r>
              <a:rPr lang="es-ES" sz="1050" b="1" u="sng" dirty="0"/>
              <a:t> test)</a:t>
            </a:r>
          </a:p>
          <a:p>
            <a:pPr algn="ctr"/>
            <a:r>
              <a:rPr lang="es-ES" sz="1050" dirty="0"/>
              <a:t>T-test</a:t>
            </a:r>
            <a:endParaRPr lang="en-GB" sz="1050" dirty="0"/>
          </a:p>
        </p:txBody>
      </p:sp>
      <p:sp>
        <p:nvSpPr>
          <p:cNvPr id="21" name="Rectangle 20"/>
          <p:cNvSpPr/>
          <p:nvPr/>
        </p:nvSpPr>
        <p:spPr>
          <a:xfrm>
            <a:off x="5831632" y="4221088"/>
            <a:ext cx="16926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Capped  discrete, very skewed or with no Normal Distribution </a:t>
            </a:r>
          </a:p>
          <a:p>
            <a:pPr algn="ctr"/>
            <a:r>
              <a:rPr lang="es-ES" sz="1200" dirty="0"/>
              <a:t>Use </a:t>
            </a:r>
            <a:r>
              <a:rPr lang="es-ES" sz="1200" b="1" u="sng" dirty="0"/>
              <a:t>median </a:t>
            </a:r>
            <a:r>
              <a:rPr lang="es-ES" sz="800" b="1" u="sng" dirty="0"/>
              <a:t>(non-</a:t>
            </a:r>
            <a:r>
              <a:rPr lang="es-ES" sz="800" b="1" u="sng" dirty="0" err="1"/>
              <a:t>parametric</a:t>
            </a:r>
            <a:r>
              <a:rPr lang="es-ES" sz="800" b="1" u="sng" dirty="0"/>
              <a:t> test)</a:t>
            </a:r>
            <a:endParaRPr lang="es-ES" sz="1200" b="1" u="sng" dirty="0"/>
          </a:p>
          <a:p>
            <a:pPr algn="ctr"/>
            <a:r>
              <a:rPr lang="en-GB" sz="1050" dirty="0"/>
              <a:t>Mann–Whitney 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359BF-4B79-F38F-9488-BAA6F5AECE5F}"/>
              </a:ext>
            </a:extLst>
          </p:cNvPr>
          <p:cNvSpPr/>
          <p:nvPr/>
        </p:nvSpPr>
        <p:spPr>
          <a:xfrm>
            <a:off x="7769086" y="3032956"/>
            <a:ext cx="963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ANOVA test if 3+ groups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365AC-BAB1-DD72-EFE5-AC476A3E0AAF}"/>
              </a:ext>
            </a:extLst>
          </p:cNvPr>
          <p:cNvSpPr/>
          <p:nvPr/>
        </p:nvSpPr>
        <p:spPr>
          <a:xfrm>
            <a:off x="7769086" y="4221088"/>
            <a:ext cx="963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Kruskal Wallis </a:t>
            </a:r>
            <a:br>
              <a:rPr lang="en-GB" sz="1200" dirty="0"/>
            </a:br>
            <a:r>
              <a:rPr lang="en-GB" sz="1200" dirty="0"/>
              <a:t>if 3+ groups and non-parametric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BFA03D-036D-B1C3-59E6-C82BDFA6FDB4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7524328" y="3537012"/>
            <a:ext cx="24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D3056F-A37E-BA12-8719-17454F4902EE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7524328" y="4725144"/>
            <a:ext cx="24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856" y="26064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Look the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686" y="5480259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EDA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86104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Non-supervised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6176" y="386104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</a:t>
            </a:r>
          </a:p>
        </p:txBody>
      </p:sp>
      <p:cxnSp>
        <p:nvCxnSpPr>
          <p:cNvPr id="9" name="Shape 8"/>
          <p:cNvCxnSpPr>
            <a:cxnSpLocks/>
            <a:stCxn id="4" idx="2"/>
            <a:endCxn id="5" idx="0"/>
          </p:cNvCxnSpPr>
          <p:nvPr/>
        </p:nvCxnSpPr>
        <p:spPr>
          <a:xfrm rot="5400000">
            <a:off x="130082" y="1506392"/>
            <a:ext cx="4499531" cy="3448202"/>
          </a:xfrm>
          <a:prstGeom prst="bentConnector3">
            <a:avLst>
              <a:gd name="adj1" fmla="val 148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1640" y="1196752"/>
            <a:ext cx="257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Not enough columns or rows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univariate</a:t>
            </a:r>
            <a:r>
              <a:rPr lang="en-US" sz="1200" dirty="0"/>
              <a:t> and </a:t>
            </a:r>
            <a:r>
              <a:rPr lang="en-US" sz="1200" dirty="0" err="1"/>
              <a:t>bivariate</a:t>
            </a:r>
            <a:r>
              <a:rPr lang="en-US" sz="1200" dirty="0"/>
              <a:t> analysis only)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112" y="2276872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Multivariate Methods </a:t>
            </a:r>
          </a:p>
          <a:p>
            <a:pPr algn="ctr"/>
            <a:r>
              <a:rPr lang="en-GB" sz="1200" dirty="0"/>
              <a:t>They will help 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1960" y="1196752"/>
            <a:ext cx="3593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Yes, enough columns or rows</a:t>
            </a:r>
          </a:p>
          <a:p>
            <a:pPr algn="ctr"/>
            <a:r>
              <a:rPr lang="en-GB" sz="1200" dirty="0"/>
              <a:t>(multivariate analysis, too much work to do it by hand)</a:t>
            </a:r>
          </a:p>
        </p:txBody>
      </p:sp>
      <p:cxnSp>
        <p:nvCxnSpPr>
          <p:cNvPr id="14" name="Shape 8"/>
          <p:cNvCxnSpPr>
            <a:stCxn id="4" idx="2"/>
            <a:endCxn id="12" idx="0"/>
          </p:cNvCxnSpPr>
          <p:nvPr/>
        </p:nvCxnSpPr>
        <p:spPr>
          <a:xfrm rot="16200000" flipH="1">
            <a:off x="4608004" y="476672"/>
            <a:ext cx="1296144" cy="2304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8"/>
          <p:cNvCxnSpPr>
            <a:stCxn id="12" idx="2"/>
            <a:endCxn id="6" idx="0"/>
          </p:cNvCxnSpPr>
          <p:nvPr/>
        </p:nvCxnSpPr>
        <p:spPr>
          <a:xfrm rot="5400000">
            <a:off x="4499992" y="1952836"/>
            <a:ext cx="864096" cy="29523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8"/>
          <p:cNvCxnSpPr>
            <a:stCxn id="12" idx="2"/>
            <a:endCxn id="7" idx="0"/>
          </p:cNvCxnSpPr>
          <p:nvPr/>
        </p:nvCxnSpPr>
        <p:spPr>
          <a:xfrm rot="16200000" flipH="1">
            <a:off x="6264188" y="3140968"/>
            <a:ext cx="864096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87224" y="3013502"/>
            <a:ext cx="2484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No target variable (no label data)</a:t>
            </a:r>
            <a:br>
              <a:rPr lang="en-GB" sz="1200" dirty="0"/>
            </a:br>
            <a:r>
              <a:rPr lang="en-GB" sz="900" dirty="0"/>
              <a:t>no column informing what needs to be predicted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44208" y="2996952"/>
            <a:ext cx="222208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Yes, target variable </a:t>
            </a:r>
            <a:r>
              <a:rPr lang="en-GB" sz="1050" dirty="0"/>
              <a:t>(labelled data)</a:t>
            </a:r>
            <a:br>
              <a:rPr lang="en-GB" sz="1050" dirty="0"/>
            </a:br>
            <a:r>
              <a:rPr lang="en-GB" sz="700" dirty="0"/>
              <a:t>there is a column informing what needs to be predicted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6B9C86-F18D-5D7D-A088-A7C6AF9D6B11}"/>
              </a:ext>
            </a:extLst>
          </p:cNvPr>
          <p:cNvSpPr/>
          <p:nvPr/>
        </p:nvSpPr>
        <p:spPr>
          <a:xfrm>
            <a:off x="1979712" y="551723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4B04A-5840-8033-8E5F-B64E1C032DCC}"/>
              </a:ext>
            </a:extLst>
          </p:cNvPr>
          <p:cNvSpPr/>
          <p:nvPr/>
        </p:nvSpPr>
        <p:spPr>
          <a:xfrm>
            <a:off x="3779912" y="551723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</a:t>
            </a:r>
          </a:p>
        </p:txBody>
      </p:sp>
      <p:cxnSp>
        <p:nvCxnSpPr>
          <p:cNvPr id="8" name="Shape 8">
            <a:extLst>
              <a:ext uri="{FF2B5EF4-FFF2-40B4-BE49-F238E27FC236}">
                <a16:creationId xmlns:a16="http://schemas.microsoft.com/office/drawing/2014/main" id="{1BE958F6-C5FE-F6C4-7E40-D4E6DCADFA6C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rot="5400000">
            <a:off x="2591780" y="4653136"/>
            <a:ext cx="936104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8">
            <a:extLst>
              <a:ext uri="{FF2B5EF4-FFF2-40B4-BE49-F238E27FC236}">
                <a16:creationId xmlns:a16="http://schemas.microsoft.com/office/drawing/2014/main" id="{783193DB-E21A-FBDE-105F-CEC40082D4E8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3491880" y="4545124"/>
            <a:ext cx="936104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FDDAA4-A4E6-294B-028C-0840D7E652B5}"/>
              </a:ext>
            </a:extLst>
          </p:cNvPr>
          <p:cNvSpPr txBox="1"/>
          <p:nvPr/>
        </p:nvSpPr>
        <p:spPr>
          <a:xfrm>
            <a:off x="1979712" y="4553869"/>
            <a:ext cx="13981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#colums * 20  &gt; # rows </a:t>
            </a:r>
          </a:p>
          <a:p>
            <a:pPr algn="ctr"/>
            <a:r>
              <a:rPr lang="en-GB" sz="1000" dirty="0"/>
              <a:t>Or </a:t>
            </a:r>
            <a:r>
              <a:rPr lang="en-GB" sz="1000" dirty="0" err="1"/>
              <a:t>Multicolinearity</a:t>
            </a:r>
            <a:br>
              <a:rPr lang="en-GB" sz="1000" dirty="0"/>
            </a:br>
            <a:r>
              <a:rPr lang="en-GB" sz="1000" dirty="0"/>
              <a:t>/Correlation/Causality</a:t>
            </a:r>
            <a:endParaRPr lang="en-GB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43ABE-451F-425B-554F-478F4027B0DF}"/>
              </a:ext>
            </a:extLst>
          </p:cNvPr>
          <p:cNvSpPr txBox="1"/>
          <p:nvPr/>
        </p:nvSpPr>
        <p:spPr>
          <a:xfrm>
            <a:off x="3491880" y="4736177"/>
            <a:ext cx="1608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#colums * 20  &lt; # rows</a:t>
            </a:r>
            <a:endParaRPr lang="en-GB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CFCCC5-EA6A-DA02-A154-13AA12033537}"/>
              </a:ext>
            </a:extLst>
          </p:cNvPr>
          <p:cNvSpPr/>
          <p:nvPr/>
        </p:nvSpPr>
        <p:spPr>
          <a:xfrm>
            <a:off x="5436096" y="551723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Regression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818A19-EA2C-9B52-FDED-B6F066A01514}"/>
              </a:ext>
            </a:extLst>
          </p:cNvPr>
          <p:cNvSpPr/>
          <p:nvPr/>
        </p:nvSpPr>
        <p:spPr>
          <a:xfrm>
            <a:off x="6984268" y="5517232"/>
            <a:ext cx="15724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Classification</a:t>
            </a:r>
          </a:p>
        </p:txBody>
      </p:sp>
      <p:cxnSp>
        <p:nvCxnSpPr>
          <p:cNvPr id="24" name="Shape 8">
            <a:extLst>
              <a:ext uri="{FF2B5EF4-FFF2-40B4-BE49-F238E27FC236}">
                <a16:creationId xmlns:a16="http://schemas.microsoft.com/office/drawing/2014/main" id="{83B33CD1-DE40-76F3-F9C4-151E31837E98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rot="5400000">
            <a:off x="6084168" y="4617132"/>
            <a:ext cx="936104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8">
            <a:extLst>
              <a:ext uri="{FF2B5EF4-FFF2-40B4-BE49-F238E27FC236}">
                <a16:creationId xmlns:a16="http://schemas.microsoft.com/office/drawing/2014/main" id="{35137BD6-A8B3-BAB2-AEBE-0ECC25094F1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16200000" flipH="1">
            <a:off x="6909335" y="4656061"/>
            <a:ext cx="936104" cy="786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17BA05-292F-A0A6-83C6-B25A3983B758}"/>
              </a:ext>
            </a:extLst>
          </p:cNvPr>
          <p:cNvSpPr txBox="1"/>
          <p:nvPr/>
        </p:nvSpPr>
        <p:spPr>
          <a:xfrm>
            <a:off x="5592453" y="4623519"/>
            <a:ext cx="1300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Target continuous</a:t>
            </a:r>
            <a:endParaRPr lang="en-GB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5E55D2-C51B-37E0-8192-86F75E449EDD}"/>
              </a:ext>
            </a:extLst>
          </p:cNvPr>
          <p:cNvSpPr txBox="1"/>
          <p:nvPr/>
        </p:nvSpPr>
        <p:spPr>
          <a:xfrm>
            <a:off x="6993800" y="4587514"/>
            <a:ext cx="103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Target Binary </a:t>
            </a:r>
            <a:br>
              <a:rPr lang="en-GB" sz="1200" dirty="0"/>
            </a:br>
            <a:r>
              <a:rPr lang="en-GB" sz="1200" dirty="0"/>
              <a:t>/ Categorical</a:t>
            </a:r>
            <a:endParaRPr lang="en-GB" sz="9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6C920D-5DC2-1B88-7E3D-07641BACB9E2}"/>
              </a:ext>
            </a:extLst>
          </p:cNvPr>
          <p:cNvCxnSpPr>
            <a:cxnSpLocks/>
          </p:cNvCxnSpPr>
          <p:nvPr/>
        </p:nvCxnSpPr>
        <p:spPr>
          <a:xfrm flipV="1">
            <a:off x="467544" y="6591375"/>
            <a:ext cx="8352928" cy="5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1F1CD8-6742-6657-557B-83F14D946743}"/>
              </a:ext>
            </a:extLst>
          </p:cNvPr>
          <p:cNvSpPr txBox="1"/>
          <p:nvPr/>
        </p:nvSpPr>
        <p:spPr>
          <a:xfrm>
            <a:off x="539552" y="62511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(-) Worse models/inference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955D1C-B783-E2F8-C3CB-C066E14074C0}"/>
              </a:ext>
            </a:extLst>
          </p:cNvPr>
          <p:cNvSpPr txBox="1"/>
          <p:nvPr/>
        </p:nvSpPr>
        <p:spPr>
          <a:xfrm>
            <a:off x="6588224" y="626820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(+) Better models/inference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Manoel Gadi</dc:creator>
  <cp:lastModifiedBy>Manoel Gadi</cp:lastModifiedBy>
  <cp:revision>8</cp:revision>
  <dcterms:created xsi:type="dcterms:W3CDTF">2023-01-18T06:58:16Z</dcterms:created>
  <dcterms:modified xsi:type="dcterms:W3CDTF">2023-01-18T17:41:39Z</dcterms:modified>
</cp:coreProperties>
</file>