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6"/>
  </p:notesMasterIdLst>
  <p:sldIdLst>
    <p:sldId id="256" r:id="rId3"/>
    <p:sldId id="299" r:id="rId4"/>
    <p:sldId id="257" r:id="rId5"/>
    <p:sldId id="300" r:id="rId6"/>
    <p:sldId id="296" r:id="rId7"/>
    <p:sldId id="297" r:id="rId8"/>
    <p:sldId id="298" r:id="rId9"/>
    <p:sldId id="301" r:id="rId10"/>
    <p:sldId id="302" r:id="rId11"/>
    <p:sldId id="304" r:id="rId12"/>
    <p:sldId id="303" r:id="rId13"/>
    <p:sldId id="265" r:id="rId14"/>
    <p:sldId id="279" r:id="rId15"/>
  </p:sldIdLst>
  <p:sldSz cx="9144000" cy="5143500" type="screen16x9"/>
  <p:notesSz cx="6858000" cy="9144000"/>
  <p:embeddedFontLst>
    <p:embeddedFont>
      <p:font typeface="Proxima Nova" charset="0"/>
      <p:regular r:id="rId17"/>
      <p:bold r:id="rId18"/>
      <p:italic r:id="rId19"/>
      <p:boldItalic r:id="rId20"/>
    </p:embeddedFont>
    <p:embeddedFont>
      <p:font typeface="PT Sans" charset="0"/>
      <p:regular r:id="rId21"/>
      <p:bold r:id="rId22"/>
      <p:italic r:id="rId23"/>
      <p:boldItalic r:id="rId24"/>
    </p:embeddedFont>
    <p:embeddedFont>
      <p:font typeface="Krona One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3CC1F27-A4C9-43D3-821C-F96FF7FEC842}">
  <a:tblStyle styleId="{F3CC1F27-A4C9-43D3-821C-F96FF7FEC8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8ED8CC2-243D-4F03-B98D-C05A99F3B9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88478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072105b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072105b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2078716355b_0_14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2078716355b_0_14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072802ae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072802aeb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072802ae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072802aeb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072802ae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072802aeb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072802ae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072802aeb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072802ae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072802aeb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072802ae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072802aeb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072802aeb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072802aeb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7275" y="1618475"/>
            <a:ext cx="7089600" cy="14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185075"/>
            <a:ext cx="4528800" cy="389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13950" y="43325"/>
            <a:ext cx="5023300" cy="2893700"/>
            <a:chOff x="-313950" y="43325"/>
            <a:chExt cx="5023300" cy="2893700"/>
          </a:xfrm>
        </p:grpSpPr>
        <p:sp>
          <p:nvSpPr>
            <p:cNvPr id="12" name="Google Shape;12;p2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9525" y="2756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5;p2"/>
            <p:cNvCxnSpPr>
              <a:stCxn id="14" idx="7"/>
            </p:cNvCxnSpPr>
            <p:nvPr/>
          </p:nvCxnSpPr>
          <p:spPr>
            <a:xfrm rot="-5400000">
              <a:off x="-17879" y="2103629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>
              <a:endCxn id="12" idx="4"/>
            </p:cNvCxnSpPr>
            <p:nvPr/>
          </p:nvCxnSpPr>
          <p:spPr>
            <a:xfrm rot="5400000" flipH="1">
              <a:off x="129250" y="8141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>
              <a:stCxn id="12" idx="6"/>
              <a:endCxn id="13" idx="2"/>
            </p:cNvCxnSpPr>
            <p:nvPr/>
          </p:nvCxnSpPr>
          <p:spPr>
            <a:xfrm rot="10800000" flipH="1">
              <a:off x="397450" y="2303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>
              <a:stCxn id="13" idx="6"/>
              <a:endCxn id="19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>
              <a:endCxn id="23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4" name="Google Shape;24;p2"/>
            <p:cNvCxnSpPr>
              <a:stCxn id="13" idx="2"/>
              <a:endCxn id="23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5" name="Google Shape;25;p2"/>
            <p:cNvCxnSpPr>
              <a:endCxn id="19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6" name="Google Shape;26;p2"/>
            <p:cNvCxnSpPr>
              <a:stCxn id="19" idx="7"/>
              <a:endCxn id="20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7" name="Google Shape;27;p2"/>
            <p:cNvCxnSpPr>
              <a:stCxn id="20" idx="6"/>
              <a:endCxn id="28" idx="1"/>
            </p:cNvCxnSpPr>
            <p:nvPr/>
          </p:nvCxnSpPr>
          <p:spPr>
            <a:xfrm rot="10800000" flipH="1">
              <a:off x="3332875" y="16220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9" name="Google Shape;29;p2"/>
            <p:cNvCxnSpPr>
              <a:stCxn id="28" idx="4"/>
              <a:endCxn id="21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0" name="Google Shape;30;p2"/>
            <p:cNvCxnSpPr>
              <a:stCxn id="21" idx="2"/>
              <a:endCxn id="13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1" name="Google Shape;31;p2"/>
            <p:cNvCxnSpPr>
              <a:stCxn id="20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name="adj1" fmla="val 5087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2" name="Google Shape;32;p2"/>
            <p:cNvCxnSpPr/>
            <p:nvPr/>
          </p:nvCxnSpPr>
          <p:spPr>
            <a:xfrm rot="5400000">
              <a:off x="-9912" y="1359499"/>
              <a:ext cx="375600" cy="786300"/>
            </a:xfrm>
            <a:prstGeom prst="curvedConnector3">
              <a:avLst>
                <a:gd name="adj1" fmla="val 5274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>
              <a:endCxn id="14" idx="2"/>
            </p:cNvCxnSpPr>
            <p:nvPr/>
          </p:nvCxnSpPr>
          <p:spPr>
            <a:xfrm rot="-5400000" flipH="1">
              <a:off x="-367075" y="21502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>
              <a:stCxn id="13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oogle Shape;35;p2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42" name="Google Shape;42;p2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44;p2"/>
            <p:cNvCxnSpPr>
              <a:stCxn id="45" idx="7"/>
              <a:endCxn id="46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>
              <a:stCxn id="46" idx="6"/>
              <a:endCxn id="48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>
              <a:stCxn id="48" idx="6"/>
              <a:endCxn id="43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>
              <a:stCxn id="43" idx="6"/>
              <a:endCxn id="42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" name="Google Shape;46;p2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2"/>
            <p:cNvCxnSpPr>
              <a:stCxn id="54" idx="6"/>
              <a:endCxn id="55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>
              <a:stCxn id="55" idx="0"/>
              <a:endCxn id="42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>
              <a:stCxn id="42" idx="0"/>
              <a:endCxn id="52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>
              <a:stCxn id="42" idx="0"/>
              <a:endCxn id="54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>
              <a:stCxn id="45" idx="4"/>
              <a:endCxn id="43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>
              <a:stCxn id="43" idx="5"/>
              <a:endCxn id="55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1" name="Google Shape;61;p2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68" name="Google Shape;68;p2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2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70" name="Google Shape;70;p2"/>
          <p:cNvSpPr/>
          <p:nvPr/>
        </p:nvSpPr>
        <p:spPr>
          <a:xfrm>
            <a:off x="8326525" y="1061975"/>
            <a:ext cx="1010100" cy="1010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552350" y="-1831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96150" y="44294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-266825" y="3540025"/>
            <a:ext cx="1027200" cy="1027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26"/>
          <p:cNvGrpSpPr/>
          <p:nvPr/>
        </p:nvGrpSpPr>
        <p:grpSpPr>
          <a:xfrm>
            <a:off x="-313950" y="43325"/>
            <a:ext cx="5023300" cy="1938150"/>
            <a:chOff x="-313950" y="43325"/>
            <a:chExt cx="5023300" cy="1938150"/>
          </a:xfrm>
        </p:grpSpPr>
        <p:sp>
          <p:nvSpPr>
            <p:cNvPr id="597" name="Google Shape;597;p26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9" name="Google Shape;599;p26"/>
            <p:cNvCxnSpPr>
              <a:endCxn id="597" idx="4"/>
            </p:cNvCxnSpPr>
            <p:nvPr/>
          </p:nvCxnSpPr>
          <p:spPr>
            <a:xfrm rot="5400000" flipH="1">
              <a:off x="129250" y="8141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26"/>
            <p:cNvCxnSpPr>
              <a:stCxn id="597" idx="6"/>
              <a:endCxn id="598" idx="2"/>
            </p:cNvCxnSpPr>
            <p:nvPr/>
          </p:nvCxnSpPr>
          <p:spPr>
            <a:xfrm rot="10800000" flipH="1">
              <a:off x="397450" y="2303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26"/>
            <p:cNvCxnSpPr>
              <a:stCxn id="598" idx="6"/>
              <a:endCxn id="602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03" name="Google Shape;603;p26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5" name="Google Shape;605;p26"/>
            <p:cNvCxnSpPr>
              <a:endCxn id="606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7" name="Google Shape;607;p26"/>
            <p:cNvCxnSpPr>
              <a:stCxn id="598" idx="2"/>
              <a:endCxn id="606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8" name="Google Shape;608;p26"/>
            <p:cNvCxnSpPr>
              <a:endCxn id="602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9" name="Google Shape;609;p26"/>
            <p:cNvCxnSpPr>
              <a:stCxn id="602" idx="7"/>
              <a:endCxn id="603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0" name="Google Shape;610;p26"/>
            <p:cNvCxnSpPr>
              <a:stCxn id="603" idx="6"/>
              <a:endCxn id="611" idx="1"/>
            </p:cNvCxnSpPr>
            <p:nvPr/>
          </p:nvCxnSpPr>
          <p:spPr>
            <a:xfrm rot="10800000" flipH="1">
              <a:off x="3332875" y="16220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2" name="Google Shape;612;p26"/>
            <p:cNvCxnSpPr>
              <a:stCxn id="611" idx="4"/>
              <a:endCxn id="604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3" name="Google Shape;613;p26"/>
            <p:cNvCxnSpPr>
              <a:stCxn id="604" idx="2"/>
              <a:endCxn id="598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4" name="Google Shape;614;p26"/>
            <p:cNvCxnSpPr>
              <a:stCxn id="603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name="adj1" fmla="val 5087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5" name="Google Shape;615;p26"/>
            <p:cNvCxnSpPr>
              <a:stCxn id="598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16" name="Google Shape;616;p26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617" name="Google Shape;617;p2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619" name="Google Shape;619;p2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0" name="Google Shape;620;p26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621" name="Google Shape;621;p26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2" name="Google Shape;622;p26"/>
          <p:cNvGrpSpPr/>
          <p:nvPr/>
        </p:nvGrpSpPr>
        <p:grpSpPr>
          <a:xfrm>
            <a:off x="3998025" y="3238200"/>
            <a:ext cx="5010050" cy="2052725"/>
            <a:chOff x="3998025" y="3238200"/>
            <a:chExt cx="5010050" cy="2052725"/>
          </a:xfrm>
        </p:grpSpPr>
        <p:sp>
          <p:nvSpPr>
            <p:cNvPr id="623" name="Google Shape;623;p26"/>
            <p:cNvSpPr/>
            <p:nvPr/>
          </p:nvSpPr>
          <p:spPr>
            <a:xfrm>
              <a:off x="8217575" y="41265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7322400" y="48671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5" name="Google Shape;625;p26"/>
            <p:cNvCxnSpPr>
              <a:stCxn id="626" idx="7"/>
              <a:endCxn id="627" idx="2"/>
            </p:cNvCxnSpPr>
            <p:nvPr/>
          </p:nvCxnSpPr>
          <p:spPr>
            <a:xfrm rot="-5400000" flipH="1">
              <a:off x="4788829" y="4007346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26"/>
            <p:cNvCxnSpPr>
              <a:stCxn id="627" idx="6"/>
              <a:endCxn id="629" idx="2"/>
            </p:cNvCxnSpPr>
            <p:nvPr/>
          </p:nvCxnSpPr>
          <p:spPr>
            <a:xfrm rot="10800000" flipH="1">
              <a:off x="5555650" y="4266250"/>
              <a:ext cx="953700" cy="3921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26"/>
            <p:cNvCxnSpPr>
              <a:stCxn id="629" idx="6"/>
              <a:endCxn id="624" idx="2"/>
            </p:cNvCxnSpPr>
            <p:nvPr/>
          </p:nvCxnSpPr>
          <p:spPr>
            <a:xfrm>
              <a:off x="6789025" y="4266363"/>
              <a:ext cx="533400" cy="6909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26"/>
            <p:cNvCxnSpPr>
              <a:stCxn id="624" idx="6"/>
              <a:endCxn id="623" idx="2"/>
            </p:cNvCxnSpPr>
            <p:nvPr/>
          </p:nvCxnSpPr>
          <p:spPr>
            <a:xfrm rot="10800000" flipH="1">
              <a:off x="7502700" y="4216638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27" name="Google Shape;627;p26"/>
            <p:cNvSpPr/>
            <p:nvPr/>
          </p:nvSpPr>
          <p:spPr>
            <a:xfrm>
              <a:off x="5439850" y="46004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8633775" y="47483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6089400" y="37852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4" name="Google Shape;634;p26"/>
            <p:cNvCxnSpPr>
              <a:stCxn id="635" idx="6"/>
              <a:endCxn id="636" idx="6"/>
            </p:cNvCxnSpPr>
            <p:nvPr/>
          </p:nvCxnSpPr>
          <p:spPr>
            <a:xfrm flipH="1">
              <a:off x="8787875" y="3378000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26"/>
            <p:cNvCxnSpPr>
              <a:stCxn id="636" idx="0"/>
              <a:endCxn id="623" idx="6"/>
            </p:cNvCxnSpPr>
            <p:nvPr/>
          </p:nvCxnSpPr>
          <p:spPr>
            <a:xfrm rot="5400000" flipH="1">
              <a:off x="8298075" y="4316525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26"/>
            <p:cNvCxnSpPr>
              <a:stCxn id="623" idx="0"/>
              <a:endCxn id="633" idx="0"/>
            </p:cNvCxnSpPr>
            <p:nvPr/>
          </p:nvCxnSpPr>
          <p:spPr>
            <a:xfrm rot="5400000" flipH="1">
              <a:off x="7056875" y="2875725"/>
              <a:ext cx="341400" cy="2160300"/>
            </a:xfrm>
            <a:prstGeom prst="curvedConnector3">
              <a:avLst>
                <a:gd name="adj1" fmla="val 16973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26"/>
            <p:cNvCxnSpPr>
              <a:stCxn id="623" idx="0"/>
              <a:endCxn id="635" idx="2"/>
            </p:cNvCxnSpPr>
            <p:nvPr/>
          </p:nvCxnSpPr>
          <p:spPr>
            <a:xfrm rot="-5400000">
              <a:off x="8143925" y="3541875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26"/>
            <p:cNvCxnSpPr>
              <a:stCxn id="626" idx="4"/>
              <a:endCxn id="624" idx="4"/>
            </p:cNvCxnSpPr>
            <p:nvPr/>
          </p:nvCxnSpPr>
          <p:spPr>
            <a:xfrm rot="-5400000" flipH="1">
              <a:off x="5650575" y="3285400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26"/>
            <p:cNvCxnSpPr>
              <a:stCxn id="624" idx="5"/>
              <a:endCxn id="636" idx="4"/>
            </p:cNvCxnSpPr>
            <p:nvPr/>
          </p:nvCxnSpPr>
          <p:spPr>
            <a:xfrm rot="-5400000">
              <a:off x="8024546" y="4354033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42" name="Google Shape;642;p26"/>
            <p:cNvGrpSpPr/>
            <p:nvPr/>
          </p:nvGrpSpPr>
          <p:grpSpPr>
            <a:xfrm>
              <a:off x="6509425" y="4126563"/>
              <a:ext cx="279600" cy="279600"/>
              <a:chOff x="6238800" y="4370675"/>
              <a:chExt cx="279600" cy="279600"/>
            </a:xfrm>
          </p:grpSpPr>
          <p:sp>
            <p:nvSpPr>
              <p:cNvPr id="643" name="Google Shape;643;p26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26"/>
            <p:cNvGrpSpPr/>
            <p:nvPr/>
          </p:nvGrpSpPr>
          <p:grpSpPr>
            <a:xfrm>
              <a:off x="8728475" y="3238200"/>
              <a:ext cx="279600" cy="279600"/>
              <a:chOff x="8804525" y="3411475"/>
              <a:chExt cx="279600" cy="279600"/>
            </a:xfrm>
          </p:grpSpPr>
          <p:sp>
            <p:nvSpPr>
              <p:cNvPr id="645" name="Google Shape;645;p26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26"/>
            <p:cNvGrpSpPr/>
            <p:nvPr/>
          </p:nvGrpSpPr>
          <p:grpSpPr>
            <a:xfrm>
              <a:off x="3998025" y="4518550"/>
              <a:ext cx="279600" cy="279600"/>
              <a:chOff x="4074075" y="4691825"/>
              <a:chExt cx="279600" cy="279600"/>
            </a:xfrm>
          </p:grpSpPr>
          <p:sp>
            <p:nvSpPr>
              <p:cNvPr id="647" name="Google Shape;647;p26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26"/>
            <p:cNvSpPr/>
            <p:nvPr/>
          </p:nvSpPr>
          <p:spPr>
            <a:xfrm>
              <a:off x="8595525" y="471012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8" name="Google Shape;648;p26"/>
            <p:cNvCxnSpPr/>
            <p:nvPr/>
          </p:nvCxnSpPr>
          <p:spPr>
            <a:xfrm rot="-5400000" flipH="1">
              <a:off x="5502575" y="4729925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49" name="Google Shape;649;p26"/>
          <p:cNvSpPr/>
          <p:nvPr/>
        </p:nvSpPr>
        <p:spPr>
          <a:xfrm>
            <a:off x="8080850" y="351375"/>
            <a:ext cx="1412100" cy="1412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6"/>
          <p:cNvSpPr/>
          <p:nvPr/>
        </p:nvSpPr>
        <p:spPr>
          <a:xfrm>
            <a:off x="6757800" y="147250"/>
            <a:ext cx="784500" cy="784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1073675" y="3972988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236125" y="3677150"/>
            <a:ext cx="636600" cy="63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463850" y="47902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-465850" y="36788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6"/>
          <p:cNvGrpSpPr/>
          <p:nvPr/>
        </p:nvGrpSpPr>
        <p:grpSpPr>
          <a:xfrm>
            <a:off x="7850425" y="235500"/>
            <a:ext cx="1811854" cy="2529650"/>
            <a:chOff x="7850425" y="235500"/>
            <a:chExt cx="1811854" cy="2529650"/>
          </a:xfrm>
        </p:grpSpPr>
        <p:sp>
          <p:nvSpPr>
            <p:cNvPr id="129" name="Google Shape;129;p6"/>
            <p:cNvSpPr/>
            <p:nvPr/>
          </p:nvSpPr>
          <p:spPr>
            <a:xfrm flipH="1">
              <a:off x="8785525" y="957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 flipH="1">
              <a:off x="8501850" y="2584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1" name="Google Shape;131;p6"/>
            <p:cNvCxnSpPr>
              <a:stCxn id="130" idx="7"/>
              <a:endCxn id="132" idx="4"/>
            </p:cNvCxnSpPr>
            <p:nvPr/>
          </p:nvCxnSpPr>
          <p:spPr>
            <a:xfrm rot="5400000" flipH="1">
              <a:off x="7757854" y="1840854"/>
              <a:ext cx="1002900" cy="537900"/>
            </a:xfrm>
            <a:prstGeom prst="curvedConnector3">
              <a:avLst>
                <a:gd name="adj1" fmla="val 5131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6"/>
            <p:cNvCxnSpPr>
              <a:stCxn id="132" idx="0"/>
              <a:endCxn id="129" idx="4"/>
            </p:cNvCxnSpPr>
            <p:nvPr/>
          </p:nvCxnSpPr>
          <p:spPr>
            <a:xfrm rot="-5400000">
              <a:off x="8337625" y="790500"/>
              <a:ext cx="190800" cy="885600"/>
            </a:xfrm>
            <a:prstGeom prst="curvedConnector3">
              <a:avLst>
                <a:gd name="adj1" fmla="val 4996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6"/>
            <p:cNvCxnSpPr>
              <a:endCxn id="135" idx="2"/>
            </p:cNvCxnSpPr>
            <p:nvPr/>
          </p:nvCxnSpPr>
          <p:spPr>
            <a:xfrm rot="5400000" flipH="1">
              <a:off x="8088000" y="85995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6" name="Google Shape;136;p6"/>
            <p:cNvCxnSpPr>
              <a:stCxn id="132" idx="2"/>
              <a:endCxn id="135" idx="4"/>
            </p:cNvCxnSpPr>
            <p:nvPr/>
          </p:nvCxnSpPr>
          <p:spPr>
            <a:xfrm rot="10800000" flipH="1">
              <a:off x="8130025" y="427800"/>
              <a:ext cx="390000" cy="1040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7" name="Google Shape;137;p6"/>
            <p:cNvCxnSpPr>
              <a:endCxn id="132" idx="3"/>
            </p:cNvCxnSpPr>
            <p:nvPr/>
          </p:nvCxnSpPr>
          <p:spPr>
            <a:xfrm flipH="1">
              <a:off x="8089079" y="13738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38" name="Google Shape;138;p6"/>
            <p:cNvCxnSpPr>
              <a:endCxn id="130" idx="2"/>
            </p:cNvCxnSpPr>
            <p:nvPr/>
          </p:nvCxnSpPr>
          <p:spPr>
            <a:xfrm rot="5400000">
              <a:off x="8571150" y="1978400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39" name="Google Shape;139;p6"/>
            <p:cNvGrpSpPr/>
            <p:nvPr/>
          </p:nvGrpSpPr>
          <p:grpSpPr>
            <a:xfrm flipH="1">
              <a:off x="7850425" y="1328700"/>
              <a:ext cx="279600" cy="279600"/>
              <a:chOff x="2206950" y="697000"/>
              <a:chExt cx="279600" cy="27960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141;p6"/>
            <p:cNvGrpSpPr/>
            <p:nvPr/>
          </p:nvGrpSpPr>
          <p:grpSpPr>
            <a:xfrm flipH="1">
              <a:off x="8424000" y="235500"/>
              <a:ext cx="192300" cy="192300"/>
              <a:chOff x="471450" y="43325"/>
              <a:chExt cx="192300" cy="192300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2408600" y="3100300"/>
            <a:ext cx="5491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1"/>
          </p:nvPr>
        </p:nvSpPr>
        <p:spPr>
          <a:xfrm>
            <a:off x="2408625" y="1511325"/>
            <a:ext cx="54918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7847925" y="2194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8649163" y="8524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7372325" y="4118078"/>
            <a:ext cx="1169100" cy="11691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5095554" y="-34850"/>
            <a:ext cx="862800" cy="862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1507538" y="-27857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4"/>
          <p:cNvGrpSpPr/>
          <p:nvPr/>
        </p:nvGrpSpPr>
        <p:grpSpPr>
          <a:xfrm>
            <a:off x="-313950" y="169925"/>
            <a:ext cx="2800500" cy="2893700"/>
            <a:chOff x="-313950" y="169925"/>
            <a:chExt cx="2800500" cy="2893700"/>
          </a:xfrm>
        </p:grpSpPr>
        <p:sp>
          <p:nvSpPr>
            <p:cNvPr id="517" name="Google Shape;517;p24"/>
            <p:cNvSpPr/>
            <p:nvPr/>
          </p:nvSpPr>
          <p:spPr>
            <a:xfrm>
              <a:off x="217150" y="5823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645550" y="2666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329525" y="2883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24"/>
            <p:cNvCxnSpPr>
              <a:stCxn id="519" idx="7"/>
            </p:cNvCxnSpPr>
            <p:nvPr/>
          </p:nvCxnSpPr>
          <p:spPr>
            <a:xfrm rot="-5400000">
              <a:off x="-17879" y="2230229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24"/>
            <p:cNvCxnSpPr>
              <a:endCxn id="517" idx="4"/>
            </p:cNvCxnSpPr>
            <p:nvPr/>
          </p:nvCxnSpPr>
          <p:spPr>
            <a:xfrm rot="5400000" flipH="1">
              <a:off x="129250" y="9407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24"/>
            <p:cNvCxnSpPr>
              <a:stCxn id="517" idx="6"/>
              <a:endCxn id="518" idx="2"/>
            </p:cNvCxnSpPr>
            <p:nvPr/>
          </p:nvCxnSpPr>
          <p:spPr>
            <a:xfrm rot="10800000" flipH="1">
              <a:off x="397450" y="3569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24"/>
            <p:cNvCxnSpPr>
              <a:stCxn id="518" idx="6"/>
              <a:endCxn id="524" idx="0"/>
            </p:cNvCxnSpPr>
            <p:nvPr/>
          </p:nvCxnSpPr>
          <p:spPr>
            <a:xfrm>
              <a:off x="1825850" y="3568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24"/>
            <p:cNvCxnSpPr>
              <a:endCxn id="526" idx="2"/>
            </p:cNvCxnSpPr>
            <p:nvPr/>
          </p:nvCxnSpPr>
          <p:spPr>
            <a:xfrm rot="-5400000">
              <a:off x="-842250" y="7943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7" name="Google Shape;527;p24"/>
            <p:cNvCxnSpPr>
              <a:stCxn id="518" idx="2"/>
              <a:endCxn id="526" idx="6"/>
            </p:cNvCxnSpPr>
            <p:nvPr/>
          </p:nvCxnSpPr>
          <p:spPr>
            <a:xfrm rot="10800000">
              <a:off x="663650" y="2662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8" name="Google Shape;528;p24"/>
            <p:cNvCxnSpPr>
              <a:endCxn id="524" idx="3"/>
            </p:cNvCxnSpPr>
            <p:nvPr/>
          </p:nvCxnSpPr>
          <p:spPr>
            <a:xfrm>
              <a:off x="674696" y="8687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9" name="Google Shape;529;p24"/>
            <p:cNvCxnSpPr/>
            <p:nvPr/>
          </p:nvCxnSpPr>
          <p:spPr>
            <a:xfrm flipH="1">
              <a:off x="-215262" y="1691449"/>
              <a:ext cx="786300" cy="37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4"/>
            <p:cNvCxnSpPr>
              <a:endCxn id="519" idx="2"/>
            </p:cNvCxnSpPr>
            <p:nvPr/>
          </p:nvCxnSpPr>
          <p:spPr>
            <a:xfrm rot="-5400000" flipH="1">
              <a:off x="-367075" y="22768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4"/>
            <p:cNvCxnSpPr>
              <a:stCxn id="518" idx="4"/>
            </p:cNvCxnSpPr>
            <p:nvPr/>
          </p:nvCxnSpPr>
          <p:spPr>
            <a:xfrm rot="5400000">
              <a:off x="765950" y="8344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32" name="Google Shape;532;p24"/>
            <p:cNvGrpSpPr/>
            <p:nvPr/>
          </p:nvGrpSpPr>
          <p:grpSpPr>
            <a:xfrm>
              <a:off x="2206950" y="823600"/>
              <a:ext cx="279600" cy="279600"/>
              <a:chOff x="2206950" y="697000"/>
              <a:chExt cx="279600" cy="279600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4"/>
            <p:cNvGrpSpPr/>
            <p:nvPr/>
          </p:nvGrpSpPr>
          <p:grpSpPr>
            <a:xfrm>
              <a:off x="471450" y="169925"/>
              <a:ext cx="192300" cy="192300"/>
              <a:chOff x="471450" y="43325"/>
              <a:chExt cx="192300" cy="192300"/>
            </a:xfrm>
          </p:grpSpPr>
          <p:sp>
            <p:nvSpPr>
              <p:cNvPr id="535" name="Google Shape;535;p2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6" name="Google Shape;536;p24"/>
          <p:cNvGrpSpPr/>
          <p:nvPr/>
        </p:nvGrpSpPr>
        <p:grpSpPr>
          <a:xfrm>
            <a:off x="2901550" y="-253988"/>
            <a:ext cx="6182575" cy="2052725"/>
            <a:chOff x="2901550" y="-253988"/>
            <a:chExt cx="6182575" cy="2052725"/>
          </a:xfrm>
        </p:grpSpPr>
        <p:sp>
          <p:nvSpPr>
            <p:cNvPr id="537" name="Google Shape;537;p24"/>
            <p:cNvSpPr/>
            <p:nvPr/>
          </p:nvSpPr>
          <p:spPr>
            <a:xfrm rot="10800000" flipH="1">
              <a:off x="8293625" y="73006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 rot="10800000" flipH="1">
              <a:off x="7398450" y="-10551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9" name="Google Shape;539;p24"/>
            <p:cNvCxnSpPr>
              <a:stCxn id="540" idx="7"/>
              <a:endCxn id="541" idx="2"/>
            </p:cNvCxnSpPr>
            <p:nvPr/>
          </p:nvCxnSpPr>
          <p:spPr>
            <a:xfrm rot="-5400000">
              <a:off x="4864879" y="-173710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24"/>
            <p:cNvCxnSpPr>
              <a:stCxn id="541" idx="6"/>
              <a:endCxn id="543" idx="2"/>
            </p:cNvCxnSpPr>
            <p:nvPr/>
          </p:nvCxnSpPr>
          <p:spPr>
            <a:xfrm>
              <a:off x="5631700" y="378587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24"/>
            <p:cNvCxnSpPr>
              <a:stCxn id="543" idx="6"/>
              <a:endCxn id="538" idx="2"/>
            </p:cNvCxnSpPr>
            <p:nvPr/>
          </p:nvCxnSpPr>
          <p:spPr>
            <a:xfrm rot="10800000" flipH="1">
              <a:off x="6518500" y="79624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24"/>
            <p:cNvCxnSpPr>
              <a:stCxn id="538" idx="6"/>
              <a:endCxn id="537" idx="2"/>
            </p:cNvCxnSpPr>
            <p:nvPr/>
          </p:nvCxnSpPr>
          <p:spPr>
            <a:xfrm>
              <a:off x="7578750" y="79599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 flipH="1">
              <a:off x="5515900" y="32068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 rot="10800000" flipH="1">
              <a:off x="8709825" y="17276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 rot="10800000" flipH="1">
              <a:off x="7462950" y="85273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24"/>
            <p:cNvCxnSpPr>
              <a:stCxn id="549" idx="6"/>
              <a:endCxn id="550" idx="6"/>
            </p:cNvCxnSpPr>
            <p:nvPr/>
          </p:nvCxnSpPr>
          <p:spPr>
            <a:xfrm rot="10800000">
              <a:off x="8863925" y="230637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4"/>
            <p:cNvCxnSpPr>
              <a:stCxn id="550" idx="0"/>
              <a:endCxn id="537" idx="6"/>
            </p:cNvCxnSpPr>
            <p:nvPr/>
          </p:nvCxnSpPr>
          <p:spPr>
            <a:xfrm rot="5400000">
              <a:off x="8374125" y="426712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24"/>
            <p:cNvCxnSpPr>
              <a:stCxn id="537" idx="0"/>
              <a:endCxn id="547" idx="0"/>
            </p:cNvCxnSpPr>
            <p:nvPr/>
          </p:nvCxnSpPr>
          <p:spPr>
            <a:xfrm rot="5400000">
              <a:off x="7923275" y="508062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24"/>
            <p:cNvCxnSpPr>
              <a:stCxn id="537" idx="0"/>
              <a:endCxn id="549" idx="2"/>
            </p:cNvCxnSpPr>
            <p:nvPr/>
          </p:nvCxnSpPr>
          <p:spPr>
            <a:xfrm rot="-5400000" flipH="1">
              <a:off x="8219975" y="1074162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24"/>
            <p:cNvCxnSpPr>
              <a:stCxn id="540" idx="4"/>
              <a:endCxn id="538" idx="4"/>
            </p:cNvCxnSpPr>
            <p:nvPr/>
          </p:nvCxnSpPr>
          <p:spPr>
            <a:xfrm rot="-5400000">
              <a:off x="5726625" y="-1523263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24"/>
            <p:cNvCxnSpPr>
              <a:stCxn id="538" idx="5"/>
              <a:endCxn id="550" idx="4"/>
            </p:cNvCxnSpPr>
            <p:nvPr/>
          </p:nvCxnSpPr>
          <p:spPr>
            <a:xfrm rot="-5400000" flipH="1">
              <a:off x="8100596" y="-532396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56" name="Google Shape;556;p24"/>
            <p:cNvGrpSpPr/>
            <p:nvPr/>
          </p:nvGrpSpPr>
          <p:grpSpPr>
            <a:xfrm rot="10800000" flipH="1">
              <a:off x="6238900" y="670024"/>
              <a:ext cx="279600" cy="279600"/>
              <a:chOff x="6238800" y="4370675"/>
              <a:chExt cx="279600" cy="279600"/>
            </a:xfrm>
          </p:grpSpPr>
          <p:sp>
            <p:nvSpPr>
              <p:cNvPr id="557" name="Google Shape;557;p24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" name="Google Shape;558;p24"/>
            <p:cNvGrpSpPr/>
            <p:nvPr/>
          </p:nvGrpSpPr>
          <p:grpSpPr>
            <a:xfrm rot="10800000" flipH="1">
              <a:off x="8804525" y="1519137"/>
              <a:ext cx="279600" cy="279600"/>
              <a:chOff x="8804525" y="3411475"/>
              <a:chExt cx="279600" cy="279600"/>
            </a:xfrm>
          </p:grpSpPr>
          <p:sp>
            <p:nvSpPr>
              <p:cNvPr id="559" name="Google Shape;559;p24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24"/>
            <p:cNvGrpSpPr/>
            <p:nvPr/>
          </p:nvGrpSpPr>
          <p:grpSpPr>
            <a:xfrm rot="10800000" flipH="1">
              <a:off x="4074075" y="238787"/>
              <a:ext cx="279600" cy="279600"/>
              <a:chOff x="4074075" y="4691825"/>
              <a:chExt cx="279600" cy="279600"/>
            </a:xfrm>
          </p:grpSpPr>
          <p:sp>
            <p:nvSpPr>
              <p:cNvPr id="561" name="Google Shape;561;p24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0" name="Google Shape;550;p24"/>
            <p:cNvSpPr/>
            <p:nvPr/>
          </p:nvSpPr>
          <p:spPr>
            <a:xfrm rot="10800000" flipH="1">
              <a:off x="8671575" y="134512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 rot="10800000" flipH="1">
              <a:off x="7192013" y="160887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563" name="Google Shape;563;p24"/>
            <p:cNvCxnSpPr/>
            <p:nvPr/>
          </p:nvCxnSpPr>
          <p:spPr>
            <a:xfrm rot="10800000" flipH="1">
              <a:off x="5578625" y="-253988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24"/>
            <p:cNvCxnSpPr/>
            <p:nvPr/>
          </p:nvCxnSpPr>
          <p:spPr>
            <a:xfrm flipH="1">
              <a:off x="2901550" y="381687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"/>
          <p:cNvSpPr/>
          <p:nvPr/>
        </p:nvSpPr>
        <p:spPr>
          <a:xfrm>
            <a:off x="1012875" y="44554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763525" y="3584275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4712388" y="45019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25"/>
          <p:cNvGrpSpPr/>
          <p:nvPr/>
        </p:nvGrpSpPr>
        <p:grpSpPr>
          <a:xfrm>
            <a:off x="-101435" y="-180416"/>
            <a:ext cx="5638874" cy="1423446"/>
            <a:chOff x="1554465" y="-34316"/>
            <a:chExt cx="5638874" cy="1423446"/>
          </a:xfrm>
        </p:grpSpPr>
        <p:sp>
          <p:nvSpPr>
            <p:cNvPr id="570" name="Google Shape;570;p25"/>
            <p:cNvSpPr/>
            <p:nvPr/>
          </p:nvSpPr>
          <p:spPr>
            <a:xfrm rot="9974251" flipH="1">
              <a:off x="5788647" y="384959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rot="9974251" flipH="1">
              <a:off x="4764497" y="163427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2" name="Google Shape;572;p25"/>
            <p:cNvCxnSpPr>
              <a:stCxn id="573" idx="7"/>
              <a:endCxn id="574" idx="2"/>
            </p:cNvCxnSpPr>
            <p:nvPr/>
          </p:nvCxnSpPr>
          <p:spPr>
            <a:xfrm rot="-5400000">
              <a:off x="2224495" y="347028"/>
              <a:ext cx="382200" cy="1145100"/>
            </a:xfrm>
            <a:prstGeom prst="curvedConnector4">
              <a:avLst>
                <a:gd name="adj1" fmla="val -79892"/>
                <a:gd name="adj2" fmla="val 5083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25"/>
            <p:cNvCxnSpPr>
              <a:stCxn id="574" idx="6"/>
              <a:endCxn id="576" idx="2"/>
            </p:cNvCxnSpPr>
            <p:nvPr/>
          </p:nvCxnSpPr>
          <p:spPr>
            <a:xfrm>
              <a:off x="3100645" y="700878"/>
              <a:ext cx="692400" cy="274500"/>
            </a:xfrm>
            <a:prstGeom prst="curvedConnector3">
              <a:avLst>
                <a:gd name="adj1" fmla="val 4974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25"/>
            <p:cNvCxnSpPr>
              <a:stCxn id="576" idx="6"/>
              <a:endCxn id="571" idx="2"/>
            </p:cNvCxnSpPr>
            <p:nvPr/>
          </p:nvCxnSpPr>
          <p:spPr>
            <a:xfrm rot="10800000" flipH="1">
              <a:off x="4064585" y="275169"/>
              <a:ext cx="702600" cy="633600"/>
            </a:xfrm>
            <a:prstGeom prst="curvedConnector3">
              <a:avLst>
                <a:gd name="adj1" fmla="val 5008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25"/>
            <p:cNvCxnSpPr>
              <a:stCxn id="571" idx="6"/>
              <a:endCxn id="570" idx="2"/>
            </p:cNvCxnSpPr>
            <p:nvPr/>
          </p:nvCxnSpPr>
          <p:spPr>
            <a:xfrm>
              <a:off x="4942211" y="232131"/>
              <a:ext cx="849000" cy="264300"/>
            </a:xfrm>
            <a:prstGeom prst="curvedConnector3">
              <a:avLst>
                <a:gd name="adj1" fmla="val 4998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74" name="Google Shape;574;p25"/>
            <p:cNvSpPr/>
            <p:nvPr/>
          </p:nvSpPr>
          <p:spPr>
            <a:xfrm rot="9974251" flipH="1">
              <a:off x="2986506" y="656752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9974251" flipH="1">
              <a:off x="4863750" y="1162166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0" name="Google Shape;580;p25"/>
            <p:cNvCxnSpPr>
              <a:stCxn id="581" idx="6"/>
              <a:endCxn id="582" idx="6"/>
            </p:cNvCxnSpPr>
            <p:nvPr/>
          </p:nvCxnSpPr>
          <p:spPr>
            <a:xfrm rot="10800000">
              <a:off x="6475481" y="93325"/>
              <a:ext cx="684600" cy="1093500"/>
            </a:xfrm>
            <a:prstGeom prst="curvedConnector3">
              <a:avLst>
                <a:gd name="adj1" fmla="val -353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25"/>
            <p:cNvCxnSpPr>
              <a:stCxn id="582" idx="0"/>
              <a:endCxn id="570" idx="6"/>
            </p:cNvCxnSpPr>
            <p:nvPr/>
          </p:nvCxnSpPr>
          <p:spPr>
            <a:xfrm rot="5400000">
              <a:off x="6063699" y="112304"/>
              <a:ext cx="243900" cy="438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25"/>
            <p:cNvCxnSpPr>
              <a:stCxn id="570" idx="0"/>
              <a:endCxn id="579" idx="0"/>
            </p:cNvCxnSpPr>
            <p:nvPr/>
          </p:nvCxnSpPr>
          <p:spPr>
            <a:xfrm rot="5400000">
              <a:off x="5060995" y="437123"/>
              <a:ext cx="713700" cy="964800"/>
            </a:xfrm>
            <a:prstGeom prst="curvedConnector3">
              <a:avLst>
                <a:gd name="adj1" fmla="val 1335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25"/>
            <p:cNvCxnSpPr>
              <a:stCxn id="570" idx="0"/>
              <a:endCxn id="581" idx="2"/>
            </p:cNvCxnSpPr>
            <p:nvPr/>
          </p:nvCxnSpPr>
          <p:spPr>
            <a:xfrm rot="-5400000" flipH="1">
              <a:off x="6049045" y="413873"/>
              <a:ext cx="690600" cy="9882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25"/>
            <p:cNvCxnSpPr>
              <a:stCxn id="573" idx="4"/>
              <a:endCxn id="571" idx="4"/>
            </p:cNvCxnSpPr>
            <p:nvPr/>
          </p:nvCxnSpPr>
          <p:spPr>
            <a:xfrm rot="-5400000">
              <a:off x="2893403" y="-1037259"/>
              <a:ext cx="736500" cy="3142800"/>
            </a:xfrm>
            <a:prstGeom prst="curvedConnector3">
              <a:avLst>
                <a:gd name="adj1" fmla="val 1327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25"/>
            <p:cNvCxnSpPr>
              <a:stCxn id="571" idx="5"/>
              <a:endCxn id="582" idx="4"/>
            </p:cNvCxnSpPr>
            <p:nvPr/>
          </p:nvCxnSpPr>
          <p:spPr>
            <a:xfrm rot="-5400000">
              <a:off x="5553449" y="-629154"/>
              <a:ext cx="153600" cy="1457700"/>
            </a:xfrm>
            <a:prstGeom prst="curvedConnector3">
              <a:avLst>
                <a:gd name="adj1" fmla="val 25702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88" name="Google Shape;588;p25"/>
            <p:cNvGrpSpPr/>
            <p:nvPr/>
          </p:nvGrpSpPr>
          <p:grpSpPr>
            <a:xfrm rot="9974251" flipH="1">
              <a:off x="3788996" y="802226"/>
              <a:ext cx="279603" cy="279603"/>
              <a:chOff x="6238800" y="4370675"/>
              <a:chExt cx="279600" cy="2796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25"/>
            <p:cNvGrpSpPr/>
            <p:nvPr/>
          </p:nvGrpSpPr>
          <p:grpSpPr>
            <a:xfrm rot="9974251" flipH="1">
              <a:off x="6884491" y="1080282"/>
              <a:ext cx="279603" cy="279603"/>
              <a:chOff x="9179346" y="3254114"/>
              <a:chExt cx="279600" cy="27960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9229011" y="3303773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9179346" y="3254114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25"/>
            <p:cNvGrpSpPr/>
            <p:nvPr/>
          </p:nvGrpSpPr>
          <p:grpSpPr>
            <a:xfrm rot="9974251" flipH="1">
              <a:off x="1583710" y="898377"/>
              <a:ext cx="279603" cy="279603"/>
              <a:chOff x="4074075" y="4691825"/>
              <a:chExt cx="279600" cy="279600"/>
            </a:xfrm>
          </p:grpSpPr>
          <p:sp>
            <p:nvSpPr>
              <p:cNvPr id="593" name="Google Shape;593;p25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25"/>
            <p:cNvSpPr/>
            <p:nvPr/>
          </p:nvSpPr>
          <p:spPr>
            <a:xfrm rot="9974251" flipH="1">
              <a:off x="6285924" y="20112"/>
              <a:ext cx="192302" cy="192302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4" name="Google Shape;594;p25"/>
            <p:cNvCxnSpPr/>
            <p:nvPr/>
          </p:nvCxnSpPr>
          <p:spPr>
            <a:xfrm rot="-5400000">
              <a:off x="2898566" y="99184"/>
              <a:ext cx="678300" cy="411300"/>
            </a:xfrm>
            <a:prstGeom prst="curvedConnector3">
              <a:avLst>
                <a:gd name="adj1" fmla="val 5010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63" r:id="rId7"/>
    <p:sldLayoutId id="2147483670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7812402_Machine_Learning_Aplicado_a_Sau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0"/>
          <p:cNvSpPr txBox="1">
            <a:spLocks noGrp="1"/>
          </p:cNvSpPr>
          <p:nvPr>
            <p:ph type="ctrTitle"/>
          </p:nvPr>
        </p:nvSpPr>
        <p:spPr>
          <a:xfrm>
            <a:off x="1027275" y="1618475"/>
            <a:ext cx="7089600" cy="14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pt-BR" sz="2800" b="0" dirty="0"/>
              <a:t>O Uso de Redes Neurais </a:t>
            </a:r>
            <a:r>
              <a:rPr lang="pt-BR" sz="2800" b="0" dirty="0" err="1" smtClean="0"/>
              <a:t>Convolucionais</a:t>
            </a:r>
            <a:r>
              <a:rPr lang="pt-BR" sz="2800" b="0" dirty="0" smtClean="0"/>
              <a:t> </a:t>
            </a:r>
            <a:r>
              <a:rPr lang="pt-BR" sz="2800" b="0" dirty="0"/>
              <a:t>na Detecção de Padrões para Prevenção de Doenças na Área da Saúde.</a:t>
            </a:r>
            <a:endParaRPr sz="2800" b="0"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64" name="Google Shape;664;p30"/>
          <p:cNvSpPr txBox="1">
            <a:spLocks noGrp="1"/>
          </p:cNvSpPr>
          <p:nvPr>
            <p:ph type="subTitle" idx="1"/>
          </p:nvPr>
        </p:nvSpPr>
        <p:spPr>
          <a:xfrm>
            <a:off x="396100" y="3782213"/>
            <a:ext cx="6360350" cy="89884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/>
              <a:t>Discente: Manoel Vitor Pau Ferro Silva Santos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/>
              <a:t>Docente: Drº Stefani Pires</a:t>
            </a:r>
            <a:endParaRPr sz="1800" b="1" dirty="0"/>
          </a:p>
        </p:txBody>
      </p:sp>
      <p:sp>
        <p:nvSpPr>
          <p:cNvPr id="665" name="Google Shape;665;p30"/>
          <p:cNvSpPr/>
          <p:nvPr/>
        </p:nvSpPr>
        <p:spPr>
          <a:xfrm>
            <a:off x="-313975" y="1923625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0"/>
          <p:cNvSpPr/>
          <p:nvPr/>
        </p:nvSpPr>
        <p:spPr>
          <a:xfrm>
            <a:off x="-426850" y="8288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0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30"/>
          <p:cNvGrpSpPr/>
          <p:nvPr/>
        </p:nvGrpSpPr>
        <p:grpSpPr>
          <a:xfrm>
            <a:off x="1153325" y="1581275"/>
            <a:ext cx="192300" cy="192300"/>
            <a:chOff x="1153325" y="1581275"/>
            <a:chExt cx="192300" cy="192300"/>
          </a:xfrm>
        </p:grpSpPr>
        <p:sp>
          <p:nvSpPr>
            <p:cNvPr id="669" name="Google Shape;669;p30"/>
            <p:cNvSpPr/>
            <p:nvPr/>
          </p:nvSpPr>
          <p:spPr>
            <a:xfrm>
              <a:off x="1191575" y="16212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1153325" y="158127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0"/>
          <p:cNvGrpSpPr/>
          <p:nvPr/>
        </p:nvGrpSpPr>
        <p:grpSpPr>
          <a:xfrm>
            <a:off x="533563" y="1346425"/>
            <a:ext cx="255900" cy="255900"/>
            <a:chOff x="533563" y="1346425"/>
            <a:chExt cx="255900" cy="255900"/>
          </a:xfrm>
        </p:grpSpPr>
        <p:sp>
          <p:nvSpPr>
            <p:cNvPr id="672" name="Google Shape;672;p30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0"/>
          <p:cNvSpPr/>
          <p:nvPr/>
        </p:nvSpPr>
        <p:spPr>
          <a:xfrm>
            <a:off x="6756450" y="7466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0"/>
          <p:cNvSpPr/>
          <p:nvPr/>
        </p:nvSpPr>
        <p:spPr>
          <a:xfrm>
            <a:off x="1356875" y="3605063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6497675" y="46365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64373"/>
            <a:ext cx="902170" cy="1262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conclusões</a:t>
            </a:r>
            <a:endParaRPr lang="pt-BR" dirty="0"/>
          </a:p>
        </p:txBody>
      </p:sp>
      <p:sp>
        <p:nvSpPr>
          <p:cNvPr id="3" name="Google Shape;683;p31"/>
          <p:cNvSpPr txBox="1"/>
          <p:nvPr/>
        </p:nvSpPr>
        <p:spPr>
          <a:xfrm>
            <a:off x="719950" y="1203598"/>
            <a:ext cx="7704000" cy="335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endParaRPr lang="pt-BR" sz="1800" b="1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5" t="13293" r="10863" b="40477"/>
          <a:stretch/>
        </p:blipFill>
        <p:spPr bwMode="auto">
          <a:xfrm>
            <a:off x="1052236" y="1175949"/>
            <a:ext cx="7039427" cy="338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34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Implicações </a:t>
            </a:r>
            <a:r>
              <a:rPr lang="pt-BR" dirty="0"/>
              <a:t>e recomendações</a:t>
            </a:r>
          </a:p>
        </p:txBody>
      </p:sp>
      <p:sp>
        <p:nvSpPr>
          <p:cNvPr id="3" name="Google Shape;683;p31"/>
          <p:cNvSpPr txBox="1"/>
          <p:nvPr/>
        </p:nvSpPr>
        <p:spPr>
          <a:xfrm>
            <a:off x="719950" y="1203598"/>
            <a:ext cx="7704000" cy="335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 algn="just"/>
            <a:r>
              <a:rPr lang="pt-BR" sz="1800" dirty="0">
                <a:solidFill>
                  <a:schemeClr val="accent1"/>
                </a:solidFill>
              </a:rPr>
              <a:t>a adoção de técnicas de </a:t>
            </a:r>
            <a:r>
              <a:rPr lang="pt-BR" sz="1800" dirty="0" err="1">
                <a:solidFill>
                  <a:schemeClr val="accent1"/>
                </a:solidFill>
              </a:rPr>
              <a:t>Machine</a:t>
            </a:r>
            <a:r>
              <a:rPr lang="pt-BR" sz="1800" dirty="0">
                <a:solidFill>
                  <a:schemeClr val="accent1"/>
                </a:solidFill>
              </a:rPr>
              <a:t> Learning na área da Saúde pode trazer grandes benefícios na análise de dados e na tomada de decisões </a:t>
            </a:r>
            <a:r>
              <a:rPr lang="pt-BR" sz="1800" dirty="0" smtClean="0">
                <a:solidFill>
                  <a:schemeClr val="accent1"/>
                </a:solidFill>
              </a:rPr>
              <a:t>clínicas, contudo </a:t>
            </a:r>
            <a:r>
              <a:rPr lang="pt-BR" sz="1800" dirty="0">
                <a:solidFill>
                  <a:schemeClr val="accent1"/>
                </a:solidFill>
              </a:rPr>
              <a:t>é importante destacar que os modelos preditivos obtidos por meio dessas técnicas não devem ser utilizados como uma única fonte de decisão, mas sim como um auxílio à decisão médica</a:t>
            </a:r>
            <a:r>
              <a:rPr lang="pt-BR" sz="1800" dirty="0" smtClean="0">
                <a:solidFill>
                  <a:schemeClr val="accent1"/>
                </a:solidFill>
              </a:rPr>
              <a:t>. </a:t>
            </a:r>
            <a:r>
              <a:rPr lang="pt-BR" sz="1800" dirty="0">
                <a:solidFill>
                  <a:schemeClr val="accent1"/>
                </a:solidFill>
              </a:rPr>
              <a:t>é fundamental que haja uma preocupação com a qualidade dos dados utilizados na construção dos modelos preditivos, já que a presença de dados incompletos ou com inconsistências pode afetar significativamente os resultados </a:t>
            </a:r>
            <a:r>
              <a:rPr lang="pt-BR" sz="1800" dirty="0" smtClean="0">
                <a:solidFill>
                  <a:schemeClr val="accent1"/>
                </a:solidFill>
              </a:rPr>
              <a:t>obtidos.</a:t>
            </a:r>
            <a:endParaRPr lang="pt-BR" sz="1800" b="1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1650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9"/>
          <p:cNvSpPr txBox="1">
            <a:spLocks noGrp="1"/>
          </p:cNvSpPr>
          <p:nvPr>
            <p:ph type="title"/>
          </p:nvPr>
        </p:nvSpPr>
        <p:spPr>
          <a:xfrm>
            <a:off x="2327550" y="3679022"/>
            <a:ext cx="5491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b="0" dirty="0" err="1"/>
              <a:t>Yoshua</a:t>
            </a:r>
            <a:r>
              <a:rPr lang="pt-BR" b="0" dirty="0"/>
              <a:t> </a:t>
            </a:r>
            <a:r>
              <a:rPr lang="pt-BR" b="0" dirty="0" err="1"/>
              <a:t>Bengio</a:t>
            </a:r>
            <a:endParaRPr dirty="0"/>
          </a:p>
        </p:txBody>
      </p:sp>
      <p:sp>
        <p:nvSpPr>
          <p:cNvPr id="898" name="Google Shape;898;p39"/>
          <p:cNvSpPr txBox="1">
            <a:spLocks noGrp="1"/>
          </p:cNvSpPr>
          <p:nvPr>
            <p:ph type="subTitle" idx="1"/>
          </p:nvPr>
        </p:nvSpPr>
        <p:spPr>
          <a:xfrm>
            <a:off x="2443350" y="1387000"/>
            <a:ext cx="54918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" dirty="0" smtClean="0"/>
              <a:t>“</a:t>
            </a:r>
            <a:r>
              <a:rPr lang="pt-BR" dirty="0"/>
              <a:t>"As redes neurais estão se mostrando muito úteis em áreas da medicina onde a detecção precoce de anomalias é fundamental, como no caso de diagnóstico por imagem, análise de dados genéticos e predição de complicações em cirurgias."</a:t>
            </a:r>
            <a:r>
              <a:rPr lang="en" dirty="0" smtClean="0"/>
              <a:t>.”</a:t>
            </a:r>
            <a:endParaRPr dirty="0"/>
          </a:p>
        </p:txBody>
      </p:sp>
      <p:cxnSp>
        <p:nvCxnSpPr>
          <p:cNvPr id="899" name="Google Shape;899;p39"/>
          <p:cNvCxnSpPr/>
          <p:nvPr/>
        </p:nvCxnSpPr>
        <p:spPr>
          <a:xfrm>
            <a:off x="8183900" y="1777300"/>
            <a:ext cx="0" cy="17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900" name="Google Shape;900;p39"/>
          <p:cNvSpPr/>
          <p:nvPr/>
        </p:nvSpPr>
        <p:spPr>
          <a:xfrm>
            <a:off x="1004025" y="2435413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 flipH="1">
            <a:off x="1636245" y="5040463"/>
            <a:ext cx="180300" cy="180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2" name="Google Shape;902;p39"/>
          <p:cNvCxnSpPr>
            <a:stCxn id="901" idx="5"/>
            <a:endCxn id="903" idx="4"/>
          </p:cNvCxnSpPr>
          <p:nvPr/>
        </p:nvCxnSpPr>
        <p:spPr>
          <a:xfrm rot="5400000" flipH="1">
            <a:off x="888649" y="4420358"/>
            <a:ext cx="151500" cy="1396500"/>
          </a:xfrm>
          <a:prstGeom prst="curvedConnector3">
            <a:avLst>
              <a:gd name="adj1" fmla="val -174607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904" name="Google Shape;904;p39"/>
          <p:cNvGrpSpPr/>
          <p:nvPr/>
        </p:nvGrpSpPr>
        <p:grpSpPr>
          <a:xfrm>
            <a:off x="-548504" y="-82100"/>
            <a:ext cx="6680748" cy="5513600"/>
            <a:chOff x="-367304" y="-49400"/>
            <a:chExt cx="6680748" cy="5513600"/>
          </a:xfrm>
        </p:grpSpPr>
        <p:sp>
          <p:nvSpPr>
            <p:cNvPr id="905" name="Google Shape;905;p39"/>
            <p:cNvSpPr/>
            <p:nvPr/>
          </p:nvSpPr>
          <p:spPr>
            <a:xfrm>
              <a:off x="753075" y="7259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6" name="Google Shape;906;p39"/>
            <p:cNvCxnSpPr>
              <a:stCxn id="905" idx="6"/>
              <a:endCxn id="907" idx="0"/>
            </p:cNvCxnSpPr>
            <p:nvPr/>
          </p:nvCxnSpPr>
          <p:spPr>
            <a:xfrm>
              <a:off x="933375" y="816100"/>
              <a:ext cx="842700" cy="8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08" name="Google Shape;908;p39"/>
            <p:cNvSpPr/>
            <p:nvPr/>
          </p:nvSpPr>
          <p:spPr>
            <a:xfrm>
              <a:off x="2508750" y="4031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2869525" y="1049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10" name="Google Shape;910;p39"/>
            <p:cNvCxnSpPr>
              <a:stCxn id="905" idx="2"/>
              <a:endCxn id="911" idx="6"/>
            </p:cNvCxnSpPr>
            <p:nvPr/>
          </p:nvCxnSpPr>
          <p:spPr>
            <a:xfrm rot="10800000">
              <a:off x="216375" y="96100"/>
              <a:ext cx="536700" cy="720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12" name="Google Shape;912;p39"/>
            <p:cNvCxnSpPr>
              <a:endCxn id="907" idx="3"/>
            </p:cNvCxnSpPr>
            <p:nvPr/>
          </p:nvCxnSpPr>
          <p:spPr>
            <a:xfrm>
              <a:off x="-367304" y="1465554"/>
              <a:ext cx="2044500" cy="474900"/>
            </a:xfrm>
            <a:prstGeom prst="curvedConnector4">
              <a:avLst>
                <a:gd name="adj1" fmla="val 48999"/>
                <a:gd name="adj2" fmla="val 15876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13" name="Google Shape;913;p39"/>
            <p:cNvCxnSpPr>
              <a:stCxn id="907" idx="7"/>
              <a:endCxn id="908" idx="2"/>
            </p:cNvCxnSpPr>
            <p:nvPr/>
          </p:nvCxnSpPr>
          <p:spPr>
            <a:xfrm rot="-5400000">
              <a:off x="1551054" y="784996"/>
              <a:ext cx="1281600" cy="633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14" name="Google Shape;914;p39"/>
            <p:cNvCxnSpPr>
              <a:stCxn id="908" idx="6"/>
              <a:endCxn id="915" idx="1"/>
            </p:cNvCxnSpPr>
            <p:nvPr/>
          </p:nvCxnSpPr>
          <p:spPr>
            <a:xfrm rot="10800000" flipH="1">
              <a:off x="2624550" y="328425"/>
              <a:ext cx="1499100" cy="132600"/>
            </a:xfrm>
            <a:prstGeom prst="curvedConnector4">
              <a:avLst>
                <a:gd name="adj1" fmla="val 49065"/>
                <a:gd name="adj2" fmla="val 30071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16" name="Google Shape;916;p39"/>
            <p:cNvCxnSpPr>
              <a:stCxn id="915" idx="4"/>
              <a:endCxn id="909" idx="6"/>
            </p:cNvCxnSpPr>
            <p:nvPr/>
          </p:nvCxnSpPr>
          <p:spPr>
            <a:xfrm rot="5400000">
              <a:off x="3297325" y="245050"/>
              <a:ext cx="646800" cy="11421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17" name="Google Shape;917;p39"/>
            <p:cNvCxnSpPr>
              <a:stCxn id="909" idx="2"/>
              <a:endCxn id="905" idx="6"/>
            </p:cNvCxnSpPr>
            <p:nvPr/>
          </p:nvCxnSpPr>
          <p:spPr>
            <a:xfrm rot="10800000">
              <a:off x="933325" y="816200"/>
              <a:ext cx="1936200" cy="3234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18" name="Google Shape;918;p39"/>
            <p:cNvCxnSpPr>
              <a:stCxn id="905" idx="4"/>
              <a:endCxn id="919" idx="0"/>
            </p:cNvCxnSpPr>
            <p:nvPr/>
          </p:nvCxnSpPr>
          <p:spPr>
            <a:xfrm rot="5400000">
              <a:off x="-695775" y="1872550"/>
              <a:ext cx="2505300" cy="572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920" name="Google Shape;920;p39"/>
            <p:cNvGrpSpPr/>
            <p:nvPr/>
          </p:nvGrpSpPr>
          <p:grpSpPr>
            <a:xfrm>
              <a:off x="1636250" y="1701800"/>
              <a:ext cx="279600" cy="279600"/>
              <a:chOff x="2206950" y="697000"/>
              <a:chExt cx="279600" cy="279600"/>
            </a:xfrm>
          </p:grpSpPr>
          <p:sp>
            <p:nvSpPr>
              <p:cNvPr id="921" name="Google Shape;921;p39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9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39"/>
            <p:cNvGrpSpPr/>
            <p:nvPr/>
          </p:nvGrpSpPr>
          <p:grpSpPr>
            <a:xfrm>
              <a:off x="24075" y="0"/>
              <a:ext cx="192300" cy="192300"/>
              <a:chOff x="471450" y="43325"/>
              <a:chExt cx="192300" cy="192300"/>
            </a:xfrm>
          </p:grpSpPr>
          <p:sp>
            <p:nvSpPr>
              <p:cNvPr id="923" name="Google Shape;923;p39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9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39"/>
            <p:cNvGrpSpPr/>
            <p:nvPr/>
          </p:nvGrpSpPr>
          <p:grpSpPr>
            <a:xfrm>
              <a:off x="4095625" y="300400"/>
              <a:ext cx="192300" cy="192300"/>
              <a:chOff x="4587025" y="-72475"/>
              <a:chExt cx="192300" cy="192300"/>
            </a:xfrm>
          </p:grpSpPr>
          <p:sp>
            <p:nvSpPr>
              <p:cNvPr id="925" name="Google Shape;925;p39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9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6" name="Google Shape;926;p39"/>
            <p:cNvSpPr/>
            <p:nvPr/>
          </p:nvSpPr>
          <p:spPr>
            <a:xfrm flipH="1">
              <a:off x="741070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7" name="Google Shape;927;p39"/>
            <p:cNvCxnSpPr>
              <a:stCxn id="928" idx="7"/>
              <a:endCxn id="929" idx="2"/>
            </p:cNvCxnSpPr>
            <p:nvPr/>
          </p:nvCxnSpPr>
          <p:spPr>
            <a:xfrm rot="5400000">
              <a:off x="4251116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39"/>
            <p:cNvCxnSpPr>
              <a:stCxn id="929" idx="6"/>
              <a:endCxn id="931" idx="2"/>
            </p:cNvCxnSpPr>
            <p:nvPr/>
          </p:nvCxnSpPr>
          <p:spPr>
            <a:xfrm rot="10800000">
              <a:off x="2976095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39"/>
            <p:cNvCxnSpPr>
              <a:stCxn id="931" idx="6"/>
              <a:endCxn id="901" idx="2"/>
            </p:cNvCxnSpPr>
            <p:nvPr/>
          </p:nvCxnSpPr>
          <p:spPr>
            <a:xfrm flipH="1">
              <a:off x="1997795" y="4400388"/>
              <a:ext cx="698700" cy="7629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39"/>
            <p:cNvCxnSpPr>
              <a:stCxn id="901" idx="6"/>
              <a:endCxn id="926" idx="2"/>
            </p:cNvCxnSpPr>
            <p:nvPr/>
          </p:nvCxnSpPr>
          <p:spPr>
            <a:xfrm rot="10800000">
              <a:off x="921345" y="4389913"/>
              <a:ext cx="896100" cy="7734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29" name="Google Shape;929;p39"/>
            <p:cNvSpPr/>
            <p:nvPr/>
          </p:nvSpPr>
          <p:spPr>
            <a:xfrm flipH="1">
              <a:off x="3583295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 flipH="1">
              <a:off x="389370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 flipH="1">
              <a:off x="2048745" y="39709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36" name="Google Shape;936;p39"/>
            <p:cNvCxnSpPr>
              <a:stCxn id="919" idx="6"/>
              <a:endCxn id="903" idx="6"/>
            </p:cNvCxnSpPr>
            <p:nvPr/>
          </p:nvCxnSpPr>
          <p:spPr>
            <a:xfrm>
              <a:off x="130870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39"/>
            <p:cNvCxnSpPr>
              <a:stCxn id="903" idx="0"/>
              <a:endCxn id="926" idx="6"/>
            </p:cNvCxnSpPr>
            <p:nvPr/>
          </p:nvCxnSpPr>
          <p:spPr>
            <a:xfrm rot="-5400000">
              <a:off x="347370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39"/>
            <p:cNvCxnSpPr>
              <a:stCxn id="926" idx="0"/>
              <a:endCxn id="935" idx="0"/>
            </p:cNvCxnSpPr>
            <p:nvPr/>
          </p:nvCxnSpPr>
          <p:spPr>
            <a:xfrm rot="-5400000">
              <a:off x="1304470" y="3497800"/>
              <a:ext cx="328800" cy="1275300"/>
            </a:xfrm>
            <a:prstGeom prst="curvedConnector3">
              <a:avLst>
                <a:gd name="adj1" fmla="val 17245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39"/>
            <p:cNvCxnSpPr>
              <a:stCxn id="926" idx="0"/>
              <a:endCxn id="919" idx="2"/>
            </p:cNvCxnSpPr>
            <p:nvPr/>
          </p:nvCxnSpPr>
          <p:spPr>
            <a:xfrm rot="5400000" flipH="1">
              <a:off x="246520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39"/>
            <p:cNvCxnSpPr>
              <a:stCxn id="928" idx="4"/>
              <a:endCxn id="901" idx="4"/>
            </p:cNvCxnSpPr>
            <p:nvPr/>
          </p:nvCxnSpPr>
          <p:spPr>
            <a:xfrm rot="5400000">
              <a:off x="3313320" y="3565625"/>
              <a:ext cx="282000" cy="3093600"/>
            </a:xfrm>
            <a:prstGeom prst="curvedConnector3">
              <a:avLst>
                <a:gd name="adj1" fmla="val 18445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941" name="Google Shape;941;p39"/>
            <p:cNvGrpSpPr/>
            <p:nvPr/>
          </p:nvGrpSpPr>
          <p:grpSpPr>
            <a:xfrm flipH="1">
              <a:off x="2696495" y="4260588"/>
              <a:ext cx="279600" cy="279600"/>
              <a:chOff x="6238800" y="4370675"/>
              <a:chExt cx="279600" cy="279600"/>
            </a:xfrm>
          </p:grpSpPr>
          <p:sp>
            <p:nvSpPr>
              <p:cNvPr id="942" name="Google Shape;942;p39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9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3" name="Google Shape;943;p39"/>
            <p:cNvGrpSpPr/>
            <p:nvPr/>
          </p:nvGrpSpPr>
          <p:grpSpPr>
            <a:xfrm flipH="1">
              <a:off x="130870" y="3411475"/>
              <a:ext cx="279600" cy="279600"/>
              <a:chOff x="8804525" y="3411475"/>
              <a:chExt cx="279600" cy="279600"/>
            </a:xfrm>
          </p:grpSpPr>
          <p:sp>
            <p:nvSpPr>
              <p:cNvPr id="944" name="Google Shape;944;p39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9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39"/>
            <p:cNvGrpSpPr/>
            <p:nvPr/>
          </p:nvGrpSpPr>
          <p:grpSpPr>
            <a:xfrm flipH="1">
              <a:off x="4861320" y="4691825"/>
              <a:ext cx="279600" cy="279600"/>
              <a:chOff x="4074075" y="4691825"/>
              <a:chExt cx="279600" cy="279600"/>
            </a:xfrm>
          </p:grpSpPr>
          <p:sp>
            <p:nvSpPr>
              <p:cNvPr id="946" name="Google Shape;946;p39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3" name="Google Shape;903;p39"/>
            <p:cNvSpPr/>
            <p:nvPr/>
          </p:nvSpPr>
          <p:spPr>
            <a:xfrm flipH="1">
              <a:off x="351120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7" name="Google Shape;947;p39"/>
            <p:cNvCxnSpPr/>
            <p:nvPr/>
          </p:nvCxnSpPr>
          <p:spPr>
            <a:xfrm flipH="1">
              <a:off x="3075370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39"/>
            <p:cNvCxnSpPr/>
            <p:nvPr/>
          </p:nvCxnSpPr>
          <p:spPr>
            <a:xfrm rot="10800000" flipH="1">
              <a:off x="5144345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39"/>
            <p:cNvCxnSpPr>
              <a:stCxn id="915" idx="0"/>
            </p:cNvCxnSpPr>
            <p:nvPr/>
          </p:nvCxnSpPr>
          <p:spPr>
            <a:xfrm rot="-5400000">
              <a:off x="4301575" y="-159200"/>
              <a:ext cx="349800" cy="569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53"/>
          <p:cNvSpPr txBox="1"/>
          <p:nvPr/>
        </p:nvSpPr>
        <p:spPr>
          <a:xfrm>
            <a:off x="716700" y="1188000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1100" b="1" dirty="0">
                <a:solidFill>
                  <a:schemeClr val="bg1"/>
                </a:solidFill>
              </a:rPr>
              <a:t>BATISTA, André Filipe de Moraes; CHIAVEGATTO FILHO, Alexandre Dias Porto. </a:t>
            </a:r>
            <a:r>
              <a:rPr lang="pt-BR" sz="1100" b="1" dirty="0" err="1">
                <a:solidFill>
                  <a:schemeClr val="bg1"/>
                </a:solidFill>
              </a:rPr>
              <a:t>Machine</a:t>
            </a:r>
            <a:r>
              <a:rPr lang="pt-BR" sz="1100" b="1" dirty="0">
                <a:solidFill>
                  <a:schemeClr val="bg1"/>
                </a:solidFill>
              </a:rPr>
              <a:t> Learning aplicado à Saúde. Laboratório de Big Data e Análise Preditiva em Saúde (LABDAPS), Faculdade de Saúde Pública da Universidade de São Paulo. [</a:t>
            </a:r>
            <a:r>
              <a:rPr lang="pt-BR" sz="1100" b="1" dirty="0" err="1">
                <a:solidFill>
                  <a:schemeClr val="bg1"/>
                </a:solidFill>
              </a:rPr>
              <a:t>S.l</a:t>
            </a:r>
            <a:r>
              <a:rPr lang="pt-BR" sz="1100" b="1" dirty="0">
                <a:solidFill>
                  <a:schemeClr val="bg1"/>
                </a:solidFill>
              </a:rPr>
              <a:t>.], [2018]. Disponível em: </a:t>
            </a:r>
            <a:r>
              <a:rPr lang="pt-BR" sz="1100" b="1" u="sng" dirty="0" smtClean="0">
                <a:solidFill>
                  <a:schemeClr val="bg1"/>
                </a:solidFill>
                <a:hlinkClick r:id="rId3"/>
              </a:rPr>
              <a:t>https://sol.sbc.org.br/livros/index.php/sbc/catalog/download/29/95/245-1?inline=1e</a:t>
            </a:r>
            <a:r>
              <a:rPr lang="pt-BR" sz="1100" b="1" dirty="0">
                <a:solidFill>
                  <a:schemeClr val="bg1"/>
                </a:solidFill>
              </a:rPr>
              <a:t>. Acesso em: </a:t>
            </a:r>
            <a:r>
              <a:rPr lang="pt-BR" sz="1100" b="1" dirty="0" smtClean="0">
                <a:solidFill>
                  <a:schemeClr val="bg1"/>
                </a:solidFill>
              </a:rPr>
              <a:t>25 </a:t>
            </a:r>
            <a:r>
              <a:rPr lang="pt-BR" sz="1100" b="1" dirty="0">
                <a:solidFill>
                  <a:schemeClr val="bg1"/>
                </a:solidFill>
              </a:rPr>
              <a:t>mar. 2023</a:t>
            </a:r>
            <a:r>
              <a:rPr lang="pt-BR" sz="1100" b="1" dirty="0" smtClean="0">
                <a:solidFill>
                  <a:schemeClr val="bg1"/>
                </a:solidFill>
              </a:rPr>
              <a:t>.</a:t>
            </a:r>
          </a:p>
          <a:p>
            <a:pPr lvl="0">
              <a:buClr>
                <a:schemeClr val="dk1"/>
              </a:buClr>
              <a:buSzPts val="1100"/>
            </a:pPr>
            <a:endParaRPr lang="pt-BR" sz="1100" b="1" dirty="0">
              <a:solidFill>
                <a:schemeClr val="bg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endParaRPr lang="en" sz="1100" b="1" dirty="0">
              <a:solidFill>
                <a:schemeClr val="bg1"/>
              </a:solidFill>
            </a:endParaRPr>
          </a:p>
        </p:txBody>
      </p:sp>
      <p:sp>
        <p:nvSpPr>
          <p:cNvPr id="1447" name="Google Shape;1447;p53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REFERÊNCIAS BIOGRÁFICAS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Introdução</a:t>
            </a:r>
            <a:endParaRPr dirty="0"/>
          </a:p>
        </p:txBody>
      </p:sp>
      <p:sp>
        <p:nvSpPr>
          <p:cNvPr id="683" name="Google Shape;683;p31"/>
          <p:cNvSpPr txBox="1"/>
          <p:nvPr/>
        </p:nvSpPr>
        <p:spPr>
          <a:xfrm>
            <a:off x="719950" y="1025073"/>
            <a:ext cx="7704000" cy="29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342900" lvl="0" indent="-342900">
              <a:buFont typeface="Arial" pitchFamily="34" charset="0"/>
              <a:buChar char="•"/>
            </a:pPr>
            <a:endParaRPr lang="pt-BR" sz="2000" dirty="0">
              <a:solidFill>
                <a:schemeClr val="accent1"/>
              </a:solidFill>
            </a:endParaRPr>
          </a:p>
          <a:p>
            <a:pPr lvl="0"/>
            <a:r>
              <a:rPr lang="pt-BR" sz="2000" dirty="0" smtClean="0">
                <a:solidFill>
                  <a:schemeClr val="accent1"/>
                </a:solidFill>
              </a:rPr>
              <a:t>Tema da Apresentação:</a:t>
            </a:r>
          </a:p>
          <a:p>
            <a:pPr lvl="0"/>
            <a:endParaRPr lang="pt-BR" sz="2000" dirty="0" smtClean="0">
              <a:solidFill>
                <a:schemeClr val="accent1"/>
              </a:solidFill>
            </a:endParaRPr>
          </a:p>
          <a:p>
            <a:pPr lvl="0"/>
            <a:r>
              <a:rPr lang="pt-BR" sz="2000" dirty="0" smtClean="0">
                <a:solidFill>
                  <a:schemeClr val="accent1"/>
                </a:solidFill>
              </a:rPr>
              <a:t>Uma abordagem do uso </a:t>
            </a:r>
            <a:r>
              <a:rPr lang="pt-BR" sz="2000" dirty="0">
                <a:solidFill>
                  <a:schemeClr val="accent1"/>
                </a:solidFill>
              </a:rPr>
              <a:t>de Redes Neurais </a:t>
            </a:r>
            <a:r>
              <a:rPr lang="pt-BR" sz="2000" dirty="0" err="1">
                <a:solidFill>
                  <a:schemeClr val="accent1"/>
                </a:solidFill>
              </a:rPr>
              <a:t>Convolucionais</a:t>
            </a:r>
            <a:r>
              <a:rPr lang="pt-BR" sz="2000" dirty="0">
                <a:solidFill>
                  <a:schemeClr val="accent1"/>
                </a:solidFill>
              </a:rPr>
              <a:t> na Detecção de Padrões para Prevenção de Doenças na Área da </a:t>
            </a:r>
            <a:r>
              <a:rPr lang="pt-BR" sz="2000" dirty="0" smtClean="0">
                <a:solidFill>
                  <a:schemeClr val="accent1"/>
                </a:solidFill>
              </a:rPr>
              <a:t>Saúde. Quais os melhores modelos a serem aplicados.</a:t>
            </a:r>
          </a:p>
          <a:p>
            <a:pPr lvl="0"/>
            <a:endParaRPr lang="pt-BR" sz="2000" dirty="0">
              <a:solidFill>
                <a:schemeClr val="accent1"/>
              </a:solidFill>
            </a:endParaRPr>
          </a:p>
          <a:p>
            <a:pPr lvl="0"/>
            <a:endParaRPr lang="pt-BR" sz="2000" dirty="0" smtClean="0">
              <a:solidFill>
                <a:schemeClr val="accent1"/>
              </a:solidFill>
            </a:endParaRPr>
          </a:p>
          <a:p>
            <a:pPr lvl="0"/>
            <a:r>
              <a:rPr lang="pt-BR" sz="2000" dirty="0" smtClean="0">
                <a:solidFill>
                  <a:schemeClr val="accent1"/>
                </a:solidFill>
              </a:rPr>
              <a:t>Artigo:</a:t>
            </a:r>
          </a:p>
          <a:p>
            <a:pPr lvl="0"/>
            <a:endParaRPr lang="pt-BR" sz="2000" dirty="0">
              <a:solidFill>
                <a:schemeClr val="accent1"/>
              </a:solidFill>
            </a:endParaRPr>
          </a:p>
          <a:p>
            <a:pPr lvl="0"/>
            <a:r>
              <a:rPr lang="pt-BR" sz="2000" dirty="0" err="1" smtClean="0">
                <a:solidFill>
                  <a:schemeClr val="accent1"/>
                </a:solidFill>
              </a:rPr>
              <a:t>Machine</a:t>
            </a:r>
            <a:r>
              <a:rPr lang="pt-BR" sz="2000" dirty="0" smtClean="0">
                <a:solidFill>
                  <a:schemeClr val="accent1"/>
                </a:solidFill>
              </a:rPr>
              <a:t> Learning aplicado à saúde</a:t>
            </a:r>
          </a:p>
          <a:p>
            <a:pPr lvl="0"/>
            <a:endParaRPr lang="pt-BR" sz="2000" b="1" dirty="0" smtClean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8684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Introdução</a:t>
            </a:r>
            <a:endParaRPr dirty="0"/>
          </a:p>
        </p:txBody>
      </p:sp>
      <p:sp>
        <p:nvSpPr>
          <p:cNvPr id="683" name="Google Shape;683;p31"/>
          <p:cNvSpPr txBox="1"/>
          <p:nvPr/>
        </p:nvSpPr>
        <p:spPr>
          <a:xfrm>
            <a:off x="719950" y="1025074"/>
            <a:ext cx="7704000" cy="29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20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O uso de modelos de redes neurais artificias na detecção de padrões é uma abordagem promissora para prevenção de doenças.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20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 detenção procode de padrões pode ajudar a prevenir doenças e salvar vidas.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20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Redes Neurais Convulacionais (CNNs) são modelos de apredizado profundo [deep learning] que são especialmente adequados para detecção de padrões em imagens médicas.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Contexto e questão de pesquisa</a:t>
            </a:r>
            <a:endParaRPr dirty="0"/>
          </a:p>
        </p:txBody>
      </p:sp>
      <p:sp>
        <p:nvSpPr>
          <p:cNvPr id="683" name="Google Shape;683;p31"/>
          <p:cNvSpPr txBox="1"/>
          <p:nvPr/>
        </p:nvSpPr>
        <p:spPr>
          <a:xfrm>
            <a:off x="719950" y="1025073"/>
            <a:ext cx="7704000" cy="29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accent1"/>
                </a:solidFill>
              </a:rPr>
              <a:t>Melhores modelos a serem aplicados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accent1"/>
                </a:solidFill>
              </a:rPr>
              <a:t>Quais os tipos de funções de ativação adequadas para cada contexto.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accent1"/>
                </a:solidFill>
              </a:rPr>
              <a:t>Quais os tipos de modelos são mais adequados a um determinado tipo de problema. </a:t>
            </a:r>
            <a:endParaRPr lang="pt-B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Contexto e questão de pesquisa</a:t>
            </a:r>
            <a:endParaRPr dirty="0"/>
          </a:p>
        </p:txBody>
      </p:sp>
      <p:sp>
        <p:nvSpPr>
          <p:cNvPr id="683" name="Google Shape;683;p31"/>
          <p:cNvSpPr txBox="1"/>
          <p:nvPr/>
        </p:nvSpPr>
        <p:spPr>
          <a:xfrm>
            <a:off x="719950" y="1025074"/>
            <a:ext cx="7704000" cy="29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20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As CNNs têm sido usadas em vários contextos de saúde, incluido a detecção de tumores cerebrais em imagens de ressonância magnética e a identificação de patologias em imagens de retina.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20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As CNNs  também têm sido usado para prever o risco de doenças cardíacas com base em dados de eletrocardiograma e para detectar a presença de pneumonia em imagens de raio-x.</a:t>
            </a:r>
            <a:endParaRPr b="1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12660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Contexto e questão de pesquisa</a:t>
            </a:r>
            <a:endParaRPr dirty="0"/>
          </a:p>
        </p:txBody>
      </p:sp>
      <p:sp>
        <p:nvSpPr>
          <p:cNvPr id="683" name="Google Shape;683;p31"/>
          <p:cNvSpPr txBox="1"/>
          <p:nvPr/>
        </p:nvSpPr>
        <p:spPr>
          <a:xfrm>
            <a:off x="719950" y="1347614"/>
            <a:ext cx="7704000" cy="29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20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Existem  diversos modelos de CNNs que foram desenvolvidos e usados com sucesso na detecção de padrões em imagens médicas, incluido AlexNet, VGG, Inception e ResNet.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20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Cada modelo tem suas próprias vantagens e desvantagens, mas todos têm sido eficazes na detecção de padrões em imagens médicas.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</a:t>
            </a:r>
            <a:r>
              <a:rPr lang="en" sz="20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escolha do modelo de CNN a ser utilizado vai depender  da problemática envolvida e os tipos de dados fornecidos.</a:t>
            </a:r>
            <a:endParaRPr b="1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8126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Contexto e questão de pesquisa</a:t>
            </a:r>
            <a:endParaRPr dirty="0"/>
          </a:p>
        </p:txBody>
      </p:sp>
      <p:sp>
        <p:nvSpPr>
          <p:cNvPr id="683" name="Google Shape;683;p31"/>
          <p:cNvSpPr txBox="1"/>
          <p:nvPr/>
        </p:nvSpPr>
        <p:spPr>
          <a:xfrm>
            <a:off x="719950" y="1563638"/>
            <a:ext cx="7704000" cy="29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20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Existem  diversos modelos de CNNs que foram desenvolvidos e usados com sucesso na detecção de padrões em imagens médicas, incluido AlexNet, VGG, Inception e ResNet.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sz="20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Cada modelo tem suas próprias vantagens e desvantagens, mas todos têm sido eficazes na detecção de padrões em imagens médicas.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pt-BR" sz="20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</a:t>
            </a:r>
            <a:r>
              <a:rPr lang="en" sz="20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escolha do modelo de CNN a ser utilizado vai depender  da problemática envolvida e os tipos de dados fornecidos.</a:t>
            </a:r>
            <a:endParaRPr b="1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40011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Metodologia</a:t>
            </a:r>
            <a:endParaRPr dirty="0"/>
          </a:p>
        </p:txBody>
      </p:sp>
      <p:sp>
        <p:nvSpPr>
          <p:cNvPr id="683" name="Google Shape;683;p31"/>
          <p:cNvSpPr txBox="1"/>
          <p:nvPr/>
        </p:nvSpPr>
        <p:spPr>
          <a:xfrm>
            <a:off x="719950" y="1570944"/>
            <a:ext cx="7704000" cy="29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pt-BR" sz="18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Processo de Aplicação de técnicas de aprendizado supervisionado.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800" b="1" dirty="0" err="1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Machine</a:t>
            </a:r>
            <a:r>
              <a:rPr lang="pt-BR" sz="18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pt-BR" sz="1800" b="1" dirty="0" err="1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learning</a:t>
            </a:r>
            <a:r>
              <a:rPr lang="pt-BR" sz="18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8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Aplicação de técnicas e ferramentas utilizadas na análise dos dados;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8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Algoritmos de classificação, regressão ou agrupamento de informações;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8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Mineração de dados e análise estatísticas dessas informações;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8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Avaliação de desempenho e precisão da rede neural em determinados contextos.	</a:t>
            </a:r>
            <a:endParaRPr lang="pt-BR" sz="1800" b="1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86666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conclusões</a:t>
            </a:r>
            <a:endParaRPr lang="pt-BR" dirty="0"/>
          </a:p>
        </p:txBody>
      </p:sp>
      <p:sp>
        <p:nvSpPr>
          <p:cNvPr id="3" name="Google Shape;683;p31"/>
          <p:cNvSpPr txBox="1"/>
          <p:nvPr/>
        </p:nvSpPr>
        <p:spPr>
          <a:xfrm>
            <a:off x="719950" y="1203598"/>
            <a:ext cx="7704000" cy="335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pt-BR" sz="18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O aumento de volume de dados requer adoção de técnicas para análise e extração de conhecimento;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8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 adoção de algoritmos de </a:t>
            </a:r>
            <a:r>
              <a:rPr lang="pt-BR" sz="1800" b="1" dirty="0" err="1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machine</a:t>
            </a:r>
            <a:r>
              <a:rPr lang="pt-BR" sz="18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pt-BR" sz="1800" b="1" dirty="0" err="1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learning</a:t>
            </a:r>
            <a:r>
              <a:rPr lang="pt-BR" sz="18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é essencial para a compressão e tomada de decisão.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8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 </a:t>
            </a:r>
            <a:r>
              <a:rPr lang="pt-BR" sz="1800" b="1" dirty="0" err="1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aréa</a:t>
            </a:r>
            <a:r>
              <a:rPr lang="pt-BR" sz="18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da saúde apresenta forte potencial para adoção de </a:t>
            </a:r>
            <a:r>
              <a:rPr lang="pt-BR" sz="1800" b="1" dirty="0" err="1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machine</a:t>
            </a:r>
            <a:r>
              <a:rPr lang="pt-BR" sz="18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pt-BR" sz="1800" b="1" dirty="0" err="1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learning</a:t>
            </a:r>
            <a:r>
              <a:rPr lang="pt-BR" sz="18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1"/>
                </a:solidFill>
              </a:rPr>
              <a:t>A capacidade preditiva de </a:t>
            </a:r>
            <a:r>
              <a:rPr lang="pt-BR" sz="1800" b="1" dirty="0" err="1">
                <a:solidFill>
                  <a:schemeClr val="accent1"/>
                </a:solidFill>
              </a:rPr>
              <a:t>Machine</a:t>
            </a:r>
            <a:r>
              <a:rPr lang="pt-BR" sz="1800" b="1" dirty="0">
                <a:solidFill>
                  <a:schemeClr val="accent1"/>
                </a:solidFill>
              </a:rPr>
              <a:t> Learning não deve ser confundida com a necessidade de inferência causal.</a:t>
            </a:r>
            <a:r>
              <a:rPr lang="pt-BR" sz="1800" b="1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	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1"/>
                </a:solidFill>
              </a:rPr>
              <a:t>Modelos preditivos baseados em aprendizado supervisionado possibilitam o ajuste de modelos em dados sintéticos</a:t>
            </a:r>
            <a:r>
              <a:rPr lang="pt-BR" sz="1800" b="1" dirty="0" smtClean="0">
                <a:solidFill>
                  <a:schemeClr val="accent1"/>
                </a:solidFill>
              </a:rPr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BR" sz="1800" b="1" dirty="0">
                <a:solidFill>
                  <a:schemeClr val="accent1"/>
                </a:solidFill>
              </a:rPr>
              <a:t>É fundamental que profissionais conheçam os princípios de funcionamento dos algoritmos disponíveis e saibam interpretar os resultados obtidos.</a:t>
            </a:r>
            <a:endParaRPr lang="pt-BR" sz="1800" b="1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71410757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Neural Networks Conference by Slidesgo">
  <a:themeElements>
    <a:clrScheme name="Simple Light">
      <a:dk1>
        <a:srgbClr val="8F2E8B"/>
      </a:dk1>
      <a:lt1>
        <a:srgbClr val="2E2E8F"/>
      </a:lt1>
      <a:dk2>
        <a:srgbClr val="55A4FF"/>
      </a:dk2>
      <a:lt2>
        <a:srgbClr val="AAFD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726</Words>
  <Application>Microsoft Office PowerPoint</Application>
  <PresentationFormat>Apresentação na tela (16:9)</PresentationFormat>
  <Paragraphs>53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Proxima Nova</vt:lpstr>
      <vt:lpstr>PT Sans</vt:lpstr>
      <vt:lpstr>Krona One</vt:lpstr>
      <vt:lpstr>Artificial Neural Networks Conference by Slidesgo</vt:lpstr>
      <vt:lpstr>Slidesgo Final Pages</vt:lpstr>
      <vt:lpstr>O Uso de Redes Neurais Convolucionais na Detecção de Padrões para Prevenção de Doenças na Área da Saúde.</vt:lpstr>
      <vt:lpstr>Introdução</vt:lpstr>
      <vt:lpstr>Introdução</vt:lpstr>
      <vt:lpstr>Contexto e questão de pesquisa</vt:lpstr>
      <vt:lpstr>Contexto e questão de pesquisa</vt:lpstr>
      <vt:lpstr>Contexto e questão de pesquisa</vt:lpstr>
      <vt:lpstr>Contexto e questão de pesquisa</vt:lpstr>
      <vt:lpstr>Metodologia</vt:lpstr>
      <vt:lpstr>Resultados e conclusões</vt:lpstr>
      <vt:lpstr>Resultados e conclusões</vt:lpstr>
      <vt:lpstr>Implicações e recomendações</vt:lpstr>
      <vt:lpstr>Yoshua Bengio</vt:lpstr>
      <vt:lpstr>REFERÊNCIAS BIOGRÁFICAS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Uso de Redes Neurais Convolucionais na Detecção de Padrões para Prevenção de Doenças na Área da Saúde.</dc:title>
  <dc:creator>mvictor</dc:creator>
  <cp:lastModifiedBy>mvictor</cp:lastModifiedBy>
  <cp:revision>10</cp:revision>
  <dcterms:modified xsi:type="dcterms:W3CDTF">2023-03-29T19:44:06Z</dcterms:modified>
</cp:coreProperties>
</file>