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6"/>
  </p:notesMasterIdLst>
  <p:sldIdLst>
    <p:sldId id="256" r:id="rId2"/>
    <p:sldId id="257" r:id="rId3"/>
    <p:sldId id="291" r:id="rId4"/>
    <p:sldId id="292" r:id="rId5"/>
    <p:sldId id="294" r:id="rId6"/>
    <p:sldId id="295" r:id="rId7"/>
    <p:sldId id="296" r:id="rId8"/>
    <p:sldId id="297" r:id="rId9"/>
    <p:sldId id="298" r:id="rId10"/>
    <p:sldId id="299" r:id="rId11"/>
    <p:sldId id="300" r:id="rId12"/>
    <p:sldId id="302" r:id="rId13"/>
    <p:sldId id="301" r:id="rId14"/>
    <p:sldId id="29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90D57BF-8435-4310-943A-9258BDA77364}">
  <a:tblStyle styleId="{290D57BF-8435-4310-943A-9258BDA773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2" autoAdjust="0"/>
    <p:restoredTop sz="94671" autoAdjust="0"/>
  </p:normalViewPr>
  <p:slideViewPr>
    <p:cSldViewPr>
      <p:cViewPr>
        <p:scale>
          <a:sx n="84" d="100"/>
          <a:sy n="84" d="100"/>
        </p:scale>
        <p:origin x="-102" y="-1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12895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7b51334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7b51334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7f9c668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7f9c668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921446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413525" y="1119313"/>
            <a:ext cx="5682300" cy="517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3525" y="3317438"/>
            <a:ext cx="3158400" cy="70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00">
                <a:solidFill>
                  <a:schemeClr val="accent3"/>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ubTitle" idx="2"/>
          </p:nvPr>
        </p:nvSpPr>
        <p:spPr>
          <a:xfrm>
            <a:off x="1413525" y="173686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 name="Google Shape;15;p2"/>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6" name="Google Shape;16;p2"/>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 name="Google Shape;17;p2"/>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8" name="Google Shape;18;p2"/>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9" name="Google Shape;19;p2"/>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0" name="Google Shape;20;p2"/>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1" name="Google Shape;21;p2"/>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 name="Google Shape;22;p2"/>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 name="Google Shape;23;p2"/>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 name="Google Shape;24;p2"/>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5" name="Google Shape;25;p2"/>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6" name="Google Shape;26;p2"/>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7" name="Google Shape;27;p2"/>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28" name="Google Shape;28;p2"/>
          <p:cNvSpPr/>
          <p:nvPr/>
        </p:nvSpPr>
        <p:spPr>
          <a:xfrm>
            <a:off x="457200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txBox="1">
            <a:spLocks noGrp="1"/>
          </p:cNvSpPr>
          <p:nvPr>
            <p:ph type="subTitle" idx="3"/>
          </p:nvPr>
        </p:nvSpPr>
        <p:spPr>
          <a:xfrm>
            <a:off x="1413525" y="2325113"/>
            <a:ext cx="5682300" cy="4608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210"/>
        <p:cNvGrpSpPr/>
        <p:nvPr/>
      </p:nvGrpSpPr>
      <p:grpSpPr>
        <a:xfrm>
          <a:off x="0" y="0"/>
          <a:ext cx="0" cy="0"/>
          <a:chOff x="0" y="0"/>
          <a:chExt cx="0" cy="0"/>
        </a:xfrm>
      </p:grpSpPr>
      <p:sp>
        <p:nvSpPr>
          <p:cNvPr id="211" name="Google Shape;211;p1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14" name="Google Shape;214;p1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15" name="Google Shape;215;p1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16" name="Google Shape;216;p1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17" name="Google Shape;217;p1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18" name="Google Shape;218;p1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19" name="Google Shape;219;p1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20" name="Google Shape;220;p1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21" name="Google Shape;221;p1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22" name="Google Shape;222;p1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23" name="Google Shape;223;p1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24" name="Google Shape;224;p1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25" name="Google Shape;225;p1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26" name="Google Shape;226;p1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227"/>
        <p:cNvGrpSpPr/>
        <p:nvPr/>
      </p:nvGrpSpPr>
      <p:grpSpPr>
        <a:xfrm>
          <a:off x="0" y="0"/>
          <a:ext cx="0" cy="0"/>
          <a:chOff x="0" y="0"/>
          <a:chExt cx="0" cy="0"/>
        </a:xfrm>
      </p:grpSpPr>
      <p:sp>
        <p:nvSpPr>
          <p:cNvPr id="228" name="Google Shape;228;p1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231" name="Google Shape;231;p1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232" name="Google Shape;232;p1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233" name="Google Shape;233;p1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234" name="Google Shape;234;p1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235" name="Google Shape;235;p1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236" name="Google Shape;236;p1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237" name="Google Shape;237;p1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238" name="Google Shape;238;p1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239" name="Google Shape;239;p1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240" name="Google Shape;240;p1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241" name="Google Shape;241;p1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242" name="Google Shape;242;p1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243" name="Google Shape;243;p1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txBox="1">
            <a:spLocks noGrp="1"/>
          </p:cNvSpPr>
          <p:nvPr>
            <p:ph type="title" hasCustomPrompt="1"/>
          </p:nvPr>
        </p:nvSpPr>
        <p:spPr>
          <a:xfrm flipH="1">
            <a:off x="2054663" y="586975"/>
            <a:ext cx="1842300" cy="11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0000"/>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34" name="Google Shape;34;p3"/>
          <p:cNvSpPr txBox="1">
            <a:spLocks noGrp="1"/>
          </p:cNvSpPr>
          <p:nvPr>
            <p:ph type="title" idx="2"/>
          </p:nvPr>
        </p:nvSpPr>
        <p:spPr>
          <a:xfrm>
            <a:off x="2605788" y="1846623"/>
            <a:ext cx="5377200" cy="5355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3038363" y="2448125"/>
            <a:ext cx="3960900" cy="783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solidFill>
                  <a:schemeClr val="accent3"/>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6" name="Google Shape;36;p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37" name="Google Shape;37;p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38" name="Google Shape;38;p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39" name="Google Shape;39;p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0" name="Google Shape;40;p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1" name="Google Shape;41;p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 name="Google Shape;42;p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3" name="Google Shape;43;p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 name="Google Shape;44;p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5" name="Google Shape;45;p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6" name="Google Shape;46;p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7" name="Google Shape;47;p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8" name="Google Shape;48;p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9" name="Google Shape;49;p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4"/>
          <p:cNvSpPr/>
          <p:nvPr/>
        </p:nvSpPr>
        <p:spPr>
          <a:xfrm flipH="1">
            <a:off x="0" y="542575"/>
            <a:ext cx="9144000" cy="4058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flipH="1">
            <a:off x="4572000" y="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flipH="1">
            <a:off x="0" y="4550700"/>
            <a:ext cx="4572000" cy="592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txBox="1">
            <a:spLocks noGrp="1"/>
          </p:cNvSpPr>
          <p:nvPr>
            <p:ph type="body" idx="1"/>
          </p:nvPr>
        </p:nvSpPr>
        <p:spPr>
          <a:xfrm>
            <a:off x="1384900" y="1579800"/>
            <a:ext cx="6744300" cy="2594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5" name="Google Shape;55;p4"/>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6" name="Google Shape;56;p4"/>
          <p:cNvGrpSpPr/>
          <p:nvPr/>
        </p:nvGrpSpPr>
        <p:grpSpPr>
          <a:xfrm>
            <a:off x="205750" y="745950"/>
            <a:ext cx="429000" cy="3651600"/>
            <a:chOff x="205750" y="745950"/>
            <a:chExt cx="429000" cy="3651600"/>
          </a:xfrm>
        </p:grpSpPr>
        <p:sp>
          <p:nvSpPr>
            <p:cNvPr id="57" name="Google Shape;57;p4"/>
            <p:cNvSpPr txBox="1"/>
            <p:nvPr/>
          </p:nvSpPr>
          <p:spPr>
            <a:xfrm>
              <a:off x="205750"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58" name="Google Shape;58;p4"/>
            <p:cNvSpPr txBox="1"/>
            <p:nvPr/>
          </p:nvSpPr>
          <p:spPr>
            <a:xfrm>
              <a:off x="205750"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59" name="Google Shape;59;p4"/>
            <p:cNvSpPr txBox="1"/>
            <p:nvPr/>
          </p:nvSpPr>
          <p:spPr>
            <a:xfrm>
              <a:off x="205750"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60" name="Google Shape;60;p4"/>
            <p:cNvSpPr txBox="1"/>
            <p:nvPr/>
          </p:nvSpPr>
          <p:spPr>
            <a:xfrm>
              <a:off x="205750"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61" name="Google Shape;61;p4"/>
            <p:cNvSpPr txBox="1"/>
            <p:nvPr/>
          </p:nvSpPr>
          <p:spPr>
            <a:xfrm>
              <a:off x="205750"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62" name="Google Shape;62;p4"/>
            <p:cNvSpPr txBox="1"/>
            <p:nvPr/>
          </p:nvSpPr>
          <p:spPr>
            <a:xfrm>
              <a:off x="205750"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63" name="Google Shape;63;p4"/>
            <p:cNvSpPr txBox="1"/>
            <p:nvPr/>
          </p:nvSpPr>
          <p:spPr>
            <a:xfrm>
              <a:off x="205750"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64" name="Google Shape;64;p4"/>
            <p:cNvSpPr txBox="1"/>
            <p:nvPr/>
          </p:nvSpPr>
          <p:spPr>
            <a:xfrm>
              <a:off x="205750"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65" name="Google Shape;65;p4"/>
            <p:cNvSpPr txBox="1"/>
            <p:nvPr/>
          </p:nvSpPr>
          <p:spPr>
            <a:xfrm>
              <a:off x="205750"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66" name="Google Shape;66;p4"/>
            <p:cNvSpPr txBox="1"/>
            <p:nvPr/>
          </p:nvSpPr>
          <p:spPr>
            <a:xfrm>
              <a:off x="205750"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67" name="Google Shape;67;p4"/>
            <p:cNvSpPr txBox="1"/>
            <p:nvPr/>
          </p:nvSpPr>
          <p:spPr>
            <a:xfrm>
              <a:off x="205750"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68" name="Google Shape;68;p4"/>
            <p:cNvSpPr txBox="1"/>
            <p:nvPr/>
          </p:nvSpPr>
          <p:spPr>
            <a:xfrm>
              <a:off x="205750"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69" name="Google Shape;69;p4"/>
            <p:cNvSpPr txBox="1"/>
            <p:nvPr/>
          </p:nvSpPr>
          <p:spPr>
            <a:xfrm>
              <a:off x="205750"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70" name="Google Shape;70;p4"/>
            <p:cNvSpPr txBox="1"/>
            <p:nvPr/>
          </p:nvSpPr>
          <p:spPr>
            <a:xfrm>
              <a:off x="205750"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5"/>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txBox="1">
            <a:spLocks noGrp="1"/>
          </p:cNvSpPr>
          <p:nvPr>
            <p:ph type="subTitle" idx="1"/>
          </p:nvPr>
        </p:nvSpPr>
        <p:spPr>
          <a:xfrm>
            <a:off x="2240150" y="3143327"/>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5" name="Google Shape;75;p5"/>
          <p:cNvSpPr txBox="1">
            <a:spLocks noGrp="1"/>
          </p:cNvSpPr>
          <p:nvPr>
            <p:ph type="subTitle" idx="2"/>
          </p:nvPr>
        </p:nvSpPr>
        <p:spPr>
          <a:xfrm>
            <a:off x="2240150" y="1151940"/>
            <a:ext cx="5137500" cy="7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76" name="Google Shape;76;p5"/>
          <p:cNvSpPr txBox="1">
            <a:spLocks noGrp="1"/>
          </p:cNvSpPr>
          <p:nvPr>
            <p:ph type="subTitle" idx="3"/>
          </p:nvPr>
        </p:nvSpPr>
        <p:spPr>
          <a:xfrm>
            <a:off x="1143250" y="2612625"/>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8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77" name="Google Shape;77;p5"/>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78" name="Google Shape;78;p5"/>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79" name="Google Shape;79;p5"/>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80" name="Google Shape;80;p5"/>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81" name="Google Shape;81;p5"/>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82" name="Google Shape;82;p5"/>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83" name="Google Shape;83;p5"/>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84" name="Google Shape;84;p5"/>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85" name="Google Shape;85;p5"/>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86" name="Google Shape;86;p5"/>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87" name="Google Shape;87;p5"/>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88" name="Google Shape;88;p5"/>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89" name="Google Shape;89;p5"/>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90" name="Google Shape;90;p5"/>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
        <p:nvSpPr>
          <p:cNvPr id="91" name="Google Shape;91;p5"/>
          <p:cNvSpPr txBox="1">
            <a:spLocks noGrp="1"/>
          </p:cNvSpPr>
          <p:nvPr>
            <p:ph type="title"/>
          </p:nvPr>
        </p:nvSpPr>
        <p:spPr>
          <a:xfrm>
            <a:off x="1143250" y="621240"/>
            <a:ext cx="4057200" cy="53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457200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txBox="1">
            <a:spLocks noGrp="1"/>
          </p:cNvSpPr>
          <p:nvPr>
            <p:ph type="subTitle" idx="1"/>
          </p:nvPr>
        </p:nvSpPr>
        <p:spPr>
          <a:xfrm>
            <a:off x="1674500" y="2736550"/>
            <a:ext cx="3627600" cy="1017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a:solidFill>
                  <a:schemeClr val="accent3"/>
                </a:solidFill>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116" name="Google Shape;116;p7"/>
          <p:cNvSpPr txBox="1">
            <a:spLocks noGrp="1"/>
          </p:cNvSpPr>
          <p:nvPr>
            <p:ph type="title"/>
          </p:nvPr>
        </p:nvSpPr>
        <p:spPr>
          <a:xfrm>
            <a:off x="1154275" y="1137700"/>
            <a:ext cx="3969900" cy="1423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7"/>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18" name="Google Shape;118;p7"/>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19" name="Google Shape;119;p7"/>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20" name="Google Shape;120;p7"/>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21" name="Google Shape;121;p7"/>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22" name="Google Shape;122;p7"/>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23" name="Google Shape;123;p7"/>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24" name="Google Shape;124;p7"/>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25" name="Google Shape;125;p7"/>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26" name="Google Shape;126;p7"/>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27" name="Google Shape;127;p7"/>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28" name="Google Shape;128;p7"/>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29" name="Google Shape;129;p7"/>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30" name="Google Shape;130;p7"/>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1"/>
        <p:cNvGrpSpPr/>
        <p:nvPr/>
      </p:nvGrpSpPr>
      <p:grpSpPr>
        <a:xfrm>
          <a:off x="0" y="0"/>
          <a:ext cx="0" cy="0"/>
          <a:chOff x="0" y="0"/>
          <a:chExt cx="0" cy="0"/>
        </a:xfrm>
      </p:grpSpPr>
      <p:sp>
        <p:nvSpPr>
          <p:cNvPr id="132" name="Google Shape;132;p8"/>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txBox="1">
            <a:spLocks noGrp="1"/>
          </p:cNvSpPr>
          <p:nvPr>
            <p:ph type="title"/>
          </p:nvPr>
        </p:nvSpPr>
        <p:spPr>
          <a:xfrm>
            <a:off x="2673350" y="1194150"/>
            <a:ext cx="4281300" cy="1625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5" name="Google Shape;135;p8"/>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36" name="Google Shape;136;p8"/>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37" name="Google Shape;137;p8"/>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38" name="Google Shape;138;p8"/>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39" name="Google Shape;139;p8"/>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40" name="Google Shape;140;p8"/>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41" name="Google Shape;141;p8"/>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42" name="Google Shape;142;p8"/>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43" name="Google Shape;143;p8"/>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44" name="Google Shape;144;p8"/>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45" name="Google Shape;145;p8"/>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46" name="Google Shape;146;p8"/>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47" name="Google Shape;147;p8"/>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48" name="Google Shape;148;p8"/>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txBox="1">
            <a:spLocks noGrp="1"/>
          </p:cNvSpPr>
          <p:nvPr>
            <p:ph type="title"/>
          </p:nvPr>
        </p:nvSpPr>
        <p:spPr>
          <a:xfrm>
            <a:off x="1131500" y="621250"/>
            <a:ext cx="4045200" cy="5307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3" name="Google Shape;153;p9"/>
          <p:cNvSpPr txBox="1">
            <a:spLocks noGrp="1"/>
          </p:cNvSpPr>
          <p:nvPr>
            <p:ph type="subTitle" idx="1"/>
          </p:nvPr>
        </p:nvSpPr>
        <p:spPr>
          <a:xfrm>
            <a:off x="1593350" y="1574450"/>
            <a:ext cx="5539200" cy="140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4" name="Google Shape;154;p9"/>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55" name="Google Shape;155;p9"/>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56" name="Google Shape;156;p9"/>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57" name="Google Shape;157;p9"/>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58" name="Google Shape;158;p9"/>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59" name="Google Shape;159;p9"/>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60" name="Google Shape;160;p9"/>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61" name="Google Shape;161;p9"/>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62" name="Google Shape;162;p9"/>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63" name="Google Shape;163;p9"/>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64" name="Google Shape;164;p9"/>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65" name="Google Shape;165;p9"/>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66" name="Google Shape;166;p9"/>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67" name="Google Shape;167;p9"/>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70"/>
        <p:cNvGrpSpPr/>
        <p:nvPr/>
      </p:nvGrpSpPr>
      <p:grpSpPr>
        <a:xfrm>
          <a:off x="0" y="0"/>
          <a:ext cx="0" cy="0"/>
          <a:chOff x="0" y="0"/>
          <a:chExt cx="0" cy="0"/>
        </a:xfrm>
      </p:grpSpPr>
      <p:sp>
        <p:nvSpPr>
          <p:cNvPr id="171" name="Google Shape;171;p11"/>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0" y="0"/>
            <a:ext cx="4572000" cy="592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txBox="1">
            <a:spLocks noGrp="1"/>
          </p:cNvSpPr>
          <p:nvPr>
            <p:ph type="title" hasCustomPrompt="1"/>
          </p:nvPr>
        </p:nvSpPr>
        <p:spPr>
          <a:xfrm>
            <a:off x="1084225" y="1311425"/>
            <a:ext cx="6379200" cy="1018500"/>
          </a:xfrm>
          <a:prstGeom prst="rect">
            <a:avLst/>
          </a:prstGeom>
        </p:spPr>
        <p:txBody>
          <a:bodyPr spcFirstLastPara="1" wrap="square" lIns="91425" tIns="91425" rIns="91425" bIns="91425" anchor="ctr" anchorCtr="0">
            <a:noAutofit/>
          </a:bodyPr>
          <a:lstStyle>
            <a:lvl1pPr lvl="0">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74" name="Google Shape;174;p11"/>
          <p:cNvSpPr txBox="1">
            <a:spLocks noGrp="1"/>
          </p:cNvSpPr>
          <p:nvPr>
            <p:ph type="body" idx="1"/>
          </p:nvPr>
        </p:nvSpPr>
        <p:spPr>
          <a:xfrm>
            <a:off x="1554225" y="2486925"/>
            <a:ext cx="6689100" cy="528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solidFill>
                  <a:schemeClr val="accent3"/>
                </a:solidFill>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75" name="Google Shape;175;p11"/>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176" name="Google Shape;176;p11"/>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177" name="Google Shape;177;p11"/>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178" name="Google Shape;178;p11"/>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179" name="Google Shape;179;p11"/>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180" name="Google Shape;180;p11"/>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181" name="Google Shape;181;p11"/>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182" name="Google Shape;182;p11"/>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183" name="Google Shape;183;p11"/>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184" name="Google Shape;184;p11"/>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185" name="Google Shape;185;p11"/>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186" name="Google Shape;186;p11"/>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187" name="Google Shape;187;p11"/>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188" name="Google Shape;188;p11"/>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4" name="Subtítulo 3"/>
          <p:cNvSpPr>
            <a:spLocks noGrp="1"/>
          </p:cNvSpPr>
          <p:nvPr>
            <p:ph type="subTitle" idx="3"/>
          </p:nvPr>
        </p:nvSpPr>
        <p:spPr>
          <a:xfrm>
            <a:off x="1691680" y="1059582"/>
            <a:ext cx="5682300" cy="2808312"/>
          </a:xfrm>
        </p:spPr>
        <p:txBody>
          <a:bodyPr/>
          <a:lstStyle/>
          <a:p>
            <a:r>
              <a:rPr lang="pt-BR" sz="3600" b="1" dirty="0" smtClean="0">
                <a:solidFill>
                  <a:srgbClr val="FF0000"/>
                </a:solidFill>
              </a:rPr>
              <a:t>Introdução</a:t>
            </a:r>
            <a:r>
              <a:rPr lang="pt-BR" sz="3600" b="1" dirty="0" smtClean="0"/>
              <a:t> </a:t>
            </a:r>
            <a:r>
              <a:rPr lang="pt-BR" sz="3600" b="1" dirty="0" smtClean="0">
                <a:solidFill>
                  <a:schemeClr val="bg1"/>
                </a:solidFill>
              </a:rPr>
              <a:t>{</a:t>
            </a:r>
          </a:p>
          <a:p>
            <a:r>
              <a:rPr lang="pt-BR" sz="3600" b="1" dirty="0" smtClean="0">
                <a:solidFill>
                  <a:schemeClr val="accent5"/>
                </a:solidFill>
              </a:rPr>
              <a:t>		‘</a:t>
            </a:r>
            <a:r>
              <a:rPr lang="pt-BR" sz="3600" b="1" dirty="0" err="1" smtClean="0">
                <a:solidFill>
                  <a:schemeClr val="accent5"/>
                </a:solidFill>
              </a:rPr>
              <a:t>Git</a:t>
            </a:r>
            <a:r>
              <a:rPr lang="pt-BR" sz="3600" b="1" dirty="0" smtClean="0">
                <a:solidFill>
                  <a:schemeClr val="accent5"/>
                </a:solidFill>
              </a:rPr>
              <a:t>’ </a:t>
            </a:r>
            <a:r>
              <a:rPr lang="pt-BR" sz="3600" b="1" dirty="0" smtClean="0">
                <a:solidFill>
                  <a:srgbClr val="00B050"/>
                </a:solidFill>
              </a:rPr>
              <a:t>&amp;</a:t>
            </a:r>
            <a:r>
              <a:rPr lang="pt-BR" sz="3600" b="1" dirty="0" smtClean="0">
                <a:solidFill>
                  <a:schemeClr val="accent5"/>
                </a:solidFill>
              </a:rPr>
              <a:t> ‘</a:t>
            </a:r>
            <a:r>
              <a:rPr lang="pt-BR" sz="3600" b="1" dirty="0" err="1" smtClean="0">
                <a:solidFill>
                  <a:schemeClr val="accent5"/>
                </a:solidFill>
              </a:rPr>
              <a:t>GitHub</a:t>
            </a:r>
            <a:r>
              <a:rPr lang="pt-BR" sz="3600" b="1" dirty="0" smtClean="0">
                <a:solidFill>
                  <a:schemeClr val="accent5"/>
                </a:solidFill>
              </a:rPr>
              <a:t>’</a:t>
            </a:r>
            <a:endParaRPr lang="pt-BR" sz="3600" b="1" dirty="0">
              <a:solidFill>
                <a:schemeClr val="accent5"/>
              </a:solidFill>
            </a:endParaRPr>
          </a:p>
          <a:p>
            <a:r>
              <a:rPr lang="pt-BR" sz="3600" b="1" dirty="0" smtClean="0">
                <a:solidFill>
                  <a:schemeClr val="bg1"/>
                </a:solidFill>
              </a:rPr>
              <a:t>}</a:t>
            </a:r>
            <a:endParaRPr lang="pt-BR" sz="3600" b="1" dirty="0">
              <a:solidFill>
                <a:schemeClr val="bg1"/>
              </a:solidFill>
            </a:endParaRPr>
          </a:p>
        </p:txBody>
      </p:sp>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1851670"/>
            <a:ext cx="2880320" cy="2880320"/>
          </a:xfrm>
          <a:prstGeom prst="rect">
            <a:avLst/>
          </a:prstGeom>
        </p:spPr>
      </p:pic>
      <p:sp>
        <p:nvSpPr>
          <p:cNvPr id="8" name="CaixaDeTexto 7"/>
          <p:cNvSpPr txBox="1"/>
          <p:nvPr/>
        </p:nvSpPr>
        <p:spPr>
          <a:xfrm>
            <a:off x="1475656" y="3673610"/>
            <a:ext cx="5184576" cy="707886"/>
          </a:xfrm>
          <a:prstGeom prst="rect">
            <a:avLst/>
          </a:prstGeom>
          <a:noFill/>
        </p:spPr>
        <p:txBody>
          <a:bodyPr wrap="square" rtlCol="0">
            <a:spAutoFit/>
          </a:bodyPr>
          <a:lstStyle/>
          <a:p>
            <a:r>
              <a:rPr lang="pt-BR" sz="2000" b="1" dirty="0" smtClean="0"/>
              <a:t>Discente </a:t>
            </a:r>
            <a:r>
              <a:rPr lang="pt-BR" sz="2000" b="1" dirty="0" smtClean="0">
                <a:solidFill>
                  <a:srgbClr val="FF0000"/>
                </a:solidFill>
              </a:rPr>
              <a:t>&gt;&gt;</a:t>
            </a:r>
            <a:r>
              <a:rPr lang="pt-BR" sz="2000" b="1" dirty="0" smtClean="0"/>
              <a:t> Manoel Vitor </a:t>
            </a:r>
          </a:p>
          <a:p>
            <a:r>
              <a:rPr lang="pt-BR" sz="2000" b="1" dirty="0" smtClean="0"/>
              <a:t>Docente </a:t>
            </a:r>
            <a:r>
              <a:rPr lang="pt-BR" sz="2000" b="1" dirty="0" smtClean="0">
                <a:solidFill>
                  <a:srgbClr val="FF0000"/>
                </a:solidFill>
              </a:rPr>
              <a:t>&gt;&gt;</a:t>
            </a:r>
            <a:r>
              <a:rPr lang="pt-BR" sz="2000" b="1" dirty="0" smtClean="0"/>
              <a:t> </a:t>
            </a:r>
            <a:r>
              <a:rPr lang="pt-BR" sz="2000" b="1" dirty="0" err="1" smtClean="0"/>
              <a:t>Stéfani</a:t>
            </a:r>
            <a:r>
              <a:rPr lang="pt-BR" sz="2000" b="1" dirty="0" smtClean="0"/>
              <a:t> Pires</a:t>
            </a:r>
            <a:endParaRPr lang="pt-BR" sz="2000" b="1" dirty="0"/>
          </a:p>
        </p:txBody>
      </p:sp>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640" y="195486"/>
            <a:ext cx="1402250" cy="120359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115616" y="1275606"/>
            <a:ext cx="6744300" cy="2594700"/>
          </a:xfrm>
        </p:spPr>
        <p:txBody>
          <a:bodyPr/>
          <a:lstStyle/>
          <a:p>
            <a:r>
              <a:rPr lang="pt-BR" sz="1400" b="1" dirty="0" smtClean="0"/>
              <a:t>[</a:t>
            </a:r>
            <a:r>
              <a:rPr lang="pt-BR" sz="1400" b="1" dirty="0" err="1" smtClean="0"/>
              <a:t>push</a:t>
            </a:r>
            <a:r>
              <a:rPr lang="pt-BR" sz="1400" b="1" dirty="0" smtClean="0"/>
              <a:t>] - </a:t>
            </a:r>
            <a:r>
              <a:rPr lang="pt-BR" sz="1400" b="1" dirty="0"/>
              <a:t>Após fazer o </a:t>
            </a:r>
            <a:r>
              <a:rPr lang="pt-BR" sz="1400" b="1" dirty="0" err="1"/>
              <a:t>commit</a:t>
            </a:r>
            <a:r>
              <a:rPr lang="pt-BR" sz="1400" b="1" dirty="0"/>
              <a:t> de suas alterações, a próxima coisa a fazer é enviar suas alterações ao servidor remoto. </a:t>
            </a:r>
            <a:r>
              <a:rPr lang="pt-BR" sz="1400" b="1" dirty="0" err="1"/>
              <a:t>Git</a:t>
            </a:r>
            <a:r>
              <a:rPr lang="pt-BR" sz="1400" b="1" dirty="0"/>
              <a:t> </a:t>
            </a:r>
            <a:r>
              <a:rPr lang="pt-BR" sz="1400" b="1" dirty="0" err="1"/>
              <a:t>push</a:t>
            </a:r>
            <a:r>
              <a:rPr lang="pt-BR" sz="1400" b="1" dirty="0"/>
              <a:t> faz o upload dos seus </a:t>
            </a:r>
            <a:r>
              <a:rPr lang="pt-BR" sz="1400" b="1" dirty="0" err="1"/>
              <a:t>commits</a:t>
            </a:r>
            <a:r>
              <a:rPr lang="pt-BR" sz="1400" b="1" dirty="0"/>
              <a:t> no repositório remoto</a:t>
            </a:r>
            <a:r>
              <a:rPr lang="pt-BR" sz="1400" b="1" dirty="0" smtClean="0"/>
              <a:t>.</a:t>
            </a:r>
            <a:endParaRPr lang="pt-BR" sz="1400" b="1" dirty="0"/>
          </a:p>
          <a:p>
            <a:pPr marL="139700" indent="0">
              <a:buNone/>
            </a:pPr>
            <a:endParaRPr lang="pt-BR" sz="1400" b="1" dirty="0" smtClean="0"/>
          </a:p>
          <a:p>
            <a:r>
              <a:rPr lang="pt-BR" sz="1400" b="1" dirty="0" smtClean="0"/>
              <a:t>[</a:t>
            </a:r>
            <a:r>
              <a:rPr lang="pt-BR" sz="1400" b="1" dirty="0" err="1" smtClean="0"/>
              <a:t>pull</a:t>
            </a:r>
            <a:r>
              <a:rPr lang="pt-BR" sz="1400" b="1" dirty="0" smtClean="0"/>
              <a:t>] – </a:t>
            </a:r>
            <a:r>
              <a:rPr lang="pt-BR" sz="1400" b="1" dirty="0"/>
              <a:t>O comando </a:t>
            </a:r>
            <a:r>
              <a:rPr lang="pt-BR" sz="1400" b="1" dirty="0" err="1"/>
              <a:t>git</a:t>
            </a:r>
            <a:r>
              <a:rPr lang="pt-BR" sz="1400" b="1" dirty="0"/>
              <a:t> </a:t>
            </a:r>
            <a:r>
              <a:rPr lang="pt-BR" sz="1400" b="1" dirty="0" err="1"/>
              <a:t>pull</a:t>
            </a:r>
            <a:r>
              <a:rPr lang="pt-BR" sz="1400" b="1" dirty="0"/>
              <a:t> é usado para obter as atualizações de um repositório remoto. Esse comando é uma combinação de </a:t>
            </a:r>
            <a:r>
              <a:rPr lang="pt-BR" sz="1400" b="1" dirty="0" err="1"/>
              <a:t>git</a:t>
            </a:r>
            <a:r>
              <a:rPr lang="pt-BR" sz="1400" b="1" dirty="0"/>
              <a:t> </a:t>
            </a:r>
            <a:r>
              <a:rPr lang="pt-BR" sz="1400" b="1" dirty="0" err="1"/>
              <a:t>fetch</a:t>
            </a:r>
            <a:r>
              <a:rPr lang="pt-BR" sz="1400" b="1" dirty="0"/>
              <a:t> e </a:t>
            </a:r>
            <a:r>
              <a:rPr lang="pt-BR" sz="1400" b="1" dirty="0" err="1"/>
              <a:t>git</a:t>
            </a:r>
            <a:r>
              <a:rPr lang="pt-BR" sz="1400" b="1" dirty="0"/>
              <a:t> merge, o que significa que, quando usamos </a:t>
            </a:r>
            <a:r>
              <a:rPr lang="pt-BR" sz="1400" b="1" dirty="0" err="1"/>
              <a:t>git</a:t>
            </a:r>
            <a:r>
              <a:rPr lang="pt-BR" sz="1400" b="1" dirty="0"/>
              <a:t> </a:t>
            </a:r>
            <a:r>
              <a:rPr lang="pt-BR" sz="1400" b="1" dirty="0" err="1"/>
              <a:t>pull</a:t>
            </a:r>
            <a:r>
              <a:rPr lang="pt-BR" sz="1400" b="1" dirty="0"/>
              <a:t>, ele recebe as atualizações do repositório remoto (</a:t>
            </a:r>
            <a:r>
              <a:rPr lang="pt-BR" sz="1400" b="1" dirty="0" err="1"/>
              <a:t>git</a:t>
            </a:r>
            <a:r>
              <a:rPr lang="pt-BR" sz="1400" b="1" dirty="0"/>
              <a:t> </a:t>
            </a:r>
            <a:r>
              <a:rPr lang="pt-BR" sz="1400" b="1" dirty="0" err="1"/>
              <a:t>fetch</a:t>
            </a:r>
            <a:r>
              <a:rPr lang="pt-BR" sz="1400" b="1" dirty="0"/>
              <a:t>) e aplica imediatamente as alterações mais recentes em seu espaço de trabalho local (</a:t>
            </a:r>
            <a:r>
              <a:rPr lang="pt-BR" sz="1400" b="1" dirty="0" err="1"/>
              <a:t>git</a:t>
            </a:r>
            <a:r>
              <a:rPr lang="pt-BR" sz="1400" b="1" dirty="0"/>
              <a:t> merge).</a:t>
            </a:r>
          </a:p>
        </p:txBody>
      </p:sp>
      <p:sp>
        <p:nvSpPr>
          <p:cNvPr id="3" name="Título 2"/>
          <p:cNvSpPr>
            <a:spLocks noGrp="1"/>
          </p:cNvSpPr>
          <p:nvPr>
            <p:ph type="title"/>
          </p:nvPr>
        </p:nvSpPr>
        <p:spPr/>
        <p:txBody>
          <a:bodyPr/>
          <a:lstStyle/>
          <a:p>
            <a:r>
              <a:rPr lang="pt-BR" b="1" dirty="0" err="1" smtClean="0"/>
              <a:t>Git</a:t>
            </a:r>
            <a:r>
              <a:rPr lang="pt-BR" b="1" dirty="0" smtClean="0"/>
              <a:t> </a:t>
            </a:r>
            <a:r>
              <a:rPr lang="pt-BR" b="1" dirty="0" err="1" smtClean="0"/>
              <a:t>push</a:t>
            </a:r>
            <a:r>
              <a:rPr lang="pt-BR" b="1" dirty="0" smtClean="0"/>
              <a:t> &amp; </a:t>
            </a:r>
            <a:r>
              <a:rPr lang="pt-BR" b="1" dirty="0" err="1" smtClean="0"/>
              <a:t>pull</a:t>
            </a:r>
            <a:r>
              <a:rPr lang="pt-BR" b="1" dirty="0" smtClean="0"/>
              <a:t> </a:t>
            </a:r>
            <a:r>
              <a:rPr lang="pt-BR" dirty="0" smtClean="0"/>
              <a:t>{</a:t>
            </a:r>
            <a:endParaRPr lang="pt-BR" dirty="0"/>
          </a:p>
        </p:txBody>
      </p:sp>
      <p:grpSp>
        <p:nvGrpSpPr>
          <p:cNvPr id="4" name="Google Shape;269;p19"/>
          <p:cNvGrpSpPr/>
          <p:nvPr/>
        </p:nvGrpSpPr>
        <p:grpSpPr>
          <a:xfrm>
            <a:off x="763233" y="1275606"/>
            <a:ext cx="506100" cy="3384376"/>
            <a:chOff x="1084825" y="1659050"/>
            <a:chExt cx="506100" cy="2910975"/>
          </a:xfrm>
        </p:grpSpPr>
        <p:sp>
          <p:nvSpPr>
            <p:cNvPr id="5"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17294821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115616" y="1275606"/>
            <a:ext cx="6744300" cy="2594700"/>
          </a:xfrm>
        </p:spPr>
        <p:txBody>
          <a:bodyPr/>
          <a:lstStyle/>
          <a:p>
            <a:r>
              <a:rPr lang="pt-BR" sz="1400" b="1" dirty="0" smtClean="0"/>
              <a:t>[</a:t>
            </a:r>
            <a:r>
              <a:rPr lang="pt-BR" sz="1400" b="1" dirty="0" err="1" smtClean="0"/>
              <a:t>revert</a:t>
            </a:r>
            <a:r>
              <a:rPr lang="pt-BR" sz="1400" b="1" dirty="0" smtClean="0"/>
              <a:t>] - </a:t>
            </a:r>
            <a:r>
              <a:rPr lang="pt-BR" sz="1400" b="1" dirty="0"/>
              <a:t>Às vezes, precisamos desfazer as alterações que fizemos. Existem várias maneiras de se desfazer as alterações em nosso espaço de trabalho local ou remotamente (dependendo do que você necessita), mas devemos usar esses comandos com cuidado para evitar exclusões indesejadas</a:t>
            </a:r>
            <a:r>
              <a:rPr lang="pt-BR" sz="1400" b="1" dirty="0" smtClean="0"/>
              <a:t>.</a:t>
            </a:r>
          </a:p>
          <a:p>
            <a:endParaRPr lang="pt-BR" sz="1400" b="1" dirty="0" smtClean="0"/>
          </a:p>
          <a:p>
            <a:r>
              <a:rPr lang="pt-BR" sz="1400" b="1" dirty="0" smtClean="0"/>
              <a:t>[merge] – </a:t>
            </a:r>
            <a:r>
              <a:rPr lang="pt-BR" sz="1400" b="1" dirty="0"/>
              <a:t>Quando você concluir o desenvolvimento em sua </a:t>
            </a:r>
            <a:r>
              <a:rPr lang="pt-BR" sz="1400" b="1" dirty="0" err="1"/>
              <a:t>branch</a:t>
            </a:r>
            <a:r>
              <a:rPr lang="pt-BR" sz="1400" b="1" dirty="0"/>
              <a:t> e quando tudo funcionar bem, a etapa final é fazer o merge (mesclar ou unir, em português) da </a:t>
            </a:r>
            <a:r>
              <a:rPr lang="pt-BR" sz="1400" b="1" dirty="0" err="1"/>
              <a:t>branch</a:t>
            </a:r>
            <a:r>
              <a:rPr lang="pt-BR" sz="1400" b="1" dirty="0"/>
              <a:t> com a </a:t>
            </a:r>
            <a:r>
              <a:rPr lang="pt-BR" sz="1400" b="1" dirty="0" err="1"/>
              <a:t>branch</a:t>
            </a:r>
            <a:r>
              <a:rPr lang="pt-BR" sz="1400" b="1" dirty="0"/>
              <a:t> pai (</a:t>
            </a:r>
            <a:r>
              <a:rPr lang="pt-BR" sz="1400" b="1" dirty="0" err="1"/>
              <a:t>dev</a:t>
            </a:r>
            <a:r>
              <a:rPr lang="pt-BR" sz="1400" b="1" dirty="0"/>
              <a:t> ou </a:t>
            </a:r>
            <a:r>
              <a:rPr lang="pt-BR" sz="1400" b="1" dirty="0" err="1"/>
              <a:t>master</a:t>
            </a:r>
            <a:r>
              <a:rPr lang="pt-BR" sz="1400" b="1" dirty="0"/>
              <a:t>/</a:t>
            </a:r>
            <a:r>
              <a:rPr lang="pt-BR" sz="1400" b="1" dirty="0" err="1"/>
              <a:t>main</a:t>
            </a:r>
            <a:r>
              <a:rPr lang="pt-BR" sz="1400" b="1" dirty="0"/>
              <a:t>, em geral). Isso é feito com o comando </a:t>
            </a:r>
          </a:p>
        </p:txBody>
      </p:sp>
      <p:sp>
        <p:nvSpPr>
          <p:cNvPr id="3" name="Título 2"/>
          <p:cNvSpPr>
            <a:spLocks noGrp="1"/>
          </p:cNvSpPr>
          <p:nvPr>
            <p:ph type="title"/>
          </p:nvPr>
        </p:nvSpPr>
        <p:spPr/>
        <p:txBody>
          <a:bodyPr/>
          <a:lstStyle/>
          <a:p>
            <a:r>
              <a:rPr lang="pt-BR" b="1" dirty="0" err="1" smtClean="0"/>
              <a:t>Git</a:t>
            </a:r>
            <a:r>
              <a:rPr lang="pt-BR" b="1" dirty="0" smtClean="0"/>
              <a:t> </a:t>
            </a:r>
            <a:r>
              <a:rPr lang="pt-BR" b="1" dirty="0" err="1" smtClean="0"/>
              <a:t>revert</a:t>
            </a:r>
            <a:r>
              <a:rPr lang="pt-BR" b="1" dirty="0" smtClean="0"/>
              <a:t> &amp; merge </a:t>
            </a:r>
            <a:r>
              <a:rPr lang="pt-BR" dirty="0" smtClean="0"/>
              <a:t>{</a:t>
            </a:r>
            <a:endParaRPr lang="pt-BR" dirty="0"/>
          </a:p>
        </p:txBody>
      </p:sp>
      <p:grpSp>
        <p:nvGrpSpPr>
          <p:cNvPr id="4" name="Google Shape;269;p19"/>
          <p:cNvGrpSpPr/>
          <p:nvPr/>
        </p:nvGrpSpPr>
        <p:grpSpPr>
          <a:xfrm>
            <a:off x="763233" y="1275606"/>
            <a:ext cx="506100" cy="3384376"/>
            <a:chOff x="1084825" y="1659050"/>
            <a:chExt cx="506100" cy="2910975"/>
          </a:xfrm>
        </p:grpSpPr>
        <p:sp>
          <p:nvSpPr>
            <p:cNvPr id="5"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38175309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827584" y="1579800"/>
            <a:ext cx="7776864" cy="2594700"/>
          </a:xfrm>
        </p:spPr>
        <p:txBody>
          <a:bodyPr/>
          <a:lstStyle/>
          <a:p>
            <a:pPr marL="139700" indent="0">
              <a:buNone/>
            </a:pPr>
            <a:r>
              <a:rPr lang="pt-BR" sz="1800" dirty="0"/>
              <a:t>O </a:t>
            </a:r>
            <a:r>
              <a:rPr lang="pt-BR" sz="1800" b="1" i="1" dirty="0" err="1" smtClean="0"/>
              <a:t>Conventional</a:t>
            </a:r>
            <a:r>
              <a:rPr lang="pt-BR" sz="1800" b="1" i="1" dirty="0" smtClean="0"/>
              <a:t> </a:t>
            </a:r>
            <a:r>
              <a:rPr lang="pt-BR" sz="1800" b="1" i="1" dirty="0" err="1" smtClean="0"/>
              <a:t>Commit</a:t>
            </a:r>
            <a:r>
              <a:rPr lang="pt-BR" sz="1800" b="1" i="1" dirty="0" smtClean="0"/>
              <a:t> </a:t>
            </a:r>
            <a:r>
              <a:rPr lang="pt-BR" sz="1800" dirty="0" smtClean="0"/>
              <a:t>é </a:t>
            </a:r>
            <a:r>
              <a:rPr lang="pt-BR" sz="1800" dirty="0"/>
              <a:t>uma convenção simples de mensagens de </a:t>
            </a:r>
            <a:r>
              <a:rPr lang="pt-BR" sz="1800" dirty="0" err="1"/>
              <a:t>commit</a:t>
            </a:r>
            <a:r>
              <a:rPr lang="pt-BR" sz="1800" dirty="0"/>
              <a:t>, que segue um conjunto de regras e que ajuda os projetos a terem um histórico de </a:t>
            </a:r>
            <a:r>
              <a:rPr lang="pt-BR" sz="1800" dirty="0" err="1"/>
              <a:t>commit</a:t>
            </a:r>
            <a:r>
              <a:rPr lang="pt-BR" sz="1800" i="1" dirty="0"/>
              <a:t> </a:t>
            </a:r>
            <a:r>
              <a:rPr lang="pt-BR" sz="1800" dirty="0"/>
              <a:t>explícito e bem estruturado</a:t>
            </a:r>
            <a:r>
              <a:rPr lang="pt-BR" sz="1800" dirty="0" smtClean="0"/>
              <a:t>.</a:t>
            </a:r>
          </a:p>
          <a:p>
            <a:pPr marL="139700" indent="0">
              <a:buNone/>
            </a:pPr>
            <a:endParaRPr lang="pt-BR" sz="1800" dirty="0"/>
          </a:p>
          <a:p>
            <a:pPr marL="139700" indent="0">
              <a:buNone/>
            </a:pPr>
            <a:r>
              <a:rPr lang="pt-BR" sz="1800" dirty="0" smtClean="0"/>
              <a:t>Link do sítio:</a:t>
            </a:r>
          </a:p>
          <a:p>
            <a:pPr marL="139700" indent="0">
              <a:buNone/>
            </a:pPr>
            <a:r>
              <a:rPr lang="pt-BR" sz="1800" dirty="0"/>
              <a:t>https://www.conventionalcommits.org/pt-br/v1.0.0/</a:t>
            </a:r>
            <a:endParaRPr lang="pt-BR" sz="1800" dirty="0" smtClean="0"/>
          </a:p>
          <a:p>
            <a:pPr marL="139700" indent="0">
              <a:buNone/>
            </a:pPr>
            <a:endParaRPr lang="pt-BR" sz="1800" dirty="0"/>
          </a:p>
        </p:txBody>
      </p:sp>
      <p:sp>
        <p:nvSpPr>
          <p:cNvPr id="3" name="Título 2"/>
          <p:cNvSpPr>
            <a:spLocks noGrp="1"/>
          </p:cNvSpPr>
          <p:nvPr>
            <p:ph type="title"/>
          </p:nvPr>
        </p:nvSpPr>
        <p:spPr/>
        <p:txBody>
          <a:bodyPr/>
          <a:lstStyle/>
          <a:p>
            <a:r>
              <a:rPr lang="pt-BR" sz="2400" b="1" dirty="0" smtClean="0"/>
              <a:t>Conversão para padronização do </a:t>
            </a:r>
            <a:r>
              <a:rPr lang="pt-BR" sz="2400" b="1" dirty="0" err="1" smtClean="0"/>
              <a:t>Commits</a:t>
            </a:r>
            <a:endParaRPr lang="pt-BR" sz="2400" b="1" dirty="0"/>
          </a:p>
        </p:txBody>
      </p:sp>
    </p:spTree>
    <p:extLst>
      <p:ext uri="{BB962C8B-B14F-4D97-AF65-F5344CB8AC3E}">
        <p14:creationId xmlns:p14="http://schemas.microsoft.com/office/powerpoint/2010/main" val="344341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pPr algn="ctr"/>
            <a:r>
              <a:rPr lang="pt-BR" b="1" dirty="0" smtClean="0"/>
              <a:t>Obrigado</a:t>
            </a:r>
            <a:r>
              <a:rPr lang="pt-BR" b="1" dirty="0" smtClean="0"/>
              <a:t>...</a:t>
            </a:r>
            <a:endParaRPr lang="pt-BR" b="1"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987574"/>
            <a:ext cx="2880320" cy="3294804"/>
          </a:xfrm>
          <a:prstGeom prst="rect">
            <a:avLst/>
          </a:prstGeom>
        </p:spPr>
      </p:pic>
    </p:spTree>
    <p:extLst>
      <p:ext uri="{BB962C8B-B14F-4D97-AF65-F5344CB8AC3E}">
        <p14:creationId xmlns:p14="http://schemas.microsoft.com/office/powerpoint/2010/main" val="38217660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611560" y="1579800"/>
            <a:ext cx="8280920" cy="2594700"/>
          </a:xfrm>
        </p:spPr>
        <p:txBody>
          <a:bodyPr/>
          <a:lstStyle/>
          <a:p>
            <a:pPr marL="139700" indent="0">
              <a:buNone/>
            </a:pPr>
            <a:r>
              <a:rPr lang="pt-BR" sz="1400" b="1" dirty="0" smtClean="0">
                <a:latin typeface="+mj-lt"/>
              </a:rPr>
              <a:t>ROSA</a:t>
            </a:r>
            <a:r>
              <a:rPr lang="pt-BR" sz="1400" dirty="0" smtClean="0">
                <a:latin typeface="+mj-lt"/>
              </a:rPr>
              <a:t>, Daniel. </a:t>
            </a:r>
            <a:r>
              <a:rPr lang="pt-BR" sz="1400" b="1" dirty="0" smtClean="0">
                <a:latin typeface="+mj-lt"/>
              </a:rPr>
              <a:t>10 Comandos do </a:t>
            </a:r>
            <a:r>
              <a:rPr lang="pt-BR" sz="1400" b="1" dirty="0" err="1" smtClean="0">
                <a:latin typeface="+mj-lt"/>
              </a:rPr>
              <a:t>Git</a:t>
            </a:r>
            <a:r>
              <a:rPr lang="pt-BR" sz="1400" b="1" dirty="0" smtClean="0">
                <a:latin typeface="+mj-lt"/>
              </a:rPr>
              <a:t> que todo desenvolvedor deveria conhecer</a:t>
            </a:r>
            <a:r>
              <a:rPr lang="pt-BR" sz="1400" dirty="0" smtClean="0">
                <a:latin typeface="+mj-lt"/>
              </a:rPr>
              <a:t>. 2022. </a:t>
            </a:r>
            <a:r>
              <a:rPr lang="pt-BR" sz="1400" dirty="0">
                <a:latin typeface="+mj-lt"/>
              </a:rPr>
              <a:t>Disponível em: &lt; https://www.freecodecamp.org/portuguese/news/10-comandos-do-git-que-todo-desenvolvedor-deveria-conhecer/ </a:t>
            </a:r>
            <a:r>
              <a:rPr lang="pt-BR" sz="1400" dirty="0" smtClean="0">
                <a:latin typeface="+mj-lt"/>
              </a:rPr>
              <a:t>&gt; Acesso em 07 de Mar. de 2023.</a:t>
            </a:r>
          </a:p>
          <a:p>
            <a:pPr marL="139700" indent="0">
              <a:buNone/>
            </a:pPr>
            <a:endParaRPr lang="pt-BR" sz="1400" dirty="0">
              <a:latin typeface="+mj-lt"/>
            </a:endParaRPr>
          </a:p>
          <a:p>
            <a:pPr marL="139700" indent="0">
              <a:buNone/>
            </a:pPr>
            <a:r>
              <a:rPr lang="pt-BR" sz="1400" b="1" dirty="0" smtClean="0">
                <a:latin typeface="+mj-lt"/>
              </a:rPr>
              <a:t>GOMES</a:t>
            </a:r>
            <a:r>
              <a:rPr lang="pt-BR" sz="1400" dirty="0" smtClean="0">
                <a:latin typeface="+mj-lt"/>
              </a:rPr>
              <a:t>, Rafael C.. Comandos </a:t>
            </a:r>
            <a:r>
              <a:rPr lang="pt-BR" sz="1400" dirty="0" err="1" smtClean="0">
                <a:latin typeface="+mj-lt"/>
              </a:rPr>
              <a:t>Git</a:t>
            </a:r>
            <a:r>
              <a:rPr lang="pt-BR" sz="1400" dirty="0" smtClean="0">
                <a:latin typeface="+mj-lt"/>
              </a:rPr>
              <a:t>. 2016. Comandos </a:t>
            </a:r>
            <a:r>
              <a:rPr lang="pt-BR" sz="1400" dirty="0" err="1" smtClean="0">
                <a:latin typeface="+mj-lt"/>
              </a:rPr>
              <a:t>Git</a:t>
            </a:r>
            <a:r>
              <a:rPr lang="pt-BR" sz="1400" dirty="0" smtClean="0">
                <a:latin typeface="+mj-lt"/>
              </a:rPr>
              <a:t>: Aprenda </a:t>
            </a:r>
            <a:r>
              <a:rPr lang="pt-BR" sz="1400" dirty="0" err="1" smtClean="0">
                <a:latin typeface="+mj-lt"/>
              </a:rPr>
              <a:t>git</a:t>
            </a:r>
            <a:r>
              <a:rPr lang="pt-BR" sz="1400" dirty="0" smtClean="0">
                <a:latin typeface="+mj-lt"/>
              </a:rPr>
              <a:t> do básico ao avançado. </a:t>
            </a:r>
            <a:r>
              <a:rPr lang="pt-BR" sz="1400" dirty="0">
                <a:latin typeface="+mj-lt"/>
              </a:rPr>
              <a:t>Disponível em: &lt; https://comandosgit.github.io/ </a:t>
            </a:r>
            <a:r>
              <a:rPr lang="pt-BR" sz="1400" dirty="0" smtClean="0">
                <a:latin typeface="+mj-lt"/>
              </a:rPr>
              <a:t>&gt;. Acesso em 09 de Mar. De 2023.</a:t>
            </a:r>
          </a:p>
          <a:p>
            <a:pPr marL="139700" indent="0">
              <a:buNone/>
            </a:pPr>
            <a:endParaRPr lang="pt-BR" sz="1400" dirty="0">
              <a:latin typeface="+mj-lt"/>
            </a:endParaRPr>
          </a:p>
          <a:p>
            <a:pPr marL="139700" indent="0">
              <a:buNone/>
            </a:pPr>
            <a:r>
              <a:rPr lang="pt-BR" sz="1400" b="1" dirty="0" smtClean="0">
                <a:latin typeface="+mj-lt"/>
              </a:rPr>
              <a:t>AQUILES</a:t>
            </a:r>
            <a:r>
              <a:rPr lang="pt-BR" sz="1400" dirty="0" smtClean="0">
                <a:latin typeface="+mj-lt"/>
              </a:rPr>
              <a:t>, Alexandre. </a:t>
            </a:r>
            <a:r>
              <a:rPr lang="pt-BR" sz="1400" b="1" dirty="0" smtClean="0">
                <a:latin typeface="+mj-lt"/>
              </a:rPr>
              <a:t>Controlando Versões com </a:t>
            </a:r>
            <a:r>
              <a:rPr lang="pt-BR" sz="1400" b="1" dirty="0" err="1" smtClean="0">
                <a:latin typeface="+mj-lt"/>
              </a:rPr>
              <a:t>Git</a:t>
            </a:r>
            <a:r>
              <a:rPr lang="pt-BR" sz="1400" b="1" dirty="0" smtClean="0">
                <a:latin typeface="+mj-lt"/>
              </a:rPr>
              <a:t> e </a:t>
            </a:r>
            <a:r>
              <a:rPr lang="pt-BR" sz="1400" b="1" dirty="0" err="1" smtClean="0">
                <a:latin typeface="+mj-lt"/>
              </a:rPr>
              <a:t>Github</a:t>
            </a:r>
            <a:r>
              <a:rPr lang="pt-BR" sz="1400" dirty="0" smtClean="0">
                <a:latin typeface="+mj-lt"/>
              </a:rPr>
              <a:t>. Edição 1. São Paulo. Casa do Código, 2014. </a:t>
            </a:r>
          </a:p>
          <a:p>
            <a:pPr marL="139700" indent="0">
              <a:buNone/>
            </a:pPr>
            <a:endParaRPr lang="pt-BR" dirty="0"/>
          </a:p>
          <a:p>
            <a:pPr marL="139700" indent="0">
              <a:buNone/>
            </a:pPr>
            <a:endParaRPr lang="pt-BR" dirty="0">
              <a:latin typeface="+mj-lt"/>
            </a:endParaRPr>
          </a:p>
        </p:txBody>
      </p:sp>
      <p:sp>
        <p:nvSpPr>
          <p:cNvPr id="3" name="Título 2"/>
          <p:cNvSpPr>
            <a:spLocks noGrp="1"/>
          </p:cNvSpPr>
          <p:nvPr>
            <p:ph type="title"/>
          </p:nvPr>
        </p:nvSpPr>
        <p:spPr/>
        <p:txBody>
          <a:bodyPr/>
          <a:lstStyle/>
          <a:p>
            <a:r>
              <a:rPr lang="pt-BR" dirty="0" smtClean="0"/>
              <a:t>Referências Biográficas</a:t>
            </a:r>
            <a:endParaRPr lang="pt-BR" dirty="0"/>
          </a:p>
        </p:txBody>
      </p:sp>
    </p:spTree>
    <p:extLst>
      <p:ext uri="{BB962C8B-B14F-4D97-AF65-F5344CB8AC3E}">
        <p14:creationId xmlns:p14="http://schemas.microsoft.com/office/powerpoint/2010/main" val="1910852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smtClean="0"/>
              <a:t>O que é o </a:t>
            </a:r>
            <a:r>
              <a:rPr lang="pt-BR" b="1" dirty="0" err="1" smtClean="0"/>
              <a:t>Git</a:t>
            </a:r>
            <a:r>
              <a:rPr lang="pt-BR" b="1" dirty="0" smtClean="0"/>
              <a:t>? </a:t>
            </a:r>
            <a:r>
              <a:rPr lang="pt-BR" dirty="0" smtClean="0"/>
              <a:t>{</a:t>
            </a:r>
            <a:endParaRPr dirty="0">
              <a:solidFill>
                <a:schemeClr val="accent2"/>
              </a:solidFill>
            </a:endParaRPr>
          </a:p>
        </p:txBody>
      </p:sp>
      <p:sp>
        <p:nvSpPr>
          <p:cNvPr id="268" name="Google Shape;268;p19"/>
          <p:cNvSpPr txBox="1">
            <a:spLocks noGrp="1"/>
          </p:cNvSpPr>
          <p:nvPr>
            <p:ph type="body" idx="1"/>
          </p:nvPr>
        </p:nvSpPr>
        <p:spPr>
          <a:xfrm>
            <a:off x="1308915" y="1234031"/>
            <a:ext cx="6744300" cy="2594700"/>
          </a:xfrm>
          <a:prstGeom prst="rect">
            <a:avLst/>
          </a:prstGeom>
        </p:spPr>
        <p:txBody>
          <a:bodyPr spcFirstLastPara="1" wrap="square" lIns="91425" tIns="91425" rIns="91425" bIns="91425" anchor="t" anchorCtr="0">
            <a:noAutofit/>
          </a:bodyPr>
          <a:lstStyle/>
          <a:p>
            <a:pPr marL="0" lvl="0" indent="0">
              <a:buNone/>
            </a:pPr>
            <a:r>
              <a:rPr lang="pt-BR" sz="1600" dirty="0"/>
              <a:t>O </a:t>
            </a:r>
            <a:r>
              <a:rPr lang="pt-BR" sz="1600" dirty="0" err="1"/>
              <a:t>Git</a:t>
            </a:r>
            <a:r>
              <a:rPr lang="pt-BR" sz="1600" dirty="0"/>
              <a:t> é um sistema de controle de versão distribuído e gratuito que é amplamente utilizado no desenvolvimento de software. Ele permite que desenvolvedores trabalhem em conjunto em um mesmo projeto, gerenciando alterações em código-fonte, documentação e outros arquivos de forma segura e organizada. Com o </a:t>
            </a:r>
            <a:r>
              <a:rPr lang="pt-BR" sz="1600" dirty="0" err="1"/>
              <a:t>Git</a:t>
            </a:r>
            <a:r>
              <a:rPr lang="pt-BR" sz="1600" dirty="0"/>
              <a:t>, é possível registrar o histórico de alterações, trabalhar em diferentes versões do código simultaneamente, além de colaborar com outros desenvolvedores de forma simples e eficiente.</a:t>
            </a:r>
            <a:endParaRPr sz="1600" dirty="0">
              <a:solidFill>
                <a:schemeClr val="accent3"/>
              </a:solidFill>
            </a:endParaRPr>
          </a:p>
        </p:txBody>
      </p:sp>
      <p:grpSp>
        <p:nvGrpSpPr>
          <p:cNvPr id="269" name="Google Shape;269;p19"/>
          <p:cNvGrpSpPr/>
          <p:nvPr/>
        </p:nvGrpSpPr>
        <p:grpSpPr>
          <a:xfrm>
            <a:off x="780025" y="1419622"/>
            <a:ext cx="506100" cy="3384376"/>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a:t>É</a:t>
            </a:r>
            <a:r>
              <a:rPr lang="pt-BR" b="1" dirty="0" smtClean="0"/>
              <a:t> o </a:t>
            </a:r>
            <a:r>
              <a:rPr lang="pt-BR" b="1" dirty="0" err="1" smtClean="0"/>
              <a:t>GitHub</a:t>
            </a:r>
            <a:r>
              <a:rPr lang="pt-BR" b="1" dirty="0" smtClean="0"/>
              <a:t>? </a:t>
            </a:r>
            <a:r>
              <a:rPr lang="pt-BR" dirty="0" smtClean="0"/>
              <a:t>{</a:t>
            </a:r>
            <a:endParaRPr dirty="0">
              <a:solidFill>
                <a:schemeClr val="accent2"/>
              </a:solidFill>
            </a:endParaRPr>
          </a:p>
        </p:txBody>
      </p:sp>
      <p:sp>
        <p:nvSpPr>
          <p:cNvPr id="268" name="Google Shape;268;p19"/>
          <p:cNvSpPr txBox="1">
            <a:spLocks noGrp="1"/>
          </p:cNvSpPr>
          <p:nvPr>
            <p:ph type="body" idx="1"/>
          </p:nvPr>
        </p:nvSpPr>
        <p:spPr>
          <a:xfrm>
            <a:off x="1308915" y="1234031"/>
            <a:ext cx="6744300" cy="2594700"/>
          </a:xfrm>
          <a:prstGeom prst="rect">
            <a:avLst/>
          </a:prstGeom>
        </p:spPr>
        <p:txBody>
          <a:bodyPr spcFirstLastPara="1" wrap="square" lIns="91425" tIns="91425" rIns="91425" bIns="91425" anchor="t" anchorCtr="0">
            <a:noAutofit/>
          </a:bodyPr>
          <a:lstStyle/>
          <a:p>
            <a:pPr marL="0" lvl="0" indent="0">
              <a:buNone/>
            </a:pPr>
            <a:r>
              <a:rPr lang="pt-BR" sz="2100" dirty="0" smtClean="0"/>
              <a:t>Já </a:t>
            </a:r>
            <a:r>
              <a:rPr lang="pt-BR" sz="2100" dirty="0" err="1"/>
              <a:t>GitHub</a:t>
            </a:r>
            <a:r>
              <a:rPr lang="pt-BR" sz="2100" dirty="0"/>
              <a:t> é uma plataforma online que utiliza o </a:t>
            </a:r>
            <a:r>
              <a:rPr lang="pt-BR" sz="2100" dirty="0" err="1"/>
              <a:t>Git</a:t>
            </a:r>
            <a:r>
              <a:rPr lang="pt-BR" sz="2100" dirty="0"/>
              <a:t> como sistema de controle de versão para gerenciar projetos de software de forma colaborativa. Ele oferece uma grande variedade de recursos que facilitam a colaboração, o compartilhamento e o armazenamento de códigos-fonte e outros tipos de arquivos. </a:t>
            </a:r>
            <a:endParaRPr sz="2100" dirty="0">
              <a:solidFill>
                <a:schemeClr val="accent3"/>
              </a:solidFill>
            </a:endParaRPr>
          </a:p>
        </p:txBody>
      </p:sp>
      <p:grpSp>
        <p:nvGrpSpPr>
          <p:cNvPr id="269" name="Google Shape;269;p19"/>
          <p:cNvGrpSpPr/>
          <p:nvPr/>
        </p:nvGrpSpPr>
        <p:grpSpPr>
          <a:xfrm>
            <a:off x="780025" y="1419622"/>
            <a:ext cx="506100" cy="3384376"/>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279699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a:t>É</a:t>
            </a:r>
            <a:r>
              <a:rPr lang="pt-BR" b="1" dirty="0" smtClean="0"/>
              <a:t> o </a:t>
            </a:r>
            <a:r>
              <a:rPr lang="pt-BR" b="1" dirty="0" err="1" smtClean="0"/>
              <a:t>GitHub</a:t>
            </a:r>
            <a:r>
              <a:rPr lang="pt-BR" b="1" dirty="0" smtClean="0"/>
              <a:t>? </a:t>
            </a:r>
            <a:r>
              <a:rPr lang="pt-BR" dirty="0" smtClean="0"/>
              <a:t>{</a:t>
            </a:r>
            <a:endParaRPr dirty="0">
              <a:solidFill>
                <a:schemeClr val="accent2"/>
              </a:solidFill>
            </a:endParaRPr>
          </a:p>
        </p:txBody>
      </p:sp>
      <p:sp>
        <p:nvSpPr>
          <p:cNvPr id="268" name="Google Shape;268;p19"/>
          <p:cNvSpPr txBox="1">
            <a:spLocks noGrp="1"/>
          </p:cNvSpPr>
          <p:nvPr>
            <p:ph type="body" idx="1"/>
          </p:nvPr>
        </p:nvSpPr>
        <p:spPr>
          <a:xfrm>
            <a:off x="1308915" y="1234031"/>
            <a:ext cx="6744300" cy="2594700"/>
          </a:xfrm>
          <a:prstGeom prst="rect">
            <a:avLst/>
          </a:prstGeom>
        </p:spPr>
        <p:txBody>
          <a:bodyPr spcFirstLastPara="1" wrap="square" lIns="91425" tIns="91425" rIns="91425" bIns="91425" anchor="t" anchorCtr="0">
            <a:noAutofit/>
          </a:bodyPr>
          <a:lstStyle/>
          <a:p>
            <a:pPr marL="0" lvl="0" indent="0">
              <a:buNone/>
            </a:pPr>
            <a:r>
              <a:rPr lang="pt-BR" sz="2000" dirty="0"/>
              <a:t>Com o </a:t>
            </a:r>
            <a:r>
              <a:rPr lang="pt-BR" sz="2000" dirty="0" err="1"/>
              <a:t>GitHub</a:t>
            </a:r>
            <a:r>
              <a:rPr lang="pt-BR" sz="2000" dirty="0"/>
              <a:t>, é possível criar, hospedar e compartilhar projetos de software livre, além de contribuir para projetos de outras pessoas. É uma ferramenta essencial para desenvolvedores de software que desejam trabalhar em equipe e controlar as versões de seus projetos de maneira eficiente e segura.</a:t>
            </a:r>
            <a:endParaRPr sz="2100" dirty="0">
              <a:solidFill>
                <a:schemeClr val="accent3"/>
              </a:solidFill>
            </a:endParaRPr>
          </a:p>
        </p:txBody>
      </p:sp>
      <p:grpSp>
        <p:nvGrpSpPr>
          <p:cNvPr id="269" name="Google Shape;269;p19"/>
          <p:cNvGrpSpPr/>
          <p:nvPr/>
        </p:nvGrpSpPr>
        <p:grpSpPr>
          <a:xfrm>
            <a:off x="780025" y="1419622"/>
            <a:ext cx="506100" cy="3384376"/>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195918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smtClean="0"/>
              <a:t>Como instalar o [GIT]  </a:t>
            </a:r>
            <a:r>
              <a:rPr lang="pt-BR" dirty="0" smtClean="0"/>
              <a:t>{</a:t>
            </a:r>
            <a:endParaRPr dirty="0">
              <a:solidFill>
                <a:schemeClr val="accent2"/>
              </a:solidFill>
            </a:endParaRPr>
          </a:p>
        </p:txBody>
      </p:sp>
      <p:sp>
        <p:nvSpPr>
          <p:cNvPr id="268" name="Google Shape;268;p19"/>
          <p:cNvSpPr txBox="1">
            <a:spLocks noGrp="1"/>
          </p:cNvSpPr>
          <p:nvPr>
            <p:ph type="body" idx="1"/>
          </p:nvPr>
        </p:nvSpPr>
        <p:spPr>
          <a:xfrm>
            <a:off x="1308915" y="1234030"/>
            <a:ext cx="6744300" cy="3065911"/>
          </a:xfrm>
          <a:prstGeom prst="rect">
            <a:avLst/>
          </a:prstGeom>
        </p:spPr>
        <p:txBody>
          <a:bodyPr spcFirstLastPara="1" wrap="square" lIns="91425" tIns="91425" rIns="91425" bIns="91425" anchor="t" anchorCtr="0">
            <a:noAutofit/>
          </a:bodyPr>
          <a:lstStyle/>
          <a:p>
            <a:pPr marL="0" lvl="0" indent="0">
              <a:buNone/>
            </a:pPr>
            <a:r>
              <a:rPr lang="pt-BR" sz="2100" dirty="0" smtClean="0">
                <a:solidFill>
                  <a:schemeClr val="accent3"/>
                </a:solidFill>
              </a:rPr>
              <a:t>Windows &gt;&gt;</a:t>
            </a:r>
          </a:p>
          <a:p>
            <a:pPr marL="0" lvl="0" indent="0">
              <a:buNone/>
            </a:pPr>
            <a:r>
              <a:rPr lang="pt-BR" sz="2400" dirty="0"/>
              <a:t>https://git-scm.com/download/win </a:t>
            </a:r>
            <a:endParaRPr lang="pt-BR" sz="2400" dirty="0" smtClean="0"/>
          </a:p>
          <a:p>
            <a:pPr marL="0" lvl="0" indent="0">
              <a:buNone/>
            </a:pPr>
            <a:endParaRPr lang="pt-BR" sz="2400" dirty="0">
              <a:solidFill>
                <a:schemeClr val="accent3"/>
              </a:solidFill>
            </a:endParaRPr>
          </a:p>
          <a:p>
            <a:pPr marL="0" lvl="0" indent="0">
              <a:buNone/>
            </a:pPr>
            <a:r>
              <a:rPr lang="pt-BR" sz="2400" dirty="0" smtClean="0">
                <a:solidFill>
                  <a:schemeClr val="accent3"/>
                </a:solidFill>
              </a:rPr>
              <a:t>Linux &gt;&gt;</a:t>
            </a:r>
          </a:p>
          <a:p>
            <a:pPr marL="0" lvl="0" indent="0">
              <a:buNone/>
            </a:pPr>
            <a:r>
              <a:rPr lang="pt-BR" sz="2400" dirty="0"/>
              <a:t>https://</a:t>
            </a:r>
            <a:r>
              <a:rPr lang="pt-BR" sz="2400" dirty="0" smtClean="0"/>
              <a:t>git-scm.com/download/linux</a:t>
            </a:r>
          </a:p>
          <a:p>
            <a:pPr marL="0" lvl="0" indent="0">
              <a:buNone/>
            </a:pPr>
            <a:endParaRPr lang="pt-BR" sz="2400" dirty="0" smtClean="0"/>
          </a:p>
          <a:p>
            <a:pPr marL="0" indent="0">
              <a:buNone/>
            </a:pPr>
            <a:r>
              <a:rPr lang="pt-BR" sz="2400" dirty="0" err="1" smtClean="0">
                <a:solidFill>
                  <a:schemeClr val="accent3"/>
                </a:solidFill>
              </a:rPr>
              <a:t>MacOs</a:t>
            </a:r>
            <a:r>
              <a:rPr lang="pt-BR" sz="2400" dirty="0" smtClean="0">
                <a:solidFill>
                  <a:schemeClr val="accent3"/>
                </a:solidFill>
              </a:rPr>
              <a:t> &gt;&gt;</a:t>
            </a:r>
          </a:p>
          <a:p>
            <a:pPr marL="0" indent="0">
              <a:buNone/>
            </a:pPr>
            <a:r>
              <a:rPr lang="pt-BR" sz="2400" dirty="0">
                <a:solidFill>
                  <a:schemeClr val="bg1"/>
                </a:solidFill>
              </a:rPr>
              <a:t>https://git-scm.com/download/mac</a:t>
            </a:r>
          </a:p>
          <a:p>
            <a:pPr marL="0" lvl="0" indent="0">
              <a:buNone/>
            </a:pPr>
            <a:endParaRPr lang="pt-BR" sz="2400" dirty="0"/>
          </a:p>
        </p:txBody>
      </p:sp>
      <p:grpSp>
        <p:nvGrpSpPr>
          <p:cNvPr id="269" name="Google Shape;269;p19"/>
          <p:cNvGrpSpPr/>
          <p:nvPr/>
        </p:nvGrpSpPr>
        <p:grpSpPr>
          <a:xfrm>
            <a:off x="780025" y="1419622"/>
            <a:ext cx="506100" cy="3384376"/>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445907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713100" y="582700"/>
            <a:ext cx="7717800" cy="5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b="1" dirty="0" smtClean="0"/>
              <a:t>Comandos básicos do </a:t>
            </a:r>
            <a:r>
              <a:rPr lang="pt-BR" b="1" dirty="0" err="1" smtClean="0"/>
              <a:t>Git</a:t>
            </a:r>
            <a:r>
              <a:rPr lang="pt-BR" b="1" dirty="0" smtClean="0"/>
              <a:t> </a:t>
            </a:r>
            <a:r>
              <a:rPr lang="pt-BR" dirty="0" smtClean="0"/>
              <a:t>{</a:t>
            </a:r>
            <a:endParaRPr dirty="0">
              <a:solidFill>
                <a:schemeClr val="accent2"/>
              </a:solidFill>
            </a:endParaRPr>
          </a:p>
        </p:txBody>
      </p:sp>
      <p:sp>
        <p:nvSpPr>
          <p:cNvPr id="268" name="Google Shape;268;p19"/>
          <p:cNvSpPr txBox="1">
            <a:spLocks noGrp="1"/>
          </p:cNvSpPr>
          <p:nvPr>
            <p:ph type="body" idx="1"/>
          </p:nvPr>
        </p:nvSpPr>
        <p:spPr>
          <a:xfrm>
            <a:off x="1286125" y="1208921"/>
            <a:ext cx="7151517" cy="3065911"/>
          </a:xfrm>
          <a:prstGeom prst="rect">
            <a:avLst/>
          </a:prstGeom>
        </p:spPr>
        <p:txBody>
          <a:bodyPr spcFirstLastPara="1" wrap="square" lIns="91425" tIns="91425" rIns="91425" bIns="91425" anchor="t" anchorCtr="0">
            <a:noAutofit/>
          </a:bodyPr>
          <a:lstStyle/>
          <a:p>
            <a:pPr marL="342900" indent="-342900">
              <a:buBlip>
                <a:blip r:embed="rId3"/>
              </a:buBlip>
            </a:pPr>
            <a:r>
              <a:rPr lang="pt-BR" sz="2000" b="1" dirty="0" err="1" smtClean="0"/>
              <a:t>git</a:t>
            </a:r>
            <a:r>
              <a:rPr lang="pt-BR" sz="2000" b="1" dirty="0" smtClean="0"/>
              <a:t> clone &lt;URL REPOSITÓRIO&gt;</a:t>
            </a:r>
          </a:p>
          <a:p>
            <a:pPr marL="342900" indent="-342900">
              <a:buBlip>
                <a:blip r:embed="rId3"/>
              </a:buBlip>
            </a:pPr>
            <a:r>
              <a:rPr lang="pt-BR" sz="2000" b="1" dirty="0" err="1" smtClean="0"/>
              <a:t>git</a:t>
            </a:r>
            <a:r>
              <a:rPr lang="pt-BR" sz="2000" b="1" dirty="0" smtClean="0"/>
              <a:t> </a:t>
            </a:r>
            <a:r>
              <a:rPr lang="pt-BR" sz="2000" b="1" dirty="0" err="1" smtClean="0"/>
              <a:t>branch</a:t>
            </a:r>
            <a:r>
              <a:rPr lang="pt-BR" sz="2000" b="1" dirty="0" smtClean="0"/>
              <a:t> &lt;NOME DO BRANCH&gt;</a:t>
            </a:r>
          </a:p>
          <a:p>
            <a:pPr marL="342900" indent="-342900">
              <a:buBlip>
                <a:blip r:embed="rId3"/>
              </a:buBlip>
            </a:pPr>
            <a:r>
              <a:rPr lang="pt-BR" sz="2000" b="1" dirty="0" err="1" smtClean="0"/>
              <a:t>git</a:t>
            </a:r>
            <a:r>
              <a:rPr lang="pt-BR" sz="2000" b="1" dirty="0" smtClean="0"/>
              <a:t> </a:t>
            </a:r>
            <a:r>
              <a:rPr lang="pt-BR" sz="2000" b="1" dirty="0" err="1" smtClean="0"/>
              <a:t>checkout</a:t>
            </a:r>
            <a:r>
              <a:rPr lang="pt-BR" sz="2000" b="1" dirty="0" smtClean="0"/>
              <a:t> &lt;NOME DA BRANCH&gt;</a:t>
            </a:r>
          </a:p>
          <a:p>
            <a:pPr marL="342900" indent="-342900">
              <a:buBlip>
                <a:blip r:embed="rId3"/>
              </a:buBlip>
            </a:pPr>
            <a:r>
              <a:rPr lang="pt-BR" sz="2000" b="1" dirty="0" err="1" smtClean="0"/>
              <a:t>git</a:t>
            </a:r>
            <a:r>
              <a:rPr lang="pt-BR" sz="2000" b="1" dirty="0" smtClean="0"/>
              <a:t> status</a:t>
            </a:r>
          </a:p>
          <a:p>
            <a:pPr marL="342900" indent="-342900">
              <a:buBlip>
                <a:blip r:embed="rId3"/>
              </a:buBlip>
            </a:pPr>
            <a:r>
              <a:rPr lang="pt-BR" sz="2000" b="1" dirty="0" err="1" smtClean="0"/>
              <a:t>git</a:t>
            </a:r>
            <a:r>
              <a:rPr lang="pt-BR" sz="2000" b="1" dirty="0" smtClean="0"/>
              <a:t> </a:t>
            </a:r>
            <a:r>
              <a:rPr lang="pt-BR" sz="2000" b="1" dirty="0" err="1" smtClean="0"/>
              <a:t>add</a:t>
            </a:r>
            <a:endParaRPr lang="pt-BR" sz="2000" b="1" dirty="0" smtClean="0"/>
          </a:p>
          <a:p>
            <a:pPr marL="342900" indent="-342900">
              <a:buBlip>
                <a:blip r:embed="rId3"/>
              </a:buBlip>
            </a:pPr>
            <a:r>
              <a:rPr lang="pt-BR" sz="2000" b="1" dirty="0" err="1" smtClean="0"/>
              <a:t>git</a:t>
            </a:r>
            <a:r>
              <a:rPr lang="pt-BR" sz="2000" b="1" dirty="0" smtClean="0"/>
              <a:t> </a:t>
            </a:r>
            <a:r>
              <a:rPr lang="pt-BR" sz="2000" b="1" dirty="0" err="1" smtClean="0"/>
              <a:t>commit</a:t>
            </a:r>
            <a:endParaRPr lang="pt-BR" sz="2000" b="1" dirty="0" smtClean="0"/>
          </a:p>
          <a:p>
            <a:pPr marL="342900" indent="-342900">
              <a:buBlip>
                <a:blip r:embed="rId3"/>
              </a:buBlip>
            </a:pPr>
            <a:r>
              <a:rPr lang="pt-BR" sz="2000" b="1" dirty="0" err="1" smtClean="0"/>
              <a:t>git</a:t>
            </a:r>
            <a:r>
              <a:rPr lang="pt-BR" sz="2000" b="1" dirty="0" smtClean="0"/>
              <a:t> </a:t>
            </a:r>
            <a:r>
              <a:rPr lang="pt-BR" sz="2000" b="1" dirty="0" err="1" smtClean="0"/>
              <a:t>push</a:t>
            </a:r>
            <a:endParaRPr lang="pt-BR" sz="2000" b="1" dirty="0" smtClean="0"/>
          </a:p>
          <a:p>
            <a:pPr marL="342900" indent="-342900">
              <a:buBlip>
                <a:blip r:embed="rId3"/>
              </a:buBlip>
            </a:pPr>
            <a:r>
              <a:rPr lang="pt-BR" sz="2000" b="1" dirty="0" err="1" smtClean="0"/>
              <a:t>git</a:t>
            </a:r>
            <a:r>
              <a:rPr lang="pt-BR" sz="2000" b="1" dirty="0" smtClean="0"/>
              <a:t> </a:t>
            </a:r>
            <a:r>
              <a:rPr lang="pt-BR" sz="2000" b="1" dirty="0" err="1" smtClean="0"/>
              <a:t>pull</a:t>
            </a:r>
            <a:endParaRPr lang="pt-BR" sz="2000" b="1" dirty="0"/>
          </a:p>
          <a:p>
            <a:pPr marL="342900" indent="-342900">
              <a:buBlip>
                <a:blip r:embed="rId3"/>
              </a:buBlip>
            </a:pPr>
            <a:r>
              <a:rPr lang="pt-BR" sz="2000" b="1" dirty="0" err="1"/>
              <a:t>g</a:t>
            </a:r>
            <a:r>
              <a:rPr lang="pt-BR" sz="2000" b="1" dirty="0" err="1" smtClean="0"/>
              <a:t>it</a:t>
            </a:r>
            <a:r>
              <a:rPr lang="pt-BR" sz="2000" b="1" dirty="0" smtClean="0"/>
              <a:t> </a:t>
            </a:r>
            <a:r>
              <a:rPr lang="pt-BR" sz="2000" b="1" dirty="0" err="1" smtClean="0"/>
              <a:t>revert</a:t>
            </a:r>
            <a:endParaRPr lang="pt-BR" sz="2000" b="1" dirty="0" smtClean="0"/>
          </a:p>
          <a:p>
            <a:pPr marL="342900" indent="-342900">
              <a:buBlip>
                <a:blip r:embed="rId3"/>
              </a:buBlip>
            </a:pPr>
            <a:r>
              <a:rPr lang="pt-BR" sz="2000" b="1" dirty="0" err="1"/>
              <a:t>g</a:t>
            </a:r>
            <a:r>
              <a:rPr lang="pt-BR" sz="2000" b="1" dirty="0" err="1" smtClean="0"/>
              <a:t>it</a:t>
            </a:r>
            <a:r>
              <a:rPr lang="pt-BR" sz="2000" b="1" dirty="0" smtClean="0"/>
              <a:t> merge</a:t>
            </a:r>
          </a:p>
          <a:p>
            <a:pPr marL="0" lvl="0" indent="0">
              <a:buNone/>
            </a:pPr>
            <a:endParaRPr lang="pt-BR" sz="2000" b="1" dirty="0" smtClean="0"/>
          </a:p>
          <a:p>
            <a:pPr marL="0" lvl="0" indent="0">
              <a:buNone/>
            </a:pPr>
            <a:r>
              <a:rPr lang="pt-BR" sz="2000" b="1" dirty="0"/>
              <a:t> </a:t>
            </a:r>
            <a:r>
              <a:rPr lang="pt-BR" sz="2000" b="1" dirty="0" smtClean="0"/>
              <a:t> </a:t>
            </a:r>
          </a:p>
          <a:p>
            <a:pPr marL="0" lvl="0" indent="0">
              <a:buNone/>
            </a:pPr>
            <a:endParaRPr lang="pt-BR" sz="2000" b="1" dirty="0"/>
          </a:p>
        </p:txBody>
      </p:sp>
      <p:pic>
        <p:nvPicPr>
          <p:cNvPr id="2" name="Image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164288" y="2435314"/>
            <a:ext cx="1224136" cy="1662474"/>
          </a:xfrm>
          <a:prstGeom prst="rect">
            <a:avLst/>
          </a:prstGeom>
        </p:spPr>
      </p:pic>
      <p:grpSp>
        <p:nvGrpSpPr>
          <p:cNvPr id="269" name="Google Shape;269;p19"/>
          <p:cNvGrpSpPr/>
          <p:nvPr/>
        </p:nvGrpSpPr>
        <p:grpSpPr>
          <a:xfrm>
            <a:off x="780025" y="1419622"/>
            <a:ext cx="506100" cy="3384376"/>
            <a:chOff x="1084825" y="1659050"/>
            <a:chExt cx="506100" cy="2910975"/>
          </a:xfrm>
        </p:grpSpPr>
        <p:sp>
          <p:nvSpPr>
            <p:cNvPr id="270"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271"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3196963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115616" y="1275606"/>
            <a:ext cx="6744300" cy="2594700"/>
          </a:xfrm>
        </p:spPr>
        <p:txBody>
          <a:bodyPr/>
          <a:lstStyle/>
          <a:p>
            <a:r>
              <a:rPr lang="pt-BR" sz="1400" b="1" dirty="0" smtClean="0"/>
              <a:t>[</a:t>
            </a:r>
            <a:r>
              <a:rPr lang="pt-BR" sz="1400" b="1" dirty="0" err="1" smtClean="0"/>
              <a:t>git</a:t>
            </a:r>
            <a:r>
              <a:rPr lang="pt-BR" sz="1400" b="1" dirty="0" smtClean="0"/>
              <a:t> clone] - </a:t>
            </a:r>
            <a:r>
              <a:rPr lang="pt-BR" sz="1400" b="1" dirty="0"/>
              <a:t>O comando "</a:t>
            </a:r>
            <a:r>
              <a:rPr lang="pt-BR" sz="1400" b="1" dirty="0" err="1"/>
              <a:t>git</a:t>
            </a:r>
            <a:r>
              <a:rPr lang="pt-BR" sz="1400" b="1" dirty="0"/>
              <a:t> clone" é utilizado para criar uma cópia local de um repositório remoto do </a:t>
            </a:r>
            <a:r>
              <a:rPr lang="pt-BR" sz="1400" b="1" dirty="0" err="1"/>
              <a:t>Git</a:t>
            </a:r>
            <a:r>
              <a:rPr lang="pt-BR" sz="1400" b="1" dirty="0"/>
              <a:t>. Ele é útil para baixar um projeto já existente e trabalhar nele localmente. O comando clona todo o histórico de versões do repositório, incluindo os arquivos e as </a:t>
            </a:r>
            <a:r>
              <a:rPr lang="pt-BR" sz="1400" b="1" dirty="0" err="1"/>
              <a:t>branches</a:t>
            </a:r>
            <a:r>
              <a:rPr lang="pt-BR" sz="1400" b="1" dirty="0"/>
              <a:t> existentes.</a:t>
            </a:r>
          </a:p>
          <a:p>
            <a:pPr marL="139700" indent="0">
              <a:buNone/>
            </a:pPr>
            <a:endParaRPr lang="pt-BR" sz="1400" b="1" dirty="0" smtClean="0"/>
          </a:p>
          <a:p>
            <a:r>
              <a:rPr lang="pt-BR" sz="1400" b="1" dirty="0" smtClean="0"/>
              <a:t>[</a:t>
            </a:r>
            <a:r>
              <a:rPr lang="pt-BR" sz="1400" b="1" dirty="0" err="1" smtClean="0"/>
              <a:t>git</a:t>
            </a:r>
            <a:r>
              <a:rPr lang="pt-BR" sz="1400" b="1" dirty="0" smtClean="0"/>
              <a:t> </a:t>
            </a:r>
            <a:r>
              <a:rPr lang="pt-BR" sz="1400" b="1" dirty="0" err="1" smtClean="0"/>
              <a:t>branch</a:t>
            </a:r>
            <a:r>
              <a:rPr lang="pt-BR" sz="1400" b="1" dirty="0" smtClean="0"/>
              <a:t>] – </a:t>
            </a:r>
            <a:r>
              <a:rPr lang="pt-BR" sz="1400" b="1" dirty="0"/>
              <a:t>O comando "</a:t>
            </a:r>
            <a:r>
              <a:rPr lang="pt-BR" sz="1400" b="1" dirty="0" err="1"/>
              <a:t>git</a:t>
            </a:r>
            <a:r>
              <a:rPr lang="pt-BR" sz="1400" b="1" dirty="0"/>
              <a:t> </a:t>
            </a:r>
            <a:r>
              <a:rPr lang="pt-BR" sz="1400" b="1" dirty="0" err="1"/>
              <a:t>branch</a:t>
            </a:r>
            <a:r>
              <a:rPr lang="pt-BR" sz="1400" b="1" dirty="0"/>
              <a:t>" é utilizado no </a:t>
            </a:r>
            <a:r>
              <a:rPr lang="pt-BR" sz="1400" b="1" dirty="0" err="1"/>
              <a:t>Git</a:t>
            </a:r>
            <a:r>
              <a:rPr lang="pt-BR" sz="1400" b="1" dirty="0"/>
              <a:t> para gerenciar ramificações de um projeto. Ele permite listar, criar, renomear e excluir ramificações. Com o comando "</a:t>
            </a:r>
            <a:r>
              <a:rPr lang="pt-BR" sz="1400" b="1" dirty="0" err="1"/>
              <a:t>git</a:t>
            </a:r>
            <a:r>
              <a:rPr lang="pt-BR" sz="1400" b="1" dirty="0"/>
              <a:t> </a:t>
            </a:r>
            <a:r>
              <a:rPr lang="pt-BR" sz="1400" b="1" dirty="0" err="1"/>
              <a:t>branch</a:t>
            </a:r>
            <a:r>
              <a:rPr lang="pt-BR" sz="1400" b="1" dirty="0"/>
              <a:t>", é possível visualizar todas as ramificações existentes em um repositório, bem como criar e alternar entre elas.</a:t>
            </a:r>
          </a:p>
        </p:txBody>
      </p:sp>
      <p:sp>
        <p:nvSpPr>
          <p:cNvPr id="3" name="Título 2"/>
          <p:cNvSpPr>
            <a:spLocks noGrp="1"/>
          </p:cNvSpPr>
          <p:nvPr>
            <p:ph type="title"/>
          </p:nvPr>
        </p:nvSpPr>
        <p:spPr/>
        <p:txBody>
          <a:bodyPr/>
          <a:lstStyle/>
          <a:p>
            <a:r>
              <a:rPr lang="pt-BR" b="1" dirty="0" err="1"/>
              <a:t>G</a:t>
            </a:r>
            <a:r>
              <a:rPr lang="pt-BR" b="1" dirty="0" err="1" smtClean="0"/>
              <a:t>it</a:t>
            </a:r>
            <a:r>
              <a:rPr lang="pt-BR" b="1" dirty="0" smtClean="0"/>
              <a:t> clone &amp; </a:t>
            </a:r>
            <a:r>
              <a:rPr lang="pt-BR" b="1" dirty="0" err="1" smtClean="0"/>
              <a:t>branch</a:t>
            </a:r>
            <a:r>
              <a:rPr lang="pt-BR" b="1" dirty="0" smtClean="0"/>
              <a:t> </a:t>
            </a:r>
            <a:r>
              <a:rPr lang="pt-BR" dirty="0" smtClean="0"/>
              <a:t>{</a:t>
            </a:r>
            <a:endParaRPr lang="pt-BR" dirty="0"/>
          </a:p>
        </p:txBody>
      </p:sp>
      <p:grpSp>
        <p:nvGrpSpPr>
          <p:cNvPr id="4" name="Google Shape;269;p19"/>
          <p:cNvGrpSpPr/>
          <p:nvPr/>
        </p:nvGrpSpPr>
        <p:grpSpPr>
          <a:xfrm>
            <a:off x="763233" y="1275606"/>
            <a:ext cx="506100" cy="3384376"/>
            <a:chOff x="1084825" y="1659050"/>
            <a:chExt cx="506100" cy="2910975"/>
          </a:xfrm>
        </p:grpSpPr>
        <p:sp>
          <p:nvSpPr>
            <p:cNvPr id="5"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
        <p:nvSpPr>
          <p:cNvPr id="7" name="Elipse 6"/>
          <p:cNvSpPr/>
          <p:nvPr/>
        </p:nvSpPr>
        <p:spPr>
          <a:xfrm>
            <a:off x="8100392" y="843558"/>
            <a:ext cx="432048" cy="432048"/>
          </a:xfrm>
          <a:prstGeom prst="ellipse">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dirty="0"/>
          </a:p>
        </p:txBody>
      </p:sp>
      <p:sp>
        <p:nvSpPr>
          <p:cNvPr id="8" name="Elipse 7"/>
          <p:cNvSpPr/>
          <p:nvPr/>
        </p:nvSpPr>
        <p:spPr>
          <a:xfrm>
            <a:off x="8127268" y="3704092"/>
            <a:ext cx="432048" cy="432048"/>
          </a:xfrm>
          <a:prstGeom prst="ellipse">
            <a:avLst/>
          </a:prstGeom>
          <a:solidFill>
            <a:srgbClr val="FF0000"/>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pt-BR"/>
          </a:p>
        </p:txBody>
      </p:sp>
      <p:sp>
        <p:nvSpPr>
          <p:cNvPr id="9" name="Elipse 8"/>
          <p:cNvSpPr/>
          <p:nvPr/>
        </p:nvSpPr>
        <p:spPr>
          <a:xfrm>
            <a:off x="8507902" y="2501043"/>
            <a:ext cx="432048" cy="432048"/>
          </a:xfrm>
          <a:prstGeom prst="ellipse">
            <a:avLst/>
          </a:prstGeom>
          <a:ln>
            <a:no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pt-BR"/>
          </a:p>
        </p:txBody>
      </p:sp>
      <p:cxnSp>
        <p:nvCxnSpPr>
          <p:cNvPr id="18" name="Conector reto 17"/>
          <p:cNvCxnSpPr>
            <a:stCxn id="7" idx="4"/>
            <a:endCxn id="8" idx="0"/>
          </p:cNvCxnSpPr>
          <p:nvPr/>
        </p:nvCxnSpPr>
        <p:spPr>
          <a:xfrm>
            <a:off x="8316416" y="1275606"/>
            <a:ext cx="26876" cy="2428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ector reto 20"/>
          <p:cNvCxnSpPr>
            <a:stCxn id="7" idx="4"/>
            <a:endCxn id="9" idx="0"/>
          </p:cNvCxnSpPr>
          <p:nvPr/>
        </p:nvCxnSpPr>
        <p:spPr>
          <a:xfrm>
            <a:off x="8316416" y="1275606"/>
            <a:ext cx="407510" cy="1225437"/>
          </a:xfrm>
          <a:prstGeom prst="line">
            <a:avLst/>
          </a:prstGeom>
        </p:spPr>
        <p:style>
          <a:lnRef idx="1">
            <a:schemeClr val="accent1"/>
          </a:lnRef>
          <a:fillRef idx="0">
            <a:schemeClr val="accent1"/>
          </a:fillRef>
          <a:effectRef idx="0">
            <a:schemeClr val="accent1"/>
          </a:effectRef>
          <a:fontRef idx="minor">
            <a:schemeClr val="tx1"/>
          </a:fontRef>
        </p:style>
      </p:cxnSp>
      <p:sp>
        <p:nvSpPr>
          <p:cNvPr id="25" name="CaixaDeTexto 24"/>
          <p:cNvSpPr txBox="1"/>
          <p:nvPr/>
        </p:nvSpPr>
        <p:spPr>
          <a:xfrm>
            <a:off x="7956266" y="535781"/>
            <a:ext cx="603050" cy="307777"/>
          </a:xfrm>
          <a:prstGeom prst="rect">
            <a:avLst/>
          </a:prstGeom>
          <a:noFill/>
        </p:spPr>
        <p:txBody>
          <a:bodyPr wrap="none" rtlCol="0">
            <a:spAutoFit/>
          </a:bodyPr>
          <a:lstStyle/>
          <a:p>
            <a:r>
              <a:rPr lang="pt-BR" b="1" dirty="0" err="1" smtClean="0">
                <a:latin typeface="Aharoni" pitchFamily="2" charset="-79"/>
                <a:cs typeface="Aharoni" pitchFamily="2" charset="-79"/>
              </a:rPr>
              <a:t>main</a:t>
            </a:r>
            <a:endParaRPr lang="pt-BR" b="1" dirty="0">
              <a:latin typeface="Aharoni" pitchFamily="2" charset="-79"/>
              <a:cs typeface="Aharoni" pitchFamily="2" charset="-79"/>
            </a:endParaRPr>
          </a:p>
        </p:txBody>
      </p:sp>
      <p:sp>
        <p:nvSpPr>
          <p:cNvPr id="27" name="CaixaDeTexto 26"/>
          <p:cNvSpPr txBox="1"/>
          <p:nvPr/>
        </p:nvSpPr>
        <p:spPr>
          <a:xfrm>
            <a:off x="7861429" y="4208189"/>
            <a:ext cx="1031051" cy="307777"/>
          </a:xfrm>
          <a:prstGeom prst="rect">
            <a:avLst/>
          </a:prstGeom>
          <a:noFill/>
        </p:spPr>
        <p:txBody>
          <a:bodyPr wrap="none" rtlCol="0">
            <a:spAutoFit/>
          </a:bodyPr>
          <a:lstStyle/>
          <a:p>
            <a:r>
              <a:rPr lang="pt-BR" b="1" dirty="0" err="1" smtClean="0">
                <a:latin typeface="Aharoni" pitchFamily="2" charset="-79"/>
                <a:cs typeface="Aharoni" pitchFamily="2" charset="-79"/>
              </a:rPr>
              <a:t>prototype</a:t>
            </a:r>
            <a:endParaRPr lang="pt-BR" b="1" dirty="0">
              <a:latin typeface="Aharoni" pitchFamily="2" charset="-79"/>
              <a:cs typeface="Aharoni" pitchFamily="2" charset="-79"/>
            </a:endParaRPr>
          </a:p>
        </p:txBody>
      </p:sp>
      <p:sp>
        <p:nvSpPr>
          <p:cNvPr id="28" name="CaixaDeTexto 27"/>
          <p:cNvSpPr txBox="1"/>
          <p:nvPr/>
        </p:nvSpPr>
        <p:spPr>
          <a:xfrm>
            <a:off x="8467929" y="2933091"/>
            <a:ext cx="502061" cy="307777"/>
          </a:xfrm>
          <a:prstGeom prst="rect">
            <a:avLst/>
          </a:prstGeom>
          <a:noFill/>
        </p:spPr>
        <p:txBody>
          <a:bodyPr wrap="none" rtlCol="0">
            <a:spAutoFit/>
          </a:bodyPr>
          <a:lstStyle/>
          <a:p>
            <a:r>
              <a:rPr lang="pt-BR" b="1" dirty="0" err="1" smtClean="0">
                <a:latin typeface="Aharoni" pitchFamily="2" charset="-79"/>
                <a:cs typeface="Aharoni" pitchFamily="2" charset="-79"/>
              </a:rPr>
              <a:t>dev</a:t>
            </a:r>
            <a:endParaRPr lang="pt-BR" b="1" dirty="0">
              <a:latin typeface="Aharoni" pitchFamily="2" charset="-79"/>
              <a:cs typeface="Aharoni" pitchFamily="2" charset="-79"/>
            </a:endParaRPr>
          </a:p>
        </p:txBody>
      </p:sp>
    </p:spTree>
    <p:extLst>
      <p:ext uri="{BB962C8B-B14F-4D97-AF65-F5344CB8AC3E}">
        <p14:creationId xmlns:p14="http://schemas.microsoft.com/office/powerpoint/2010/main" val="394950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115616" y="1275606"/>
            <a:ext cx="6744300" cy="2594700"/>
          </a:xfrm>
        </p:spPr>
        <p:txBody>
          <a:bodyPr/>
          <a:lstStyle/>
          <a:p>
            <a:r>
              <a:rPr lang="pt-BR" sz="1400" b="1" dirty="0" smtClean="0"/>
              <a:t>[</a:t>
            </a:r>
            <a:r>
              <a:rPr lang="pt-BR" sz="1400" b="1" dirty="0" err="1" smtClean="0"/>
              <a:t>checkout</a:t>
            </a:r>
            <a:r>
              <a:rPr lang="pt-BR" sz="1400" b="1" dirty="0" smtClean="0"/>
              <a:t>] - </a:t>
            </a:r>
            <a:r>
              <a:rPr lang="pt-BR" sz="1400" b="1" dirty="0"/>
              <a:t>O comando "</a:t>
            </a:r>
            <a:r>
              <a:rPr lang="pt-BR" sz="1400" b="1" dirty="0" err="1"/>
              <a:t>git</a:t>
            </a:r>
            <a:r>
              <a:rPr lang="pt-BR" sz="1400" b="1" dirty="0"/>
              <a:t> </a:t>
            </a:r>
            <a:r>
              <a:rPr lang="pt-BR" sz="1400" b="1" dirty="0" err="1"/>
              <a:t>checkout</a:t>
            </a:r>
            <a:r>
              <a:rPr lang="pt-BR" sz="1400" b="1" dirty="0"/>
              <a:t>" é usado no </a:t>
            </a:r>
            <a:r>
              <a:rPr lang="pt-BR" sz="1400" b="1" dirty="0" err="1"/>
              <a:t>Git</a:t>
            </a:r>
            <a:r>
              <a:rPr lang="pt-BR" sz="1400" b="1" dirty="0"/>
              <a:t> para alternar entre diferentes </a:t>
            </a:r>
            <a:r>
              <a:rPr lang="pt-BR" sz="1400" b="1" dirty="0" err="1"/>
              <a:t>branches</a:t>
            </a:r>
            <a:r>
              <a:rPr lang="pt-BR" sz="1400" b="1" dirty="0"/>
              <a:t>, que são diferentes versões do código-fonte de um projeto. Ele também pode ser usado para criar uma nova </a:t>
            </a:r>
            <a:r>
              <a:rPr lang="pt-BR" sz="1400" b="1" dirty="0" err="1"/>
              <a:t>branch</a:t>
            </a:r>
            <a:r>
              <a:rPr lang="pt-BR" sz="1400" b="1" dirty="0"/>
              <a:t> a partir de uma existente ou para alternar entre diferentes </a:t>
            </a:r>
            <a:r>
              <a:rPr lang="pt-BR" sz="1400" b="1" dirty="0" err="1"/>
              <a:t>commits</a:t>
            </a:r>
            <a:r>
              <a:rPr lang="pt-BR" sz="1400" b="1" dirty="0"/>
              <a:t>. O comando permite que o usuário navegue facilmente pelo histórico de desenvolvimento do projeto</a:t>
            </a:r>
            <a:r>
              <a:rPr lang="pt-BR" sz="1400" b="1" dirty="0" smtClean="0"/>
              <a:t>.</a:t>
            </a:r>
            <a:endParaRPr lang="pt-BR" sz="1400" b="1" dirty="0"/>
          </a:p>
          <a:p>
            <a:pPr marL="139700" indent="0">
              <a:buNone/>
            </a:pPr>
            <a:endParaRPr lang="pt-BR" sz="1400" b="1" dirty="0" smtClean="0"/>
          </a:p>
          <a:p>
            <a:r>
              <a:rPr lang="pt-BR" sz="1400" b="1" dirty="0" smtClean="0"/>
              <a:t>[</a:t>
            </a:r>
            <a:r>
              <a:rPr lang="pt-BR" sz="1400" b="1" dirty="0" err="1" smtClean="0"/>
              <a:t>git</a:t>
            </a:r>
            <a:r>
              <a:rPr lang="pt-BR" sz="1400" b="1" dirty="0" smtClean="0"/>
              <a:t> status] – </a:t>
            </a:r>
            <a:r>
              <a:rPr lang="pt-BR" sz="1400" b="1" dirty="0"/>
              <a:t>O comando </a:t>
            </a:r>
            <a:r>
              <a:rPr lang="pt-BR" sz="1400" b="1" dirty="0" err="1"/>
              <a:t>git</a:t>
            </a:r>
            <a:r>
              <a:rPr lang="pt-BR" sz="1400" b="1" dirty="0"/>
              <a:t> status nos dá todas as informações necessárias sobre a </a:t>
            </a:r>
            <a:r>
              <a:rPr lang="pt-BR" sz="1400" b="1" dirty="0" err="1"/>
              <a:t>branch</a:t>
            </a:r>
            <a:r>
              <a:rPr lang="pt-BR" sz="1400" b="1" dirty="0"/>
              <a:t> </a:t>
            </a:r>
            <a:r>
              <a:rPr lang="pt-BR" sz="1400" b="1" dirty="0" smtClean="0"/>
              <a:t>atual.</a:t>
            </a:r>
            <a:endParaRPr lang="pt-BR" sz="1400" b="1" dirty="0"/>
          </a:p>
        </p:txBody>
      </p:sp>
      <p:sp>
        <p:nvSpPr>
          <p:cNvPr id="3" name="Título 2"/>
          <p:cNvSpPr>
            <a:spLocks noGrp="1"/>
          </p:cNvSpPr>
          <p:nvPr>
            <p:ph type="title"/>
          </p:nvPr>
        </p:nvSpPr>
        <p:spPr/>
        <p:txBody>
          <a:bodyPr/>
          <a:lstStyle/>
          <a:p>
            <a:r>
              <a:rPr lang="pt-BR" b="1" dirty="0" err="1" smtClean="0"/>
              <a:t>Git</a:t>
            </a:r>
            <a:r>
              <a:rPr lang="pt-BR" b="1" dirty="0" smtClean="0"/>
              <a:t> </a:t>
            </a:r>
            <a:r>
              <a:rPr lang="pt-BR" b="1" dirty="0" err="1" smtClean="0"/>
              <a:t>checkout</a:t>
            </a:r>
            <a:r>
              <a:rPr lang="pt-BR" b="1" dirty="0" smtClean="0"/>
              <a:t> &amp; status </a:t>
            </a:r>
            <a:r>
              <a:rPr lang="pt-BR" dirty="0" smtClean="0"/>
              <a:t>{</a:t>
            </a:r>
            <a:endParaRPr lang="pt-BR" dirty="0"/>
          </a:p>
        </p:txBody>
      </p:sp>
      <p:grpSp>
        <p:nvGrpSpPr>
          <p:cNvPr id="4" name="Google Shape;269;p19"/>
          <p:cNvGrpSpPr/>
          <p:nvPr/>
        </p:nvGrpSpPr>
        <p:grpSpPr>
          <a:xfrm>
            <a:off x="763233" y="1275606"/>
            <a:ext cx="506100" cy="3384376"/>
            <a:chOff x="1084825" y="1659050"/>
            <a:chExt cx="506100" cy="2910975"/>
          </a:xfrm>
        </p:grpSpPr>
        <p:sp>
          <p:nvSpPr>
            <p:cNvPr id="5"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851232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idx="1"/>
          </p:nvPr>
        </p:nvSpPr>
        <p:spPr>
          <a:xfrm>
            <a:off x="1115616" y="1275606"/>
            <a:ext cx="6744300" cy="2594700"/>
          </a:xfrm>
        </p:spPr>
        <p:txBody>
          <a:bodyPr/>
          <a:lstStyle/>
          <a:p>
            <a:r>
              <a:rPr lang="pt-BR" sz="1400" b="1" dirty="0" smtClean="0"/>
              <a:t>[</a:t>
            </a:r>
            <a:r>
              <a:rPr lang="pt-BR" sz="1400" b="1" dirty="0" err="1" smtClean="0"/>
              <a:t>add</a:t>
            </a:r>
            <a:r>
              <a:rPr lang="pt-BR" sz="1400" b="1" dirty="0" smtClean="0"/>
              <a:t>] - </a:t>
            </a:r>
            <a:r>
              <a:rPr lang="pt-BR" sz="1400" b="1" dirty="0"/>
              <a:t>O comando "</a:t>
            </a:r>
            <a:r>
              <a:rPr lang="pt-BR" sz="1400" b="1" dirty="0" err="1"/>
              <a:t>git</a:t>
            </a:r>
            <a:r>
              <a:rPr lang="pt-BR" sz="1400" b="1" dirty="0"/>
              <a:t> </a:t>
            </a:r>
            <a:r>
              <a:rPr lang="pt-BR" sz="1400" b="1" dirty="0" err="1"/>
              <a:t>add</a:t>
            </a:r>
            <a:r>
              <a:rPr lang="pt-BR" sz="1400" b="1" dirty="0"/>
              <a:t>" é utilizado para adicionar alterações feitas em arquivos ao próximo </a:t>
            </a:r>
            <a:r>
              <a:rPr lang="pt-BR" sz="1400" b="1" dirty="0" err="1"/>
              <a:t>commit</a:t>
            </a:r>
            <a:r>
              <a:rPr lang="pt-BR" sz="1400" b="1" dirty="0"/>
              <a:t> do repositório. Ele prepara os arquivos modificados ou criados para serem incluídos no histórico do </a:t>
            </a:r>
            <a:r>
              <a:rPr lang="pt-BR" sz="1400" b="1" dirty="0" err="1"/>
              <a:t>Git</a:t>
            </a:r>
            <a:r>
              <a:rPr lang="pt-BR" sz="1400" b="1" dirty="0"/>
              <a:t>. É uma etapa fundamental para </a:t>
            </a:r>
            <a:r>
              <a:rPr lang="pt-BR" sz="1400" b="1" dirty="0" err="1"/>
              <a:t>versionar</a:t>
            </a:r>
            <a:r>
              <a:rPr lang="pt-BR" sz="1400" b="1" dirty="0"/>
              <a:t> o código-fonte e controlar o seu desenvolvimento</a:t>
            </a:r>
            <a:r>
              <a:rPr lang="pt-BR" sz="1400" b="1" dirty="0" smtClean="0"/>
              <a:t>.</a:t>
            </a:r>
            <a:endParaRPr lang="pt-BR" sz="1400" b="1" dirty="0"/>
          </a:p>
          <a:p>
            <a:pPr marL="139700" indent="0">
              <a:buNone/>
            </a:pPr>
            <a:endParaRPr lang="pt-BR" sz="1400" b="1" dirty="0" smtClean="0"/>
          </a:p>
          <a:p>
            <a:r>
              <a:rPr lang="pt-BR" sz="1400" b="1" dirty="0" smtClean="0"/>
              <a:t>[</a:t>
            </a:r>
            <a:r>
              <a:rPr lang="pt-BR" sz="1400" b="1" dirty="0" err="1" smtClean="0"/>
              <a:t>commit</a:t>
            </a:r>
            <a:r>
              <a:rPr lang="pt-BR" sz="1400" b="1" dirty="0" smtClean="0"/>
              <a:t>] – </a:t>
            </a:r>
            <a:r>
              <a:rPr lang="pt-BR" sz="1400" b="1" dirty="0" err="1"/>
              <a:t>Git</a:t>
            </a:r>
            <a:r>
              <a:rPr lang="pt-BR" sz="1400" b="1" dirty="0"/>
              <a:t> </a:t>
            </a:r>
            <a:r>
              <a:rPr lang="pt-BR" sz="1400" b="1" dirty="0" err="1"/>
              <a:t>commit</a:t>
            </a:r>
            <a:r>
              <a:rPr lang="pt-BR" sz="1400" b="1" dirty="0"/>
              <a:t> é como definir um ponto de verificação no processo de desenvolvimento. Você pode voltar a esse ponto mais tarde, se necessário.</a:t>
            </a:r>
          </a:p>
        </p:txBody>
      </p:sp>
      <p:sp>
        <p:nvSpPr>
          <p:cNvPr id="3" name="Título 2"/>
          <p:cNvSpPr>
            <a:spLocks noGrp="1"/>
          </p:cNvSpPr>
          <p:nvPr>
            <p:ph type="title"/>
          </p:nvPr>
        </p:nvSpPr>
        <p:spPr/>
        <p:txBody>
          <a:bodyPr/>
          <a:lstStyle/>
          <a:p>
            <a:r>
              <a:rPr lang="pt-BR" b="1" dirty="0" err="1" smtClean="0"/>
              <a:t>Git</a:t>
            </a:r>
            <a:r>
              <a:rPr lang="pt-BR" b="1" dirty="0" smtClean="0"/>
              <a:t> </a:t>
            </a:r>
            <a:r>
              <a:rPr lang="pt-BR" b="1" dirty="0" err="1" smtClean="0"/>
              <a:t>add</a:t>
            </a:r>
            <a:r>
              <a:rPr lang="pt-BR" b="1" dirty="0" smtClean="0"/>
              <a:t> &amp; </a:t>
            </a:r>
            <a:r>
              <a:rPr lang="pt-BR" b="1" dirty="0" err="1" smtClean="0"/>
              <a:t>commit</a:t>
            </a:r>
            <a:r>
              <a:rPr lang="pt-BR" b="1" dirty="0" smtClean="0"/>
              <a:t> </a:t>
            </a:r>
            <a:r>
              <a:rPr lang="pt-BR" dirty="0" smtClean="0"/>
              <a:t>{</a:t>
            </a:r>
            <a:endParaRPr lang="pt-BR" dirty="0"/>
          </a:p>
        </p:txBody>
      </p:sp>
      <p:grpSp>
        <p:nvGrpSpPr>
          <p:cNvPr id="4" name="Google Shape;269;p19"/>
          <p:cNvGrpSpPr/>
          <p:nvPr/>
        </p:nvGrpSpPr>
        <p:grpSpPr>
          <a:xfrm>
            <a:off x="763233" y="1275606"/>
            <a:ext cx="506100" cy="3384376"/>
            <a:chOff x="1084825" y="1659050"/>
            <a:chExt cx="506100" cy="2910975"/>
          </a:xfrm>
        </p:grpSpPr>
        <p:sp>
          <p:nvSpPr>
            <p:cNvPr id="5" name="Google Shape;270;p19"/>
            <p:cNvSpPr txBox="1"/>
            <p:nvPr/>
          </p:nvSpPr>
          <p:spPr>
            <a:xfrm>
              <a:off x="1084825" y="3954425"/>
              <a:ext cx="506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accent6"/>
                  </a:solidFill>
                  <a:latin typeface="Fira Code"/>
                  <a:ea typeface="Fira Code"/>
                  <a:cs typeface="Fira Code"/>
                  <a:sym typeface="Fira Code"/>
                </a:rPr>
                <a:t>}</a:t>
              </a:r>
              <a:endParaRPr sz="2800">
                <a:solidFill>
                  <a:schemeClr val="accent6"/>
                </a:solidFill>
                <a:latin typeface="Fira Code"/>
                <a:ea typeface="Fira Code"/>
                <a:cs typeface="Fira Code"/>
                <a:sym typeface="Fira Code"/>
              </a:endParaRPr>
            </a:p>
          </p:txBody>
        </p:sp>
        <p:cxnSp>
          <p:nvCxnSpPr>
            <p:cNvPr id="6" name="Google Shape;271;p19"/>
            <p:cNvCxnSpPr/>
            <p:nvPr/>
          </p:nvCxnSpPr>
          <p:spPr>
            <a:xfrm>
              <a:off x="1337875" y="1659050"/>
              <a:ext cx="0" cy="2274600"/>
            </a:xfrm>
            <a:prstGeom prst="straightConnector1">
              <a:avLst/>
            </a:prstGeom>
            <a:noFill/>
            <a:ln w="9525" cap="flat" cmpd="sng">
              <a:solidFill>
                <a:schemeClr val="accent4"/>
              </a:solidFill>
              <a:prstDash val="solid"/>
              <a:round/>
              <a:headEnd type="none" w="med" len="med"/>
              <a:tailEnd type="none" w="med" len="med"/>
            </a:ln>
          </p:spPr>
        </p:cxnSp>
      </p:grpSp>
    </p:spTree>
    <p:extLst>
      <p:ext uri="{BB962C8B-B14F-4D97-AF65-F5344CB8AC3E}">
        <p14:creationId xmlns:p14="http://schemas.microsoft.com/office/powerpoint/2010/main" val="4004124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ogramming Language Workshop for Beginners by Slidesgo">
  <a:themeElements>
    <a:clrScheme name="Personalizada 7">
      <a:dk1>
        <a:srgbClr val="FFFFFF"/>
      </a:dk1>
      <a:lt1>
        <a:srgbClr val="16191F"/>
      </a:lt1>
      <a:dk2>
        <a:srgbClr val="16191F"/>
      </a:dk2>
      <a:lt2>
        <a:srgbClr val="171717"/>
      </a:lt2>
      <a:accent1>
        <a:srgbClr val="11859F"/>
      </a:accent1>
      <a:accent2>
        <a:srgbClr val="A5CF27"/>
      </a:accent2>
      <a:accent3>
        <a:srgbClr val="7B9B1D"/>
      </a:accent3>
      <a:accent4>
        <a:srgbClr val="707070"/>
      </a:accent4>
      <a:accent5>
        <a:srgbClr val="0070C0"/>
      </a:accent5>
      <a:accent6>
        <a:srgbClr val="16191F"/>
      </a:accent6>
      <a:hlink>
        <a:srgbClr val="72D9F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949</Words>
  <Application>Microsoft Office PowerPoint</Application>
  <PresentationFormat>Apresentação na tela (16:9)</PresentationFormat>
  <Paragraphs>78</Paragraphs>
  <Slides>14</Slides>
  <Notes>7</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Programming Language Workshop for Beginners by Slidesgo</vt:lpstr>
      <vt:lpstr>Apresentação do PowerPoint</vt:lpstr>
      <vt:lpstr>O que é o Git? {</vt:lpstr>
      <vt:lpstr>É o GitHub? {</vt:lpstr>
      <vt:lpstr>É o GitHub? {</vt:lpstr>
      <vt:lpstr>Como instalar o [GIT]  {</vt:lpstr>
      <vt:lpstr>Comandos básicos do Git {</vt:lpstr>
      <vt:lpstr>Git clone &amp; branch {</vt:lpstr>
      <vt:lpstr>Git checkout &amp; status {</vt:lpstr>
      <vt:lpstr>Git add &amp; commit {</vt:lpstr>
      <vt:lpstr>Git push &amp; pull {</vt:lpstr>
      <vt:lpstr>Git revert &amp; merge {</vt:lpstr>
      <vt:lpstr>Conversão para padronização do Commits</vt:lpstr>
      <vt:lpstr>Obrigado...</vt:lpstr>
      <vt:lpstr>Referências Biográficas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mvictor</dc:creator>
  <cp:lastModifiedBy>mvictor</cp:lastModifiedBy>
  <cp:revision>18</cp:revision>
  <dcterms:modified xsi:type="dcterms:W3CDTF">2023-03-10T09:47:10Z</dcterms:modified>
</cp:coreProperties>
</file>