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BFE5E9-5CD8-4F6D-8156-197ADF9FBF0D}" type="datetimeFigureOut">
              <a:rPr lang="en-IN" smtClean="0"/>
              <a:t>18-11-2018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00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18-11-2018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07353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18-11-2018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86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18-11-2018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82125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18-11-2018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66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FE5E9-5CD8-4F6D-8156-197ADF9FBF0D}" type="datetimeFigureOut">
              <a:rPr lang="en-IN" smtClean="0"/>
              <a:t>18-11-2018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46393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FE5E9-5CD8-4F6D-8156-197ADF9FBF0D}" type="datetimeFigureOut">
              <a:rPr lang="en-IN" smtClean="0"/>
              <a:t>18-11-2018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54407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FE5E9-5CD8-4F6D-8156-197ADF9FBF0D}" type="datetimeFigureOut">
              <a:rPr lang="en-IN" smtClean="0"/>
              <a:t>18-11-2018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12871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FE5E9-5CD8-4F6D-8156-197ADF9FBF0D}" type="datetimeFigureOut">
              <a:rPr lang="en-IN" smtClean="0"/>
              <a:t>18-11-2018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07186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18-11-2018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61428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18-11-2018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9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BFE5E9-5CD8-4F6D-8156-197ADF9FBF0D}" type="datetimeFigureOut">
              <a:rPr lang="en-IN" smtClean="0"/>
              <a:t>18-11-2018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7EEE0-F588-4606-9224-0F3808DE5E8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5446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3A58-C51A-49E3-B8E2-CB50C6F0DE90}"/>
              </a:ext>
            </a:extLst>
          </p:cNvPr>
          <p:cNvSpPr>
            <a:spLocks noGrp="1"/>
          </p:cNvSpPr>
          <p:nvPr>
            <p:ph type="ctrTitle"/>
          </p:nvPr>
        </p:nvSpPr>
        <p:spPr/>
        <p:txBody>
          <a:bodyPr>
            <a:normAutofit/>
          </a:bodyPr>
          <a:lstStyle/>
          <a:p>
            <a:r>
              <a:rPr lang="en-US" dirty="0"/>
              <a:t>Project Presentation for Coursera Capstone</a:t>
            </a:r>
            <a:endParaRPr lang="en-IN" dirty="0"/>
          </a:p>
        </p:txBody>
      </p:sp>
      <p:sp>
        <p:nvSpPr>
          <p:cNvPr id="3" name="Subtitle 2">
            <a:extLst>
              <a:ext uri="{FF2B5EF4-FFF2-40B4-BE49-F238E27FC236}">
                <a16:creationId xmlns:a16="http://schemas.microsoft.com/office/drawing/2014/main" id="{F4ED5E33-5B37-48EA-BDD5-E0F27FB4C480}"/>
              </a:ext>
            </a:extLst>
          </p:cNvPr>
          <p:cNvSpPr>
            <a:spLocks noGrp="1"/>
          </p:cNvSpPr>
          <p:nvPr>
            <p:ph type="subTitle" idx="1"/>
          </p:nvPr>
        </p:nvSpPr>
        <p:spPr/>
        <p:txBody>
          <a:bodyPr/>
          <a:lstStyle/>
          <a:p>
            <a:r>
              <a:rPr lang="en-US" dirty="0"/>
              <a:t>The Battle of Neighborhoods</a:t>
            </a:r>
            <a:endParaRPr lang="en-IN" dirty="0"/>
          </a:p>
        </p:txBody>
      </p:sp>
    </p:spTree>
    <p:extLst>
      <p:ext uri="{BB962C8B-B14F-4D97-AF65-F5344CB8AC3E}">
        <p14:creationId xmlns:p14="http://schemas.microsoft.com/office/powerpoint/2010/main" val="40756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lstStyle/>
          <a:p>
            <a:pPr marL="0" indent="0">
              <a:buNone/>
            </a:pPr>
            <a:r>
              <a:rPr lang="en-US" dirty="0"/>
              <a:t>✓ Objective and Problem Statement </a:t>
            </a:r>
          </a:p>
          <a:p>
            <a:pPr marL="0" indent="0">
              <a:buNone/>
            </a:pPr>
            <a:r>
              <a:rPr lang="en-US" dirty="0"/>
              <a:t>✓ Resolution </a:t>
            </a:r>
          </a:p>
          <a:p>
            <a:pPr marL="0" indent="0">
              <a:buNone/>
            </a:pPr>
            <a:r>
              <a:rPr lang="en-US" dirty="0"/>
              <a:t>✓ Automation </a:t>
            </a:r>
          </a:p>
          <a:p>
            <a:pPr marL="0" indent="0">
              <a:buNone/>
            </a:pPr>
            <a:r>
              <a:rPr lang="en-US" dirty="0"/>
              <a:t>✓ Input/ Output </a:t>
            </a:r>
          </a:p>
          <a:p>
            <a:pPr marL="0" indent="0">
              <a:buNone/>
            </a:pPr>
            <a:r>
              <a:rPr lang="en-US" dirty="0"/>
              <a:t>✓ Benefits </a:t>
            </a:r>
          </a:p>
          <a:p>
            <a:pPr marL="0" indent="0">
              <a:buNone/>
            </a:pPr>
            <a:r>
              <a:rPr lang="en-US" dirty="0"/>
              <a:t>✓ Limitations</a:t>
            </a:r>
            <a:endParaRPr lang="en-IN" dirty="0"/>
          </a:p>
        </p:txBody>
      </p:sp>
    </p:spTree>
    <p:extLst>
      <p:ext uri="{BB962C8B-B14F-4D97-AF65-F5344CB8AC3E}">
        <p14:creationId xmlns:p14="http://schemas.microsoft.com/office/powerpoint/2010/main" val="240574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Objective and Problem Statement</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1103312" y="1536570"/>
            <a:ext cx="8946541" cy="4711830"/>
          </a:xfrm>
        </p:spPr>
        <p:txBody>
          <a:bodyPr>
            <a:normAutofit fontScale="92500" lnSpcReduction="10000"/>
          </a:bodyPr>
          <a:lstStyle/>
          <a:p>
            <a:r>
              <a:rPr lang="en-US" dirty="0"/>
              <a:t>Objective</a:t>
            </a:r>
          </a:p>
          <a:p>
            <a:pPr marL="457200" lvl="1" indent="0">
              <a:buNone/>
            </a:pPr>
            <a:r>
              <a:rPr lang="en-US" dirty="0"/>
              <a:t>Using dataset containing NYC Boroughs and Neighborhood features coupled with data science and Machine Learning techniques, enable potential clients to make informed decision to find the right Manhattan's neighborhoods for opening a Grocery store.</a:t>
            </a:r>
          </a:p>
          <a:p>
            <a:pPr lvl="1"/>
            <a:endParaRPr lang="en-US" dirty="0"/>
          </a:p>
          <a:p>
            <a:r>
              <a:rPr lang="en-US" dirty="0"/>
              <a:t>Business Problem</a:t>
            </a:r>
          </a:p>
          <a:p>
            <a:pPr marL="457200" lvl="1" indent="0">
              <a:buNone/>
            </a:pPr>
            <a:r>
              <a:rPr lang="en-US" dirty="0"/>
              <a:t>New York City (NYC) is the most populous city and most densely populated major city in the United States. A global power city, New York City has been described uniquely as the financial capital of the world and exerts a significant impact upon commerce. Needless to say, the city and especially its borough Manhattan provides immense opportunities for entrepreneurs and businessmen. </a:t>
            </a:r>
          </a:p>
          <a:p>
            <a:pPr marL="457200" lvl="1" indent="0">
              <a:buNone/>
            </a:pPr>
            <a:endParaRPr lang="en-US" dirty="0"/>
          </a:p>
          <a:p>
            <a:pPr marL="457200" lvl="1" indent="0">
              <a:buNone/>
            </a:pPr>
            <a:r>
              <a:rPr lang="en-US" dirty="0"/>
              <a:t>NYC's food culture includes an array of international cuisines influenced by the city's immigrant history. This is evident from the fact that the city has a humongous number of restaurants, bars, cafes, joints et al. in its neighborhoods which creates a huge demand for raw materials to be supplied to these food outlets with quality and in a timely manner. In other words, a large scale Grocery store which would cater mainly in storing and supplying items required for restaurants' inventory. One of the challenge for any business to flourish is to carefully select the neighborhoods where it wants to target its customers.</a:t>
            </a:r>
            <a:endParaRPr lang="en-IN" dirty="0"/>
          </a:p>
        </p:txBody>
      </p:sp>
    </p:spTree>
    <p:extLst>
      <p:ext uri="{BB962C8B-B14F-4D97-AF65-F5344CB8AC3E}">
        <p14:creationId xmlns:p14="http://schemas.microsoft.com/office/powerpoint/2010/main" val="185023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Resolution:</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809214" y="1603424"/>
            <a:ext cx="10573571" cy="5153549"/>
          </a:xfrm>
        </p:spPr>
        <p:txBody>
          <a:bodyPr>
            <a:noAutofit/>
          </a:bodyPr>
          <a:lstStyle/>
          <a:p>
            <a:pPr marL="0" indent="0">
              <a:buNone/>
            </a:pPr>
            <a:r>
              <a:rPr lang="en-US" sz="1400" dirty="0"/>
              <a:t>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 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a:t>
            </a:r>
            <a:endParaRPr lang="en-IN" sz="1400" dirty="0"/>
          </a:p>
        </p:txBody>
      </p:sp>
    </p:spTree>
    <p:extLst>
      <p:ext uri="{BB962C8B-B14F-4D97-AF65-F5344CB8AC3E}">
        <p14:creationId xmlns:p14="http://schemas.microsoft.com/office/powerpoint/2010/main" val="12275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Automation Script:</a:t>
            </a:r>
          </a:p>
        </p:txBody>
      </p:sp>
      <p:graphicFrame>
        <p:nvGraphicFramePr>
          <p:cNvPr id="4" name="Content Placeholder 3">
            <a:extLst>
              <a:ext uri="{FF2B5EF4-FFF2-40B4-BE49-F238E27FC236}">
                <a16:creationId xmlns:a16="http://schemas.microsoft.com/office/drawing/2014/main" id="{AF6C9AA2-0CB2-42EC-90BA-D79B9E3EB33B}"/>
              </a:ext>
            </a:extLst>
          </p:cNvPr>
          <p:cNvGraphicFramePr>
            <a:graphicFrameLocks noGrp="1"/>
          </p:cNvGraphicFramePr>
          <p:nvPr>
            <p:ph idx="1"/>
            <p:extLst>
              <p:ext uri="{D42A27DB-BD31-4B8C-83A1-F6EECF244321}">
                <p14:modId xmlns:p14="http://schemas.microsoft.com/office/powerpoint/2010/main" val="4263472727"/>
              </p:ext>
            </p:extLst>
          </p:nvPr>
        </p:nvGraphicFramePr>
        <p:xfrm>
          <a:off x="874896" y="1640242"/>
          <a:ext cx="8947152" cy="4216400"/>
        </p:xfrm>
        <a:graphic>
          <a:graphicData uri="http://schemas.openxmlformats.org/drawingml/2006/table">
            <a:tbl>
              <a:tblPr bandRow="1">
                <a:tableStyleId>{5C22544A-7EE6-4342-B048-85BDC9FD1C3A}</a:tableStyleId>
              </a:tblPr>
              <a:tblGrid>
                <a:gridCol w="4473576">
                  <a:extLst>
                    <a:ext uri="{9D8B030D-6E8A-4147-A177-3AD203B41FA5}">
                      <a16:colId xmlns:a16="http://schemas.microsoft.com/office/drawing/2014/main" val="1814983325"/>
                    </a:ext>
                  </a:extLst>
                </a:gridCol>
                <a:gridCol w="4473576">
                  <a:extLst>
                    <a:ext uri="{9D8B030D-6E8A-4147-A177-3AD203B41FA5}">
                      <a16:colId xmlns:a16="http://schemas.microsoft.com/office/drawing/2014/main" val="136437437"/>
                    </a:ext>
                  </a:extLst>
                </a:gridCol>
              </a:tblGrid>
              <a:tr h="370840">
                <a:tc>
                  <a:txBody>
                    <a:bodyPr/>
                    <a:lstStyle/>
                    <a:p>
                      <a:r>
                        <a:rPr lang="en-IN" dirty="0"/>
                        <a:t>Scripting language</a:t>
                      </a:r>
                    </a:p>
                  </a:txBody>
                  <a:tcPr marL="77801" marR="77801"/>
                </a:tc>
                <a:tc>
                  <a:txBody>
                    <a:bodyPr/>
                    <a:lstStyle/>
                    <a:p>
                      <a:r>
                        <a:rPr lang="en-IN" dirty="0"/>
                        <a:t>Python 3.5</a:t>
                      </a:r>
                    </a:p>
                  </a:txBody>
                  <a:tcPr marL="77801" marR="77801"/>
                </a:tc>
                <a:extLst>
                  <a:ext uri="{0D108BD9-81ED-4DB2-BD59-A6C34878D82A}">
                    <a16:rowId xmlns:a16="http://schemas.microsoft.com/office/drawing/2014/main" val="1818809224"/>
                  </a:ext>
                </a:extLst>
              </a:tr>
              <a:tr h="370840">
                <a:tc>
                  <a:txBody>
                    <a:bodyPr/>
                    <a:lstStyle/>
                    <a:p>
                      <a:r>
                        <a:rPr lang="en-IN" dirty="0"/>
                        <a:t>IDE</a:t>
                      </a:r>
                    </a:p>
                  </a:txBody>
                  <a:tcPr marL="77801" marR="77801"/>
                </a:tc>
                <a:tc>
                  <a:txBody>
                    <a:bodyPr/>
                    <a:lstStyle/>
                    <a:p>
                      <a:r>
                        <a:rPr lang="en-IN" dirty="0"/>
                        <a:t>Notebook in IBM Watson</a:t>
                      </a:r>
                    </a:p>
                  </a:txBody>
                  <a:tcPr marL="77801" marR="77801"/>
                </a:tc>
                <a:extLst>
                  <a:ext uri="{0D108BD9-81ED-4DB2-BD59-A6C34878D82A}">
                    <a16:rowId xmlns:a16="http://schemas.microsoft.com/office/drawing/2014/main" val="4023648756"/>
                  </a:ext>
                </a:extLst>
              </a:tr>
              <a:tr h="370840">
                <a:tc>
                  <a:txBody>
                    <a:bodyPr/>
                    <a:lstStyle/>
                    <a:p>
                      <a:r>
                        <a:rPr lang="en-IN" dirty="0"/>
                        <a:t>Input</a:t>
                      </a:r>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JSON file with </a:t>
                      </a:r>
                      <a:r>
                        <a:rPr lang="en-US" sz="1800" kern="1200" dirty="0">
                          <a:solidFill>
                            <a:schemeClr val="dk1"/>
                          </a:solidFill>
                          <a:effectLst/>
                          <a:latin typeface="+mn-lt"/>
                          <a:ea typeface="+mn-ea"/>
                          <a:cs typeface="+mn-cs"/>
                        </a:rPr>
                        <a:t>Coordinates of each NYC Neighborhood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Foursquare location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215750236"/>
                  </a:ext>
                </a:extLst>
              </a:tr>
              <a:tr h="370840">
                <a:tc>
                  <a:txBody>
                    <a:bodyPr/>
                    <a:lstStyle/>
                    <a:p>
                      <a:r>
                        <a:rPr lang="en-IN" dirty="0"/>
                        <a:t>Output</a:t>
                      </a:r>
                    </a:p>
                  </a:txBody>
                  <a:tcPr marL="77801" marR="77801"/>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List of suggested neighborhoods in Manhattan to open a new Grocery Store.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 Suggested list of neighborhoods in Manhattan plotted on map.</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Population of venue categories in the selected cluster with list neighborhoods.</a:t>
                      </a: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1186702870"/>
                  </a:ext>
                </a:extLst>
              </a:tr>
            </a:tbl>
          </a:graphicData>
        </a:graphic>
      </p:graphicFrame>
    </p:spTree>
    <p:extLst>
      <p:ext uri="{BB962C8B-B14F-4D97-AF65-F5344CB8AC3E}">
        <p14:creationId xmlns:p14="http://schemas.microsoft.com/office/powerpoint/2010/main" val="344666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normAutofit/>
          </a:bodyPr>
          <a:lstStyle/>
          <a:p>
            <a:pPr marL="0" indent="0">
              <a:buNone/>
            </a:pPr>
            <a:r>
              <a:rPr lang="en-US" dirty="0"/>
              <a:t>✓ Dynamic recommendations</a:t>
            </a:r>
          </a:p>
          <a:p>
            <a:pPr marL="0" indent="0">
              <a:buNone/>
            </a:pPr>
            <a:r>
              <a:rPr lang="en-US" dirty="0"/>
              <a:t>✓ Flexibility in choosing the list of venue categories</a:t>
            </a:r>
          </a:p>
          <a:p>
            <a:pPr marL="0" indent="0">
              <a:buNone/>
            </a:pPr>
            <a:r>
              <a:rPr lang="en-US" dirty="0"/>
              <a:t>✓ Flexibility in choosing the Borough with its neighborhoods</a:t>
            </a:r>
          </a:p>
          <a:p>
            <a:pPr marL="0" indent="0">
              <a:buNone/>
            </a:pPr>
            <a:r>
              <a:rPr lang="en-US" dirty="0"/>
              <a:t>✓ Suggestions plotted on the map for clarity</a:t>
            </a:r>
            <a:endParaRPr lang="en-IN" dirty="0"/>
          </a:p>
        </p:txBody>
      </p:sp>
    </p:spTree>
    <p:extLst>
      <p:ext uri="{BB962C8B-B14F-4D97-AF65-F5344CB8AC3E}">
        <p14:creationId xmlns:p14="http://schemas.microsoft.com/office/powerpoint/2010/main" val="384203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8A9C-278D-4DD6-BD95-A01BBC1E09D7}"/>
              </a:ext>
            </a:extLst>
          </p:cNvPr>
          <p:cNvSpPr>
            <a:spLocks noGrp="1"/>
          </p:cNvSpPr>
          <p:nvPr>
            <p:ph type="ctrTitle"/>
          </p:nvPr>
        </p:nvSpPr>
        <p:spPr>
          <a:xfrm>
            <a:off x="1154955" y="4489938"/>
            <a:ext cx="8825658" cy="2473751"/>
          </a:xfrm>
        </p:spPr>
        <p:txBody>
          <a:bodyPr/>
          <a:lstStyle/>
          <a:p>
            <a:pPr algn="ctr"/>
            <a:r>
              <a:rPr lang="en-IN" dirty="0"/>
              <a:t>Thank You!</a:t>
            </a:r>
          </a:p>
        </p:txBody>
      </p:sp>
    </p:spTree>
    <p:extLst>
      <p:ext uri="{BB962C8B-B14F-4D97-AF65-F5344CB8AC3E}">
        <p14:creationId xmlns:p14="http://schemas.microsoft.com/office/powerpoint/2010/main" val="150192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240</TotalTime>
  <Words>743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Project Presentation for Coursera Capstone</vt:lpstr>
      <vt:lpstr>Agenda:</vt:lpstr>
      <vt:lpstr>Objective and Problem Statement</vt:lpstr>
      <vt:lpstr>Resolution:</vt:lpstr>
      <vt:lpstr>Automation Script:</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Coursera Capstone</dc:title>
  <dc:creator>Vijay Sankar Unnikrishnan</dc:creator>
  <cp:lastModifiedBy>MANO GEORGE</cp:lastModifiedBy>
  <cp:revision>9</cp:revision>
  <dcterms:created xsi:type="dcterms:W3CDTF">2018-11-14T07:06:36Z</dcterms:created>
  <dcterms:modified xsi:type="dcterms:W3CDTF">2018-11-19T03:12:33Z</dcterms:modified>
</cp:coreProperties>
</file>