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7" r:id="rId5"/>
    <p:sldId id="258" r:id="rId6"/>
    <p:sldId id="259" r:id="rId7"/>
    <p:sldId id="261" r:id="rId8"/>
    <p:sldId id="262" r:id="rId9"/>
    <p:sldId id="263" r:id="rId10"/>
    <p:sldId id="264" r:id="rId11"/>
    <p:sldId id="265" r:id="rId12"/>
    <p:sldId id="267" r:id="rId13"/>
    <p:sldId id="266"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manogna.meduri@gmail.com"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manogna-meduri/steganograph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manogna-meduri/steganograph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96715" y="342019"/>
            <a:ext cx="10993549" cy="1475013"/>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674320" y="946941"/>
            <a:ext cx="10993546" cy="468233"/>
          </a:xfrm>
        </p:spPr>
        <p:txBody>
          <a:bodyPr>
            <a:noAutofit/>
          </a:bodyPr>
          <a:lstStyle/>
          <a:p>
            <a:pPr algn="r"/>
            <a:r>
              <a:rPr lang="en-IN" sz="2400" dirty="0">
                <a:solidFill>
                  <a:schemeClr val="tx1"/>
                </a:solidFill>
              </a:rPr>
              <a:t>Khyathi Manogna Meduri</a:t>
            </a:r>
          </a:p>
          <a:p>
            <a:pPr algn="r"/>
            <a:r>
              <a:rPr lang="en-IN" sz="2400" cap="none" dirty="0">
                <a:solidFill>
                  <a:schemeClr val="tx1"/>
                </a:solidFill>
                <a:hlinkClick r:id="rId2">
                  <a:extLst>
                    <a:ext uri="{A12FA001-AC4F-418D-AE19-62706E023703}">
                      <ahyp:hlinkClr xmlns:ahyp="http://schemas.microsoft.com/office/drawing/2018/hyperlinkcolor" val="tx"/>
                    </a:ext>
                  </a:extLst>
                </a:hlinkClick>
              </a:rPr>
              <a:t>manogna.meduri@gmail</a:t>
            </a:r>
            <a:r>
              <a:rPr lang="en-IN" sz="2400" cap="none" dirty="0">
                <a:solidFill>
                  <a:srgbClr val="6EAC1C"/>
                </a:solidFill>
                <a:hlinkClick r:id="rId2">
                  <a:extLst>
                    <a:ext uri="{A12FA001-AC4F-418D-AE19-62706E023703}">
                      <ahyp:hlinkClr xmlns:ahyp="http://schemas.microsoft.com/office/drawing/2018/hyperlinkcolor" val="tx"/>
                    </a:ext>
                  </a:extLst>
                </a:hlinkClick>
              </a:rPr>
              <a:t>.</a:t>
            </a:r>
            <a:r>
              <a:rPr lang="en-IN" sz="2400" cap="none" dirty="0">
                <a:solidFill>
                  <a:schemeClr val="tx1"/>
                </a:solidFill>
                <a:hlinkClick r:id="rId2">
                  <a:extLst>
                    <a:ext uri="{A12FA001-AC4F-418D-AE19-62706E023703}">
                      <ahyp:hlinkClr xmlns:ahyp="http://schemas.microsoft.com/office/drawing/2018/hyperlinkcolor" val="tx"/>
                    </a:ext>
                  </a:extLst>
                </a:hlinkClick>
              </a:rPr>
              <a:t>com</a:t>
            </a:r>
            <a:endParaRPr lang="en-IN" sz="2400" cap="none" dirty="0">
              <a:solidFill>
                <a:schemeClr val="tx1"/>
              </a:solidFill>
            </a:endParaRPr>
          </a:p>
          <a:p>
            <a:pPr algn="r"/>
            <a:r>
              <a:rPr lang="en-IN" sz="2400" cap="none" dirty="0">
                <a:solidFill>
                  <a:schemeClr val="tx1"/>
                </a:solidFill>
              </a:rPr>
              <a:t>DVR &amp; DR.HS MIC COLLEGE OF TECHNOLOGY</a:t>
            </a:r>
            <a:r>
              <a:rPr lang="en-GB" sz="2400" cap="none" dirty="0">
                <a:solidFill>
                  <a:schemeClr val="tx1"/>
                </a:solidFill>
              </a:rPr>
              <a:t>, ANDHRA PRADESH</a:t>
            </a:r>
          </a:p>
          <a:p>
            <a:pPr algn="r"/>
            <a:r>
              <a:rPr lang="en-GB" sz="2400" cap="none" dirty="0">
                <a:solidFill>
                  <a:schemeClr val="tx1"/>
                </a:solidFill>
              </a:rPr>
              <a:t>CYBERSECURITY WITH KALI LINUX</a:t>
            </a:r>
            <a:endParaRPr lang="en-IN" sz="2400" cap="none" dirty="0">
              <a:solidFill>
                <a:schemeClr val="tx1"/>
              </a:solidFill>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562597" y="3081867"/>
            <a:ext cx="8146803" cy="3310466"/>
          </a:xfrm>
          <a:prstGeom prst="rect">
            <a:avLst/>
          </a:prstGeom>
        </p:spPr>
      </p:pic>
      <p:pic>
        <p:nvPicPr>
          <p:cNvPr id="5" name="Picture 4">
            <a:extLst>
              <a:ext uri="{FF2B5EF4-FFF2-40B4-BE49-F238E27FC236}">
                <a16:creationId xmlns:a16="http://schemas.microsoft.com/office/drawing/2014/main" id="{D55C7C27-D4AB-5D80-3515-7612BDA4488A}"/>
              </a:ext>
            </a:extLst>
          </p:cNvPr>
          <p:cNvPicPr>
            <a:picLocks noChangeAspect="1"/>
          </p:cNvPicPr>
          <p:nvPr/>
        </p:nvPicPr>
        <p:blipFill>
          <a:blip r:embed="rId4"/>
          <a:stretch>
            <a:fillRect/>
          </a:stretch>
        </p:blipFill>
        <p:spPr>
          <a:xfrm>
            <a:off x="596715" y="3081867"/>
            <a:ext cx="2405677" cy="322723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a:bodyPr>
          <a:lstStyle/>
          <a:p>
            <a:pPr marL="0" indent="0" algn="ctr">
              <a:buNone/>
            </a:pPr>
            <a:r>
              <a:rPr lang="en-US" sz="2800" dirty="0">
                <a:solidFill>
                  <a:schemeClr val="tx1"/>
                </a:solidFill>
                <a:hlinkClick r:id="rId2">
                  <a:extLst>
                    <a:ext uri="{A12FA001-AC4F-418D-AE19-62706E023703}">
                      <ahyp:hlinkClr xmlns:ahyp="http://schemas.microsoft.com/office/drawing/2018/hyperlinkcolor" val="tx"/>
                    </a:ext>
                  </a:extLst>
                </a:hlinkClick>
              </a:rPr>
              <a:t>https://github.com/manogna-meduri/steganography</a:t>
            </a:r>
            <a:r>
              <a:rPr lang="en-US" sz="2800" dirty="0">
                <a:solidFill>
                  <a:schemeClr val="tx1"/>
                </a:solidFill>
              </a:rPr>
              <a:t> </a:t>
            </a:r>
          </a:p>
        </p:txBody>
      </p:sp>
    </p:spTree>
    <p:extLst>
      <p:ext uri="{BB962C8B-B14F-4D97-AF65-F5344CB8AC3E}">
        <p14:creationId xmlns:p14="http://schemas.microsoft.com/office/powerpoint/2010/main" val="958589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a:bodyPr>
          <a:lstStyle/>
          <a:p>
            <a:pPr marL="0" indent="0" algn="ctr">
              <a:buNone/>
            </a:pPr>
            <a:r>
              <a:rPr lang="en-US" sz="2800" dirty="0">
                <a:solidFill>
                  <a:schemeClr val="tx1"/>
                </a:solidFill>
                <a:hlinkClick r:id="rId2">
                  <a:extLst>
                    <a:ext uri="{A12FA001-AC4F-418D-AE19-62706E023703}">
                      <ahyp:hlinkClr xmlns:ahyp="http://schemas.microsoft.com/office/drawing/2018/hyperlinkcolor" val="tx"/>
                    </a:ext>
                  </a:extLst>
                </a:hlinkClick>
              </a:rPr>
              <a:t>https://github.com/manogna-meduri/steganography</a:t>
            </a:r>
            <a:r>
              <a:rPr lang="en-US" sz="2800" dirty="0">
                <a:solidFill>
                  <a:schemeClr val="tx1"/>
                </a:solidFill>
              </a:rPr>
              <a:t> </a:t>
            </a:r>
          </a:p>
        </p:txBody>
      </p:sp>
    </p:spTree>
    <p:extLst>
      <p:ext uri="{BB962C8B-B14F-4D97-AF65-F5344CB8AC3E}">
        <p14:creationId xmlns:p14="http://schemas.microsoft.com/office/powerpoint/2010/main" val="204558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a:t>PROJECT TITLE/Problem Statement</a:t>
            </a:r>
            <a:br>
              <a:rPr lang="en-GB"/>
            </a:b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86190" y="1770848"/>
            <a:ext cx="11029615" cy="3634486"/>
          </a:xfrm>
        </p:spPr>
        <p:txBody>
          <a:bodyPr>
            <a:normAutofit/>
          </a:bodyPr>
          <a:lstStyle/>
          <a:p>
            <a:pPr marL="0" indent="0">
              <a:buNone/>
            </a:pPr>
            <a:r>
              <a:rPr lang="en-US" sz="3200" dirty="0"/>
              <a:t>Steganography-Based Secure Text Embedding in Images Using Steganography</a:t>
            </a:r>
          </a:p>
          <a:p>
            <a:pPr marL="0" indent="0">
              <a:buNone/>
            </a:pPr>
            <a:r>
              <a:rPr lang="en-US" sz="2000" dirty="0"/>
              <a:t>In an era where digital communication is ubiquitous, ensuring the confidentiality of sensitive information is crucial. Traditional encryption methods, while effective, signal the presence of sensitive information, making it a target for malicious actors. This project aims to develop a steganography system that embeds text within digital images using 8-bit steganography, making the hidden text imperceptible while ensuring robustness against common image processing operations</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3" y="2067731"/>
            <a:ext cx="11029615" cy="4178690"/>
          </a:xfrm>
        </p:spPr>
        <p:txBody>
          <a:bodyPr>
            <a:normAutofit/>
          </a:bodyPr>
          <a:lstStyle/>
          <a:p>
            <a:r>
              <a:rPr lang="en-US" sz="2000" dirty="0"/>
              <a:t>Introduction to Steganography</a:t>
            </a:r>
          </a:p>
          <a:p>
            <a:r>
              <a:rPr lang="en-US" sz="2000" dirty="0"/>
              <a:t>Project Overview</a:t>
            </a:r>
          </a:p>
          <a:p>
            <a:r>
              <a:rPr lang="en-US" sz="2000" dirty="0"/>
              <a:t>End Users of the Project</a:t>
            </a:r>
          </a:p>
          <a:p>
            <a:r>
              <a:rPr lang="en-US" sz="2000" dirty="0"/>
              <a:t>Solution and Value Proposition</a:t>
            </a:r>
          </a:p>
          <a:p>
            <a:r>
              <a:rPr lang="en-US" sz="2000" dirty="0"/>
              <a:t>Customization and Unique Features</a:t>
            </a:r>
          </a:p>
          <a:p>
            <a:r>
              <a:rPr lang="en-US" sz="2000" dirty="0"/>
              <a:t>Modelling</a:t>
            </a:r>
          </a:p>
          <a:p>
            <a:r>
              <a:rPr lang="en-US" sz="2000" dirty="0"/>
              <a:t>Results</a:t>
            </a:r>
          </a:p>
          <a:p>
            <a:r>
              <a:rPr lang="en-US" sz="2000" dirty="0"/>
              <a:t>Conclusion</a:t>
            </a:r>
          </a:p>
          <a:p>
            <a:pPr marL="0" indent="0">
              <a:buNone/>
            </a:pPr>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76195" y="1747098"/>
            <a:ext cx="11029615" cy="3634486"/>
          </a:xfrm>
        </p:spPr>
        <p:txBody>
          <a:bodyPr/>
          <a:lstStyle/>
          <a:p>
            <a:pPr marL="0" indent="0">
              <a:buNone/>
            </a:pPr>
            <a:r>
              <a:rPr lang="en-US" sz="3200" dirty="0"/>
              <a:t>Develop a steganography system that securely embeds text within images using steganography, ensuring the hidden text is imperceptible and resilient against common image processing operations.</a:t>
            </a:r>
          </a:p>
          <a:p>
            <a:endParaRPr lang="en-US"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sz="2400" dirty="0"/>
              <a:t>Individuals: Users that are looking to deliver secret information without being watched by anybody else.</a:t>
            </a:r>
          </a:p>
          <a:p>
            <a:r>
              <a:rPr lang="en-US" sz="2400" dirty="0"/>
              <a:t>Corporations: The firms that are relevant for confidentiality in communication.</a:t>
            </a:r>
          </a:p>
          <a:p>
            <a:r>
              <a:rPr lang="en-US" sz="2400" dirty="0"/>
              <a:t>Government Agencies: The security systems for sending confidential files are the diplomatic ones in the light of classified.</a:t>
            </a:r>
          </a:p>
          <a:p>
            <a:r>
              <a:rPr lang="en-US" sz="2400" dirty="0"/>
              <a:t>Cybersecurity Experts: Those are the IT professionals who develop secure communication channels.</a:t>
            </a:r>
          </a:p>
          <a:p>
            <a:pPr marL="0" indent="0">
              <a:buNone/>
            </a:pPr>
            <a:endParaRPr lang="en-US" dirty="0"/>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a:bodyPr>
          <a:lstStyle/>
          <a:p>
            <a:pPr marL="0" indent="0">
              <a:buNone/>
            </a:pPr>
            <a:r>
              <a:rPr lang="en-US" sz="2000" dirty="0"/>
              <a:t>Develop a steganography system that utilizes an 8-bit embedding algorithm for hiding text within images, supported by a user-friendly software application.</a:t>
            </a:r>
          </a:p>
          <a:p>
            <a:pPr marL="0" indent="0">
              <a:buNone/>
            </a:pPr>
            <a:r>
              <a:rPr lang="en-US" sz="2000" dirty="0"/>
              <a:t>Value Proposition:</a:t>
            </a:r>
          </a:p>
          <a:p>
            <a:r>
              <a:rPr lang="en-US" sz="2000" dirty="0"/>
              <a:t>Security and Discretion: Conceal the existence of sensitive information.</a:t>
            </a:r>
          </a:p>
          <a:p>
            <a:r>
              <a:rPr lang="en-US" sz="2000" dirty="0"/>
              <a:t>User-Friendly Interface: Easy to use for both technical and non-technical users.</a:t>
            </a:r>
          </a:p>
          <a:p>
            <a:r>
              <a:rPr lang="en-US" sz="2000" dirty="0"/>
              <a:t>Robustness: Resistant to common image processing operations.</a:t>
            </a:r>
          </a:p>
          <a:p>
            <a:r>
              <a:rPr lang="en-US" sz="2000" dirty="0"/>
              <a:t>Efficiency: Fast and reliable embedding and extraction processes</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a:bodyPr>
          <a:lstStyle/>
          <a:p>
            <a:r>
              <a:rPr lang="en-IN" sz="2400" dirty="0"/>
              <a:t>Enhanced 8-bit Algorithm: Developed a novel algorithm to maximize embedding capacity while ensuring imperceptibility.</a:t>
            </a:r>
          </a:p>
          <a:p>
            <a:r>
              <a:rPr lang="en-IN" sz="2400" dirty="0"/>
              <a:t>User Interface: Designed an intuitive GUI for seamless user experience.</a:t>
            </a:r>
          </a:p>
          <a:p>
            <a:r>
              <a:rPr lang="en-IN" sz="2400" dirty="0"/>
              <a:t>Security Features: Added encryption layer to protect embedded text.</a:t>
            </a:r>
          </a:p>
          <a:p>
            <a:r>
              <a:rPr lang="en-IN" sz="2400" dirty="0"/>
              <a:t>Robust Testing: Conducted extensive testing with various image processing scenarios to ensure reliability</a:t>
            </a:r>
            <a:endParaRPr lang="en-US" sz="2400" dirty="0"/>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pPr marL="0" indent="0">
              <a:buNone/>
            </a:pPr>
            <a:r>
              <a:rPr lang="en-US" sz="2000" dirty="0"/>
              <a:t>The steganography system uses an 8-bit embedding method to hide text within digital images. This method modifies the least significant bits of each byte in the image to embed the text, ensuring minimal visual distortion. To enhance security, the text is encrypted before embedding. Additionally, error correction codes are implemented to ensure the embedded text can be accurately recovered even if the image undergoes common processing operations such as resizing or compression. The software architecture includes a user-friendly frontend GUI for easy interaction and a backend that handles the core steganography and encryption processes.</a:t>
            </a:r>
          </a:p>
          <a:p>
            <a:endParaRPr lang="en-US" dirty="0"/>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Results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92500"/>
          </a:bodyPr>
          <a:lstStyle/>
          <a:p>
            <a:pPr marL="0" indent="0">
              <a:buNone/>
            </a:pPr>
            <a:r>
              <a:rPr lang="en-US" sz="2400" dirty="0"/>
              <a:t>Testing and evaluation depicted that the steganography system is, in fact, capable enough to hide texts within the image without visible differences. The text encoded was left unaltered and is still recoverable which indicates the robustness of the system. The best results were achieved in the performance tests with embedding and extraction processes carried out efficiently and with processing times below the normal. The feedback from users often pointed out the simplicity of the interface and its ease of use. Objective criteria, such as the high value of Peak Signal-to-Noise Ratio (PSRN) values, indicated minimal error in the system during the testing, and the success in the text retrieval is a good indicator as well that the system is reliable and effective.</a:t>
            </a:r>
          </a:p>
          <a:p>
            <a:endParaRPr lang="en-US" dirty="0"/>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24</TotalTime>
  <Words>633</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Franklin Gothic Book</vt:lpstr>
      <vt:lpstr>Franklin Gothic Demi</vt:lpstr>
      <vt:lpstr>Wingdings 2</vt:lpstr>
      <vt:lpstr>DividendVTI</vt:lpstr>
      <vt:lpstr>Student Details</vt:lpstr>
      <vt:lpstr>PROJECT TITLE/Problem Statement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LIKHITH</cp:lastModifiedBy>
  <cp:revision>6</cp:revision>
  <dcterms:created xsi:type="dcterms:W3CDTF">2021-05-26T16:50:10Z</dcterms:created>
  <dcterms:modified xsi:type="dcterms:W3CDTF">2024-07-09T18:06:54Z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