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7" r:id="rId3"/>
    <p:sldId id="266" r:id="rId4"/>
    <p:sldId id="259" r:id="rId5"/>
    <p:sldId id="260" r:id="rId6"/>
    <p:sldId id="261" r:id="rId7"/>
    <p:sldId id="262" r:id="rId8"/>
    <p:sldId id="263"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10/23/2024</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587395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10/23/2024</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813200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10/23/2024</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155171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10/23/2024</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395688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10/23/2024</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88858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10/23/2024</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0166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10/23/2024</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746059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10/23/2024</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080908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10/23/2024</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850357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10/23/2024</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2200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10/23/2024</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4848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10/23/2024</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3714270928"/>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AE87E6-E67F-6EC3-DCB0-237E7C0624B1}"/>
              </a:ext>
            </a:extLst>
          </p:cNvPr>
          <p:cNvSpPr>
            <a:spLocks noGrp="1"/>
          </p:cNvSpPr>
          <p:nvPr>
            <p:ph type="ctrTitle"/>
          </p:nvPr>
        </p:nvSpPr>
        <p:spPr>
          <a:xfrm>
            <a:off x="5297762" y="640080"/>
            <a:ext cx="6251110" cy="3566160"/>
          </a:xfrm>
        </p:spPr>
        <p:txBody>
          <a:bodyPr anchor="b">
            <a:normAutofit/>
          </a:bodyPr>
          <a:lstStyle/>
          <a:p>
            <a:r>
              <a:rPr lang="en-US" dirty="0">
                <a:ln w="22225">
                  <a:solidFill>
                    <a:schemeClr val="tx1"/>
                  </a:solidFill>
                  <a:miter lim="800000"/>
                </a:ln>
              </a:rPr>
              <a:t>Patient care web portal</a:t>
            </a:r>
          </a:p>
        </p:txBody>
      </p:sp>
      <p:sp>
        <p:nvSpPr>
          <p:cNvPr id="3" name="Subtitle 2">
            <a:extLst>
              <a:ext uri="{FF2B5EF4-FFF2-40B4-BE49-F238E27FC236}">
                <a16:creationId xmlns:a16="http://schemas.microsoft.com/office/drawing/2014/main" id="{D61F226D-8888-8732-09AE-7EDAC28DCCAF}"/>
              </a:ext>
            </a:extLst>
          </p:cNvPr>
          <p:cNvSpPr>
            <a:spLocks noGrp="1"/>
          </p:cNvSpPr>
          <p:nvPr>
            <p:ph type="subTitle" idx="1"/>
          </p:nvPr>
        </p:nvSpPr>
        <p:spPr>
          <a:xfrm>
            <a:off x="5297760" y="4636008"/>
            <a:ext cx="6251111" cy="1572768"/>
          </a:xfrm>
        </p:spPr>
        <p:txBody>
          <a:bodyPr>
            <a:noAutofit/>
          </a:bodyPr>
          <a:lstStyle/>
          <a:p>
            <a:r>
              <a:rPr lang="en-US" sz="1600" dirty="0">
                <a:latin typeface="Goudy Old Style" panose="02020502050305020303" pitchFamily="18" charset="0"/>
                <a:cs typeface="Times New Roman" panose="02020603050405020304" pitchFamily="18" charset="0"/>
              </a:rPr>
              <a:t>Team 24</a:t>
            </a:r>
          </a:p>
          <a:p>
            <a:r>
              <a:rPr lang="en-US" sz="1400" b="0" i="0" dirty="0">
                <a:solidFill>
                  <a:srgbClr val="363636"/>
                </a:solidFill>
                <a:effectLst/>
                <a:latin typeface="Goudy Old Style" panose="02020502050305020303" pitchFamily="18" charset="0"/>
                <a:cs typeface="Times New Roman" panose="02020603050405020304" pitchFamily="18" charset="0"/>
              </a:rPr>
              <a:t>Choladevi Gheereddy  A20544476</a:t>
            </a:r>
            <a:endParaRPr lang="en-US" sz="1400" dirty="0">
              <a:latin typeface="Goudy Old Style" panose="02020502050305020303" pitchFamily="18" charset="0"/>
              <a:cs typeface="Times New Roman" panose="02020603050405020304" pitchFamily="18" charset="0"/>
            </a:endParaRPr>
          </a:p>
          <a:p>
            <a:pPr algn="l"/>
            <a:r>
              <a:rPr lang="it-IT" sz="1400" b="0" i="0" dirty="0">
                <a:solidFill>
                  <a:srgbClr val="363636"/>
                </a:solidFill>
                <a:effectLst/>
                <a:latin typeface="Goudy Old Style" panose="02020502050305020303" pitchFamily="18" charset="0"/>
                <a:cs typeface="Times New Roman" panose="02020603050405020304" pitchFamily="18" charset="0"/>
              </a:rPr>
              <a:t>Arvind Divakar  A20543054</a:t>
            </a:r>
          </a:p>
          <a:p>
            <a:pPr algn="l"/>
            <a:r>
              <a:rPr lang="it-IT" sz="1400" b="0" i="0" dirty="0">
                <a:solidFill>
                  <a:srgbClr val="363636"/>
                </a:solidFill>
                <a:effectLst/>
                <a:latin typeface="Goudy Old Style" panose="02020502050305020303" pitchFamily="18" charset="0"/>
                <a:cs typeface="Times New Roman" panose="02020603050405020304" pitchFamily="18" charset="0"/>
              </a:rPr>
              <a:t>Manogna Vadlamudi  A20551908</a:t>
            </a:r>
          </a:p>
          <a:p>
            <a:pPr algn="l"/>
            <a:r>
              <a:rPr lang="it-IT" sz="1400" b="0" i="0" dirty="0">
                <a:solidFill>
                  <a:srgbClr val="363636"/>
                </a:solidFill>
                <a:effectLst/>
                <a:latin typeface="Goudy Old Style" panose="02020502050305020303" pitchFamily="18" charset="0"/>
                <a:cs typeface="Times New Roman" panose="02020603050405020304" pitchFamily="18" charset="0"/>
              </a:rPr>
              <a:t>Tejaswini Bollepalli  A20562616</a:t>
            </a:r>
          </a:p>
          <a:p>
            <a:endParaRPr lang="en-US" sz="1400" dirty="0">
              <a:latin typeface="Goudy Old Style" panose="02020502050305020303" pitchFamily="18" charset="0"/>
            </a:endParaRPr>
          </a:p>
          <a:p>
            <a:endParaRPr lang="en-US" sz="1400" dirty="0">
              <a:latin typeface="Goudy Old Style" panose="02020502050305020303" pitchFamily="18" charset="0"/>
            </a:endParaRPr>
          </a:p>
        </p:txBody>
      </p:sp>
      <p:sp>
        <p:nvSpPr>
          <p:cNvPr id="12" name="Rectangle 6">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58E5FE"/>
          </a:solidFill>
          <a:ln w="38100" cap="rnd">
            <a:solidFill>
              <a:srgbClr val="58E5FE"/>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omputer screen with medical information&#10;&#10;Description automatically generated">
            <a:extLst>
              <a:ext uri="{FF2B5EF4-FFF2-40B4-BE49-F238E27FC236}">
                <a16:creationId xmlns:a16="http://schemas.microsoft.com/office/drawing/2014/main" id="{F9E65DFD-FEE9-7BF8-BF27-496CE79CED66}"/>
              </a:ext>
            </a:extLst>
          </p:cNvPr>
          <p:cNvPicPr>
            <a:picLocks noChangeAspect="1"/>
          </p:cNvPicPr>
          <p:nvPr/>
        </p:nvPicPr>
        <p:blipFill>
          <a:blip r:embed="rId2">
            <a:extLst>
              <a:ext uri="{28A0092B-C50C-407E-A947-70E740481C1C}">
                <a14:useLocalDpi xmlns:a14="http://schemas.microsoft.com/office/drawing/2010/main" val="0"/>
              </a:ext>
            </a:extLst>
          </a:blip>
          <a:srcRect l="16044" r="16045"/>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1611139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26983-3755-F53C-B644-23380613E01C}"/>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74B70FAA-B891-63D8-D95B-4A914E1968AC}"/>
              </a:ext>
            </a:extLst>
          </p:cNvPr>
          <p:cNvSpPr>
            <a:spLocks noGrp="1"/>
          </p:cNvSpPr>
          <p:nvPr>
            <p:ph idx="1"/>
          </p:nvPr>
        </p:nvSpPr>
        <p:spPr>
          <a:xfrm>
            <a:off x="936522" y="2055813"/>
            <a:ext cx="5808406" cy="3979803"/>
          </a:xfrm>
        </p:spPr>
        <p:txBody>
          <a:bodyPr>
            <a:normAutofit/>
          </a:bodyPr>
          <a:lstStyle/>
          <a:p>
            <a:pPr marL="0" indent="0" algn="just">
              <a:lnSpc>
                <a:spcPct val="100000"/>
              </a:lnSpc>
              <a:buNone/>
            </a:pPr>
            <a:r>
              <a:rPr lang="en-US" sz="2000" dirty="0">
                <a:latin typeface="Goudy Old Style" panose="02020502050305020303" pitchFamily="18" charset="0"/>
                <a:ea typeface="Yu Gothic UI Semilight" panose="020B0400000000000000" pitchFamily="34" charset="-128"/>
                <a:cs typeface="Times New Roman" panose="02020603050405020304" pitchFamily="18" charset="0"/>
              </a:rPr>
              <a:t>Healthcare providers face challenges in managing patient appointments, medical records, and prescription information efficiently. Patients often struggle with booking appointments, accessing their medical history, and viewing prescriptions in a timely manner, leading to delays in care and frustration. To address this, we aim to develop a Patient Care Web Portal that allows patients to easily book appointments, securely access their medical records and prescriptions, and review test results. This system will streamline communication between healthcare providers and patients, improve patient satisfaction.</a:t>
            </a:r>
          </a:p>
          <a:p>
            <a:pPr marL="0" indent="0">
              <a:lnSpc>
                <a:spcPct val="100000"/>
              </a:lnSpc>
              <a:buNone/>
            </a:pPr>
            <a:endParaRPr lang="en-US" sz="2000" dirty="0">
              <a:latin typeface="Goudy Old Style" panose="02020502050305020303" pitchFamily="18" charset="0"/>
              <a:cs typeface="Times New Roman" panose="02020603050405020304" pitchFamily="18" charset="0"/>
            </a:endParaRPr>
          </a:p>
          <a:p>
            <a:pPr marL="0" indent="0">
              <a:lnSpc>
                <a:spcPct val="100000"/>
              </a:lnSpc>
              <a:buNone/>
            </a:pPr>
            <a:endParaRPr lang="en-US" sz="2000" dirty="0">
              <a:latin typeface="Goudy Old Style" panose="02020502050305020303" pitchFamily="18" charset="0"/>
              <a:cs typeface="Times New Roman" panose="02020603050405020304" pitchFamily="18" charset="0"/>
            </a:endParaRPr>
          </a:p>
          <a:p>
            <a:pPr marL="0" indent="0">
              <a:lnSpc>
                <a:spcPct val="100000"/>
              </a:lnSpc>
              <a:buNone/>
            </a:pPr>
            <a:endParaRPr lang="en-US" sz="2000" dirty="0">
              <a:latin typeface="Goudy Old Style" panose="02020502050305020303" pitchFamily="18" charset="0"/>
              <a:cs typeface="Times New Roman" panose="02020603050405020304" pitchFamily="18" charset="0"/>
            </a:endParaRPr>
          </a:p>
          <a:p>
            <a:endParaRPr lang="en-US" sz="2000" dirty="0"/>
          </a:p>
        </p:txBody>
      </p:sp>
      <p:pic>
        <p:nvPicPr>
          <p:cNvPr id="5" name="Picture 4">
            <a:extLst>
              <a:ext uri="{FF2B5EF4-FFF2-40B4-BE49-F238E27FC236}">
                <a16:creationId xmlns:a16="http://schemas.microsoft.com/office/drawing/2014/main" id="{4BEE967D-90DD-DCC3-8928-245E5E6FBAA2}"/>
              </a:ext>
            </a:extLst>
          </p:cNvPr>
          <p:cNvPicPr>
            <a:picLocks noChangeAspect="1"/>
          </p:cNvPicPr>
          <p:nvPr/>
        </p:nvPicPr>
        <p:blipFill>
          <a:blip r:embed="rId2"/>
          <a:stretch>
            <a:fillRect/>
          </a:stretch>
        </p:blipFill>
        <p:spPr>
          <a:xfrm>
            <a:off x="7973961" y="0"/>
            <a:ext cx="4218039" cy="6858000"/>
          </a:xfrm>
          <a:prstGeom prst="rect">
            <a:avLst/>
          </a:prstGeom>
        </p:spPr>
      </p:pic>
    </p:spTree>
    <p:extLst>
      <p:ext uri="{BB962C8B-B14F-4D97-AF65-F5344CB8AC3E}">
        <p14:creationId xmlns:p14="http://schemas.microsoft.com/office/powerpoint/2010/main" val="3168669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9EBC9-2408-ECF2-3C7A-0D78B1E68E26}"/>
              </a:ext>
            </a:extLst>
          </p:cNvPr>
          <p:cNvSpPr>
            <a:spLocks noGrp="1"/>
          </p:cNvSpPr>
          <p:nvPr>
            <p:ph type="title"/>
          </p:nvPr>
        </p:nvSpPr>
        <p:spPr/>
        <p:txBody>
          <a:bodyPr/>
          <a:lstStyle/>
          <a:p>
            <a:r>
              <a:rPr lang="en-US" dirty="0"/>
              <a:t>WATERFALL model</a:t>
            </a:r>
          </a:p>
        </p:txBody>
      </p:sp>
      <p:sp>
        <p:nvSpPr>
          <p:cNvPr id="3" name="Content Placeholder 2">
            <a:extLst>
              <a:ext uri="{FF2B5EF4-FFF2-40B4-BE49-F238E27FC236}">
                <a16:creationId xmlns:a16="http://schemas.microsoft.com/office/drawing/2014/main" id="{84E11D23-59EA-5DC0-5690-F02AC3F033FB}"/>
              </a:ext>
            </a:extLst>
          </p:cNvPr>
          <p:cNvSpPr>
            <a:spLocks noGrp="1"/>
          </p:cNvSpPr>
          <p:nvPr>
            <p:ph idx="1"/>
          </p:nvPr>
        </p:nvSpPr>
        <p:spPr>
          <a:xfrm>
            <a:off x="838200" y="1929384"/>
            <a:ext cx="6788247" cy="3950306"/>
          </a:xfrm>
        </p:spPr>
        <p:txBody>
          <a:bodyPr>
            <a:noAutofit/>
          </a:bodyPr>
          <a:lstStyle/>
          <a:p>
            <a:pPr marL="0" indent="0" algn="just">
              <a:buNone/>
            </a:pPr>
            <a:r>
              <a:rPr lang="en-US" sz="1500" dirty="0">
                <a:latin typeface="Goudy Old Style" panose="02020502050305020303" pitchFamily="18" charset="0"/>
                <a:cs typeface="Times New Roman" panose="02020603050405020304" pitchFamily="18" charset="0"/>
              </a:rPr>
              <a:t>The Waterfall model is sequential and linear, with each step dependent on the outcomes of the one preceding it. Since it is hard to adapt modifications later, it demands clearly specified requirements at beginning. The process is precise and well-planned. Errors are fixed at the end since it focuses  on testing only after implementation</a:t>
            </a:r>
          </a:p>
          <a:p>
            <a:pPr algn="just"/>
            <a:r>
              <a:rPr lang="en-US" sz="1500" b="1" dirty="0">
                <a:latin typeface="Goudy Old Style" panose="02020502050305020303" pitchFamily="18" charset="0"/>
                <a:cs typeface="Times New Roman" panose="02020603050405020304" pitchFamily="18" charset="0"/>
              </a:rPr>
              <a:t>Requirements:</a:t>
            </a:r>
            <a:r>
              <a:rPr lang="en-US" sz="1500" dirty="0">
                <a:latin typeface="Goudy Old Style" panose="02020502050305020303" pitchFamily="18" charset="0"/>
                <a:cs typeface="Times New Roman" panose="02020603050405020304" pitchFamily="18" charset="0"/>
              </a:rPr>
              <a:t> </a:t>
            </a:r>
            <a:r>
              <a:rPr lang="en-US" sz="1500" kern="100" dirty="0">
                <a:effectLst/>
                <a:latin typeface="Goudy Old Style" panose="02020502050305020303" pitchFamily="18" charset="0"/>
                <a:ea typeface="Aptos" panose="020B0004020202020204" pitchFamily="34" charset="0"/>
                <a:cs typeface="Times New Roman" panose="02020603050405020304" pitchFamily="18" charset="0"/>
              </a:rPr>
              <a:t>Gather details about what the portal should offer, such as appointment booking, medical records access, and prescription viewing.</a:t>
            </a:r>
            <a:r>
              <a:rPr lang="en-US" sz="1500" dirty="0">
                <a:latin typeface="Goudy Old Style" panose="02020502050305020303" pitchFamily="18" charset="0"/>
                <a:cs typeface="Times New Roman" panose="02020603050405020304" pitchFamily="18" charset="0"/>
              </a:rPr>
              <a:t>.</a:t>
            </a:r>
          </a:p>
          <a:p>
            <a:pPr algn="just"/>
            <a:r>
              <a:rPr lang="en-US" sz="1500" b="1" dirty="0">
                <a:latin typeface="Goudy Old Style" panose="02020502050305020303" pitchFamily="18" charset="0"/>
                <a:cs typeface="Times New Roman" panose="02020603050405020304" pitchFamily="18" charset="0"/>
              </a:rPr>
              <a:t>Analysis/Design: </a:t>
            </a:r>
            <a:r>
              <a:rPr lang="en-US" sz="1500" kern="100" dirty="0">
                <a:effectLst/>
                <a:latin typeface="Goudy Old Style" panose="02020502050305020303" pitchFamily="18" charset="0"/>
                <a:ea typeface="Aptos" panose="020B0004020202020204" pitchFamily="34" charset="0"/>
                <a:cs typeface="Times New Roman" panose="02020603050405020304" pitchFamily="18" charset="0"/>
              </a:rPr>
              <a:t>Planning the portal structure, including the user interface, database design for storing patient information, and security measures</a:t>
            </a:r>
          </a:p>
          <a:p>
            <a:pPr algn="just"/>
            <a:r>
              <a:rPr lang="en-US" sz="1500" b="1" dirty="0">
                <a:latin typeface="Goudy Old Style" panose="02020502050305020303" pitchFamily="18" charset="0"/>
                <a:cs typeface="Times New Roman" panose="02020603050405020304" pitchFamily="18" charset="0"/>
              </a:rPr>
              <a:t>Implementation:</a:t>
            </a:r>
            <a:r>
              <a:rPr lang="en-US" sz="1500" dirty="0">
                <a:latin typeface="Goudy Old Style" panose="02020502050305020303" pitchFamily="18" charset="0"/>
                <a:cs typeface="Times New Roman" panose="02020603050405020304" pitchFamily="18" charset="0"/>
              </a:rPr>
              <a:t> </a:t>
            </a:r>
            <a:r>
              <a:rPr lang="en-US" sz="1500" kern="100" dirty="0">
                <a:effectLst/>
                <a:latin typeface="Goudy Old Style" panose="02020502050305020303" pitchFamily="18" charset="0"/>
                <a:ea typeface="Aptos" panose="020B0004020202020204" pitchFamily="34" charset="0"/>
                <a:cs typeface="Times New Roman" panose="02020603050405020304" pitchFamily="18" charset="0"/>
              </a:rPr>
              <a:t>Building the portal by coding each feature.</a:t>
            </a:r>
          </a:p>
          <a:p>
            <a:pPr algn="just"/>
            <a:r>
              <a:rPr lang="en-US" sz="1500" b="1" dirty="0">
                <a:latin typeface="Goudy Old Style" panose="02020502050305020303" pitchFamily="18" charset="0"/>
                <a:cs typeface="Times New Roman" panose="02020603050405020304" pitchFamily="18" charset="0"/>
              </a:rPr>
              <a:t>Testing: </a:t>
            </a:r>
            <a:r>
              <a:rPr lang="en-US" sz="1500" kern="100" dirty="0">
                <a:effectLst/>
                <a:latin typeface="Goudy Old Style" panose="02020502050305020303" pitchFamily="18" charset="0"/>
                <a:ea typeface="Aptos" panose="020B0004020202020204" pitchFamily="34" charset="0"/>
                <a:cs typeface="Times New Roman" panose="02020603050405020304" pitchFamily="18" charset="0"/>
              </a:rPr>
              <a:t>Making sure all features function correctly by performing tests.</a:t>
            </a:r>
          </a:p>
          <a:p>
            <a:pPr algn="just"/>
            <a:r>
              <a:rPr lang="en-US" sz="1500" b="1" dirty="0">
                <a:latin typeface="Goudy Old Style" panose="02020502050305020303" pitchFamily="18" charset="0"/>
                <a:cs typeface="Times New Roman" panose="02020603050405020304" pitchFamily="18" charset="0"/>
              </a:rPr>
              <a:t>Documentation: </a:t>
            </a:r>
            <a:r>
              <a:rPr lang="en-US" sz="1500" kern="100" dirty="0">
                <a:effectLst/>
                <a:latin typeface="Goudy Old Style" panose="02020502050305020303" pitchFamily="18" charset="0"/>
                <a:ea typeface="Aptos" panose="020B0004020202020204" pitchFamily="34" charset="0"/>
                <a:cs typeface="Times New Roman" panose="02020603050405020304" pitchFamily="18" charset="0"/>
              </a:rPr>
              <a:t>Writing guides for both users (patients and doctors) and technical documentation(for future developers) to manage and maintain the portal.</a:t>
            </a:r>
          </a:p>
          <a:p>
            <a:pPr marL="0" indent="0">
              <a:buNone/>
            </a:pPr>
            <a:endParaRPr lang="en-US" sz="1500" dirty="0"/>
          </a:p>
        </p:txBody>
      </p:sp>
      <p:pic>
        <p:nvPicPr>
          <p:cNvPr id="4" name="Content Placeholder 4">
            <a:extLst>
              <a:ext uri="{FF2B5EF4-FFF2-40B4-BE49-F238E27FC236}">
                <a16:creationId xmlns:a16="http://schemas.microsoft.com/office/drawing/2014/main" id="{F47DBF49-8E0F-DC32-A1C3-5A7440A9181A}"/>
              </a:ext>
            </a:extLst>
          </p:cNvPr>
          <p:cNvPicPr>
            <a:picLocks noChangeAspect="1"/>
          </p:cNvPicPr>
          <p:nvPr/>
        </p:nvPicPr>
        <p:blipFill>
          <a:blip r:embed="rId2"/>
          <a:stretch>
            <a:fillRect/>
          </a:stretch>
        </p:blipFill>
        <p:spPr>
          <a:xfrm>
            <a:off x="7626447" y="1929384"/>
            <a:ext cx="4197039" cy="3822487"/>
          </a:xfrm>
          <a:prstGeom prst="rect">
            <a:avLst/>
          </a:prstGeom>
        </p:spPr>
      </p:pic>
    </p:spTree>
    <p:extLst>
      <p:ext uri="{BB962C8B-B14F-4D97-AF65-F5344CB8AC3E}">
        <p14:creationId xmlns:p14="http://schemas.microsoft.com/office/powerpoint/2010/main" val="184954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EE0E5-0272-1475-2737-A25C3392C622}"/>
              </a:ext>
            </a:extLst>
          </p:cNvPr>
          <p:cNvSpPr>
            <a:spLocks noGrp="1"/>
          </p:cNvSpPr>
          <p:nvPr>
            <p:ph type="title"/>
          </p:nvPr>
        </p:nvSpPr>
        <p:spPr/>
        <p:txBody>
          <a:bodyPr/>
          <a:lstStyle/>
          <a:p>
            <a:r>
              <a:rPr lang="en-US"/>
              <a:t>AI Agents</a:t>
            </a:r>
            <a:endParaRPr lang="en-US" dirty="0"/>
          </a:p>
        </p:txBody>
      </p:sp>
      <p:sp>
        <p:nvSpPr>
          <p:cNvPr id="3" name="Content Placeholder 2">
            <a:extLst>
              <a:ext uri="{FF2B5EF4-FFF2-40B4-BE49-F238E27FC236}">
                <a16:creationId xmlns:a16="http://schemas.microsoft.com/office/drawing/2014/main" id="{616AEE6D-570B-E44B-522D-EFA20FA73F10}"/>
              </a:ext>
            </a:extLst>
          </p:cNvPr>
          <p:cNvSpPr>
            <a:spLocks noGrp="1"/>
          </p:cNvSpPr>
          <p:nvPr>
            <p:ph idx="1"/>
          </p:nvPr>
        </p:nvSpPr>
        <p:spPr>
          <a:xfrm>
            <a:off x="592393" y="2057203"/>
            <a:ext cx="10515600" cy="4205945"/>
          </a:xfrm>
        </p:spPr>
        <p:txBody>
          <a:bodyPr>
            <a:noAutofit/>
          </a:bodyPr>
          <a:lstStyle/>
          <a:p>
            <a:pPr algn="just"/>
            <a:r>
              <a:rPr lang="en-US" sz="1500" b="1" dirty="0">
                <a:latin typeface="Goudy Old Style" panose="02020502050305020303" pitchFamily="18" charset="0"/>
              </a:rPr>
              <a:t>Customer Proxy</a:t>
            </a:r>
            <a:r>
              <a:rPr lang="en-US" sz="1500" dirty="0">
                <a:latin typeface="Goudy Old Style" panose="02020502050305020303" pitchFamily="18" charset="0"/>
              </a:rPr>
              <a:t>: Acts as the bridge between the customers and the project team by communicating the customers' requirements clearly.</a:t>
            </a:r>
          </a:p>
          <a:p>
            <a:pPr algn="just"/>
            <a:r>
              <a:rPr lang="en-US" sz="1500" b="1" dirty="0">
                <a:latin typeface="Goudy Old Style" panose="02020502050305020303" pitchFamily="18" charset="0"/>
              </a:rPr>
              <a:t>Project Manager</a:t>
            </a:r>
            <a:r>
              <a:rPr lang="en-US" sz="1500" dirty="0">
                <a:latin typeface="Goudy Old Style" panose="02020502050305020303" pitchFamily="18" charset="0"/>
              </a:rPr>
              <a:t>: Responsible for managing the project timeline, coordinating tasks, and ensuring that the project progresses smoothly and within schedule.</a:t>
            </a:r>
          </a:p>
          <a:p>
            <a:pPr algn="just"/>
            <a:r>
              <a:rPr lang="en-US" sz="1500" b="1" dirty="0">
                <a:latin typeface="Goudy Old Style" panose="02020502050305020303" pitchFamily="18" charset="0"/>
              </a:rPr>
              <a:t>Requirement Engineer</a:t>
            </a:r>
            <a:r>
              <a:rPr lang="en-US" sz="1500" dirty="0">
                <a:latin typeface="Goudy Old Style" panose="02020502050305020303" pitchFamily="18" charset="0"/>
              </a:rPr>
              <a:t>: Gathers detailed requirements from the customer, helping to estimate and define the system's scope and objectives.</a:t>
            </a:r>
          </a:p>
          <a:p>
            <a:pPr algn="just"/>
            <a:r>
              <a:rPr lang="en-US" sz="1500" b="1" dirty="0">
                <a:latin typeface="Goudy Old Style" panose="02020502050305020303" pitchFamily="18" charset="0"/>
              </a:rPr>
              <a:t>System Engineer</a:t>
            </a:r>
            <a:r>
              <a:rPr lang="en-US" sz="1500" dirty="0">
                <a:latin typeface="Goudy Old Style" panose="02020502050305020303" pitchFamily="18" charset="0"/>
              </a:rPr>
              <a:t>: Designs the overall system architecture, ensuring the system is built according to the requirements and technical constraints.</a:t>
            </a:r>
          </a:p>
          <a:p>
            <a:pPr algn="just"/>
            <a:r>
              <a:rPr lang="en-US" sz="1500" b="1" dirty="0">
                <a:latin typeface="Goudy Old Style" panose="02020502050305020303" pitchFamily="18" charset="0"/>
              </a:rPr>
              <a:t>Software Engineer</a:t>
            </a:r>
            <a:r>
              <a:rPr lang="en-US" sz="1500" dirty="0">
                <a:latin typeface="Goudy Old Style" panose="02020502050305020303" pitchFamily="18" charset="0"/>
              </a:rPr>
              <a:t>: Writes the actual source code to implement the system, translating the system design into a working software product.</a:t>
            </a:r>
          </a:p>
          <a:p>
            <a:pPr algn="just"/>
            <a:r>
              <a:rPr lang="en-US" sz="1500" b="1" dirty="0">
                <a:latin typeface="Goudy Old Style" panose="02020502050305020303" pitchFamily="18" charset="0"/>
              </a:rPr>
              <a:t>Test Engineer</a:t>
            </a:r>
            <a:r>
              <a:rPr lang="en-US" sz="1500" dirty="0">
                <a:latin typeface="Goudy Old Style" panose="02020502050305020303" pitchFamily="18" charset="0"/>
              </a:rPr>
              <a:t>: Executes various test cases on the developed system to ensure it functions correctly and meets the quality standards.</a:t>
            </a:r>
          </a:p>
          <a:p>
            <a:pPr algn="just"/>
            <a:r>
              <a:rPr lang="en-US" sz="1500" b="1" dirty="0">
                <a:latin typeface="Goudy Old Style" panose="02020502050305020303" pitchFamily="18" charset="0"/>
              </a:rPr>
              <a:t>Documentation Engineer</a:t>
            </a:r>
            <a:r>
              <a:rPr lang="en-US" sz="1500" dirty="0">
                <a:latin typeface="Goudy Old Style" panose="02020502050305020303" pitchFamily="18" charset="0"/>
              </a:rPr>
              <a:t>: Prepares user manuals, documentation, and training materials, ensuring the system can be understood and maintained by end users and future developers.</a:t>
            </a:r>
          </a:p>
        </p:txBody>
      </p:sp>
    </p:spTree>
    <p:extLst>
      <p:ext uri="{BB962C8B-B14F-4D97-AF65-F5344CB8AC3E}">
        <p14:creationId xmlns:p14="http://schemas.microsoft.com/office/powerpoint/2010/main" val="1681736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E6EED-9C9B-BC40-F810-12AF524D9675}"/>
              </a:ext>
            </a:extLst>
          </p:cNvPr>
          <p:cNvSpPr>
            <a:spLocks noGrp="1"/>
          </p:cNvSpPr>
          <p:nvPr>
            <p:ph type="title"/>
          </p:nvPr>
        </p:nvSpPr>
        <p:spPr/>
        <p:txBody>
          <a:bodyPr/>
          <a:lstStyle/>
          <a:p>
            <a:r>
              <a:rPr lang="en-US" dirty="0"/>
              <a:t>Experiment-1 </a:t>
            </a:r>
          </a:p>
        </p:txBody>
      </p:sp>
      <p:pic>
        <p:nvPicPr>
          <p:cNvPr id="20" name="Content Placeholder 19" descr="A close-up of a document&#10;&#10;Description automatically generated">
            <a:extLst>
              <a:ext uri="{FF2B5EF4-FFF2-40B4-BE49-F238E27FC236}">
                <a16:creationId xmlns:a16="http://schemas.microsoft.com/office/drawing/2014/main" id="{630FEFA2-4090-E7B0-ABC8-0FAF141EBE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5160" y="2146185"/>
            <a:ext cx="9667240" cy="2202485"/>
          </a:xfrm>
        </p:spPr>
      </p:pic>
      <p:sp>
        <p:nvSpPr>
          <p:cNvPr id="21" name="TextBox 20">
            <a:extLst>
              <a:ext uri="{FF2B5EF4-FFF2-40B4-BE49-F238E27FC236}">
                <a16:creationId xmlns:a16="http://schemas.microsoft.com/office/drawing/2014/main" id="{6891366A-6C4A-95DB-D6DE-7FE81745A421}"/>
              </a:ext>
            </a:extLst>
          </p:cNvPr>
          <p:cNvSpPr txBox="1"/>
          <p:nvPr/>
        </p:nvSpPr>
        <p:spPr>
          <a:xfrm>
            <a:off x="838200" y="4632960"/>
            <a:ext cx="9667240" cy="923330"/>
          </a:xfrm>
          <a:prstGeom prst="rect">
            <a:avLst/>
          </a:prstGeom>
          <a:noFill/>
        </p:spPr>
        <p:txBody>
          <a:bodyPr wrap="square" rtlCol="0">
            <a:spAutoFit/>
          </a:bodyPr>
          <a:lstStyle/>
          <a:p>
            <a:r>
              <a:rPr lang="en-US" dirty="0">
                <a:latin typeface="Goudy Old Style" panose="02020502050305020303" pitchFamily="18" charset="0"/>
                <a:cs typeface="Times New Roman" panose="02020603050405020304" pitchFamily="18" charset="0"/>
              </a:rPr>
              <a:t>The total number of days for this experiment are the sum of days of all phases i.e., 4 days + 3.2 days + 52 days + 7.5 days + 24.8 days </a:t>
            </a:r>
          </a:p>
          <a:p>
            <a:r>
              <a:rPr lang="en-US" dirty="0">
                <a:latin typeface="Goudy Old Style" panose="02020502050305020303" pitchFamily="18" charset="0"/>
                <a:cs typeface="Times New Roman" panose="02020603050405020304" pitchFamily="18" charset="0"/>
              </a:rPr>
              <a:t>		= 91.5 days</a:t>
            </a:r>
          </a:p>
        </p:txBody>
      </p:sp>
    </p:spTree>
    <p:extLst>
      <p:ext uri="{BB962C8B-B14F-4D97-AF65-F5344CB8AC3E}">
        <p14:creationId xmlns:p14="http://schemas.microsoft.com/office/powerpoint/2010/main" val="507737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85042-F736-46E5-4E4A-289A9D54B5FD}"/>
              </a:ext>
            </a:extLst>
          </p:cNvPr>
          <p:cNvSpPr>
            <a:spLocks noGrp="1"/>
          </p:cNvSpPr>
          <p:nvPr>
            <p:ph type="title"/>
          </p:nvPr>
        </p:nvSpPr>
        <p:spPr/>
        <p:txBody>
          <a:bodyPr/>
          <a:lstStyle/>
          <a:p>
            <a:r>
              <a:rPr lang="en-US" dirty="0"/>
              <a:t>Experiment-2   </a:t>
            </a:r>
          </a:p>
        </p:txBody>
      </p:sp>
      <p:pic>
        <p:nvPicPr>
          <p:cNvPr id="5" name="Content Placeholder 4" descr="A close-up of a document&#10;&#10;Description automatically generated">
            <a:extLst>
              <a:ext uri="{FF2B5EF4-FFF2-40B4-BE49-F238E27FC236}">
                <a16:creationId xmlns:a16="http://schemas.microsoft.com/office/drawing/2014/main" id="{2B6CF4C0-594D-F1E3-F47B-5F62A6E107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9162" y="1947862"/>
            <a:ext cx="9439275" cy="2962275"/>
          </a:xfrm>
        </p:spPr>
      </p:pic>
      <p:sp>
        <p:nvSpPr>
          <p:cNvPr id="6" name="TextBox 5">
            <a:extLst>
              <a:ext uri="{FF2B5EF4-FFF2-40B4-BE49-F238E27FC236}">
                <a16:creationId xmlns:a16="http://schemas.microsoft.com/office/drawing/2014/main" id="{934C8515-6EA9-341C-64A2-BBEAF60212CA}"/>
              </a:ext>
            </a:extLst>
          </p:cNvPr>
          <p:cNvSpPr txBox="1"/>
          <p:nvPr/>
        </p:nvSpPr>
        <p:spPr>
          <a:xfrm>
            <a:off x="1259840" y="4795520"/>
            <a:ext cx="8412480" cy="923330"/>
          </a:xfrm>
          <a:prstGeom prst="rect">
            <a:avLst/>
          </a:prstGeom>
          <a:noFill/>
        </p:spPr>
        <p:txBody>
          <a:bodyPr wrap="square" rtlCol="0">
            <a:spAutoFit/>
          </a:bodyPr>
          <a:lstStyle/>
          <a:p>
            <a:r>
              <a:rPr lang="en-US" dirty="0">
                <a:latin typeface="Goudy Old Style" panose="02020502050305020303" pitchFamily="18" charset="0"/>
                <a:cs typeface="Times New Roman" panose="02020603050405020304" pitchFamily="18" charset="0"/>
              </a:rPr>
              <a:t>The total number of days for this experiment are the sum of days of all phases i.e., 4 days + 10.67 days + 73 days + 30 days + 9.78 days </a:t>
            </a:r>
          </a:p>
          <a:p>
            <a:r>
              <a:rPr lang="en-US" dirty="0">
                <a:latin typeface="Goudy Old Style" panose="02020502050305020303" pitchFamily="18" charset="0"/>
                <a:cs typeface="Times New Roman" panose="02020603050405020304" pitchFamily="18" charset="0"/>
              </a:rPr>
              <a:t>			      = 127.45 days</a:t>
            </a:r>
            <a:endParaRPr lang="en-US" dirty="0">
              <a:latin typeface="Goudy Old Style" panose="02020502050305020303" pitchFamily="18" charset="0"/>
            </a:endParaRPr>
          </a:p>
        </p:txBody>
      </p:sp>
    </p:spTree>
    <p:extLst>
      <p:ext uri="{BB962C8B-B14F-4D97-AF65-F5344CB8AC3E}">
        <p14:creationId xmlns:p14="http://schemas.microsoft.com/office/powerpoint/2010/main" val="1873813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9324B-AADF-286E-709A-41863C59DCD2}"/>
              </a:ext>
            </a:extLst>
          </p:cNvPr>
          <p:cNvSpPr>
            <a:spLocks noGrp="1"/>
          </p:cNvSpPr>
          <p:nvPr>
            <p:ph type="title"/>
          </p:nvPr>
        </p:nvSpPr>
        <p:spPr/>
        <p:txBody>
          <a:bodyPr/>
          <a:lstStyle/>
          <a:p>
            <a:r>
              <a:rPr lang="en-US" dirty="0"/>
              <a:t>Experiment-3  </a:t>
            </a:r>
          </a:p>
        </p:txBody>
      </p:sp>
      <p:pic>
        <p:nvPicPr>
          <p:cNvPr id="5" name="Content Placeholder 4" descr="A screenshot of a computer&#10;&#10;Description automatically generated">
            <a:extLst>
              <a:ext uri="{FF2B5EF4-FFF2-40B4-BE49-F238E27FC236}">
                <a16:creationId xmlns:a16="http://schemas.microsoft.com/office/drawing/2014/main" id="{9B74B7FF-CCBD-9B25-BA3F-F3971B9491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59293"/>
            <a:ext cx="8175361" cy="4252912"/>
          </a:xfrm>
        </p:spPr>
      </p:pic>
    </p:spTree>
    <p:extLst>
      <p:ext uri="{BB962C8B-B14F-4D97-AF65-F5344CB8AC3E}">
        <p14:creationId xmlns:p14="http://schemas.microsoft.com/office/powerpoint/2010/main" val="3792333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D1563-6FD4-8D80-333C-89AA92189070}"/>
              </a:ext>
            </a:extLst>
          </p:cNvPr>
          <p:cNvSpPr>
            <a:spLocks noGrp="1"/>
          </p:cNvSpPr>
          <p:nvPr>
            <p:ph type="title"/>
          </p:nvPr>
        </p:nvSpPr>
        <p:spPr/>
        <p:txBody>
          <a:bodyPr/>
          <a:lstStyle/>
          <a:p>
            <a:r>
              <a:rPr lang="en-US" dirty="0"/>
              <a:t>Experiment-4    </a:t>
            </a:r>
          </a:p>
        </p:txBody>
      </p:sp>
      <p:pic>
        <p:nvPicPr>
          <p:cNvPr id="5" name="Content Placeholder 4" descr="A close up of text&#10;&#10;Description automatically generated">
            <a:extLst>
              <a:ext uri="{FF2B5EF4-FFF2-40B4-BE49-F238E27FC236}">
                <a16:creationId xmlns:a16="http://schemas.microsoft.com/office/drawing/2014/main" id="{58B2092E-2650-212F-DB5F-695A1952DA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406469"/>
            <a:ext cx="10515600" cy="2566080"/>
          </a:xfrm>
        </p:spPr>
      </p:pic>
    </p:spTree>
    <p:extLst>
      <p:ext uri="{BB962C8B-B14F-4D97-AF65-F5344CB8AC3E}">
        <p14:creationId xmlns:p14="http://schemas.microsoft.com/office/powerpoint/2010/main" val="2318087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D22FC-A1A0-3E58-D2A3-BED9ECE5A7D6}"/>
              </a:ext>
            </a:extLst>
          </p:cNvPr>
          <p:cNvSpPr>
            <a:spLocks noGrp="1"/>
          </p:cNvSpPr>
          <p:nvPr>
            <p:ph type="title"/>
          </p:nvPr>
        </p:nvSpPr>
        <p:spPr>
          <a:xfrm>
            <a:off x="838200" y="365125"/>
            <a:ext cx="10515600" cy="996315"/>
          </a:xfrm>
        </p:spPr>
        <p:txBody>
          <a:bodyPr/>
          <a:lstStyle/>
          <a:p>
            <a:r>
              <a:rPr lang="en-US" dirty="0"/>
              <a:t>conclusion</a:t>
            </a:r>
          </a:p>
        </p:txBody>
      </p:sp>
      <p:sp>
        <p:nvSpPr>
          <p:cNvPr id="3" name="Content Placeholder 2">
            <a:extLst>
              <a:ext uri="{FF2B5EF4-FFF2-40B4-BE49-F238E27FC236}">
                <a16:creationId xmlns:a16="http://schemas.microsoft.com/office/drawing/2014/main" id="{3AEC5247-88AA-8459-3076-531DF08C9ECE}"/>
              </a:ext>
            </a:extLst>
          </p:cNvPr>
          <p:cNvSpPr>
            <a:spLocks noGrp="1"/>
          </p:cNvSpPr>
          <p:nvPr>
            <p:ph idx="1"/>
          </p:nvPr>
        </p:nvSpPr>
        <p:spPr/>
        <p:txBody>
          <a:bodyPr>
            <a:normAutofit/>
          </a:bodyPr>
          <a:lstStyle/>
          <a:p>
            <a:pPr marL="0" indent="0" algn="just">
              <a:buNone/>
            </a:pPr>
            <a:r>
              <a:rPr lang="en-US" sz="2000" dirty="0">
                <a:latin typeface="Goudy Old Style" panose="02020502050305020303" pitchFamily="18" charset="0"/>
              </a:rPr>
              <a:t>	This project focused on leveraging AutoGen to create a virtual team of AI agents for software development. By experimenting with different prompts, AutoGen dynamically generated a well-structured team of virtual AI agents. The process highlighted AutoGen's ability to adapt to specific project needs, automating the team-building phase while ensuring clarity in role assignment and workflow structure. AutoGen's iterative experimentation allowed us to fine-tune the virtual team configuration, ultimately streamlining the software development process. This approach demonstrates how </a:t>
            </a:r>
            <a:r>
              <a:rPr lang="en-US" sz="2000" dirty="0" err="1">
                <a:latin typeface="Goudy Old Style" panose="02020502050305020303" pitchFamily="18" charset="0"/>
              </a:rPr>
              <a:t>AutoGen</a:t>
            </a:r>
            <a:r>
              <a:rPr lang="en-US" sz="2000" dirty="0">
                <a:latin typeface="Goudy Old Style" panose="02020502050305020303" pitchFamily="18" charset="0"/>
              </a:rPr>
              <a:t> can simplify the creation of virtual teams, reducing human effort in early planning stages, enhancing collaboration, and improving overall project efficiency.</a:t>
            </a:r>
          </a:p>
        </p:txBody>
      </p:sp>
    </p:spTree>
    <p:extLst>
      <p:ext uri="{BB962C8B-B14F-4D97-AF65-F5344CB8AC3E}">
        <p14:creationId xmlns:p14="http://schemas.microsoft.com/office/powerpoint/2010/main" val="1100261567"/>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emplate>TM04033921[[fn=Damask]]</Template>
  <TotalTime>367</TotalTime>
  <Words>632</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Goudy Old Style</vt:lpstr>
      <vt:lpstr>The Hand Bold</vt:lpstr>
      <vt:lpstr>The Serif Hand Black</vt:lpstr>
      <vt:lpstr>SketchyVTI</vt:lpstr>
      <vt:lpstr>Patient care web portal</vt:lpstr>
      <vt:lpstr>Problem statement</vt:lpstr>
      <vt:lpstr>WATERFALL model</vt:lpstr>
      <vt:lpstr>AI Agents</vt:lpstr>
      <vt:lpstr>Experiment-1 </vt:lpstr>
      <vt:lpstr>Experiment-2   </vt:lpstr>
      <vt:lpstr>Experiment-3  </vt:lpstr>
      <vt:lpstr>Experiment-4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Tejaswini B</dc:creator>
  <cp:lastModifiedBy>Tejaswini B</cp:lastModifiedBy>
  <cp:revision>13</cp:revision>
  <dcterms:created xsi:type="dcterms:W3CDTF">2024-10-22T23:59:16Z</dcterms:created>
  <dcterms:modified xsi:type="dcterms:W3CDTF">2024-10-23T19:05:53Z</dcterms:modified>
</cp:coreProperties>
</file>