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7" r:id="rId3"/>
    <p:sldId id="266" r:id="rId4"/>
    <p:sldId id="259" r:id="rId5"/>
    <p:sldId id="265" r:id="rId6"/>
    <p:sldId id="261" r:id="rId7"/>
    <p:sldId id="262" r:id="rId8"/>
    <p:sldId id="271" r:id="rId9"/>
    <p:sldId id="263"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4166A-B483-46F9-A07C-9885041927F6}"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C664B-122F-4A2B-A1DD-A850F3243549}" type="slidenum">
              <a:rPr lang="en-US" smtClean="0"/>
              <a:t>‹#›</a:t>
            </a:fld>
            <a:endParaRPr lang="en-US"/>
          </a:p>
        </p:txBody>
      </p:sp>
    </p:spTree>
    <p:extLst>
      <p:ext uri="{BB962C8B-B14F-4D97-AF65-F5344CB8AC3E}">
        <p14:creationId xmlns:p14="http://schemas.microsoft.com/office/powerpoint/2010/main" val="335320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7C664B-122F-4A2B-A1DD-A850F3243549}" type="slidenum">
              <a:rPr lang="en-US" smtClean="0"/>
              <a:t>8</a:t>
            </a:fld>
            <a:endParaRPr lang="en-US"/>
          </a:p>
        </p:txBody>
      </p:sp>
    </p:spTree>
    <p:extLst>
      <p:ext uri="{BB962C8B-B14F-4D97-AF65-F5344CB8AC3E}">
        <p14:creationId xmlns:p14="http://schemas.microsoft.com/office/powerpoint/2010/main" val="2609806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11/15/2024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8739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1320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5517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956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885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0166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605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8090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5035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220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11/15/2024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848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11/15/2024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1427092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AE87E6-E67F-6EC3-DCB0-237E7C0624B1}"/>
              </a:ext>
            </a:extLst>
          </p:cNvPr>
          <p:cNvSpPr>
            <a:spLocks noGrp="1"/>
          </p:cNvSpPr>
          <p:nvPr>
            <p:ph type="ctrTitle"/>
          </p:nvPr>
        </p:nvSpPr>
        <p:spPr>
          <a:xfrm>
            <a:off x="5297762" y="640080"/>
            <a:ext cx="6251110" cy="3566160"/>
          </a:xfrm>
        </p:spPr>
        <p:txBody>
          <a:bodyPr anchor="b">
            <a:normAutofit/>
          </a:bodyPr>
          <a:lstStyle/>
          <a:p>
            <a:r>
              <a:rPr lang="en-US" dirty="0">
                <a:ln w="22225">
                  <a:solidFill>
                    <a:schemeClr val="tx1"/>
                  </a:solidFill>
                  <a:miter lim="800000"/>
                </a:ln>
              </a:rPr>
              <a:t>Patient care web portal</a:t>
            </a:r>
          </a:p>
        </p:txBody>
      </p:sp>
      <p:sp>
        <p:nvSpPr>
          <p:cNvPr id="3" name="Subtitle 2">
            <a:extLst>
              <a:ext uri="{FF2B5EF4-FFF2-40B4-BE49-F238E27FC236}">
                <a16:creationId xmlns:a16="http://schemas.microsoft.com/office/drawing/2014/main" id="{D61F226D-8888-8732-09AE-7EDAC28DCCAF}"/>
              </a:ext>
            </a:extLst>
          </p:cNvPr>
          <p:cNvSpPr>
            <a:spLocks noGrp="1"/>
          </p:cNvSpPr>
          <p:nvPr>
            <p:ph type="subTitle" idx="1"/>
          </p:nvPr>
        </p:nvSpPr>
        <p:spPr>
          <a:xfrm>
            <a:off x="5297760" y="4636008"/>
            <a:ext cx="6251111" cy="1572768"/>
          </a:xfrm>
        </p:spPr>
        <p:txBody>
          <a:bodyPr>
            <a:noAutofit/>
          </a:bodyPr>
          <a:lstStyle/>
          <a:p>
            <a:r>
              <a:rPr lang="en-US" sz="1600" dirty="0">
                <a:latin typeface="Goudy Old Style" panose="02020502050305020303" pitchFamily="18" charset="0"/>
                <a:cs typeface="Times New Roman" panose="02020603050405020304" pitchFamily="18" charset="0"/>
              </a:rPr>
              <a:t>Team 24</a:t>
            </a:r>
          </a:p>
          <a:p>
            <a:r>
              <a:rPr lang="en-US" sz="1400" b="0" i="0" dirty="0">
                <a:solidFill>
                  <a:srgbClr val="363636"/>
                </a:solidFill>
                <a:effectLst/>
                <a:latin typeface="Goudy Old Style" panose="02020502050305020303" pitchFamily="18" charset="0"/>
                <a:cs typeface="Times New Roman" panose="02020603050405020304" pitchFamily="18" charset="0"/>
              </a:rPr>
              <a:t>Choladevi Gheereddy  A20544476</a:t>
            </a:r>
            <a:endParaRPr lang="en-US" sz="1400" dirty="0">
              <a:latin typeface="Goudy Old Style" panose="02020502050305020303" pitchFamily="18" charset="0"/>
              <a:cs typeface="Times New Roman" panose="02020603050405020304" pitchFamily="18" charset="0"/>
            </a:endParaRPr>
          </a:p>
          <a:p>
            <a:pPr algn="l"/>
            <a:r>
              <a:rPr lang="it-IT" sz="1400" b="0" i="0" dirty="0">
                <a:solidFill>
                  <a:srgbClr val="363636"/>
                </a:solidFill>
                <a:effectLst/>
                <a:latin typeface="Goudy Old Style" panose="02020502050305020303" pitchFamily="18" charset="0"/>
                <a:cs typeface="Times New Roman" panose="02020603050405020304" pitchFamily="18" charset="0"/>
              </a:rPr>
              <a:t>Arvind Divakar  A20543054</a:t>
            </a:r>
          </a:p>
          <a:p>
            <a:pPr algn="l"/>
            <a:r>
              <a:rPr lang="it-IT" sz="1400" b="0" i="0" dirty="0">
                <a:solidFill>
                  <a:srgbClr val="363636"/>
                </a:solidFill>
                <a:effectLst/>
                <a:latin typeface="Goudy Old Style" panose="02020502050305020303" pitchFamily="18" charset="0"/>
                <a:cs typeface="Times New Roman" panose="02020603050405020304" pitchFamily="18" charset="0"/>
              </a:rPr>
              <a:t>Manogna Vadlamudi  A20551908</a:t>
            </a:r>
          </a:p>
          <a:p>
            <a:pPr algn="l"/>
            <a:r>
              <a:rPr lang="it-IT" sz="1400" b="0" i="0" dirty="0">
                <a:solidFill>
                  <a:srgbClr val="363636"/>
                </a:solidFill>
                <a:effectLst/>
                <a:latin typeface="Goudy Old Style" panose="02020502050305020303" pitchFamily="18" charset="0"/>
                <a:cs typeface="Times New Roman" panose="02020603050405020304" pitchFamily="18" charset="0"/>
              </a:rPr>
              <a:t>Tejaswini Bollepalli  A20562616</a:t>
            </a:r>
          </a:p>
          <a:p>
            <a:endParaRPr lang="en-US" sz="1400" dirty="0">
              <a:latin typeface="Goudy Old Style" panose="02020502050305020303" pitchFamily="18" charset="0"/>
            </a:endParaRPr>
          </a:p>
          <a:p>
            <a:endParaRPr lang="en-US" sz="1400" dirty="0">
              <a:latin typeface="Goudy Old Style" panose="02020502050305020303" pitchFamily="18" charset="0"/>
            </a:endParaRPr>
          </a:p>
        </p:txBody>
      </p:sp>
      <p:sp>
        <p:nvSpPr>
          <p:cNvPr id="1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58E5FE"/>
          </a:solidFill>
          <a:ln w="38100" cap="rnd">
            <a:solidFill>
              <a:srgbClr val="58E5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with medical information&#10;&#10;Description automatically generated">
            <a:extLst>
              <a:ext uri="{FF2B5EF4-FFF2-40B4-BE49-F238E27FC236}">
                <a16:creationId xmlns:a16="http://schemas.microsoft.com/office/drawing/2014/main" id="{F9E65DFD-FEE9-7BF8-BF27-496CE79CED66}"/>
              </a:ext>
            </a:extLst>
          </p:cNvPr>
          <p:cNvPicPr>
            <a:picLocks noChangeAspect="1"/>
          </p:cNvPicPr>
          <p:nvPr/>
        </p:nvPicPr>
        <p:blipFill>
          <a:blip r:embed="rId2">
            <a:extLst>
              <a:ext uri="{28A0092B-C50C-407E-A947-70E740481C1C}">
                <a14:useLocalDpi xmlns:a14="http://schemas.microsoft.com/office/drawing/2010/main" val="0"/>
              </a:ext>
            </a:extLst>
          </a:blip>
          <a:srcRect l="16044" r="16045"/>
          <a:stretch/>
        </p:blipFill>
        <p:spPr>
          <a:xfrm>
            <a:off x="1" y="16788"/>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6111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73EC-4B5F-0353-B743-1131FF675A61}"/>
              </a:ext>
            </a:extLst>
          </p:cNvPr>
          <p:cNvSpPr>
            <a:spLocks noGrp="1"/>
          </p:cNvSpPr>
          <p:nvPr>
            <p:ph type="title"/>
          </p:nvPr>
        </p:nvSpPr>
        <p:spPr/>
        <p:txBody>
          <a:bodyPr/>
          <a:lstStyle/>
          <a:p>
            <a:r>
              <a:rPr lang="en-US" dirty="0"/>
              <a:t>Comparison</a:t>
            </a:r>
          </a:p>
        </p:txBody>
      </p:sp>
      <p:graphicFrame>
        <p:nvGraphicFramePr>
          <p:cNvPr id="4" name="Content Placeholder 3">
            <a:extLst>
              <a:ext uri="{FF2B5EF4-FFF2-40B4-BE49-F238E27FC236}">
                <a16:creationId xmlns:a16="http://schemas.microsoft.com/office/drawing/2014/main" id="{B32C2F95-5B3C-1829-01B5-6C93699DDC57}"/>
              </a:ext>
            </a:extLst>
          </p:cNvPr>
          <p:cNvGraphicFramePr>
            <a:graphicFrameLocks noGrp="1"/>
          </p:cNvGraphicFramePr>
          <p:nvPr>
            <p:ph idx="1"/>
            <p:extLst>
              <p:ext uri="{D42A27DB-BD31-4B8C-83A1-F6EECF244321}">
                <p14:modId xmlns:p14="http://schemas.microsoft.com/office/powerpoint/2010/main" val="4160954235"/>
              </p:ext>
            </p:extLst>
          </p:nvPr>
        </p:nvGraphicFramePr>
        <p:xfrm>
          <a:off x="953729" y="2132055"/>
          <a:ext cx="9802763" cy="2421751"/>
        </p:xfrm>
        <a:graphic>
          <a:graphicData uri="http://schemas.openxmlformats.org/drawingml/2006/table">
            <a:tbl>
              <a:tblPr firstRow="1" bandRow="1">
                <a:tableStyleId>{21E4AEA4-8DFA-4A89-87EB-49C32662AFE0}</a:tableStyleId>
              </a:tblPr>
              <a:tblGrid>
                <a:gridCol w="1929527">
                  <a:extLst>
                    <a:ext uri="{9D8B030D-6E8A-4147-A177-3AD203B41FA5}">
                      <a16:colId xmlns:a16="http://schemas.microsoft.com/office/drawing/2014/main" val="414450648"/>
                    </a:ext>
                  </a:extLst>
                </a:gridCol>
                <a:gridCol w="1968309">
                  <a:extLst>
                    <a:ext uri="{9D8B030D-6E8A-4147-A177-3AD203B41FA5}">
                      <a16:colId xmlns:a16="http://schemas.microsoft.com/office/drawing/2014/main" val="2033047998"/>
                    </a:ext>
                  </a:extLst>
                </a:gridCol>
                <a:gridCol w="1968309">
                  <a:extLst>
                    <a:ext uri="{9D8B030D-6E8A-4147-A177-3AD203B41FA5}">
                      <a16:colId xmlns:a16="http://schemas.microsoft.com/office/drawing/2014/main" val="1598972042"/>
                    </a:ext>
                  </a:extLst>
                </a:gridCol>
                <a:gridCol w="1968309">
                  <a:extLst>
                    <a:ext uri="{9D8B030D-6E8A-4147-A177-3AD203B41FA5}">
                      <a16:colId xmlns:a16="http://schemas.microsoft.com/office/drawing/2014/main" val="3504711347"/>
                    </a:ext>
                  </a:extLst>
                </a:gridCol>
                <a:gridCol w="1968309">
                  <a:extLst>
                    <a:ext uri="{9D8B030D-6E8A-4147-A177-3AD203B41FA5}">
                      <a16:colId xmlns:a16="http://schemas.microsoft.com/office/drawing/2014/main" val="1898199701"/>
                    </a:ext>
                  </a:extLst>
                </a:gridCol>
              </a:tblGrid>
              <a:tr h="638508">
                <a:tc>
                  <a:txBody>
                    <a:bodyPr/>
                    <a:lstStyle/>
                    <a:p>
                      <a:r>
                        <a:rPr lang="en-US" b="0" dirty="0">
                          <a:latin typeface="Abadi" panose="020B0604020104020204" pitchFamily="34" charset="0"/>
                          <a:ea typeface="ADLaM Display" panose="020F0502020204030204" pitchFamily="2" charset="0"/>
                          <a:cs typeface="ADLaM Display" panose="020F0502020204030204" pitchFamily="2" charset="0"/>
                        </a:rPr>
                        <a:t>Experiment using</a:t>
                      </a:r>
                    </a:p>
                  </a:txBody>
                  <a:tcPr/>
                </a:tc>
                <a:tc>
                  <a:txBody>
                    <a:bodyPr/>
                    <a:lstStyle/>
                    <a:p>
                      <a:r>
                        <a:rPr lang="en-US" sz="1800" b="0" kern="1200" dirty="0" err="1">
                          <a:solidFill>
                            <a:schemeClr val="lt1"/>
                          </a:solidFill>
                          <a:latin typeface="Abadi" panose="020B0604020104020204" pitchFamily="34" charset="0"/>
                          <a:ea typeface="ADLaM Display" panose="020F0502020204030204" pitchFamily="2" charset="0"/>
                          <a:cs typeface="ADLaM Display" panose="020F0502020204030204" pitchFamily="2" charset="0"/>
                        </a:rPr>
                        <a:t>Langchain</a:t>
                      </a:r>
                      <a:endParaRPr lang="en-US" sz="1800" b="0" kern="1200" dirty="0">
                        <a:solidFill>
                          <a:schemeClr val="lt1"/>
                        </a:solidFill>
                        <a:latin typeface="Abadi" panose="020B0604020104020204" pitchFamily="34" charset="0"/>
                        <a:ea typeface="ADLaM Display" panose="020F0502020204030204" pitchFamily="2" charset="0"/>
                        <a:cs typeface="ADLaM Display" panose="020F0502020204030204" pitchFamily="2" charset="0"/>
                      </a:endParaRPr>
                    </a:p>
                  </a:txBody>
                  <a:tcPr/>
                </a:tc>
                <a:tc>
                  <a:txBody>
                    <a:bodyPr/>
                    <a:lstStyle/>
                    <a:p>
                      <a:pPr marL="0" algn="l" defTabSz="914400" rtl="0" eaLnBrk="1" latinLnBrk="0" hangingPunct="1"/>
                      <a:r>
                        <a:rPr lang="en-US" sz="1800" b="0" kern="1200" dirty="0" err="1">
                          <a:solidFill>
                            <a:schemeClr val="lt1"/>
                          </a:solidFill>
                          <a:latin typeface="Abadi" panose="020B0604020104020204" pitchFamily="34" charset="0"/>
                          <a:ea typeface="ADLaM Display" panose="020F0502020204030204" pitchFamily="2" charset="0"/>
                          <a:cs typeface="ADLaM Display" panose="020F0502020204030204" pitchFamily="2" charset="0"/>
                        </a:rPr>
                        <a:t>Langchain</a:t>
                      </a:r>
                      <a:endParaRPr lang="en-US" sz="1800" b="0" kern="1200" dirty="0">
                        <a:solidFill>
                          <a:schemeClr val="lt1"/>
                        </a:solidFill>
                        <a:latin typeface="Abadi" panose="020B0604020104020204" pitchFamily="34" charset="0"/>
                        <a:ea typeface="ADLaM Display" panose="020F0502020204030204" pitchFamily="2" charset="0"/>
                        <a:cs typeface="ADLaM Display" panose="020F0502020204030204" pitchFamily="2" charset="0"/>
                      </a:endParaRPr>
                    </a:p>
                  </a:txBody>
                  <a:tcPr/>
                </a:tc>
                <a:tc>
                  <a:txBody>
                    <a:bodyPr/>
                    <a:lstStyle/>
                    <a:p>
                      <a:r>
                        <a:rPr lang="en-US" b="0" dirty="0" err="1">
                          <a:latin typeface="Abadi" panose="020B0604020104020204" pitchFamily="34" charset="0"/>
                        </a:rPr>
                        <a:t>Autogen</a:t>
                      </a:r>
                      <a:endParaRPr lang="en-US" b="0" dirty="0">
                        <a:latin typeface="Abadi" panose="020B0604020104020204" pitchFamily="34" charset="0"/>
                      </a:endParaRPr>
                    </a:p>
                  </a:txBody>
                  <a:tcPr/>
                </a:tc>
                <a:tc>
                  <a:txBody>
                    <a:bodyPr/>
                    <a:lstStyle/>
                    <a:p>
                      <a:r>
                        <a:rPr lang="en-US" b="0" dirty="0" err="1">
                          <a:latin typeface="Abadi" panose="020B0604020104020204" pitchFamily="34" charset="0"/>
                        </a:rPr>
                        <a:t>Autogen</a:t>
                      </a:r>
                      <a:endParaRPr lang="en-US" b="0" dirty="0">
                        <a:latin typeface="Abadi" panose="020B0604020104020204" pitchFamily="34" charset="0"/>
                      </a:endParaRPr>
                    </a:p>
                  </a:txBody>
                  <a:tcPr/>
                </a:tc>
                <a:extLst>
                  <a:ext uri="{0D108BD9-81ED-4DB2-BD59-A6C34878D82A}">
                    <a16:rowId xmlns:a16="http://schemas.microsoft.com/office/drawing/2014/main" val="983407969"/>
                  </a:ext>
                </a:extLst>
              </a:tr>
              <a:tr h="562572">
                <a:tc>
                  <a:txBody>
                    <a:bodyPr/>
                    <a:lstStyle/>
                    <a:p>
                      <a:r>
                        <a:rPr lang="en-US" b="0" dirty="0">
                          <a:latin typeface="Abadi" panose="020B0604020104020204" pitchFamily="34" charset="0"/>
                        </a:rPr>
                        <a:t>Total Sprints</a:t>
                      </a:r>
                    </a:p>
                  </a:txBody>
                  <a:tcPr/>
                </a:tc>
                <a:tc>
                  <a:txBody>
                    <a:bodyPr/>
                    <a:lstStyle/>
                    <a:p>
                      <a:r>
                        <a:rPr lang="en-US" b="0" dirty="0">
                          <a:latin typeface="Abadi" panose="020B0604020104020204" pitchFamily="34" charset="0"/>
                        </a:rPr>
                        <a:t>5</a:t>
                      </a:r>
                    </a:p>
                  </a:txBody>
                  <a:tcPr/>
                </a:tc>
                <a:tc>
                  <a:txBody>
                    <a:bodyPr/>
                    <a:lstStyle/>
                    <a:p>
                      <a:r>
                        <a:rPr lang="en-US" b="0" dirty="0">
                          <a:latin typeface="Abadi" panose="020B0604020104020204" pitchFamily="34" charset="0"/>
                        </a:rPr>
                        <a:t>4</a:t>
                      </a:r>
                    </a:p>
                  </a:txBody>
                  <a:tcPr/>
                </a:tc>
                <a:tc>
                  <a:txBody>
                    <a:bodyPr/>
                    <a:lstStyle/>
                    <a:p>
                      <a:r>
                        <a:rPr lang="en-US" b="0" dirty="0">
                          <a:latin typeface="Abadi" panose="020B0604020104020204" pitchFamily="34" charset="0"/>
                        </a:rPr>
                        <a:t>5</a:t>
                      </a:r>
                    </a:p>
                  </a:txBody>
                  <a:tcPr/>
                </a:tc>
                <a:tc>
                  <a:txBody>
                    <a:bodyPr/>
                    <a:lstStyle/>
                    <a:p>
                      <a:r>
                        <a:rPr lang="en-US" b="0" dirty="0">
                          <a:latin typeface="Abadi" panose="020B0604020104020204" pitchFamily="34" charset="0"/>
                        </a:rPr>
                        <a:t>6</a:t>
                      </a:r>
                    </a:p>
                  </a:txBody>
                  <a:tcPr/>
                </a:tc>
                <a:extLst>
                  <a:ext uri="{0D108BD9-81ED-4DB2-BD59-A6C34878D82A}">
                    <a16:rowId xmlns:a16="http://schemas.microsoft.com/office/drawing/2014/main" val="2306855705"/>
                  </a:ext>
                </a:extLst>
              </a:tr>
              <a:tr h="580591">
                <a:tc>
                  <a:txBody>
                    <a:bodyPr/>
                    <a:lstStyle/>
                    <a:p>
                      <a:r>
                        <a:rPr lang="en-US" b="0" dirty="0">
                          <a:latin typeface="Abadi" panose="020B0604020104020204" pitchFamily="34" charset="0"/>
                        </a:rPr>
                        <a:t>Total User Stories</a:t>
                      </a:r>
                    </a:p>
                  </a:txBody>
                  <a:tcPr/>
                </a:tc>
                <a:tc>
                  <a:txBody>
                    <a:bodyPr/>
                    <a:lstStyle/>
                    <a:p>
                      <a:r>
                        <a:rPr lang="en-US" b="0" dirty="0">
                          <a:latin typeface="Abadi" panose="020B0604020104020204" pitchFamily="34" charset="0"/>
                        </a:rPr>
                        <a:t>6</a:t>
                      </a:r>
                    </a:p>
                  </a:txBody>
                  <a:tcPr/>
                </a:tc>
                <a:tc>
                  <a:txBody>
                    <a:bodyPr/>
                    <a:lstStyle/>
                    <a:p>
                      <a:r>
                        <a:rPr lang="en-US" b="0" dirty="0">
                          <a:latin typeface="Abadi" panose="020B0604020104020204" pitchFamily="34" charset="0"/>
                        </a:rPr>
                        <a:t>8</a:t>
                      </a:r>
                    </a:p>
                  </a:txBody>
                  <a:tcPr/>
                </a:tc>
                <a:tc>
                  <a:txBody>
                    <a:bodyPr/>
                    <a:lstStyle/>
                    <a:p>
                      <a:r>
                        <a:rPr lang="en-US" b="0" dirty="0">
                          <a:latin typeface="Abadi" panose="020B0604020104020204" pitchFamily="34" charset="0"/>
                        </a:rPr>
                        <a:t>6</a:t>
                      </a:r>
                    </a:p>
                  </a:txBody>
                  <a:tcPr/>
                </a:tc>
                <a:tc>
                  <a:txBody>
                    <a:bodyPr/>
                    <a:lstStyle/>
                    <a:p>
                      <a:r>
                        <a:rPr lang="en-US" b="0" dirty="0">
                          <a:latin typeface="Abadi" panose="020B0604020104020204" pitchFamily="34" charset="0"/>
                        </a:rPr>
                        <a:t>10</a:t>
                      </a:r>
                    </a:p>
                  </a:txBody>
                  <a:tcPr/>
                </a:tc>
                <a:extLst>
                  <a:ext uri="{0D108BD9-81ED-4DB2-BD59-A6C34878D82A}">
                    <a16:rowId xmlns:a16="http://schemas.microsoft.com/office/drawing/2014/main" val="1642429809"/>
                  </a:ext>
                </a:extLst>
              </a:tr>
              <a:tr h="638508">
                <a:tc>
                  <a:txBody>
                    <a:bodyPr/>
                    <a:lstStyle/>
                    <a:p>
                      <a:r>
                        <a:rPr lang="en-US" b="0" dirty="0">
                          <a:latin typeface="Abadi" panose="020B0604020104020204" pitchFamily="34" charset="0"/>
                        </a:rPr>
                        <a:t>Duration</a:t>
                      </a:r>
                    </a:p>
                  </a:txBody>
                  <a:tcPr/>
                </a:tc>
                <a:tc>
                  <a:txBody>
                    <a:bodyPr/>
                    <a:lstStyle/>
                    <a:p>
                      <a:r>
                        <a:rPr lang="en-US" b="0" dirty="0">
                          <a:latin typeface="Abadi" panose="020B0604020104020204" pitchFamily="34" charset="0"/>
                        </a:rPr>
                        <a:t>327 hours (Approx 41 days)</a:t>
                      </a:r>
                    </a:p>
                  </a:txBody>
                  <a:tcPr/>
                </a:tc>
                <a:tc>
                  <a:txBody>
                    <a:bodyPr/>
                    <a:lstStyle/>
                    <a:p>
                      <a:r>
                        <a:rPr lang="en-US" b="0">
                          <a:latin typeface="Abadi" panose="020B0604020104020204" pitchFamily="34" charset="0"/>
                        </a:rPr>
                        <a:t>293 </a:t>
                      </a:r>
                      <a:r>
                        <a:rPr lang="en-US" b="0" dirty="0">
                          <a:latin typeface="Abadi" panose="020B0604020104020204" pitchFamily="34" charset="0"/>
                        </a:rPr>
                        <a:t>hours (</a:t>
                      </a:r>
                      <a:r>
                        <a:rPr lang="en-US" b="0">
                          <a:latin typeface="Abadi" panose="020B0604020104020204" pitchFamily="34" charset="0"/>
                        </a:rPr>
                        <a:t>Approx 37 </a:t>
                      </a:r>
                      <a:r>
                        <a:rPr lang="en-US" b="0" dirty="0">
                          <a:latin typeface="Abadi" panose="020B0604020104020204" pitchFamily="34" charset="0"/>
                        </a:rPr>
                        <a:t>days)</a:t>
                      </a:r>
                    </a:p>
                  </a:txBody>
                  <a:tcPr/>
                </a:tc>
                <a:tc>
                  <a:txBody>
                    <a:bodyPr/>
                    <a:lstStyle/>
                    <a:p>
                      <a:r>
                        <a:rPr lang="en-US" b="0" dirty="0">
                          <a:latin typeface="Abadi" panose="020B0604020104020204" pitchFamily="34" charset="0"/>
                        </a:rPr>
                        <a:t>387 hours (Approx 48 days)</a:t>
                      </a:r>
                    </a:p>
                  </a:txBody>
                  <a:tcPr/>
                </a:tc>
                <a:tc>
                  <a:txBody>
                    <a:bodyPr/>
                    <a:lstStyle/>
                    <a:p>
                      <a:r>
                        <a:rPr lang="en-US" b="0" dirty="0">
                          <a:latin typeface="Abadi" panose="020B0604020104020204" pitchFamily="34" charset="0"/>
                        </a:rPr>
                        <a:t>728 hours</a:t>
                      </a:r>
                      <a:br>
                        <a:rPr lang="en-US" b="0" dirty="0">
                          <a:latin typeface="Abadi" panose="020B0604020104020204" pitchFamily="34" charset="0"/>
                        </a:rPr>
                      </a:br>
                      <a:r>
                        <a:rPr lang="en-US" b="0" dirty="0">
                          <a:latin typeface="Abadi" panose="020B0604020104020204" pitchFamily="34" charset="0"/>
                        </a:rPr>
                        <a:t>(Approx 91 days)</a:t>
                      </a:r>
                    </a:p>
                  </a:txBody>
                  <a:tcPr/>
                </a:tc>
                <a:extLst>
                  <a:ext uri="{0D108BD9-81ED-4DB2-BD59-A6C34878D82A}">
                    <a16:rowId xmlns:a16="http://schemas.microsoft.com/office/drawing/2014/main" val="3391993718"/>
                  </a:ext>
                </a:extLst>
              </a:tr>
            </a:tbl>
          </a:graphicData>
        </a:graphic>
      </p:graphicFrame>
    </p:spTree>
    <p:extLst>
      <p:ext uri="{BB962C8B-B14F-4D97-AF65-F5344CB8AC3E}">
        <p14:creationId xmlns:p14="http://schemas.microsoft.com/office/powerpoint/2010/main" val="145010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33E8E-A6EE-7746-967E-8D3C4CF35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F1927-000E-AB30-37D2-7E10560713F1}"/>
              </a:ext>
            </a:extLst>
          </p:cNvPr>
          <p:cNvSpPr>
            <a:spLocks noGrp="1"/>
          </p:cNvSpPr>
          <p:nvPr>
            <p:ph type="title"/>
          </p:nvPr>
        </p:nvSpPr>
        <p:spPr>
          <a:xfrm>
            <a:off x="838200" y="365125"/>
            <a:ext cx="10515600" cy="996315"/>
          </a:xfrm>
        </p:spPr>
        <p:txBody>
          <a:bodyPr/>
          <a:lstStyle/>
          <a:p>
            <a:r>
              <a:rPr lang="en-US" dirty="0"/>
              <a:t>conclusion</a:t>
            </a:r>
          </a:p>
        </p:txBody>
      </p:sp>
      <p:sp>
        <p:nvSpPr>
          <p:cNvPr id="3" name="Content Placeholder 2">
            <a:extLst>
              <a:ext uri="{FF2B5EF4-FFF2-40B4-BE49-F238E27FC236}">
                <a16:creationId xmlns:a16="http://schemas.microsoft.com/office/drawing/2014/main" id="{B0D6DB07-2C6B-5A70-7D6F-B2460FC2DF71}"/>
              </a:ext>
            </a:extLst>
          </p:cNvPr>
          <p:cNvSpPr>
            <a:spLocks noGrp="1"/>
          </p:cNvSpPr>
          <p:nvPr>
            <p:ph idx="1"/>
          </p:nvPr>
        </p:nvSpPr>
        <p:spPr/>
        <p:txBody>
          <a:bodyPr>
            <a:normAutofit/>
          </a:bodyPr>
          <a:lstStyle/>
          <a:p>
            <a:pPr marL="0" indent="0" algn="just">
              <a:buNone/>
            </a:pPr>
            <a:r>
              <a:rPr lang="en-US" sz="2000" dirty="0">
                <a:latin typeface="Goudy Old Style" panose="02020502050305020303" pitchFamily="18" charset="0"/>
              </a:rPr>
              <a:t>	</a:t>
            </a:r>
          </a:p>
          <a:p>
            <a:pPr marL="0" indent="0">
              <a:buNone/>
            </a:pPr>
            <a:r>
              <a:rPr lang="en-US" sz="2000" dirty="0">
                <a:latin typeface="Goudy Old Style" panose="02020502050305020303" pitchFamily="18" charset="0"/>
              </a:rPr>
              <a:t>In developing the Patient Care Web Portal, we used both </a:t>
            </a:r>
            <a:r>
              <a:rPr lang="en-US" sz="2000" dirty="0" err="1">
                <a:latin typeface="Goudy Old Style" panose="02020502050305020303" pitchFamily="18" charset="0"/>
              </a:rPr>
              <a:t>LangChain</a:t>
            </a:r>
            <a:r>
              <a:rPr lang="en-US" sz="2000" dirty="0">
                <a:latin typeface="Goudy Old Style" panose="02020502050305020303" pitchFamily="18" charset="0"/>
              </a:rPr>
              <a:t> and </a:t>
            </a:r>
            <a:r>
              <a:rPr lang="en-US" sz="2000" dirty="0" err="1">
                <a:latin typeface="Goudy Old Style" panose="02020502050305020303" pitchFamily="18" charset="0"/>
              </a:rPr>
              <a:t>AutoGen</a:t>
            </a:r>
            <a:r>
              <a:rPr lang="en-US" sz="2000" dirty="0">
                <a:latin typeface="Goudy Old Style" panose="02020502050305020303" pitchFamily="18" charset="0"/>
              </a:rPr>
              <a:t> frameworks to simulate an Agile team of AI agents with distinct roles (Product Owner, Scrum Master, Developer, etc.). While </a:t>
            </a:r>
            <a:r>
              <a:rPr lang="en-US" sz="2000" dirty="0" err="1">
                <a:latin typeface="Goudy Old Style" panose="02020502050305020303" pitchFamily="18" charset="0"/>
              </a:rPr>
              <a:t>AutoGen</a:t>
            </a:r>
            <a:r>
              <a:rPr lang="en-US" sz="2000" dirty="0">
                <a:latin typeface="Goudy Old Style" panose="02020502050305020303" pitchFamily="18" charset="0"/>
              </a:rPr>
              <a:t> provided an effective initial team structure, </a:t>
            </a:r>
            <a:r>
              <a:rPr lang="en-US" sz="2000" dirty="0" err="1">
                <a:latin typeface="Goudy Old Style" panose="02020502050305020303" pitchFamily="18" charset="0"/>
              </a:rPr>
              <a:t>LangChain</a:t>
            </a:r>
            <a:r>
              <a:rPr lang="en-US" sz="2000" dirty="0">
                <a:latin typeface="Goudy Old Style" panose="02020502050305020303" pitchFamily="18" charset="0"/>
              </a:rPr>
              <a:t> ultimately proved more flexible and robust for enabling task-specific interactions and adaptive collaboration within the Agile framework. </a:t>
            </a:r>
            <a:r>
              <a:rPr lang="en-US" sz="2000" dirty="0" err="1">
                <a:latin typeface="Goudy Old Style" panose="02020502050305020303" pitchFamily="18" charset="0"/>
              </a:rPr>
              <a:t>LangChain’s</a:t>
            </a:r>
            <a:r>
              <a:rPr lang="en-US" sz="2000" dirty="0">
                <a:latin typeface="Goudy Old Style" panose="02020502050305020303" pitchFamily="18" charset="0"/>
              </a:rPr>
              <a:t> advanced chaining capabilities facilitated dynamic task handoffs and improved inter-agent communication, enhancing sprint planning, daily stand-ups, reviews, and retrospectives. This flexibility allowed for more cohesive, efficient teamwork, reducing manual intervention and supporting a high-quality, patient-centric software product. Overall, </a:t>
            </a:r>
            <a:r>
              <a:rPr lang="en-US" sz="2000" dirty="0" err="1">
                <a:latin typeface="Goudy Old Style" panose="02020502050305020303" pitchFamily="18" charset="0"/>
              </a:rPr>
              <a:t>LangChain's</a:t>
            </a:r>
            <a:r>
              <a:rPr lang="en-US" sz="2000" dirty="0">
                <a:latin typeface="Goudy Old Style" panose="02020502050305020303" pitchFamily="18" charset="0"/>
              </a:rPr>
              <a:t> adaptability and integration capabilities made it the superior choice for managing a virtual AI team in complex, iterative development.</a:t>
            </a:r>
            <a:br>
              <a:rPr lang="en-US" sz="2000" dirty="0">
                <a:latin typeface="Goudy Old Style" panose="02020502050305020303" pitchFamily="18" charset="0"/>
              </a:rPr>
            </a:br>
            <a:endParaRPr lang="en-US" sz="2000" dirty="0">
              <a:latin typeface="Goudy Old Style" panose="02020502050305020303" pitchFamily="18" charset="0"/>
            </a:endParaRPr>
          </a:p>
        </p:txBody>
      </p:sp>
    </p:spTree>
    <p:extLst>
      <p:ext uri="{BB962C8B-B14F-4D97-AF65-F5344CB8AC3E}">
        <p14:creationId xmlns:p14="http://schemas.microsoft.com/office/powerpoint/2010/main" val="58053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6983-3755-F53C-B644-23380613E01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4B70FAA-B891-63D8-D95B-4A914E1968AC}"/>
              </a:ext>
            </a:extLst>
          </p:cNvPr>
          <p:cNvSpPr>
            <a:spLocks noGrp="1"/>
          </p:cNvSpPr>
          <p:nvPr>
            <p:ph idx="1"/>
          </p:nvPr>
        </p:nvSpPr>
        <p:spPr>
          <a:xfrm>
            <a:off x="936522" y="2055813"/>
            <a:ext cx="5808406" cy="3979803"/>
          </a:xfrm>
        </p:spPr>
        <p:txBody>
          <a:bodyPr>
            <a:normAutofit/>
          </a:bodyPr>
          <a:lstStyle/>
          <a:p>
            <a:pPr marL="0" indent="0" algn="just">
              <a:lnSpc>
                <a:spcPct val="100000"/>
              </a:lnSpc>
              <a:buNone/>
            </a:pPr>
            <a:r>
              <a:rPr lang="en-US" sz="2000" dirty="0">
                <a:latin typeface="Goudy Old Style" panose="02020502050305020303" pitchFamily="18" charset="0"/>
              </a:rPr>
              <a:t>Healthcare providers face challenges in managing Patient Care Web Portal that enables patients to easily book appointments, securely access their medical records and prescriptions, and review test results. By using the Agile Scrum framework, we will manage this development process in iterative cycles, ensuring continuous improvement, flexibility, and responsiveness to user feedback. This approach will streamline communication between healthcare providers and patients, enhance patient engagement, and improve overall satisfaction with timely access to healthcare information and services.</a:t>
            </a:r>
            <a:endParaRPr lang="en-US" sz="2000" dirty="0">
              <a:latin typeface="Goudy Old Style" panose="02020502050305020303" pitchFamily="18" charset="0"/>
              <a:cs typeface="Times New Roman" panose="02020603050405020304" pitchFamily="18" charset="0"/>
            </a:endParaRPr>
          </a:p>
          <a:p>
            <a:pPr marL="0" indent="0">
              <a:lnSpc>
                <a:spcPct val="100000"/>
              </a:lnSpc>
              <a:buNone/>
            </a:pPr>
            <a:endParaRPr lang="en-US" sz="2000" dirty="0">
              <a:latin typeface="Goudy Old Style" panose="02020502050305020303" pitchFamily="18" charset="0"/>
              <a:cs typeface="Times New Roman" panose="02020603050405020304" pitchFamily="18" charset="0"/>
            </a:endParaRPr>
          </a:p>
          <a:p>
            <a:pPr marL="0" indent="0">
              <a:lnSpc>
                <a:spcPct val="100000"/>
              </a:lnSpc>
              <a:buNone/>
            </a:pPr>
            <a:endParaRPr lang="en-US" sz="2000" dirty="0">
              <a:latin typeface="Goudy Old Style" panose="02020502050305020303" pitchFamily="18" charset="0"/>
              <a:cs typeface="Times New Roman" panose="02020603050405020304" pitchFamily="18" charset="0"/>
            </a:endParaRPr>
          </a:p>
          <a:p>
            <a:endParaRPr lang="en-US" sz="2000" dirty="0"/>
          </a:p>
        </p:txBody>
      </p:sp>
      <p:pic>
        <p:nvPicPr>
          <p:cNvPr id="5" name="Picture 4">
            <a:extLst>
              <a:ext uri="{FF2B5EF4-FFF2-40B4-BE49-F238E27FC236}">
                <a16:creationId xmlns:a16="http://schemas.microsoft.com/office/drawing/2014/main" id="{4BEE967D-90DD-DCC3-8928-245E5E6FBAA2}"/>
              </a:ext>
            </a:extLst>
          </p:cNvPr>
          <p:cNvPicPr>
            <a:picLocks noChangeAspect="1"/>
          </p:cNvPicPr>
          <p:nvPr/>
        </p:nvPicPr>
        <p:blipFill>
          <a:blip r:embed="rId2"/>
          <a:stretch>
            <a:fillRect/>
          </a:stretch>
        </p:blipFill>
        <p:spPr>
          <a:xfrm>
            <a:off x="7973961" y="0"/>
            <a:ext cx="4218039" cy="6858000"/>
          </a:xfrm>
          <a:prstGeom prst="rect">
            <a:avLst/>
          </a:prstGeom>
        </p:spPr>
      </p:pic>
    </p:spTree>
    <p:extLst>
      <p:ext uri="{BB962C8B-B14F-4D97-AF65-F5344CB8AC3E}">
        <p14:creationId xmlns:p14="http://schemas.microsoft.com/office/powerpoint/2010/main" val="3168669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EBC9-2408-ECF2-3C7A-0D78B1E68E26}"/>
              </a:ext>
            </a:extLst>
          </p:cNvPr>
          <p:cNvSpPr>
            <a:spLocks noGrp="1"/>
          </p:cNvSpPr>
          <p:nvPr>
            <p:ph type="title"/>
          </p:nvPr>
        </p:nvSpPr>
        <p:spPr/>
        <p:txBody>
          <a:bodyPr/>
          <a:lstStyle/>
          <a:p>
            <a:r>
              <a:rPr lang="en-US" dirty="0"/>
              <a:t>Agile Scrum Framework</a:t>
            </a:r>
          </a:p>
        </p:txBody>
      </p:sp>
      <p:pic>
        <p:nvPicPr>
          <p:cNvPr id="12" name="Content Placeholder 11" descr="A diagram of a scrum&#10;&#10;Description automatically generated">
            <a:extLst>
              <a:ext uri="{FF2B5EF4-FFF2-40B4-BE49-F238E27FC236}">
                <a16:creationId xmlns:a16="http://schemas.microsoft.com/office/drawing/2014/main" id="{1AA49AC5-9D13-03E5-82BE-EB9347B05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2249" y="2210167"/>
            <a:ext cx="5093677" cy="4019811"/>
          </a:xfrm>
        </p:spPr>
      </p:pic>
      <p:sp>
        <p:nvSpPr>
          <p:cNvPr id="17" name="TextBox 16">
            <a:extLst>
              <a:ext uri="{FF2B5EF4-FFF2-40B4-BE49-F238E27FC236}">
                <a16:creationId xmlns:a16="http://schemas.microsoft.com/office/drawing/2014/main" id="{0B85777A-8DC0-25D4-B41D-DEB41DA0D316}"/>
              </a:ext>
            </a:extLst>
          </p:cNvPr>
          <p:cNvSpPr txBox="1"/>
          <p:nvPr/>
        </p:nvSpPr>
        <p:spPr>
          <a:xfrm>
            <a:off x="532563" y="2069960"/>
            <a:ext cx="6290268"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The process begins with Project Vision and Release Planning, where the team defines the project goals and timelines.</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Sprint Planning sets specific tasks for a sprint, a short, time-boxed period focused on completing a subset of the project.</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During the sprint, the team conducts a Daily Scrum meeting to review progress, align efforts, and address any issues.</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The Implementation phase is where the team actively works on completing the tasks set in sprint planning.</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At the end of the sprint, the team holds a Review session to showcase completed work and gather feedback.</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A Sprint Retrospective follows, where the team reflects on the sprint to identify what went well and what can be improved.</a:t>
            </a:r>
          </a:p>
          <a:p>
            <a:pPr marL="285750" indent="-285750">
              <a:buFont typeface="Arial" panose="020B0604020202020204" pitchFamily="34" charset="0"/>
              <a:buChar char="•"/>
            </a:pPr>
            <a:r>
              <a:rPr lang="en-US" dirty="0">
                <a:latin typeface="Goudy Old Style" panose="02020502050305020303" pitchFamily="18" charset="0"/>
                <a:ea typeface="Yu Gothic UI Semilight" panose="020B0400000000000000" pitchFamily="34" charset="-128"/>
                <a:cs typeface="Times New Roman" panose="02020603050405020304" pitchFamily="18" charset="0"/>
              </a:rPr>
              <a:t>Finally, the Deployment phase releases the completed work for users, completing the cycle before starting a new sprint.</a:t>
            </a:r>
          </a:p>
          <a:p>
            <a:r>
              <a:rPr lang="en-US" dirty="0">
                <a:latin typeface="Goudy Old Style" panose="02020502050305020303" pitchFamily="18" charset="0"/>
                <a:ea typeface="Yu Gothic UI Semilight" panose="020B0400000000000000" pitchFamily="34" charset="-128"/>
                <a:cs typeface="Times New Roman" panose="02020603050405020304" pitchFamily="18" charset="0"/>
              </a:rPr>
              <a:t>This cyclical process promotes continuous improvement, transparency, and responsiveness to feedback.</a:t>
            </a:r>
          </a:p>
        </p:txBody>
      </p:sp>
    </p:spTree>
    <p:extLst>
      <p:ext uri="{BB962C8B-B14F-4D97-AF65-F5344CB8AC3E}">
        <p14:creationId xmlns:p14="http://schemas.microsoft.com/office/powerpoint/2010/main" val="18495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E0E5-0272-1475-2737-A25C3392C622}"/>
              </a:ext>
            </a:extLst>
          </p:cNvPr>
          <p:cNvSpPr>
            <a:spLocks noGrp="1"/>
          </p:cNvSpPr>
          <p:nvPr>
            <p:ph type="title"/>
          </p:nvPr>
        </p:nvSpPr>
        <p:spPr/>
        <p:txBody>
          <a:bodyPr/>
          <a:lstStyle/>
          <a:p>
            <a:r>
              <a:rPr lang="en-US" dirty="0"/>
              <a:t>Difference between waterfall &amp; scrum </a:t>
            </a:r>
          </a:p>
        </p:txBody>
      </p:sp>
      <p:pic>
        <p:nvPicPr>
          <p:cNvPr id="5" name="Content Placeholder 4">
            <a:extLst>
              <a:ext uri="{FF2B5EF4-FFF2-40B4-BE49-F238E27FC236}">
                <a16:creationId xmlns:a16="http://schemas.microsoft.com/office/drawing/2014/main" id="{590BFE46-D923-1F48-E3DA-88959FBF7FFA}"/>
              </a:ext>
            </a:extLst>
          </p:cNvPr>
          <p:cNvPicPr>
            <a:picLocks noGrp="1" noChangeAspect="1"/>
          </p:cNvPicPr>
          <p:nvPr>
            <p:ph idx="1"/>
          </p:nvPr>
        </p:nvPicPr>
        <p:blipFill>
          <a:blip r:embed="rId2"/>
          <a:stretch>
            <a:fillRect/>
          </a:stretch>
        </p:blipFill>
        <p:spPr>
          <a:xfrm>
            <a:off x="1165609" y="2067448"/>
            <a:ext cx="9545934" cy="4205288"/>
          </a:xfrm>
        </p:spPr>
      </p:pic>
    </p:spTree>
    <p:extLst>
      <p:ext uri="{BB962C8B-B14F-4D97-AF65-F5344CB8AC3E}">
        <p14:creationId xmlns:p14="http://schemas.microsoft.com/office/powerpoint/2010/main" val="168173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22FC-A1A0-3E58-D2A3-BED9ECE5A7D6}"/>
              </a:ext>
            </a:extLst>
          </p:cNvPr>
          <p:cNvSpPr>
            <a:spLocks noGrp="1"/>
          </p:cNvSpPr>
          <p:nvPr>
            <p:ph type="title"/>
          </p:nvPr>
        </p:nvSpPr>
        <p:spPr>
          <a:xfrm>
            <a:off x="838200" y="365125"/>
            <a:ext cx="10515600" cy="996315"/>
          </a:xfrm>
        </p:spPr>
        <p:txBody>
          <a:bodyPr/>
          <a:lstStyle/>
          <a:p>
            <a:r>
              <a:rPr lang="en-US" dirty="0"/>
              <a:t>AI AGENTS (Roles)</a:t>
            </a:r>
          </a:p>
        </p:txBody>
      </p:sp>
      <p:sp>
        <p:nvSpPr>
          <p:cNvPr id="3" name="Content Placeholder 2">
            <a:extLst>
              <a:ext uri="{FF2B5EF4-FFF2-40B4-BE49-F238E27FC236}">
                <a16:creationId xmlns:a16="http://schemas.microsoft.com/office/drawing/2014/main" id="{3AEC5247-88AA-8459-3076-531DF08C9ECE}"/>
              </a:ext>
            </a:extLst>
          </p:cNvPr>
          <p:cNvSpPr>
            <a:spLocks noGrp="1"/>
          </p:cNvSpPr>
          <p:nvPr>
            <p:ph idx="1"/>
          </p:nvPr>
        </p:nvSpPr>
        <p:spPr/>
        <p:txBody>
          <a:bodyPr>
            <a:normAutofit fontScale="77500" lnSpcReduction="20000"/>
          </a:bodyPr>
          <a:lstStyle/>
          <a:p>
            <a:r>
              <a:rPr lang="en-US" sz="2400" b="1" dirty="0">
                <a:latin typeface="Goudy Old Style" panose="02020502050305020303" pitchFamily="18" charset="0"/>
              </a:rPr>
              <a:t>Product Owner</a:t>
            </a:r>
            <a:r>
              <a:rPr lang="en-US" sz="2400" dirty="0">
                <a:latin typeface="Goudy Old Style" panose="02020502050305020303" pitchFamily="18" charset="0"/>
              </a:rPr>
              <a:t>: Defines the product vision, prioritizes the backlog, and represents the customer's needs.</a:t>
            </a:r>
          </a:p>
          <a:p>
            <a:r>
              <a:rPr lang="en-US" sz="2400" b="1" dirty="0">
                <a:latin typeface="Goudy Old Style" panose="02020502050305020303" pitchFamily="18" charset="0"/>
              </a:rPr>
              <a:t>Scrum Master: </a:t>
            </a:r>
            <a:r>
              <a:rPr lang="en-US" sz="2400" dirty="0">
                <a:latin typeface="Goudy Old Style" panose="02020502050305020303" pitchFamily="18" charset="0"/>
              </a:rPr>
              <a:t>Facilitates Scrum ceremonies, removes impediments, and coaches the team.</a:t>
            </a:r>
          </a:p>
          <a:p>
            <a:r>
              <a:rPr lang="en-US" sz="2400" b="1" dirty="0">
                <a:latin typeface="Goudy Old Style" panose="02020502050305020303" pitchFamily="18" charset="0"/>
              </a:rPr>
              <a:t>Business Analyst: </a:t>
            </a:r>
            <a:r>
              <a:rPr lang="en-US" sz="2400" dirty="0">
                <a:latin typeface="Goudy Old Style" panose="02020502050305020303" pitchFamily="18" charset="0"/>
              </a:rPr>
              <a:t>Elicits requirements, translates business needs into technical requirements, and creates user stories.</a:t>
            </a:r>
          </a:p>
          <a:p>
            <a:r>
              <a:rPr lang="en-US" sz="2400" b="1" dirty="0">
                <a:latin typeface="Goudy Old Style" panose="02020502050305020303" pitchFamily="18" charset="0"/>
              </a:rPr>
              <a:t>UI/UX Designer: </a:t>
            </a:r>
            <a:r>
              <a:rPr lang="en-US" sz="2400" dirty="0">
                <a:latin typeface="Goudy Old Style" panose="02020502050305020303" pitchFamily="18" charset="0"/>
              </a:rPr>
              <a:t>Designs the user interface and user experience, creating wireframes, mockups, and prototypes.</a:t>
            </a:r>
          </a:p>
          <a:p>
            <a:r>
              <a:rPr lang="en-US" sz="2400" b="1" dirty="0">
                <a:latin typeface="Goudy Old Style" panose="02020502050305020303" pitchFamily="18" charset="0"/>
              </a:rPr>
              <a:t>Developer: </a:t>
            </a:r>
            <a:r>
              <a:rPr lang="en-US" sz="2400" dirty="0">
                <a:latin typeface="Goudy Old Style" panose="02020502050305020303" pitchFamily="18" charset="0"/>
              </a:rPr>
              <a:t>Develops and tests the software, working closely with the UI/UX Designer and the Business Analyst.</a:t>
            </a:r>
          </a:p>
          <a:p>
            <a:r>
              <a:rPr lang="en-US" sz="2400" b="1" dirty="0">
                <a:latin typeface="Goudy Old Style" panose="02020502050305020303" pitchFamily="18" charset="0"/>
              </a:rPr>
              <a:t>QA Engineer: </a:t>
            </a:r>
            <a:r>
              <a:rPr lang="en-US" sz="2400" dirty="0">
                <a:latin typeface="Goudy Old Style" panose="02020502050305020303" pitchFamily="18" charset="0"/>
              </a:rPr>
              <a:t>Tests the software to ensure quality, identifies and reports defects, and works with the development team to fix issues.</a:t>
            </a:r>
          </a:p>
          <a:p>
            <a:r>
              <a:rPr lang="en-US" sz="2400" b="1" dirty="0">
                <a:latin typeface="Goudy Old Style" panose="02020502050305020303" pitchFamily="18" charset="0"/>
              </a:rPr>
              <a:t>Technical Writer (Documentation Engineer): </a:t>
            </a:r>
            <a:r>
              <a:rPr lang="en-US" sz="2400" dirty="0">
                <a:latin typeface="Goudy Old Style" panose="02020502050305020303" pitchFamily="18" charset="0"/>
              </a:rPr>
              <a:t>Creates and maintains technical documentation, such as user manuals and API documentation.</a:t>
            </a:r>
          </a:p>
          <a:p>
            <a:pPr marL="0" indent="0" algn="just">
              <a:buNone/>
            </a:pPr>
            <a:endParaRPr lang="en-US" sz="2400" dirty="0">
              <a:latin typeface="Goudy Old Style" panose="02020502050305020303" pitchFamily="18" charset="0"/>
            </a:endParaRPr>
          </a:p>
        </p:txBody>
      </p:sp>
      <p:sp>
        <p:nvSpPr>
          <p:cNvPr id="4" name="TextBox 3">
            <a:extLst>
              <a:ext uri="{FF2B5EF4-FFF2-40B4-BE49-F238E27FC236}">
                <a16:creationId xmlns:a16="http://schemas.microsoft.com/office/drawing/2014/main" id="{532CCFD5-324D-EB67-C011-EFBD30F93091}"/>
              </a:ext>
            </a:extLst>
          </p:cNvPr>
          <p:cNvSpPr txBox="1"/>
          <p:nvPr/>
        </p:nvSpPr>
        <p:spPr>
          <a:xfrm>
            <a:off x="5638800" y="2974258"/>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10026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5042-F736-46E5-4E4A-289A9D54B5FD}"/>
              </a:ext>
            </a:extLst>
          </p:cNvPr>
          <p:cNvSpPr>
            <a:spLocks noGrp="1"/>
          </p:cNvSpPr>
          <p:nvPr>
            <p:ph type="title"/>
          </p:nvPr>
        </p:nvSpPr>
        <p:spPr/>
        <p:txBody>
          <a:bodyPr/>
          <a:lstStyle/>
          <a:p>
            <a:r>
              <a:rPr lang="en-US" dirty="0"/>
              <a:t>Experiment-1 (</a:t>
            </a:r>
            <a:r>
              <a:rPr lang="en-US" dirty="0" err="1"/>
              <a:t>Langchain</a:t>
            </a:r>
            <a:r>
              <a:rPr lang="en-US" dirty="0"/>
              <a:t>)</a:t>
            </a:r>
          </a:p>
        </p:txBody>
      </p:sp>
      <p:pic>
        <p:nvPicPr>
          <p:cNvPr id="12" name="Content Placeholder 11" descr="A screenshot of a computer program&#10;&#10;Description automatically generated">
            <a:extLst>
              <a:ext uri="{FF2B5EF4-FFF2-40B4-BE49-F238E27FC236}">
                <a16:creationId xmlns:a16="http://schemas.microsoft.com/office/drawing/2014/main" id="{473C439D-8D03-1900-F976-A6138011FF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765" y="1986687"/>
            <a:ext cx="3946039" cy="4235450"/>
          </a:xfrm>
        </p:spPr>
      </p:pic>
      <p:pic>
        <p:nvPicPr>
          <p:cNvPr id="16" name="Picture 15" descr="A screenshot of a computer&#10;&#10;Description automatically generated">
            <a:extLst>
              <a:ext uri="{FF2B5EF4-FFF2-40B4-BE49-F238E27FC236}">
                <a16:creationId xmlns:a16="http://schemas.microsoft.com/office/drawing/2014/main" id="{9400E94D-88D0-9214-3017-8769CB02E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724" y="2300891"/>
            <a:ext cx="7059593" cy="3220234"/>
          </a:xfrm>
          <a:prstGeom prst="rect">
            <a:avLst/>
          </a:prstGeom>
        </p:spPr>
      </p:pic>
    </p:spTree>
    <p:extLst>
      <p:ext uri="{BB962C8B-B14F-4D97-AF65-F5344CB8AC3E}">
        <p14:creationId xmlns:p14="http://schemas.microsoft.com/office/powerpoint/2010/main" val="187381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324B-AADF-286E-709A-41863C59DCD2}"/>
              </a:ext>
            </a:extLst>
          </p:cNvPr>
          <p:cNvSpPr>
            <a:spLocks noGrp="1"/>
          </p:cNvSpPr>
          <p:nvPr>
            <p:ph type="title"/>
          </p:nvPr>
        </p:nvSpPr>
        <p:spPr>
          <a:xfrm>
            <a:off x="838200" y="365125"/>
            <a:ext cx="10515600" cy="1325563"/>
          </a:xfrm>
        </p:spPr>
        <p:txBody>
          <a:bodyPr/>
          <a:lstStyle/>
          <a:p>
            <a:r>
              <a:rPr lang="en-US" dirty="0"/>
              <a:t>Experiment-2 (LANGCHAIN)  </a:t>
            </a:r>
          </a:p>
        </p:txBody>
      </p:sp>
      <p:pic>
        <p:nvPicPr>
          <p:cNvPr id="16" name="Picture 15" descr="A close-up of a document&#10;&#10;Description automatically generated">
            <a:extLst>
              <a:ext uri="{FF2B5EF4-FFF2-40B4-BE49-F238E27FC236}">
                <a16:creationId xmlns:a16="http://schemas.microsoft.com/office/drawing/2014/main" id="{9FBBE698-8C0F-E498-F605-1D9666200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98261"/>
            <a:ext cx="6011532" cy="4252912"/>
          </a:xfrm>
          <a:prstGeom prst="rect">
            <a:avLst/>
          </a:prstGeom>
        </p:spPr>
      </p:pic>
      <p:pic>
        <p:nvPicPr>
          <p:cNvPr id="20" name="Content Placeholder 19" descr="A white screen with black text&#10;&#10;Description automatically generated">
            <a:extLst>
              <a:ext uri="{FF2B5EF4-FFF2-40B4-BE49-F238E27FC236}">
                <a16:creationId xmlns:a16="http://schemas.microsoft.com/office/drawing/2014/main" id="{8E91122B-9535-A1A0-B496-6314D44B75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4743" y="1998261"/>
            <a:ext cx="5099278" cy="4252912"/>
          </a:xfrm>
        </p:spPr>
      </p:pic>
    </p:spTree>
    <p:extLst>
      <p:ext uri="{BB962C8B-B14F-4D97-AF65-F5344CB8AC3E}">
        <p14:creationId xmlns:p14="http://schemas.microsoft.com/office/powerpoint/2010/main" val="379233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55E79-6120-731A-24C8-CB4298042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856DCA-7213-BCE2-C33F-5F30C5FF264B}"/>
              </a:ext>
            </a:extLst>
          </p:cNvPr>
          <p:cNvSpPr>
            <a:spLocks noGrp="1"/>
          </p:cNvSpPr>
          <p:nvPr>
            <p:ph type="title"/>
          </p:nvPr>
        </p:nvSpPr>
        <p:spPr/>
        <p:txBody>
          <a:bodyPr/>
          <a:lstStyle/>
          <a:p>
            <a:r>
              <a:rPr lang="en-US" dirty="0"/>
              <a:t>EXPERIMENT-3 (AUTOGEN)</a:t>
            </a:r>
          </a:p>
        </p:txBody>
      </p:sp>
      <p:pic>
        <p:nvPicPr>
          <p:cNvPr id="4" name="Picture 3" descr="A white sheet of paper with black text&#10;&#10;Description automatically generated">
            <a:extLst>
              <a:ext uri="{FF2B5EF4-FFF2-40B4-BE49-F238E27FC236}">
                <a16:creationId xmlns:a16="http://schemas.microsoft.com/office/drawing/2014/main" id="{0FB6013B-067C-5E1A-3ADB-1CCD98957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888" y="1929384"/>
            <a:ext cx="5468112" cy="4251960"/>
          </a:xfrm>
          <a:prstGeom prst="rect">
            <a:avLst/>
          </a:prstGeom>
        </p:spPr>
      </p:pic>
      <p:pic>
        <p:nvPicPr>
          <p:cNvPr id="5" name="Content Placeholder 7" descr="A white paper with black text&#10;&#10;Description automatically generated">
            <a:extLst>
              <a:ext uri="{FF2B5EF4-FFF2-40B4-BE49-F238E27FC236}">
                <a16:creationId xmlns:a16="http://schemas.microsoft.com/office/drawing/2014/main" id="{C9861141-7E95-4409-B75C-A7AD20DA32F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0" y="2282292"/>
            <a:ext cx="5866736" cy="1636565"/>
          </a:xfrm>
          <a:prstGeom prst="rect">
            <a:avLst/>
          </a:prstGeom>
        </p:spPr>
      </p:pic>
    </p:spTree>
    <p:extLst>
      <p:ext uri="{BB962C8B-B14F-4D97-AF65-F5344CB8AC3E}">
        <p14:creationId xmlns:p14="http://schemas.microsoft.com/office/powerpoint/2010/main" val="99951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1563-6FD4-8D80-333C-89AA92189070}"/>
              </a:ext>
            </a:extLst>
          </p:cNvPr>
          <p:cNvSpPr>
            <a:spLocks noGrp="1"/>
          </p:cNvSpPr>
          <p:nvPr>
            <p:ph type="title"/>
          </p:nvPr>
        </p:nvSpPr>
        <p:spPr/>
        <p:txBody>
          <a:bodyPr/>
          <a:lstStyle/>
          <a:p>
            <a:r>
              <a:rPr lang="en-US" dirty="0"/>
              <a:t>Experiment-4 (</a:t>
            </a:r>
            <a:r>
              <a:rPr lang="en-US" dirty="0" err="1"/>
              <a:t>Autogen</a:t>
            </a:r>
            <a:r>
              <a:rPr lang="en-US" dirty="0"/>
              <a:t>)   </a:t>
            </a:r>
          </a:p>
        </p:txBody>
      </p:sp>
      <p:pic>
        <p:nvPicPr>
          <p:cNvPr id="9" name="Content Placeholder 8" descr="A white sheet of paper with black text&#10;&#10;Description automatically generated">
            <a:extLst>
              <a:ext uri="{FF2B5EF4-FFF2-40B4-BE49-F238E27FC236}">
                <a16:creationId xmlns:a16="http://schemas.microsoft.com/office/drawing/2014/main" id="{8682D49A-36CF-1012-7435-5AC7328BE1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755" y="1988754"/>
            <a:ext cx="5074419" cy="4252912"/>
          </a:xfrm>
        </p:spPr>
      </p:pic>
      <p:pic>
        <p:nvPicPr>
          <p:cNvPr id="11" name="Picture 10" descr="A screenshot of a computer&#10;&#10;Description automatically generated">
            <a:extLst>
              <a:ext uri="{FF2B5EF4-FFF2-40B4-BE49-F238E27FC236}">
                <a16:creationId xmlns:a16="http://schemas.microsoft.com/office/drawing/2014/main" id="{AE89D791-DAFE-72C3-C217-15BF2058F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74" y="2120980"/>
            <a:ext cx="5667271" cy="3606621"/>
          </a:xfrm>
          <a:prstGeom prst="rect">
            <a:avLst/>
          </a:prstGeom>
        </p:spPr>
      </p:pic>
    </p:spTree>
    <p:extLst>
      <p:ext uri="{BB962C8B-B14F-4D97-AF65-F5344CB8AC3E}">
        <p14:creationId xmlns:p14="http://schemas.microsoft.com/office/powerpoint/2010/main" val="2318087585"/>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2114</TotalTime>
  <Words>628</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Abadi</vt:lpstr>
      <vt:lpstr>Aptos</vt:lpstr>
      <vt:lpstr>Arial</vt:lpstr>
      <vt:lpstr>Goudy Old Style</vt:lpstr>
      <vt:lpstr>The Hand Bold</vt:lpstr>
      <vt:lpstr>The Serif Hand Black</vt:lpstr>
      <vt:lpstr>SketchyVTI</vt:lpstr>
      <vt:lpstr>Patient care web portal</vt:lpstr>
      <vt:lpstr>Problem statement</vt:lpstr>
      <vt:lpstr>Agile Scrum Framework</vt:lpstr>
      <vt:lpstr>Difference between waterfall &amp; scrum </vt:lpstr>
      <vt:lpstr>AI AGENTS (Roles)</vt:lpstr>
      <vt:lpstr>Experiment-1 (Langchain)</vt:lpstr>
      <vt:lpstr>Experiment-2 (LANGCHAIN)  </vt:lpstr>
      <vt:lpstr>EXPERIMENT-3 (AUTOGEN)</vt:lpstr>
      <vt:lpstr>Experiment-4 (Autogen)   </vt:lpstr>
      <vt:lpstr>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B</dc:creator>
  <cp:lastModifiedBy>Sai Kumar Reddy Gheereddy</cp:lastModifiedBy>
  <cp:revision>31</cp:revision>
  <dcterms:created xsi:type="dcterms:W3CDTF">2024-10-22T23:59:16Z</dcterms:created>
  <dcterms:modified xsi:type="dcterms:W3CDTF">2024-11-15T08:02:07Z</dcterms:modified>
</cp:coreProperties>
</file>