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8080"/>
    <a:srgbClr val="339966"/>
    <a:srgbClr val="00CC66"/>
    <a:srgbClr val="00CC00"/>
    <a:srgbClr val="25C9B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8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63708C9-5225-4618-8A06-A8B0E60A770D}" type="datetimeFigureOut">
              <a:rPr lang="en-US" smtClean="0"/>
              <a:t>6/14/2024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34E39461-D5B8-4FB6-8F6D-F311E42229F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E39461-D5B8-4FB6-8F6D-F311E42229F1}"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2662" y="2067305"/>
            <a:ext cx="7429552" cy="693780"/>
          </a:xfrm>
          <a:prstGeom prst="rect">
            <a:avLst/>
          </a:prstGeom>
        </p:spPr>
        <p:txBody>
          <a:bodyPr vert="horz" wrap="square" lIns="0" tIns="16510" rIns="0" bIns="0" rtlCol="0">
            <a:spAutoFit/>
          </a:bodyPr>
          <a:lstStyle/>
          <a:p>
            <a:pPr marL="3213735">
              <a:lnSpc>
                <a:spcPct val="100000"/>
              </a:lnSpc>
              <a:spcBef>
                <a:spcPts val="130"/>
              </a:spcBef>
            </a:pPr>
            <a:r>
              <a:rPr sz="4400" spc="15" smtClean="0"/>
              <a:t>Student</a:t>
            </a:r>
            <a:r>
              <a:rPr lang="en-US" sz="4400" spc="15" dirty="0" smtClean="0"/>
              <a:t> </a:t>
            </a:r>
            <a:r>
              <a:rPr sz="4400" spc="15" smtClean="0"/>
              <a:t>Name</a:t>
            </a:r>
            <a:endParaRPr sz="4400" spc="15" dirty="0"/>
          </a:p>
        </p:txBody>
      </p:sp>
      <p:sp>
        <p:nvSpPr>
          <p:cNvPr id="8" name="object 8"/>
          <p:cNvSpPr txBox="1"/>
          <p:nvPr/>
        </p:nvSpPr>
        <p:spPr>
          <a:xfrm>
            <a:off x="4024298" y="3214686"/>
            <a:ext cx="6858048" cy="689932"/>
          </a:xfrm>
          <a:prstGeom prst="rect">
            <a:avLst/>
          </a:prstGeom>
        </p:spPr>
        <p:txBody>
          <a:bodyPr vert="horz" wrap="square" lIns="0" tIns="12700" rIns="0" bIns="0" rtlCol="0">
            <a:spAutoFit/>
          </a:bodyPr>
          <a:lstStyle/>
          <a:p>
            <a:pPr marL="12700">
              <a:lnSpc>
                <a:spcPct val="100000"/>
              </a:lnSpc>
              <a:spcBef>
                <a:spcPts val="100"/>
              </a:spcBef>
            </a:pPr>
            <a:r>
              <a:rPr lang="en-US" sz="4400" b="1" spc="10" dirty="0" smtClean="0">
                <a:solidFill>
                  <a:srgbClr val="2D936B"/>
                </a:solidFill>
                <a:latin typeface="Trebuchet MS"/>
                <a:cs typeface="Trebuchet MS"/>
              </a:rPr>
              <a:t>  </a:t>
            </a:r>
            <a:r>
              <a:rPr lang="en-US" sz="4000" b="1" spc="10" dirty="0" smtClean="0">
                <a:solidFill>
                  <a:srgbClr val="2D936B"/>
                </a:solidFill>
                <a:latin typeface="Trebuchet MS"/>
                <a:cs typeface="Trebuchet MS"/>
              </a:rPr>
              <a:t>BANDLAMUDI MANOGNA</a:t>
            </a:r>
            <a:endParaRPr sz="40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Rectangle 9"/>
          <p:cNvSpPr/>
          <p:nvPr/>
        </p:nvSpPr>
        <p:spPr>
          <a:xfrm>
            <a:off x="666712" y="1357298"/>
            <a:ext cx="9572692" cy="3785652"/>
          </a:xfrm>
          <a:prstGeom prst="rect">
            <a:avLst/>
          </a:prstGeom>
        </p:spPr>
        <p:txBody>
          <a:bodyPr wrap="square">
            <a:spAutoFit/>
          </a:bodyPr>
          <a:lstStyle/>
          <a:p>
            <a:r>
              <a:rPr lang="en-US" sz="2400" dirty="0" smtClean="0">
                <a:solidFill>
                  <a:srgbClr val="008080"/>
                </a:solidFill>
              </a:rPr>
              <a:t>Incorporating wireframes into </a:t>
            </a:r>
            <a:r>
              <a:rPr lang="en-US" sz="2400" dirty="0" err="1" smtClean="0">
                <a:solidFill>
                  <a:srgbClr val="008080"/>
                </a:solidFill>
              </a:rPr>
              <a:t>keylogger</a:t>
            </a:r>
            <a:r>
              <a:rPr lang="en-US" sz="2400" dirty="0" smtClean="0">
                <a:solidFill>
                  <a:srgbClr val="008080"/>
                </a:solidFill>
              </a:rPr>
              <a:t> and security modeling enhances clarity, collaboration, and efficiency throughout </a:t>
            </a:r>
            <a:endParaRPr lang="en-US" sz="2400" dirty="0" smtClean="0">
              <a:solidFill>
                <a:srgbClr val="008080"/>
              </a:solidFill>
            </a:endParaRPr>
          </a:p>
          <a:p>
            <a:r>
              <a:rPr lang="en-US" sz="2400" dirty="0" smtClean="0">
                <a:solidFill>
                  <a:srgbClr val="008080"/>
                </a:solidFill>
              </a:rPr>
              <a:t>the </a:t>
            </a:r>
            <a:r>
              <a:rPr lang="en-US" sz="2400" dirty="0" smtClean="0">
                <a:solidFill>
                  <a:srgbClr val="008080"/>
                </a:solidFill>
              </a:rPr>
              <a:t>development lifecycle. It provides a visual representation of security measures, improving communication among stakeholders and developers. Wireframes facilitate rapid prototyping and iteration, leading to early detection and resolution of usability and security issues. This ensures that security features align with user needs, resulting in a more user-friendly and effective security solution. Overall, wireframes streamline the development process and reduce the risk of security vulnerabilities in </a:t>
            </a:r>
            <a:r>
              <a:rPr lang="en-US" sz="2400" dirty="0" err="1" smtClean="0">
                <a:solidFill>
                  <a:srgbClr val="008080"/>
                </a:solidFill>
              </a:rPr>
              <a:t>keylogger</a:t>
            </a:r>
            <a:r>
              <a:rPr lang="en-US" sz="2400" dirty="0" smtClean="0">
                <a:solidFill>
                  <a:srgbClr val="008080"/>
                </a:solidFill>
              </a:rPr>
              <a:t> and security systems.</a:t>
            </a:r>
            <a:endParaRPr lang="en-IN" sz="2400" dirty="0">
              <a:solidFill>
                <a:srgbClr val="008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66712" y="857232"/>
            <a:ext cx="7713679" cy="1978747"/>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solidFill>
                  <a:srgbClr val="00CC00"/>
                </a:solidFill>
              </a:rPr>
              <a:t> </a:t>
            </a:r>
            <a:r>
              <a:rPr lang="en-US" sz="4250" spc="25" dirty="0" err="1" smtClean="0">
                <a:solidFill>
                  <a:srgbClr val="339966"/>
                </a:solidFill>
              </a:rPr>
              <a:t>Keylogger</a:t>
            </a:r>
            <a:r>
              <a:rPr lang="en-US" sz="4250" spc="25" dirty="0" smtClean="0">
                <a:solidFill>
                  <a:srgbClr val="339966"/>
                </a:solidFill>
              </a:rPr>
              <a:t> and Security</a:t>
            </a:r>
            <a:endParaRPr sz="4250">
              <a:solidFill>
                <a:srgbClr val="339966"/>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800" dirty="0" smtClean="0">
                <a:solidFill>
                  <a:srgbClr val="008080"/>
                </a:solidFill>
              </a:rPr>
              <a:t>                          1</a:t>
            </a:r>
            <a:r>
              <a:rPr lang="en-US" sz="2800" dirty="0" smtClean="0">
                <a:solidFill>
                  <a:srgbClr val="008080"/>
                </a:solidFill>
              </a:rPr>
              <a:t>. Understanding </a:t>
            </a:r>
            <a:r>
              <a:rPr lang="en-US" sz="2800" dirty="0" err="1" smtClean="0">
                <a:solidFill>
                  <a:srgbClr val="008080"/>
                </a:solidFill>
              </a:rPr>
              <a:t>Keylogger</a:t>
            </a:r>
            <a:r>
              <a:rPr lang="en-US" sz="2800" dirty="0" smtClean="0">
                <a:solidFill>
                  <a:srgbClr val="008080"/>
                </a:solidFill>
              </a:rPr>
              <a:t> Threats</a:t>
            </a:r>
          </a:p>
          <a:p>
            <a:r>
              <a:rPr lang="en-US" sz="2800" dirty="0" smtClean="0">
                <a:solidFill>
                  <a:srgbClr val="008080"/>
                </a:solidFill>
              </a:rPr>
              <a:t>                          2</a:t>
            </a:r>
            <a:r>
              <a:rPr lang="en-US" sz="2800" dirty="0" smtClean="0">
                <a:solidFill>
                  <a:srgbClr val="008080"/>
                </a:solidFill>
              </a:rPr>
              <a:t>. Importance of Security Measures</a:t>
            </a:r>
          </a:p>
          <a:p>
            <a:r>
              <a:rPr lang="en-US" sz="2800" dirty="0" smtClean="0">
                <a:solidFill>
                  <a:srgbClr val="008080"/>
                </a:solidFill>
              </a:rPr>
              <a:t>                          3</a:t>
            </a:r>
            <a:r>
              <a:rPr lang="en-US" sz="2800" dirty="0" smtClean="0">
                <a:solidFill>
                  <a:srgbClr val="008080"/>
                </a:solidFill>
              </a:rPr>
              <a:t>. Detection and Prevention Techniques</a:t>
            </a:r>
          </a:p>
          <a:p>
            <a:r>
              <a:rPr lang="en-US" sz="2800" dirty="0" smtClean="0">
                <a:solidFill>
                  <a:srgbClr val="008080"/>
                </a:solidFill>
              </a:rPr>
              <a:t>                          4</a:t>
            </a:r>
            <a:r>
              <a:rPr lang="en-US" sz="2800" dirty="0" smtClean="0">
                <a:solidFill>
                  <a:srgbClr val="008080"/>
                </a:solidFill>
              </a:rPr>
              <a:t>. Role of End Users in Security</a:t>
            </a:r>
          </a:p>
          <a:p>
            <a:r>
              <a:rPr lang="en-US" sz="2800" dirty="0" smtClean="0">
                <a:solidFill>
                  <a:srgbClr val="008080"/>
                </a:solidFill>
              </a:rPr>
              <a:t>                          5</a:t>
            </a:r>
            <a:r>
              <a:rPr lang="en-US" sz="2800" dirty="0" smtClean="0">
                <a:solidFill>
                  <a:srgbClr val="008080"/>
                </a:solidFill>
              </a:rPr>
              <a:t>. Best Practices for Security Implementation</a:t>
            </a:r>
            <a:endParaRPr lang="en-US" sz="2800" dirty="0">
              <a:solidFill>
                <a:srgbClr val="008080"/>
              </a:soli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p:txBody>
          <a:bodyPr/>
          <a:lstStyle/>
          <a:p>
            <a:r>
              <a:rPr lang="en-US" smtClean="0"/>
              <a:t>AGENDA</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dirty="0"/>
          </a:p>
        </p:txBody>
      </p:sp>
      <p:sp>
        <p:nvSpPr>
          <p:cNvPr id="22" name="object 22"/>
          <p:cNvSpPr txBox="1">
            <a:spLocks noGrp="1"/>
          </p:cNvSpPr>
          <p:nvPr>
            <p:ph type="sldNum" sz="quarter" idx="7"/>
          </p:nvPr>
        </p:nvSpPr>
        <p:spPr/>
        <p:txBody>
          <a:bodyPr/>
          <a:lstStyle/>
          <a:p>
            <a:fld id="{81D60167-4931-47E6-BA6A-407CBD079E47}"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1643050"/>
            <a:ext cx="8477288" cy="2308324"/>
          </a:xfrm>
          <a:prstGeom prst="rect">
            <a:avLst/>
          </a:prstGeom>
        </p:spPr>
        <p:txBody>
          <a:bodyPr wrap="square">
            <a:spAutoFit/>
          </a:bodyPr>
          <a:lstStyle/>
          <a:p>
            <a:r>
              <a:rPr lang="en-US" sz="2400" dirty="0" err="1" smtClean="0">
                <a:solidFill>
                  <a:srgbClr val="339966"/>
                </a:solidFill>
              </a:rPr>
              <a:t>Keyloggers</a:t>
            </a:r>
            <a:r>
              <a:rPr lang="en-US" sz="2400" dirty="0" smtClean="0">
                <a:solidFill>
                  <a:srgbClr val="339966"/>
                </a:solidFill>
              </a:rPr>
              <a:t> secretly record keystrokes, </a:t>
            </a:r>
            <a:endParaRPr lang="en-US" sz="2400" dirty="0" smtClean="0">
              <a:solidFill>
                <a:srgbClr val="339966"/>
              </a:solidFill>
            </a:endParaRPr>
          </a:p>
          <a:p>
            <a:r>
              <a:rPr lang="en-US" sz="2400" dirty="0" smtClean="0">
                <a:solidFill>
                  <a:srgbClr val="339966"/>
                </a:solidFill>
              </a:rPr>
              <a:t>capturing  sensitive </a:t>
            </a:r>
            <a:r>
              <a:rPr lang="en-US" sz="2400" dirty="0" smtClean="0">
                <a:solidFill>
                  <a:srgbClr val="339966"/>
                </a:solidFill>
              </a:rPr>
              <a:t>information like passwords and personal data. They can be introduced through malware, phishing, and physical access, often bypassing traditional security measures. Effective strategies are needed to prevent, detect, and respond </a:t>
            </a:r>
            <a:r>
              <a:rPr lang="en-US" sz="2400" dirty="0" smtClean="0">
                <a:solidFill>
                  <a:srgbClr val="339966"/>
                </a:solidFill>
              </a:rPr>
              <a:t>to</a:t>
            </a:r>
          </a:p>
          <a:p>
            <a:r>
              <a:rPr lang="en-US" sz="2400" dirty="0" smtClean="0">
                <a:solidFill>
                  <a:srgbClr val="339966"/>
                </a:solidFill>
              </a:rPr>
              <a:t> </a:t>
            </a:r>
            <a:r>
              <a:rPr lang="en-US" sz="2400" dirty="0" err="1" smtClean="0">
                <a:solidFill>
                  <a:srgbClr val="339966"/>
                </a:solidFill>
              </a:rPr>
              <a:t>keylogger</a:t>
            </a:r>
            <a:r>
              <a:rPr lang="en-US" sz="2400" dirty="0" smtClean="0">
                <a:solidFill>
                  <a:srgbClr val="339966"/>
                </a:solidFill>
              </a:rPr>
              <a:t> threats  </a:t>
            </a:r>
            <a:r>
              <a:rPr lang="en-US" sz="2400" dirty="0" smtClean="0">
                <a:solidFill>
                  <a:srgbClr val="339966"/>
                </a:solidFill>
              </a:rPr>
              <a:t>to </a:t>
            </a:r>
            <a:r>
              <a:rPr lang="en-US" sz="2400" dirty="0" smtClean="0">
                <a:solidFill>
                  <a:srgbClr val="339966"/>
                </a:solidFill>
              </a:rPr>
              <a:t>protect user data and </a:t>
            </a:r>
            <a:r>
              <a:rPr lang="en-US" sz="2400" dirty="0" smtClean="0">
                <a:solidFill>
                  <a:srgbClr val="339966"/>
                </a:solidFill>
              </a:rPr>
              <a:t>privacy.</a:t>
            </a:r>
            <a:endParaRPr lang="en-US" sz="2400" dirty="0">
              <a:solidFill>
                <a:srgbClr val="3399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666712" y="1582341"/>
            <a:ext cx="8477288" cy="4893647"/>
          </a:xfrm>
          <a:prstGeom prst="rect">
            <a:avLst/>
          </a:prstGeom>
        </p:spPr>
        <p:txBody>
          <a:bodyPr wrap="square">
            <a:spAutoFit/>
          </a:bodyPr>
          <a:lstStyle/>
          <a:p>
            <a:r>
              <a:rPr lang="en-US" sz="2400" dirty="0" smtClean="0">
                <a:solidFill>
                  <a:srgbClr val="008080"/>
                </a:solidFill>
              </a:rPr>
              <a:t>Developing robust </a:t>
            </a:r>
            <a:r>
              <a:rPr lang="en-US" sz="2400" dirty="0" err="1" smtClean="0">
                <a:solidFill>
                  <a:srgbClr val="008080"/>
                </a:solidFill>
              </a:rPr>
              <a:t>keylogger</a:t>
            </a:r>
            <a:r>
              <a:rPr lang="en-US" sz="2400" dirty="0" smtClean="0">
                <a:solidFill>
                  <a:srgbClr val="008080"/>
                </a:solidFill>
              </a:rPr>
              <a:t> detection and </a:t>
            </a:r>
            <a:endParaRPr lang="en-US" sz="2400" dirty="0" smtClean="0">
              <a:solidFill>
                <a:srgbClr val="008080"/>
              </a:solidFill>
            </a:endParaRPr>
          </a:p>
          <a:p>
            <a:r>
              <a:rPr lang="en-US" sz="2400" dirty="0" smtClean="0">
                <a:solidFill>
                  <a:srgbClr val="008080"/>
                </a:solidFill>
              </a:rPr>
              <a:t>security </a:t>
            </a:r>
            <a:r>
              <a:rPr lang="en-US" sz="2400" dirty="0" smtClean="0">
                <a:solidFill>
                  <a:srgbClr val="008080"/>
                </a:solidFill>
              </a:rPr>
              <a:t>protocols is crucial for protecting sensitive data and maintaining system integrity. These measures enhance user privacy and bolster overall </a:t>
            </a:r>
            <a:r>
              <a:rPr lang="en-US" sz="2400" dirty="0" err="1" smtClean="0">
                <a:solidFill>
                  <a:srgbClr val="008080"/>
                </a:solidFill>
              </a:rPr>
              <a:t>cybersecurity</a:t>
            </a:r>
            <a:r>
              <a:rPr lang="en-US" sz="2400" dirty="0" smtClean="0">
                <a:solidFill>
                  <a:srgbClr val="008080"/>
                </a:solidFill>
              </a:rPr>
              <a:t> posture. However, implementing such strategies requires ongoing maintenance and resource allocation. Balancing the benefits of enhanced security with the challenges of resource-intensive implementation is essential. By prioritizing </a:t>
            </a:r>
            <a:r>
              <a:rPr lang="en-US" sz="2400" dirty="0" err="1" smtClean="0">
                <a:solidFill>
                  <a:srgbClr val="008080"/>
                </a:solidFill>
              </a:rPr>
              <a:t>keylogger</a:t>
            </a:r>
            <a:r>
              <a:rPr lang="en-US" sz="2400" dirty="0" smtClean="0">
                <a:solidFill>
                  <a:srgbClr val="008080"/>
                </a:solidFill>
              </a:rPr>
              <a:t>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r>
              <a:rPr lang="en-US" sz="2400" dirty="0" smtClean="0"/>
              <a:t>.</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380960" y="1785926"/>
            <a:ext cx="8763040" cy="3600986"/>
          </a:xfrm>
          <a:prstGeom prst="rect">
            <a:avLst/>
          </a:prstGeom>
        </p:spPr>
        <p:txBody>
          <a:bodyPr wrap="square">
            <a:spAutoFit/>
          </a:bodyPr>
          <a:lstStyle/>
          <a:p>
            <a:pPr marL="342900" indent="-342900">
              <a:buAutoNum type="arabicPeriod"/>
            </a:pPr>
            <a:r>
              <a:rPr lang="en-US" sz="3200" dirty="0" smtClean="0">
                <a:solidFill>
                  <a:srgbClr val="339966"/>
                </a:solidFill>
              </a:rPr>
              <a:t>IT Organizations</a:t>
            </a:r>
          </a:p>
          <a:p>
            <a:pPr marL="342900" indent="-342900">
              <a:buAutoNum type="arabicPeriod"/>
            </a:pPr>
            <a:r>
              <a:rPr lang="en-US" sz="3200" dirty="0" smtClean="0">
                <a:solidFill>
                  <a:srgbClr val="339966"/>
                </a:solidFill>
              </a:rPr>
              <a:t>Families and </a:t>
            </a:r>
            <a:r>
              <a:rPr lang="en-US" sz="3200" dirty="0" smtClean="0">
                <a:solidFill>
                  <a:srgbClr val="339966"/>
                </a:solidFill>
              </a:rPr>
              <a:t>Business people</a:t>
            </a:r>
          </a:p>
          <a:p>
            <a:pPr marL="342900" indent="-342900">
              <a:buAutoNum type="arabicPeriod"/>
            </a:pPr>
            <a:r>
              <a:rPr lang="en-US" sz="3200" dirty="0" smtClean="0">
                <a:solidFill>
                  <a:srgbClr val="339966"/>
                </a:solidFill>
              </a:rPr>
              <a:t>Law </a:t>
            </a:r>
            <a:r>
              <a:rPr lang="en-US" sz="3200" dirty="0" smtClean="0">
                <a:solidFill>
                  <a:srgbClr val="339966"/>
                </a:solidFill>
              </a:rPr>
              <a:t>Enforcement</a:t>
            </a:r>
          </a:p>
          <a:p>
            <a:pPr marL="342900" indent="-342900">
              <a:buAutoNum type="arabicPeriod"/>
            </a:pPr>
            <a:r>
              <a:rPr lang="en-US" sz="3200" dirty="0" smtClean="0">
                <a:solidFill>
                  <a:srgbClr val="339966"/>
                </a:solidFill>
              </a:rPr>
              <a:t>Software </a:t>
            </a:r>
            <a:r>
              <a:rPr lang="en-US" sz="3200" dirty="0" smtClean="0">
                <a:solidFill>
                  <a:srgbClr val="339966"/>
                </a:solidFill>
              </a:rPr>
              <a:t>Developers</a:t>
            </a:r>
          </a:p>
          <a:p>
            <a:pPr marL="342900" indent="-342900">
              <a:buAutoNum type="arabicPeriod"/>
            </a:pPr>
            <a:r>
              <a:rPr lang="en-US" sz="3200" dirty="0" smtClean="0">
                <a:solidFill>
                  <a:srgbClr val="339966"/>
                </a:solidFill>
              </a:rPr>
              <a:t>Criminals</a:t>
            </a:r>
          </a:p>
          <a:p>
            <a:pPr marL="342900" indent="-342900">
              <a:buAutoNum type="arabicPeriod"/>
            </a:pPr>
            <a:r>
              <a:rPr lang="en-US" sz="3200" dirty="0" smtClean="0">
                <a:solidFill>
                  <a:srgbClr val="339966"/>
                </a:solidFill>
              </a:rPr>
              <a:t>Employers</a:t>
            </a:r>
            <a:endParaRPr lang="en-US" sz="3200" dirty="0" smtClean="0">
              <a:solidFill>
                <a:srgbClr val="339966"/>
              </a:solidFill>
            </a:endParaRPr>
          </a:p>
          <a:p>
            <a:pPr marL="342900" indent="-342900"/>
            <a:endParaRPr lang="en-US" dirty="0" smtClean="0"/>
          </a:p>
          <a:p>
            <a:pPr marL="342900" indent="-342900">
              <a:buAutoNum type="arabicPeriod" startAt="2"/>
            </a:pP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738414" y="1571612"/>
            <a:ext cx="8001056" cy="4031873"/>
          </a:xfrm>
          <a:prstGeom prst="rect">
            <a:avLst/>
          </a:prstGeom>
        </p:spPr>
        <p:txBody>
          <a:bodyPr wrap="square">
            <a:spAutoFit/>
          </a:bodyPr>
          <a:lstStyle/>
          <a:p>
            <a:r>
              <a:rPr lang="en-US" sz="2400" dirty="0" smtClean="0">
                <a:solidFill>
                  <a:schemeClr val="accent6">
                    <a:lumMod val="50000"/>
                  </a:schemeClr>
                </a:solidFill>
              </a:rPr>
              <a:t>Value Proposition</a:t>
            </a:r>
            <a:r>
              <a:rPr lang="en-US" sz="2400" dirty="0" smtClean="0"/>
              <a:t>:</a:t>
            </a:r>
          </a:p>
          <a:p>
            <a:endParaRPr lang="en-US" dirty="0" smtClean="0"/>
          </a:p>
          <a:p>
            <a:pPr>
              <a:buFont typeface="Wingdings" pitchFamily="2" charset="2"/>
              <a:buChar char="§"/>
            </a:pPr>
            <a:r>
              <a:rPr lang="en-US" dirty="0" smtClean="0">
                <a:solidFill>
                  <a:srgbClr val="008080"/>
                </a:solidFill>
              </a:rPr>
              <a:t> </a:t>
            </a:r>
            <a:r>
              <a:rPr lang="en-US" dirty="0" smtClean="0">
                <a:solidFill>
                  <a:srgbClr val="008080"/>
                </a:solidFill>
              </a:rPr>
              <a:t> </a:t>
            </a:r>
            <a:r>
              <a:rPr lang="en-US" sz="2100" dirty="0" smtClean="0">
                <a:solidFill>
                  <a:srgbClr val="008080"/>
                </a:solidFill>
                <a:latin typeface="Bahnschrift SemiBold SemiConden" pitchFamily="34" charset="0"/>
              </a:rPr>
              <a:t>Effective </a:t>
            </a:r>
            <a:r>
              <a:rPr lang="en-US" sz="2100" dirty="0" smtClean="0">
                <a:solidFill>
                  <a:srgbClr val="008080"/>
                </a:solidFill>
                <a:latin typeface="Bahnschrift SemiBold SemiConden" pitchFamily="34" charset="0"/>
              </a:rPr>
              <a:t>Detection</a:t>
            </a:r>
            <a:r>
              <a:rPr lang="en-US" sz="2100" dirty="0" smtClean="0">
                <a:solidFill>
                  <a:srgbClr val="008080"/>
                </a:solidFill>
              </a:rPr>
              <a:t>: Our </a:t>
            </a:r>
            <a:r>
              <a:rPr lang="en-US" sz="2100" dirty="0" smtClean="0">
                <a:solidFill>
                  <a:srgbClr val="008080"/>
                </a:solidFill>
              </a:rPr>
              <a:t>software swiftly identifies and blocks </a:t>
            </a:r>
            <a:r>
              <a:rPr lang="en-US" sz="2100" dirty="0" err="1" smtClean="0">
                <a:solidFill>
                  <a:srgbClr val="008080"/>
                </a:solidFill>
              </a:rPr>
              <a:t>keyloggers</a:t>
            </a:r>
            <a:r>
              <a:rPr lang="en-US" sz="2100" dirty="0" smtClean="0">
                <a:solidFill>
                  <a:srgbClr val="008080"/>
                </a:solidFill>
              </a:rPr>
              <a:t>, protecting sensitive data and user privacy</a:t>
            </a:r>
            <a:r>
              <a:rPr lang="en-US" sz="2100" dirty="0" smtClean="0">
                <a:solidFill>
                  <a:srgbClr val="008080"/>
                </a:solidFill>
              </a:rPr>
              <a:t>.</a:t>
            </a:r>
          </a:p>
          <a:p>
            <a:pPr>
              <a:buFont typeface="Wingdings" pitchFamily="2" charset="2"/>
              <a:buChar char="§"/>
            </a:pPr>
            <a:r>
              <a:rPr lang="en-US" sz="2100" dirty="0" smtClean="0">
                <a:solidFill>
                  <a:srgbClr val="008080"/>
                </a:solidFill>
                <a:latin typeface="Berlin Sans FB" pitchFamily="34" charset="0"/>
              </a:rPr>
              <a:t> </a:t>
            </a:r>
            <a:r>
              <a:rPr lang="en-US" sz="2100" dirty="0" smtClean="0">
                <a:solidFill>
                  <a:srgbClr val="008080"/>
                </a:solidFill>
                <a:latin typeface="Berlin Sans FB" pitchFamily="34" charset="0"/>
              </a:rPr>
              <a:t> </a:t>
            </a:r>
            <a:r>
              <a:rPr lang="en-US" sz="2100" dirty="0" smtClean="0">
                <a:solidFill>
                  <a:srgbClr val="008080"/>
                </a:solidFill>
                <a:latin typeface="Bahnschrift SemiBold SemiConden" pitchFamily="34" charset="0"/>
              </a:rPr>
              <a:t>Proactive </a:t>
            </a:r>
            <a:r>
              <a:rPr lang="en-US" sz="2100" dirty="0" smtClean="0">
                <a:solidFill>
                  <a:srgbClr val="008080"/>
                </a:solidFill>
                <a:latin typeface="Bahnschrift SemiBold SemiConden" pitchFamily="34" charset="0"/>
              </a:rPr>
              <a:t>Defense</a:t>
            </a:r>
            <a:r>
              <a:rPr lang="en-US" sz="2100" dirty="0" smtClean="0">
                <a:solidFill>
                  <a:srgbClr val="008080"/>
                </a:solidFill>
                <a:latin typeface="Bahnschrift SemiBold SemiConden" pitchFamily="34" charset="0"/>
              </a:rPr>
              <a:t>: </a:t>
            </a:r>
            <a:r>
              <a:rPr lang="en-US" sz="2100" dirty="0" smtClean="0">
                <a:solidFill>
                  <a:srgbClr val="008080"/>
                </a:solidFill>
              </a:rPr>
              <a:t>With </a:t>
            </a:r>
            <a:r>
              <a:rPr lang="en-US" sz="2100" dirty="0" smtClean="0">
                <a:solidFill>
                  <a:srgbClr val="008080"/>
                </a:solidFill>
              </a:rPr>
              <a:t>advanced algorithms, it preemptively detects threats, minimizing the risk of data breaches</a:t>
            </a:r>
            <a:r>
              <a:rPr lang="en-US" sz="2100" dirty="0" smtClean="0">
                <a:solidFill>
                  <a:srgbClr val="008080"/>
                </a:solidFill>
              </a:rPr>
              <a:t>.</a:t>
            </a:r>
          </a:p>
          <a:p>
            <a:pPr>
              <a:buFont typeface="Wingdings" pitchFamily="2" charset="2"/>
              <a:buChar char="§"/>
            </a:pPr>
            <a:r>
              <a:rPr lang="en-US" sz="2100" dirty="0" smtClean="0">
                <a:solidFill>
                  <a:srgbClr val="008080"/>
                </a:solidFill>
              </a:rPr>
              <a:t> </a:t>
            </a:r>
            <a:r>
              <a:rPr lang="en-US" sz="2100" dirty="0" smtClean="0">
                <a:solidFill>
                  <a:srgbClr val="008080"/>
                </a:solidFill>
                <a:latin typeface="Bahnschrift SemiBold SemiConden" pitchFamily="34" charset="0"/>
              </a:rPr>
              <a:t>User-Friendly Interface: </a:t>
            </a:r>
            <a:r>
              <a:rPr lang="en-US" sz="2100" dirty="0" smtClean="0">
                <a:solidFill>
                  <a:srgbClr val="008080"/>
                </a:solidFill>
              </a:rPr>
              <a:t>Easy-to-use interface facilitates seamless integration and operation</a:t>
            </a:r>
            <a:r>
              <a:rPr lang="en-US" sz="2100" dirty="0" smtClean="0">
                <a:solidFill>
                  <a:srgbClr val="008080"/>
                </a:solidFill>
              </a:rPr>
              <a:t>.</a:t>
            </a:r>
          </a:p>
          <a:p>
            <a:pPr>
              <a:buFont typeface="Wingdings" pitchFamily="2" charset="2"/>
              <a:buChar char="§"/>
            </a:pPr>
            <a:r>
              <a:rPr lang="en-US" sz="2100" dirty="0" smtClean="0">
                <a:solidFill>
                  <a:srgbClr val="008080"/>
                </a:solidFill>
              </a:rPr>
              <a:t>  </a:t>
            </a:r>
            <a:r>
              <a:rPr lang="en-US" sz="2100" dirty="0" smtClean="0">
                <a:solidFill>
                  <a:srgbClr val="008080"/>
                </a:solidFill>
                <a:latin typeface="Bahnschrift SemiBold Condensed" pitchFamily="34" charset="0"/>
              </a:rPr>
              <a:t>Cost-Effective Security</a:t>
            </a:r>
            <a:r>
              <a:rPr lang="en-US" sz="2100" dirty="0" smtClean="0">
                <a:solidFill>
                  <a:srgbClr val="008080"/>
                </a:solidFill>
                <a:latin typeface="Bahnschrift SemiBold Condensed" pitchFamily="34" charset="0"/>
              </a:rPr>
              <a:t>: </a:t>
            </a:r>
            <a:r>
              <a:rPr lang="en-US" sz="2100" dirty="0" smtClean="0">
                <a:solidFill>
                  <a:srgbClr val="008080"/>
                </a:solidFill>
              </a:rPr>
              <a:t>Provides </a:t>
            </a:r>
            <a:r>
              <a:rPr lang="en-US" sz="2100" dirty="0" smtClean="0">
                <a:solidFill>
                  <a:srgbClr val="008080"/>
                </a:solidFill>
              </a:rPr>
              <a:t>robust protection at an affordable price, reducing financial risks associated with breaches</a:t>
            </a:r>
            <a:r>
              <a:rPr lang="en-US" sz="2100" dirty="0" smtClean="0">
                <a:solidFill>
                  <a:srgbClr val="008080"/>
                </a:solidFill>
              </a:rPr>
              <a:t>.</a:t>
            </a:r>
          </a:p>
          <a:p>
            <a:pPr>
              <a:buFont typeface="Wingdings" pitchFamily="2" charset="2"/>
              <a:buChar char="§"/>
            </a:pPr>
            <a:r>
              <a:rPr lang="en-US" sz="2100" dirty="0" smtClean="0">
                <a:solidFill>
                  <a:srgbClr val="008080"/>
                </a:solidFill>
              </a:rPr>
              <a:t> </a:t>
            </a:r>
            <a:r>
              <a:rPr lang="en-US" sz="2100" dirty="0" smtClean="0">
                <a:solidFill>
                  <a:srgbClr val="008080"/>
                </a:solidFill>
                <a:latin typeface="Bahnschrift SemiBold SemiConden" pitchFamily="34" charset="0"/>
              </a:rPr>
              <a:t>Comprehensive Protection</a:t>
            </a:r>
            <a:r>
              <a:rPr lang="en-US" sz="2100" dirty="0" smtClean="0">
                <a:solidFill>
                  <a:srgbClr val="008080"/>
                </a:solidFill>
              </a:rPr>
              <a:t>: Ensures </a:t>
            </a:r>
            <a:r>
              <a:rPr lang="en-US" sz="2100" dirty="0" smtClean="0">
                <a:solidFill>
                  <a:srgbClr val="008080"/>
                </a:solidFill>
              </a:rPr>
              <a:t>data integrity and confidentiality, safeguarding against evolving cyber threats.</a:t>
            </a:r>
            <a:endParaRPr lang="en-US" sz="2100" dirty="0">
              <a:solidFill>
                <a:srgbClr val="0080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2524100" y="1571612"/>
            <a:ext cx="6619900" cy="3416320"/>
          </a:xfrm>
          <a:prstGeom prst="rect">
            <a:avLst/>
          </a:prstGeom>
        </p:spPr>
        <p:txBody>
          <a:bodyPr wrap="square">
            <a:spAutoFit/>
          </a:bodyPr>
          <a:lstStyle/>
          <a:p>
            <a:pPr>
              <a:buFont typeface="Arial" pitchFamily="34" charset="0"/>
              <a:buChar char="•"/>
            </a:pPr>
            <a:endParaRPr lang="en-US" sz="2400" dirty="0" smtClean="0"/>
          </a:p>
          <a:p>
            <a:pPr>
              <a:buFont typeface="Arial" pitchFamily="34" charset="0"/>
              <a:buChar char="•"/>
            </a:pPr>
            <a:r>
              <a:rPr lang="en-US" sz="2400" dirty="0" smtClean="0">
                <a:solidFill>
                  <a:srgbClr val="008080"/>
                </a:solidFill>
              </a:rPr>
              <a:t> </a:t>
            </a:r>
            <a:r>
              <a:rPr lang="en-US" sz="2400" dirty="0" smtClean="0">
                <a:solidFill>
                  <a:srgbClr val="339966"/>
                </a:solidFill>
              </a:rPr>
              <a:t>Proactive Approach</a:t>
            </a:r>
          </a:p>
          <a:p>
            <a:pPr>
              <a:buFont typeface="Arial" pitchFamily="34" charset="0"/>
              <a:buChar char="•"/>
            </a:pPr>
            <a:r>
              <a:rPr lang="en-US" sz="2400" dirty="0" smtClean="0">
                <a:solidFill>
                  <a:srgbClr val="339966"/>
                </a:solidFill>
              </a:rPr>
              <a:t>  Comprehensive </a:t>
            </a:r>
            <a:r>
              <a:rPr lang="en-US" sz="2400" dirty="0" smtClean="0">
                <a:solidFill>
                  <a:srgbClr val="339966"/>
                </a:solidFill>
              </a:rPr>
              <a:t>Security</a:t>
            </a:r>
          </a:p>
          <a:p>
            <a:pPr>
              <a:buFont typeface="Arial" pitchFamily="34" charset="0"/>
              <a:buChar char="•"/>
            </a:pPr>
            <a:r>
              <a:rPr lang="en-US" sz="2400" dirty="0" smtClean="0">
                <a:solidFill>
                  <a:srgbClr val="339966"/>
                </a:solidFill>
              </a:rPr>
              <a:t>  User </a:t>
            </a:r>
            <a:r>
              <a:rPr lang="en-US" sz="2400" dirty="0" smtClean="0">
                <a:solidFill>
                  <a:srgbClr val="339966"/>
                </a:solidFill>
              </a:rPr>
              <a:t>Awareness</a:t>
            </a:r>
          </a:p>
          <a:p>
            <a:pPr>
              <a:buFont typeface="Arial" pitchFamily="34" charset="0"/>
              <a:buChar char="•"/>
            </a:pPr>
            <a:r>
              <a:rPr lang="en-US" sz="2400" dirty="0" smtClean="0">
                <a:solidFill>
                  <a:srgbClr val="339966"/>
                </a:solidFill>
              </a:rPr>
              <a:t>  Effective </a:t>
            </a:r>
            <a:r>
              <a:rPr lang="en-US" sz="2400" dirty="0" smtClean="0">
                <a:solidFill>
                  <a:srgbClr val="339966"/>
                </a:solidFill>
              </a:rPr>
              <a:t>Countermeasures</a:t>
            </a:r>
          </a:p>
          <a:p>
            <a:pPr>
              <a:buFont typeface="Arial" pitchFamily="34" charset="0"/>
              <a:buChar char="•"/>
            </a:pPr>
            <a:r>
              <a:rPr lang="en-US" sz="2400" dirty="0" smtClean="0">
                <a:solidFill>
                  <a:srgbClr val="339966"/>
                </a:solidFill>
              </a:rPr>
              <a:t>  Holistic </a:t>
            </a:r>
            <a:r>
              <a:rPr lang="en-US" sz="2400" dirty="0" smtClean="0">
                <a:solidFill>
                  <a:srgbClr val="339966"/>
                </a:solidFill>
              </a:rPr>
              <a:t>Protection</a:t>
            </a:r>
          </a:p>
          <a:p>
            <a:pPr>
              <a:buFont typeface="Arial" pitchFamily="34" charset="0"/>
              <a:buChar char="•"/>
            </a:pPr>
            <a:r>
              <a:rPr lang="en-US" sz="2400" dirty="0" smtClean="0">
                <a:solidFill>
                  <a:srgbClr val="339966"/>
                </a:solidFill>
              </a:rPr>
              <a:t>  Real-Time </a:t>
            </a:r>
            <a:r>
              <a:rPr lang="en-US" sz="2400" dirty="0" smtClean="0">
                <a:solidFill>
                  <a:srgbClr val="339966"/>
                </a:solidFill>
              </a:rPr>
              <a:t>Monitoring</a:t>
            </a:r>
          </a:p>
          <a:p>
            <a:pPr>
              <a:buFont typeface="Arial" pitchFamily="34" charset="0"/>
              <a:buChar char="•"/>
            </a:pPr>
            <a:r>
              <a:rPr lang="en-US" sz="2400" dirty="0" smtClean="0">
                <a:solidFill>
                  <a:srgbClr val="339966"/>
                </a:solidFill>
              </a:rPr>
              <a:t>  User </a:t>
            </a:r>
            <a:r>
              <a:rPr lang="en-US" sz="2400" dirty="0" smtClean="0">
                <a:solidFill>
                  <a:srgbClr val="339966"/>
                </a:solidFill>
              </a:rPr>
              <a:t>Experience</a:t>
            </a:r>
          </a:p>
          <a:p>
            <a:pPr>
              <a:buFont typeface="Arial" pitchFamily="34" charset="0"/>
              <a:buChar char="•"/>
            </a:pPr>
            <a:r>
              <a:rPr lang="en-US" sz="2400" dirty="0" smtClean="0">
                <a:solidFill>
                  <a:srgbClr val="339966"/>
                </a:solidFill>
              </a:rPr>
              <a:t>  Continuous </a:t>
            </a:r>
            <a:r>
              <a:rPr lang="en-US" sz="2400" dirty="0" smtClean="0">
                <a:solidFill>
                  <a:srgbClr val="339966"/>
                </a:solidFill>
              </a:rPr>
              <a:t>Improvement</a:t>
            </a:r>
            <a:endParaRPr lang="en-US" sz="2400" dirty="0">
              <a:solidFill>
                <a:srgbClr val="339966"/>
              </a:solidFill>
            </a:endParaRPr>
          </a:p>
        </p:txBody>
      </p:sp>
      <p:sp>
        <p:nvSpPr>
          <p:cNvPr id="10" name="Rectangle 9"/>
          <p:cNvSpPr/>
          <p:nvPr/>
        </p:nvSpPr>
        <p:spPr>
          <a:xfrm>
            <a:off x="2595538" y="5143512"/>
            <a:ext cx="6286544" cy="707886"/>
          </a:xfrm>
          <a:prstGeom prst="rect">
            <a:avLst/>
          </a:prstGeom>
        </p:spPr>
        <p:txBody>
          <a:bodyPr wrap="square">
            <a:spAutoFit/>
          </a:bodyPr>
          <a:lstStyle/>
          <a:p>
            <a:r>
              <a:rPr lang="en-US" sz="2000" b="1" dirty="0" smtClean="0">
                <a:solidFill>
                  <a:srgbClr val="339966"/>
                </a:solidFill>
              </a:rPr>
              <a:t>Wow Factor:</a:t>
            </a:r>
            <a:r>
              <a:rPr lang="en-US" sz="2000" dirty="0" smtClean="0">
                <a:solidFill>
                  <a:srgbClr val="339966"/>
                </a:solidFill>
              </a:rPr>
              <a:t> Our software swiftly detects and neutralizes </a:t>
            </a:r>
            <a:r>
              <a:rPr lang="en-US" sz="2000" dirty="0" err="1" smtClean="0">
                <a:solidFill>
                  <a:srgbClr val="339966"/>
                </a:solidFill>
              </a:rPr>
              <a:t>keyloggers</a:t>
            </a:r>
            <a:r>
              <a:rPr lang="en-US" sz="2000" dirty="0" smtClean="0">
                <a:solidFill>
                  <a:srgbClr val="339966"/>
                </a:solidFill>
              </a:rPr>
              <a:t>, ensuring your data's safety</a:t>
            </a:r>
            <a:endParaRPr lang="en-US" sz="2000" dirty="0">
              <a:solidFill>
                <a:srgbClr val="3399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xmlns="" id="{884DA9FE-A40C-4F03-8423-AEF91E4B76B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8150" y="1285860"/>
            <a:ext cx="2962688" cy="3277057"/>
          </a:xfrm>
          <a:prstGeom prst="rect">
            <a:avLst/>
          </a:prstGeom>
        </p:spPr>
      </p:pic>
      <p:pic>
        <p:nvPicPr>
          <p:cNvPr id="13" name="Picture 12">
            <a:extLst>
              <a:ext uri="{FF2B5EF4-FFF2-40B4-BE49-F238E27FC236}">
                <a16:creationId xmlns:a16="http://schemas.microsoft.com/office/drawing/2014/main" xmlns="" id="{531EF199-BAE6-47BE-B8A8-BBBEA2FF5D0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67372" y="1214422"/>
            <a:ext cx="2953162" cy="3267531"/>
          </a:xfrm>
          <a:prstGeom prst="rect">
            <a:avLst/>
          </a:prstGeom>
        </p:spPr>
      </p:pic>
      <p:sp>
        <p:nvSpPr>
          <p:cNvPr id="14" name="Rectangle 13"/>
          <p:cNvSpPr/>
          <p:nvPr/>
        </p:nvSpPr>
        <p:spPr>
          <a:xfrm>
            <a:off x="952464" y="5000636"/>
            <a:ext cx="3249672" cy="461665"/>
          </a:xfrm>
          <a:prstGeom prst="rect">
            <a:avLst/>
          </a:prstGeom>
        </p:spPr>
        <p:txBody>
          <a:bodyPr wrap="none">
            <a:spAutoFit/>
          </a:bodyPr>
          <a:lstStyle/>
          <a:p>
            <a:r>
              <a:rPr lang="en-US" sz="2400" dirty="0" smtClean="0">
                <a:solidFill>
                  <a:srgbClr val="008080"/>
                </a:solidFill>
              </a:rPr>
              <a:t>Before </a:t>
            </a:r>
            <a:r>
              <a:rPr lang="en-US" sz="2400" dirty="0" smtClean="0">
                <a:solidFill>
                  <a:srgbClr val="008080"/>
                </a:solidFill>
              </a:rPr>
              <a:t>start of </a:t>
            </a:r>
            <a:r>
              <a:rPr lang="en-US" sz="2400" dirty="0" err="1" smtClean="0">
                <a:solidFill>
                  <a:srgbClr val="008080"/>
                </a:solidFill>
              </a:rPr>
              <a:t>keylogger</a:t>
            </a:r>
            <a:endParaRPr lang="en-IN" sz="2400" dirty="0">
              <a:solidFill>
                <a:srgbClr val="008080"/>
              </a:solidFill>
            </a:endParaRPr>
          </a:p>
        </p:txBody>
      </p:sp>
      <p:sp>
        <p:nvSpPr>
          <p:cNvPr id="15" name="Rectangle 14"/>
          <p:cNvSpPr/>
          <p:nvPr/>
        </p:nvSpPr>
        <p:spPr>
          <a:xfrm>
            <a:off x="5738810" y="5000636"/>
            <a:ext cx="3143272" cy="461665"/>
          </a:xfrm>
          <a:prstGeom prst="rect">
            <a:avLst/>
          </a:prstGeom>
        </p:spPr>
        <p:txBody>
          <a:bodyPr wrap="square">
            <a:spAutoFit/>
          </a:bodyPr>
          <a:lstStyle/>
          <a:p>
            <a:r>
              <a:rPr lang="en-US" sz="2400" dirty="0" smtClean="0">
                <a:solidFill>
                  <a:srgbClr val="008080"/>
                </a:solidFill>
              </a:rPr>
              <a:t>After start of </a:t>
            </a:r>
            <a:r>
              <a:rPr lang="en-US" sz="2400" dirty="0" err="1" smtClean="0">
                <a:solidFill>
                  <a:srgbClr val="008080"/>
                </a:solidFill>
              </a:rPr>
              <a:t>keylogger</a:t>
            </a:r>
            <a:endParaRPr lang="en-IN" sz="2400" dirty="0">
              <a:solidFill>
                <a:srgbClr val="00808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506</Words>
  <Application>Microsoft Office PowerPoint</Application>
  <PresentationFormat>Custom</PresentationFormat>
  <Paragraphs>76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Student Name</vt:lpstr>
      <vt:lpstr>PROJECT TITLE   Keylogger and Security</vt:lpstr>
      <vt:lpstr>AGENDA      </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exam4</dc:creator>
  <cp:lastModifiedBy>exam4</cp:lastModifiedBy>
  <cp:revision>9</cp:revision>
  <dcterms:created xsi:type="dcterms:W3CDTF">2024-06-03T05:48:59Z</dcterms:created>
  <dcterms:modified xsi:type="dcterms:W3CDTF">2024-06-14T05:00:31Z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