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0" r:id="rId7"/>
    <p:sldId id="261" r:id="rId8"/>
    <p:sldId id="263" r:id="rId9"/>
    <p:sldId id="264" r:id="rId10"/>
    <p:sldId id="265" r:id="rId11"/>
    <p:sldId id="266" r:id="rId12"/>
    <p:sldId id="267" r:id="rId13"/>
    <p:sldId id="271" r:id="rId14"/>
    <p:sldId id="269" r:id="rId15"/>
  </p:sldIdLst>
  <p:sldSz cx="18288000" cy="10287000"/>
  <p:notesSz cx="6858000" cy="9144000"/>
  <p:embeddedFontLst>
    <p:embeddedFont>
      <p:font typeface="Times New Roman Bold" panose="02020803070505020304" pitchFamily="18"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11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ana GS" userId="bb9a23aeeb953a92" providerId="LiveId" clId="{3E022C17-B862-453A-AA8E-A756264D7C8E}"/>
    <pc:docChg chg="custSel delSld modSld">
      <pc:chgData name="Keerthana GS" userId="bb9a23aeeb953a92" providerId="LiveId" clId="{3E022C17-B862-453A-AA8E-A756264D7C8E}" dt="2024-11-25T11:31:49.308" v="13" actId="14100"/>
      <pc:docMkLst>
        <pc:docMk/>
      </pc:docMkLst>
      <pc:sldChg chg="addSp delSp modSp mod">
        <pc:chgData name="Keerthana GS" userId="bb9a23aeeb953a92" providerId="LiveId" clId="{3E022C17-B862-453A-AA8E-A756264D7C8E}" dt="2024-11-25T11:30:14.842" v="5" actId="14100"/>
        <pc:sldMkLst>
          <pc:docMk/>
          <pc:sldMk cId="0" sldId="261"/>
        </pc:sldMkLst>
        <pc:spChg chg="del">
          <ac:chgData name="Keerthana GS" userId="bb9a23aeeb953a92" providerId="LiveId" clId="{3E022C17-B862-453A-AA8E-A756264D7C8E}" dt="2024-11-25T11:30:01.286" v="0" actId="478"/>
          <ac:spMkLst>
            <pc:docMk/>
            <pc:sldMk cId="0" sldId="261"/>
            <ac:spMk id="3" creationId="{00000000-0000-0000-0000-000000000000}"/>
          </ac:spMkLst>
        </pc:spChg>
        <pc:picChg chg="add mod">
          <ac:chgData name="Keerthana GS" userId="bb9a23aeeb953a92" providerId="LiveId" clId="{3E022C17-B862-453A-AA8E-A756264D7C8E}" dt="2024-11-25T11:30:14.842" v="5" actId="14100"/>
          <ac:picMkLst>
            <pc:docMk/>
            <pc:sldMk cId="0" sldId="261"/>
            <ac:picMk id="7" creationId="{8B72F0A3-DC83-57D7-6063-CDA5C073B876}"/>
          </ac:picMkLst>
        </pc:picChg>
      </pc:sldChg>
      <pc:sldChg chg="del">
        <pc:chgData name="Keerthana GS" userId="bb9a23aeeb953a92" providerId="LiveId" clId="{3E022C17-B862-453A-AA8E-A756264D7C8E}" dt="2024-11-25T11:30:46.247" v="6" actId="47"/>
        <pc:sldMkLst>
          <pc:docMk/>
          <pc:sldMk cId="0" sldId="262"/>
        </pc:sldMkLst>
      </pc:sldChg>
      <pc:sldChg chg="modSp mod">
        <pc:chgData name="Keerthana GS" userId="bb9a23aeeb953a92" providerId="LiveId" clId="{3E022C17-B862-453A-AA8E-A756264D7C8E}" dt="2024-11-25T11:30:55.962" v="7" actId="14100"/>
        <pc:sldMkLst>
          <pc:docMk/>
          <pc:sldMk cId="0" sldId="264"/>
        </pc:sldMkLst>
        <pc:spChg chg="mod">
          <ac:chgData name="Keerthana GS" userId="bb9a23aeeb953a92" providerId="LiveId" clId="{3E022C17-B862-453A-AA8E-A756264D7C8E}" dt="2024-11-25T11:30:55.962" v="7" actId="14100"/>
          <ac:spMkLst>
            <pc:docMk/>
            <pc:sldMk cId="0" sldId="264"/>
            <ac:spMk id="3" creationId="{00000000-0000-0000-0000-000000000000}"/>
          </ac:spMkLst>
        </pc:spChg>
      </pc:sldChg>
      <pc:sldChg chg="addSp delSp modSp mod">
        <pc:chgData name="Keerthana GS" userId="bb9a23aeeb953a92" providerId="LiveId" clId="{3E022C17-B862-453A-AA8E-A756264D7C8E}" dt="2024-11-25T11:31:49.308" v="13" actId="14100"/>
        <pc:sldMkLst>
          <pc:docMk/>
          <pc:sldMk cId="0" sldId="265"/>
        </pc:sldMkLst>
        <pc:spChg chg="del">
          <ac:chgData name="Keerthana GS" userId="bb9a23aeeb953a92" providerId="LiveId" clId="{3E022C17-B862-453A-AA8E-A756264D7C8E}" dt="2024-11-25T11:31:36.794" v="8" actId="478"/>
          <ac:spMkLst>
            <pc:docMk/>
            <pc:sldMk cId="0" sldId="265"/>
            <ac:spMk id="3" creationId="{00000000-0000-0000-0000-000000000000}"/>
          </ac:spMkLst>
        </pc:spChg>
        <pc:picChg chg="add mod">
          <ac:chgData name="Keerthana GS" userId="bb9a23aeeb953a92" providerId="LiveId" clId="{3E022C17-B862-453A-AA8E-A756264D7C8E}" dt="2024-11-25T11:31:49.308" v="13" actId="14100"/>
          <ac:picMkLst>
            <pc:docMk/>
            <pc:sldMk cId="0" sldId="265"/>
            <ac:picMk id="7" creationId="{C827BD56-788C-9307-9B9F-EF7DACCD107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a:off x="16694791" y="0"/>
            <a:ext cx="1593209" cy="10287000"/>
          </a:xfrm>
          <a:prstGeom prst="rect">
            <a:avLst/>
          </a:prstGeom>
          <a:solidFill>
            <a:srgbClr val="38B6FF"/>
          </a:solidFill>
        </p:spPr>
      </p:sp>
      <p:sp>
        <p:nvSpPr>
          <p:cNvPr id="3" name="TextBox 3"/>
          <p:cNvSpPr txBox="1"/>
          <p:nvPr/>
        </p:nvSpPr>
        <p:spPr>
          <a:xfrm>
            <a:off x="0" y="1740834"/>
            <a:ext cx="16675741" cy="11796884"/>
          </a:xfrm>
          <a:prstGeom prst="rect">
            <a:avLst/>
          </a:prstGeom>
        </p:spPr>
        <p:txBody>
          <a:bodyPr lIns="0" tIns="0" rIns="0" bIns="0" rtlCol="0" anchor="t">
            <a:spAutoFit/>
          </a:bodyPr>
          <a:lstStyle/>
          <a:p>
            <a:pPr algn="ctr">
              <a:lnSpc>
                <a:spcPts val="9799"/>
              </a:lnSpc>
            </a:pPr>
            <a:r>
              <a:rPr lang="en-US" sz="6999" dirty="0">
                <a:solidFill>
                  <a:srgbClr val="000000"/>
                </a:solidFill>
                <a:latin typeface="Times New Roman"/>
                <a:ea typeface="Times New Roman"/>
                <a:cs typeface="Times New Roman"/>
                <a:sym typeface="Times New Roman"/>
              </a:rPr>
              <a:t>IRIS TUMOUR DETECTION USING CONVOLUTIONAL NEURAL NETWORKS (CNN)</a:t>
            </a:r>
            <a:r>
              <a:rPr lang="en-US" sz="8000" b="1" dirty="0">
                <a:solidFill>
                  <a:srgbClr val="000000"/>
                </a:solidFill>
                <a:latin typeface="Times New Roman"/>
                <a:ea typeface="Times New Roman"/>
                <a:cs typeface="Times New Roman"/>
                <a:sym typeface="Times New Roman"/>
              </a:rPr>
              <a:t> </a:t>
            </a:r>
          </a:p>
          <a:p>
            <a:pPr>
              <a:lnSpc>
                <a:spcPts val="9799"/>
              </a:lnSpc>
            </a:pPr>
            <a:r>
              <a:rPr lang="en-US" sz="4000" b="1" dirty="0">
                <a:solidFill>
                  <a:srgbClr val="000000"/>
                </a:solidFill>
                <a:latin typeface="Times New Roman"/>
                <a:ea typeface="Times New Roman"/>
                <a:cs typeface="Times New Roman"/>
                <a:sym typeface="Times New Roman"/>
              </a:rPr>
              <a:t>TEAM MEMBERS:</a:t>
            </a:r>
          </a:p>
          <a:p>
            <a:r>
              <a:rPr lang="en-US" sz="4000" dirty="0">
                <a:solidFill>
                  <a:srgbClr val="000000"/>
                </a:solidFill>
                <a:latin typeface="Times New Roman"/>
                <a:ea typeface="Times New Roman"/>
                <a:cs typeface="Times New Roman"/>
                <a:sym typeface="Times New Roman"/>
              </a:rPr>
              <a:t>KEERTHANA.G.S</a:t>
            </a:r>
            <a:endParaRPr lang="en-US" sz="4000" b="1" dirty="0">
              <a:solidFill>
                <a:srgbClr val="000000"/>
              </a:solidFill>
              <a:latin typeface="Times New Roman"/>
              <a:ea typeface="Times New Roman"/>
              <a:cs typeface="Times New Roman"/>
              <a:sym typeface="Times New Roman"/>
            </a:endParaRPr>
          </a:p>
          <a:p>
            <a:r>
              <a:rPr lang="en-IN" sz="4000" b="0" i="0" dirty="0">
                <a:solidFill>
                  <a:srgbClr val="000000"/>
                </a:solidFill>
                <a:effectLst/>
                <a:latin typeface="Times New Roman" panose="02020603050405020304" pitchFamily="18" charset="0"/>
                <a:cs typeface="Times New Roman" panose="02020603050405020304" pitchFamily="18" charset="0"/>
              </a:rPr>
              <a:t>HARI MEGHANA KAVALA</a:t>
            </a:r>
            <a:endParaRPr lang="en-US" sz="40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r>
              <a:rPr lang="en-IN" sz="4000" b="0" i="0" dirty="0">
                <a:solidFill>
                  <a:srgbClr val="000000"/>
                </a:solidFill>
                <a:effectLst/>
                <a:latin typeface="Times New Roman" panose="02020603050405020304" pitchFamily="18" charset="0"/>
                <a:cs typeface="Times New Roman" panose="02020603050405020304" pitchFamily="18" charset="0"/>
              </a:rPr>
              <a:t>MANOGNA BANDLAMUDI</a:t>
            </a:r>
            <a:endParaRPr lang="en-US" sz="4000" b="0" i="0" dirty="0">
              <a:solidFill>
                <a:srgbClr val="000000"/>
              </a:solidFill>
              <a:effectLst/>
              <a:latin typeface="Times New Roman" panose="02020603050405020304" pitchFamily="18" charset="0"/>
              <a:cs typeface="Times New Roman" panose="02020603050405020304" pitchFamily="18" charset="0"/>
              <a:sym typeface="Times New Roman"/>
            </a:endParaRPr>
          </a:p>
          <a:p>
            <a:pPr algn="ctr">
              <a:lnSpc>
                <a:spcPts val="9799"/>
              </a:lnSpc>
            </a:pPr>
            <a:endParaRPr lang="en-US" sz="6999" dirty="0">
              <a:solidFill>
                <a:srgbClr val="000000"/>
              </a:solidFill>
              <a:latin typeface="Times New Roman"/>
              <a:ea typeface="Times New Roman"/>
              <a:cs typeface="Times New Roman"/>
              <a:sym typeface="Times New Roman"/>
            </a:endParaRPr>
          </a:p>
          <a:p>
            <a:pPr algn="ctr">
              <a:lnSpc>
                <a:spcPts val="9799"/>
              </a:lnSpc>
            </a:pPr>
            <a:endParaRPr lang="en-US" sz="6999" dirty="0">
              <a:solidFill>
                <a:srgbClr val="000000"/>
              </a:solidFill>
              <a:latin typeface="Times New Roman"/>
              <a:ea typeface="Times New Roman"/>
              <a:cs typeface="Times New Roman"/>
              <a:sym typeface="Times New Roman"/>
            </a:endParaRPr>
          </a:p>
          <a:p>
            <a:pPr algn="ctr">
              <a:lnSpc>
                <a:spcPts val="9799"/>
              </a:lnSpc>
            </a:pPr>
            <a:endParaRPr lang="en-US" sz="6999" dirty="0">
              <a:solidFill>
                <a:srgbClr val="000000"/>
              </a:solidFill>
              <a:latin typeface="Times New Roman"/>
              <a:ea typeface="Times New Roman"/>
              <a:cs typeface="Times New Roman"/>
              <a:sym typeface="Times New Roman"/>
            </a:endParaRPr>
          </a:p>
          <a:p>
            <a:pPr algn="l">
              <a:lnSpc>
                <a:spcPts val="9799"/>
              </a:lnSpc>
              <a:spcBef>
                <a:spcPct val="0"/>
              </a:spcBef>
            </a:pPr>
            <a:endParaRPr lang="en-US" sz="6999" dirty="0">
              <a:solidFill>
                <a:srgbClr val="000000"/>
              </a:solidFill>
              <a:latin typeface="Times New Roman"/>
              <a:ea typeface="Times New Roman"/>
              <a:cs typeface="Times New Roman"/>
              <a:sym typeface="Times New Roman"/>
            </a:endParaRPr>
          </a:p>
        </p:txBody>
      </p:sp>
      <p:sp>
        <p:nvSpPr>
          <p:cNvPr id="4" name="Freeform 4"/>
          <p:cNvSpPr/>
          <p:nvPr/>
        </p:nvSpPr>
        <p:spPr>
          <a:xfrm>
            <a:off x="10750683" y="6263967"/>
            <a:ext cx="5398083" cy="3484217"/>
          </a:xfrm>
          <a:custGeom>
            <a:avLst/>
            <a:gdLst/>
            <a:ahLst/>
            <a:cxnLst/>
            <a:rect l="l" t="t" r="r" b="b"/>
            <a:pathLst>
              <a:path w="5398083" h="3484217">
                <a:moveTo>
                  <a:pt x="0" y="0"/>
                </a:moveTo>
                <a:lnTo>
                  <a:pt x="5398083" y="0"/>
                </a:lnTo>
                <a:lnTo>
                  <a:pt x="5398083" y="3484217"/>
                </a:lnTo>
                <a:lnTo>
                  <a:pt x="0" y="34842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04373" y="0"/>
            <a:ext cx="6490704" cy="1581371"/>
          </a:xfrm>
          <a:custGeom>
            <a:avLst/>
            <a:gdLst/>
            <a:ahLst/>
            <a:cxnLst/>
            <a:rect l="l" t="t" r="r" b="b"/>
            <a:pathLst>
              <a:path w="6490704" h="1581371">
                <a:moveTo>
                  <a:pt x="0" y="0"/>
                </a:moveTo>
                <a:lnTo>
                  <a:pt x="6490703" y="0"/>
                </a:lnTo>
                <a:lnTo>
                  <a:pt x="6490703" y="1581371"/>
                </a:lnTo>
                <a:lnTo>
                  <a:pt x="0" y="15813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630419" y="216535"/>
            <a:ext cx="3375660" cy="1152944"/>
          </a:xfrm>
          <a:prstGeom prst="rect">
            <a:avLst/>
          </a:prstGeom>
        </p:spPr>
        <p:txBody>
          <a:bodyPr lIns="0" tIns="0" rIns="0" bIns="0" rtlCol="0" anchor="t">
            <a:spAutoFit/>
          </a:bodyPr>
          <a:lstStyle/>
          <a:p>
            <a:pPr algn="ctr">
              <a:lnSpc>
                <a:spcPts val="9799"/>
              </a:lnSpc>
              <a:spcBef>
                <a:spcPct val="0"/>
              </a:spcBef>
            </a:pPr>
            <a:r>
              <a:rPr lang="en-US" sz="6999" b="1" dirty="0">
                <a:solidFill>
                  <a:srgbClr val="000000"/>
                </a:solidFill>
                <a:latin typeface="Times New Roman Bold"/>
                <a:ea typeface="Times New Roman Bold"/>
                <a:cs typeface="Times New Roman Bold"/>
                <a:sym typeface="Times New Roman Bold"/>
              </a:rPr>
              <a:t>TEAM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rot="-5400000">
            <a:off x="8355905" y="-8338886"/>
            <a:ext cx="1593209" cy="18270981"/>
          </a:xfrm>
          <a:prstGeom prst="rect">
            <a:avLst/>
          </a:prstGeom>
          <a:solidFill>
            <a:srgbClr val="38B6FF"/>
          </a:solidFill>
        </p:spPr>
      </p:sp>
      <p:sp>
        <p:nvSpPr>
          <p:cNvPr id="4" name="TextBox 4"/>
          <p:cNvSpPr txBox="1"/>
          <p:nvPr/>
        </p:nvSpPr>
        <p:spPr>
          <a:xfrm>
            <a:off x="-694670" y="-15561"/>
            <a:ext cx="12249311" cy="1357630"/>
          </a:xfrm>
          <a:prstGeom prst="rect">
            <a:avLst/>
          </a:prstGeom>
        </p:spPr>
        <p:txBody>
          <a:bodyPr lIns="0" tIns="0" rIns="0" bIns="0" rtlCol="0" anchor="t">
            <a:spAutoFit/>
          </a:bodyPr>
          <a:lstStyle/>
          <a:p>
            <a:pPr algn="ctr">
              <a:lnSpc>
                <a:spcPts val="9799"/>
              </a:lnSpc>
              <a:spcBef>
                <a:spcPct val="0"/>
              </a:spcBef>
            </a:pPr>
            <a:r>
              <a:rPr lang="en-US" sz="6999" b="1">
                <a:solidFill>
                  <a:srgbClr val="F8D418"/>
                </a:solidFill>
                <a:latin typeface="Times New Roman Bold"/>
                <a:ea typeface="Times New Roman Bold"/>
                <a:cs typeface="Times New Roman Bold"/>
                <a:sym typeface="Times New Roman Bold"/>
              </a:rPr>
              <a:t>UPLOAD IMAGE  PAGE</a:t>
            </a:r>
          </a:p>
        </p:txBody>
      </p:sp>
      <p:sp>
        <p:nvSpPr>
          <p:cNvPr id="5" name="Freeform 5"/>
          <p:cNvSpPr/>
          <p:nvPr/>
        </p:nvSpPr>
        <p:spPr>
          <a:xfrm>
            <a:off x="13852007" y="-594863"/>
            <a:ext cx="4703610" cy="2188072"/>
          </a:xfrm>
          <a:custGeom>
            <a:avLst/>
            <a:gdLst/>
            <a:ahLst/>
            <a:cxnLst/>
            <a:rect l="l" t="t" r="r" b="b"/>
            <a:pathLst>
              <a:path w="4703610" h="2188072">
                <a:moveTo>
                  <a:pt x="0" y="0"/>
                </a:moveTo>
                <a:lnTo>
                  <a:pt x="4703610" y="0"/>
                </a:lnTo>
                <a:lnTo>
                  <a:pt x="4703610" y="2188072"/>
                </a:lnTo>
                <a:lnTo>
                  <a:pt x="0" y="21880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6" name="Picture 5">
            <a:extLst>
              <a:ext uri="{FF2B5EF4-FFF2-40B4-BE49-F238E27FC236}">
                <a16:creationId xmlns:a16="http://schemas.microsoft.com/office/drawing/2014/main" id="{921B1FEC-C2FD-68F6-C097-92DB9808315A}"/>
              </a:ext>
            </a:extLst>
          </p:cNvPr>
          <p:cNvPicPr>
            <a:picLocks noChangeAspect="1"/>
          </p:cNvPicPr>
          <p:nvPr/>
        </p:nvPicPr>
        <p:blipFill>
          <a:blip r:embed="rId4"/>
          <a:stretch>
            <a:fillRect/>
          </a:stretch>
        </p:blipFill>
        <p:spPr>
          <a:xfrm>
            <a:off x="1" y="1593208"/>
            <a:ext cx="18270980" cy="86937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rot="-5400000">
            <a:off x="8355905" y="-8338886"/>
            <a:ext cx="1593209" cy="18270981"/>
          </a:xfrm>
          <a:prstGeom prst="rect">
            <a:avLst/>
          </a:prstGeom>
          <a:solidFill>
            <a:srgbClr val="38B6FF"/>
          </a:solidFill>
        </p:spPr>
      </p:sp>
      <p:sp>
        <p:nvSpPr>
          <p:cNvPr id="4" name="TextBox 4"/>
          <p:cNvSpPr txBox="1"/>
          <p:nvPr/>
        </p:nvSpPr>
        <p:spPr>
          <a:xfrm>
            <a:off x="405214" y="-15561"/>
            <a:ext cx="12249311" cy="1357630"/>
          </a:xfrm>
          <a:prstGeom prst="rect">
            <a:avLst/>
          </a:prstGeom>
        </p:spPr>
        <p:txBody>
          <a:bodyPr lIns="0" tIns="0" rIns="0" bIns="0" rtlCol="0" anchor="t">
            <a:spAutoFit/>
          </a:bodyPr>
          <a:lstStyle/>
          <a:p>
            <a:pPr algn="ctr">
              <a:lnSpc>
                <a:spcPts val="9799"/>
              </a:lnSpc>
              <a:spcBef>
                <a:spcPct val="0"/>
              </a:spcBef>
            </a:pPr>
            <a:r>
              <a:rPr lang="en-US" sz="6999" b="1">
                <a:solidFill>
                  <a:srgbClr val="F8D418"/>
                </a:solidFill>
                <a:latin typeface="Times New Roman Bold"/>
                <a:ea typeface="Times New Roman Bold"/>
                <a:cs typeface="Times New Roman Bold"/>
                <a:sym typeface="Times New Roman Bold"/>
              </a:rPr>
              <a:t>RESULT PAGE(NO TUMOR)</a:t>
            </a:r>
          </a:p>
        </p:txBody>
      </p:sp>
      <p:sp>
        <p:nvSpPr>
          <p:cNvPr id="5" name="Freeform 5"/>
          <p:cNvSpPr/>
          <p:nvPr/>
        </p:nvSpPr>
        <p:spPr>
          <a:xfrm>
            <a:off x="13852007" y="-594863"/>
            <a:ext cx="4703610" cy="2188072"/>
          </a:xfrm>
          <a:custGeom>
            <a:avLst/>
            <a:gdLst/>
            <a:ahLst/>
            <a:cxnLst/>
            <a:rect l="l" t="t" r="r" b="b"/>
            <a:pathLst>
              <a:path w="4703610" h="2188072">
                <a:moveTo>
                  <a:pt x="0" y="0"/>
                </a:moveTo>
                <a:lnTo>
                  <a:pt x="4703610" y="0"/>
                </a:lnTo>
                <a:lnTo>
                  <a:pt x="4703610" y="2188072"/>
                </a:lnTo>
                <a:lnTo>
                  <a:pt x="0" y="21880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32A65529-A4F4-171F-0EA1-A6527A729CE5}"/>
              </a:ext>
            </a:extLst>
          </p:cNvPr>
          <p:cNvPicPr>
            <a:picLocks noChangeAspect="1"/>
          </p:cNvPicPr>
          <p:nvPr/>
        </p:nvPicPr>
        <p:blipFill>
          <a:blip r:embed="rId4"/>
          <a:stretch>
            <a:fillRect/>
          </a:stretch>
        </p:blipFill>
        <p:spPr>
          <a:xfrm>
            <a:off x="17019" y="1608770"/>
            <a:ext cx="18270981" cy="86782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rot="-5400000">
            <a:off x="8355905" y="-8338886"/>
            <a:ext cx="1593209" cy="18270981"/>
          </a:xfrm>
          <a:prstGeom prst="rect">
            <a:avLst/>
          </a:prstGeom>
          <a:solidFill>
            <a:srgbClr val="38B6FF"/>
          </a:solidFill>
        </p:spPr>
      </p:sp>
      <p:sp>
        <p:nvSpPr>
          <p:cNvPr id="4" name="TextBox 4"/>
          <p:cNvSpPr txBox="1"/>
          <p:nvPr/>
        </p:nvSpPr>
        <p:spPr>
          <a:xfrm>
            <a:off x="405214" y="-15561"/>
            <a:ext cx="12249311" cy="1357630"/>
          </a:xfrm>
          <a:prstGeom prst="rect">
            <a:avLst/>
          </a:prstGeom>
        </p:spPr>
        <p:txBody>
          <a:bodyPr lIns="0" tIns="0" rIns="0" bIns="0" rtlCol="0" anchor="t">
            <a:spAutoFit/>
          </a:bodyPr>
          <a:lstStyle/>
          <a:p>
            <a:pPr algn="ctr">
              <a:lnSpc>
                <a:spcPts val="9799"/>
              </a:lnSpc>
              <a:spcBef>
                <a:spcPct val="0"/>
              </a:spcBef>
            </a:pPr>
            <a:r>
              <a:rPr lang="en-US" sz="6999" b="1">
                <a:solidFill>
                  <a:srgbClr val="F8D418"/>
                </a:solidFill>
                <a:latin typeface="Times New Roman Bold"/>
                <a:ea typeface="Times New Roman Bold"/>
                <a:cs typeface="Times New Roman Bold"/>
                <a:sym typeface="Times New Roman Bold"/>
              </a:rPr>
              <a:t>RESULT PAGE(TUMOR)</a:t>
            </a:r>
          </a:p>
        </p:txBody>
      </p:sp>
      <p:sp>
        <p:nvSpPr>
          <p:cNvPr id="5" name="Freeform 5"/>
          <p:cNvSpPr/>
          <p:nvPr/>
        </p:nvSpPr>
        <p:spPr>
          <a:xfrm>
            <a:off x="13852007" y="-594863"/>
            <a:ext cx="4703610" cy="2188072"/>
          </a:xfrm>
          <a:custGeom>
            <a:avLst/>
            <a:gdLst/>
            <a:ahLst/>
            <a:cxnLst/>
            <a:rect l="l" t="t" r="r" b="b"/>
            <a:pathLst>
              <a:path w="4703610" h="2188072">
                <a:moveTo>
                  <a:pt x="0" y="0"/>
                </a:moveTo>
                <a:lnTo>
                  <a:pt x="4703610" y="0"/>
                </a:lnTo>
                <a:lnTo>
                  <a:pt x="4703610" y="2188072"/>
                </a:lnTo>
                <a:lnTo>
                  <a:pt x="0" y="21880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ACF322C5-2380-10A9-66F4-7D86B6C2E426}"/>
              </a:ext>
            </a:extLst>
          </p:cNvPr>
          <p:cNvPicPr>
            <a:picLocks noChangeAspect="1"/>
          </p:cNvPicPr>
          <p:nvPr/>
        </p:nvPicPr>
        <p:blipFill>
          <a:blip r:embed="rId4"/>
          <a:stretch>
            <a:fillRect/>
          </a:stretch>
        </p:blipFill>
        <p:spPr>
          <a:xfrm>
            <a:off x="0" y="1608770"/>
            <a:ext cx="18270981" cy="86782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a:extLst>
            <a:ext uri="{FF2B5EF4-FFF2-40B4-BE49-F238E27FC236}">
              <a16:creationId xmlns:a16="http://schemas.microsoft.com/office/drawing/2014/main" id="{FE7A4280-4ADC-494E-D160-F4503280A1B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E67A3D41-8F08-692C-F8B8-9E09E6E64976}"/>
              </a:ext>
            </a:extLst>
          </p:cNvPr>
          <p:cNvSpPr/>
          <p:nvPr/>
        </p:nvSpPr>
        <p:spPr>
          <a:xfrm>
            <a:off x="16694791" y="0"/>
            <a:ext cx="1593209" cy="10287000"/>
          </a:xfrm>
          <a:prstGeom prst="rect">
            <a:avLst/>
          </a:prstGeom>
          <a:solidFill>
            <a:srgbClr val="38B6FF"/>
          </a:solidFill>
        </p:spPr>
      </p:sp>
      <p:sp>
        <p:nvSpPr>
          <p:cNvPr id="3" name="TextBox 3">
            <a:extLst>
              <a:ext uri="{FF2B5EF4-FFF2-40B4-BE49-F238E27FC236}">
                <a16:creationId xmlns:a16="http://schemas.microsoft.com/office/drawing/2014/main" id="{495EBD04-BDD7-A256-F0CC-DE8A4D475310}"/>
              </a:ext>
            </a:extLst>
          </p:cNvPr>
          <p:cNvSpPr txBox="1"/>
          <p:nvPr/>
        </p:nvSpPr>
        <p:spPr>
          <a:xfrm>
            <a:off x="0" y="-190500"/>
            <a:ext cx="16694791" cy="9053761"/>
          </a:xfrm>
          <a:prstGeom prst="rect">
            <a:avLst/>
          </a:prstGeom>
        </p:spPr>
        <p:txBody>
          <a:bodyPr lIns="0" tIns="0" rIns="0" bIns="0" rtlCol="0" anchor="t">
            <a:spAutoFit/>
          </a:bodyPr>
          <a:lstStyle/>
          <a:p>
            <a:pPr marL="345441" lvl="1">
              <a:lnSpc>
                <a:spcPts val="4480"/>
              </a:lnSpc>
            </a:pPr>
            <a:endParaRPr lang="en-US" sz="4400" dirty="0">
              <a:latin typeface="Times New Roman" panose="02020603050405020304" pitchFamily="18" charset="0"/>
              <a:ea typeface="Canva Sans Italics"/>
              <a:cs typeface="Times New Roman" panose="02020603050405020304" pitchFamily="18" charset="0"/>
              <a:sym typeface="Canva Sans Italics"/>
            </a:endParaRPr>
          </a:p>
          <a:p>
            <a:pPr marL="345441" lvl="1">
              <a:lnSpc>
                <a:spcPts val="4480"/>
              </a:lnSpc>
            </a:pPr>
            <a:r>
              <a:rPr lang="en-US" sz="6000" b="1" dirty="0">
                <a:latin typeface="Times New Roman" panose="02020603050405020304" pitchFamily="18" charset="0"/>
                <a:ea typeface="Canva Sans Italics"/>
                <a:cs typeface="Times New Roman" panose="02020603050405020304" pitchFamily="18" charset="0"/>
                <a:sym typeface="Canva Sans Italics"/>
              </a:rPr>
              <a:t>CONCLUSION:</a:t>
            </a:r>
            <a:endParaRPr lang="en-US" sz="4400" b="1" dirty="0">
              <a:latin typeface="Times New Roman" panose="02020603050405020304" pitchFamily="18" charset="0"/>
              <a:ea typeface="Canva Sans Italics"/>
              <a:cs typeface="Times New Roman" panose="02020603050405020304" pitchFamily="18" charset="0"/>
              <a:sym typeface="Canva Sans Italics"/>
            </a:endParaRPr>
          </a:p>
          <a:p>
            <a:pPr marL="345441" lvl="1">
              <a:lnSpc>
                <a:spcPts val="4480"/>
              </a:lnSpc>
            </a:pPr>
            <a:endParaRPr lang="en-US" sz="4400" b="1" dirty="0">
              <a:latin typeface="Times New Roman" panose="02020603050405020304" pitchFamily="18" charset="0"/>
              <a:ea typeface="Canva Sans Italics"/>
              <a:cs typeface="Times New Roman" panose="02020603050405020304" pitchFamily="18" charset="0"/>
              <a:sym typeface="Canva Sans Italics"/>
            </a:endParaRPr>
          </a:p>
          <a:p>
            <a:pPr marL="685800" indent="-685800">
              <a:lnSpc>
                <a:spcPts val="5599"/>
              </a:lnSpc>
              <a:buFont typeface="Arial" panose="020B0604020202020204" pitchFamily="34" charset="0"/>
              <a:buChar char="•"/>
            </a:pPr>
            <a:r>
              <a:rPr lang="en-US" sz="4500" dirty="0">
                <a:latin typeface="Times New Roman" panose="02020603050405020304" pitchFamily="18" charset="0"/>
                <a:ea typeface="TT Octosquares"/>
                <a:cs typeface="Times New Roman" panose="02020603050405020304" pitchFamily="18" charset="0"/>
                <a:sym typeface="TT Octosquares"/>
              </a:rPr>
              <a:t>The project successfully showcases the integration of Convolutional Neural Networks (CNNs) within a Django web application to facilitate tumor detection in medical imaging.  </a:t>
            </a:r>
          </a:p>
          <a:p>
            <a:pPr>
              <a:lnSpc>
                <a:spcPts val="5599"/>
              </a:lnSpc>
            </a:pPr>
            <a:r>
              <a:rPr lang="en-US" sz="4500" dirty="0">
                <a:latin typeface="Times New Roman" panose="02020603050405020304" pitchFamily="18" charset="0"/>
                <a:ea typeface="TT Octosquares"/>
                <a:cs typeface="Times New Roman" panose="02020603050405020304" pitchFamily="18" charset="0"/>
                <a:sym typeface="TT Octosquares"/>
              </a:rPr>
              <a:t> </a:t>
            </a:r>
          </a:p>
          <a:p>
            <a:pPr marL="685800" indent="-685800">
              <a:lnSpc>
                <a:spcPts val="5599"/>
              </a:lnSpc>
              <a:buFont typeface="Arial" panose="020B0604020202020204" pitchFamily="34" charset="0"/>
              <a:buChar char="•"/>
            </a:pPr>
            <a:r>
              <a:rPr lang="en-US" sz="4500" dirty="0">
                <a:latin typeface="Times New Roman" panose="02020603050405020304" pitchFamily="18" charset="0"/>
                <a:ea typeface="TT Octosquares"/>
                <a:cs typeface="Times New Roman" panose="02020603050405020304" pitchFamily="18" charset="0"/>
                <a:sym typeface="TT Octosquares"/>
              </a:rPr>
              <a:t>With a powerful combination of artificial intelligence and an accessible interface, this solution aims to support medical professionals in achieving accurate and timely diagnosis of iris tumors, potentially improving patient outcomes through early detection and intervention.</a:t>
            </a:r>
          </a:p>
          <a:p>
            <a:pPr>
              <a:lnSpc>
                <a:spcPts val="6719"/>
              </a:lnSpc>
              <a:spcBef>
                <a:spcPct val="0"/>
              </a:spcBef>
            </a:pPr>
            <a:endParaRPr lang="en-US" sz="6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07683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rot="-5400000">
            <a:off x="8355905" y="-8338886"/>
            <a:ext cx="1593209" cy="18270981"/>
          </a:xfrm>
          <a:prstGeom prst="rect">
            <a:avLst/>
          </a:prstGeom>
          <a:solidFill>
            <a:srgbClr val="38B6FF"/>
          </a:solidFill>
        </p:spPr>
      </p:sp>
      <p:pic>
        <p:nvPicPr>
          <p:cNvPr id="3" name="Picture 3"/>
          <p:cNvPicPr>
            <a:picLocks noChangeAspect="1"/>
          </p:cNvPicPr>
          <p:nvPr/>
        </p:nvPicPr>
        <p:blipFill>
          <a:blip r:embed="rId2"/>
          <a:srcRect/>
          <a:stretch>
            <a:fillRect/>
          </a:stretch>
        </p:blipFill>
        <p:spPr>
          <a:xfrm>
            <a:off x="1028700" y="3155252"/>
            <a:ext cx="16230600" cy="39764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a:off x="16694791" y="0"/>
            <a:ext cx="1593209" cy="10287000"/>
          </a:xfrm>
          <a:prstGeom prst="rect">
            <a:avLst/>
          </a:prstGeom>
          <a:solidFill>
            <a:srgbClr val="38B6FF"/>
          </a:solidFill>
        </p:spPr>
      </p:sp>
      <p:sp>
        <p:nvSpPr>
          <p:cNvPr id="3" name="TextBox 3"/>
          <p:cNvSpPr txBox="1"/>
          <p:nvPr/>
        </p:nvSpPr>
        <p:spPr>
          <a:xfrm>
            <a:off x="0" y="-171450"/>
            <a:ext cx="16694791" cy="10436190"/>
          </a:xfrm>
          <a:prstGeom prst="rect">
            <a:avLst/>
          </a:prstGeom>
        </p:spPr>
        <p:txBody>
          <a:bodyPr lIns="0" tIns="0" rIns="0" bIns="0" rtlCol="0" anchor="t">
            <a:spAutoFit/>
          </a:bodyPr>
          <a:lstStyle/>
          <a:p>
            <a:pPr algn="l">
              <a:lnSpc>
                <a:spcPts val="6299"/>
              </a:lnSpc>
            </a:pPr>
            <a:r>
              <a:rPr lang="en-US" sz="5400" b="1" dirty="0">
                <a:solidFill>
                  <a:srgbClr val="000000"/>
                </a:solidFill>
                <a:latin typeface="Times New Roman Bold"/>
                <a:ea typeface="Times New Roman Bold"/>
                <a:cs typeface="Times New Roman Bold"/>
                <a:sym typeface="Times New Roman Bold"/>
              </a:rPr>
              <a:t>   </a:t>
            </a:r>
          </a:p>
          <a:p>
            <a:pPr algn="l">
              <a:lnSpc>
                <a:spcPts val="6299"/>
              </a:lnSpc>
            </a:pPr>
            <a:r>
              <a:rPr lang="en-US" sz="5400" b="1" dirty="0">
                <a:solidFill>
                  <a:srgbClr val="000000"/>
                </a:solidFill>
                <a:latin typeface="Times New Roman Bold"/>
                <a:ea typeface="Times New Roman Bold"/>
                <a:cs typeface="Times New Roman Bold"/>
                <a:sym typeface="Times New Roman Bold"/>
              </a:rPr>
              <a:t>PROBLEM STATEMENT:</a:t>
            </a:r>
          </a:p>
          <a:p>
            <a:pPr algn="l">
              <a:lnSpc>
                <a:spcPts val="6299"/>
              </a:lnSpc>
            </a:pPr>
            <a:r>
              <a:rPr lang="en-US" sz="4500" dirty="0">
                <a:solidFill>
                  <a:srgbClr val="000000"/>
                </a:solidFill>
                <a:latin typeface="Times New Roman"/>
                <a:ea typeface="Times New Roman"/>
                <a:cs typeface="Times New Roman"/>
                <a:sym typeface="Times New Roman"/>
              </a:rPr>
              <a:t>	•The goal of this project is to develop a Convolutional Neural Network (CNN) model capable of detecting tumors in iris images to aid early diagnosis. A website is created to showcase and provide access to the model, allowing users to upload iris images and receive real-time tumor detection results to facilitate diagnosis.</a:t>
            </a:r>
          </a:p>
          <a:p>
            <a:pPr algn="l">
              <a:lnSpc>
                <a:spcPts val="6299"/>
              </a:lnSpc>
            </a:pPr>
            <a:r>
              <a:rPr lang="en-US" sz="4500" dirty="0">
                <a:solidFill>
                  <a:srgbClr val="000000"/>
                </a:solidFill>
                <a:latin typeface="Times New Roman"/>
                <a:ea typeface="Times New Roman"/>
                <a:cs typeface="Times New Roman"/>
                <a:sym typeface="Times New Roman"/>
              </a:rPr>
              <a:t>	•The model should classify images of the iris as either normal or tumor-present with high accuracy.</a:t>
            </a:r>
          </a:p>
          <a:p>
            <a:pPr algn="l">
              <a:lnSpc>
                <a:spcPts val="6299"/>
              </a:lnSpc>
            </a:pPr>
            <a:r>
              <a:rPr lang="en-US" sz="4500" dirty="0">
                <a:solidFill>
                  <a:srgbClr val="000000"/>
                </a:solidFill>
                <a:latin typeface="Times New Roman"/>
                <a:ea typeface="Times New Roman"/>
                <a:cs typeface="Times New Roman"/>
                <a:sym typeface="Times New Roman"/>
              </a:rPr>
              <a:t>	•Interns will learn about iris tumors, data preprocessing techniques, and model evaluation metrics, ultimately providing a foundation in using artificial intelligence for medical diagnostics.</a:t>
            </a:r>
          </a:p>
          <a:p>
            <a:pPr algn="l">
              <a:lnSpc>
                <a:spcPts val="6299"/>
              </a:lnSpc>
              <a:spcBef>
                <a:spcPct val="0"/>
              </a:spcBef>
            </a:pPr>
            <a:endParaRPr lang="en-US" sz="45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a:off x="16694791" y="0"/>
            <a:ext cx="1593209" cy="10287000"/>
          </a:xfrm>
          <a:prstGeom prst="rect">
            <a:avLst/>
          </a:prstGeom>
          <a:solidFill>
            <a:srgbClr val="38B6FF"/>
          </a:solidFill>
        </p:spPr>
      </p:sp>
      <p:sp>
        <p:nvSpPr>
          <p:cNvPr id="4" name="TextBox 4"/>
          <p:cNvSpPr txBox="1"/>
          <p:nvPr/>
        </p:nvSpPr>
        <p:spPr>
          <a:xfrm>
            <a:off x="0" y="-266700"/>
            <a:ext cx="7505700" cy="1357630"/>
          </a:xfrm>
          <a:prstGeom prst="rect">
            <a:avLst/>
          </a:prstGeom>
        </p:spPr>
        <p:txBody>
          <a:bodyPr lIns="0" tIns="0" rIns="0" bIns="0" rtlCol="0" anchor="t">
            <a:spAutoFit/>
          </a:bodyPr>
          <a:lstStyle/>
          <a:p>
            <a:pPr algn="ctr">
              <a:lnSpc>
                <a:spcPts val="9799"/>
              </a:lnSpc>
              <a:spcBef>
                <a:spcPct val="0"/>
              </a:spcBef>
            </a:pPr>
            <a:r>
              <a:rPr lang="en-US" sz="6999" b="1">
                <a:solidFill>
                  <a:srgbClr val="000000"/>
                </a:solidFill>
                <a:latin typeface="Times New Roman Bold"/>
                <a:ea typeface="Times New Roman Bold"/>
                <a:cs typeface="Times New Roman Bold"/>
                <a:sym typeface="Times New Roman Bold"/>
              </a:rPr>
              <a:t>PROJECT FLOW:</a:t>
            </a:r>
          </a:p>
        </p:txBody>
      </p:sp>
      <p:pic>
        <p:nvPicPr>
          <p:cNvPr id="5" name="Picture 4">
            <a:extLst>
              <a:ext uri="{FF2B5EF4-FFF2-40B4-BE49-F238E27FC236}">
                <a16:creationId xmlns:a16="http://schemas.microsoft.com/office/drawing/2014/main" id="{30F714E8-231D-8AB3-152B-C703FD20061C}"/>
              </a:ext>
            </a:extLst>
          </p:cNvPr>
          <p:cNvPicPr>
            <a:picLocks noChangeAspect="1"/>
          </p:cNvPicPr>
          <p:nvPr/>
        </p:nvPicPr>
        <p:blipFill>
          <a:blip r:embed="rId2"/>
          <a:stretch>
            <a:fillRect/>
          </a:stretch>
        </p:blipFill>
        <p:spPr>
          <a:xfrm>
            <a:off x="1447800" y="1638300"/>
            <a:ext cx="13411200" cy="79247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a:off x="16694791" y="0"/>
            <a:ext cx="1593209" cy="10287000"/>
          </a:xfrm>
          <a:prstGeom prst="rect">
            <a:avLst/>
          </a:prstGeom>
          <a:solidFill>
            <a:srgbClr val="38B6FF"/>
          </a:solidFill>
        </p:spPr>
      </p:sp>
      <p:sp>
        <p:nvSpPr>
          <p:cNvPr id="3" name="TextBox 3"/>
          <p:cNvSpPr txBox="1"/>
          <p:nvPr/>
        </p:nvSpPr>
        <p:spPr>
          <a:xfrm>
            <a:off x="145409" y="-342900"/>
            <a:ext cx="16694791" cy="11118850"/>
          </a:xfrm>
          <a:prstGeom prst="rect">
            <a:avLst/>
          </a:prstGeom>
        </p:spPr>
        <p:txBody>
          <a:bodyPr lIns="0" tIns="0" rIns="0" bIns="0" rtlCol="0" anchor="t">
            <a:spAutoFit/>
          </a:bodyPr>
          <a:lstStyle/>
          <a:p>
            <a:pPr algn="l">
              <a:lnSpc>
                <a:spcPts val="9799"/>
              </a:lnSpc>
            </a:pPr>
            <a:r>
              <a:rPr lang="en-US" sz="6999" u="sng" dirty="0">
                <a:solidFill>
                  <a:srgbClr val="000000"/>
                </a:solidFill>
                <a:latin typeface="Times New Roman"/>
                <a:ea typeface="Times New Roman"/>
                <a:cs typeface="Times New Roman"/>
                <a:sym typeface="Times New Roman"/>
              </a:rPr>
              <a:t>PROJECT OVERVIEW:</a:t>
            </a:r>
          </a:p>
          <a:p>
            <a:pPr marL="1036320" lvl="1" indent="-518160" algn="l">
              <a:lnSpc>
                <a:spcPts val="6719"/>
              </a:lnSpc>
              <a:buFont typeface="Arial"/>
              <a:buChar char="•"/>
            </a:pPr>
            <a:r>
              <a:rPr lang="en-US" sz="4800" b="1" dirty="0">
                <a:solidFill>
                  <a:srgbClr val="000000"/>
                </a:solidFill>
                <a:latin typeface="Times New Roman"/>
                <a:ea typeface="Times New Roman"/>
                <a:cs typeface="Times New Roman"/>
                <a:sym typeface="Times New Roman"/>
              </a:rPr>
              <a:t>Register:</a:t>
            </a:r>
          </a:p>
          <a:p>
            <a:pPr algn="l">
              <a:lnSpc>
                <a:spcPts val="6719"/>
              </a:lnSpc>
            </a:pPr>
            <a:r>
              <a:rPr lang="en-US" sz="4800" dirty="0">
                <a:solidFill>
                  <a:srgbClr val="000000"/>
                </a:solidFill>
                <a:latin typeface="Times New Roman"/>
                <a:ea typeface="Times New Roman"/>
                <a:cs typeface="Times New Roman"/>
                <a:sym typeface="Times New Roman"/>
              </a:rPr>
              <a:t>       The registration page allows new users to create an account for the Iris Tumor </a:t>
            </a:r>
            <a:r>
              <a:rPr lang="en-US" sz="4800">
                <a:solidFill>
                  <a:srgbClr val="000000"/>
                </a:solidFill>
                <a:latin typeface="Times New Roman"/>
                <a:ea typeface="Times New Roman"/>
                <a:cs typeface="Times New Roman"/>
                <a:sym typeface="Times New Roman"/>
              </a:rPr>
              <a:t>Detector website. </a:t>
            </a:r>
            <a:r>
              <a:rPr lang="en-US" sz="4800" dirty="0">
                <a:solidFill>
                  <a:srgbClr val="000000"/>
                </a:solidFill>
                <a:latin typeface="Times New Roman"/>
                <a:ea typeface="Times New Roman"/>
                <a:cs typeface="Times New Roman"/>
                <a:sym typeface="Times New Roman"/>
              </a:rPr>
              <a:t>Users can enter their details (such as username and password) into the form fields provided.</a:t>
            </a:r>
          </a:p>
          <a:p>
            <a:pPr marL="1036320" lvl="1" indent="-518160" algn="l">
              <a:lnSpc>
                <a:spcPts val="6719"/>
              </a:lnSpc>
              <a:buFont typeface="Arial"/>
              <a:buChar char="•"/>
            </a:pPr>
            <a:r>
              <a:rPr lang="en-US" sz="4800" b="1" dirty="0">
                <a:solidFill>
                  <a:srgbClr val="000000"/>
                </a:solidFill>
                <a:latin typeface="Times New Roman"/>
                <a:ea typeface="Times New Roman"/>
                <a:cs typeface="Times New Roman"/>
                <a:sym typeface="Times New Roman"/>
              </a:rPr>
              <a:t>Login:</a:t>
            </a:r>
          </a:p>
          <a:p>
            <a:pPr algn="l">
              <a:lnSpc>
                <a:spcPts val="6719"/>
              </a:lnSpc>
            </a:pPr>
            <a:r>
              <a:rPr lang="en-US" sz="4800" dirty="0">
                <a:solidFill>
                  <a:srgbClr val="000000"/>
                </a:solidFill>
                <a:latin typeface="Times New Roman"/>
                <a:ea typeface="Times New Roman"/>
                <a:cs typeface="Times New Roman"/>
                <a:sym typeface="Times New Roman"/>
              </a:rPr>
              <a:t>       The login page allows users to access their accounts on the Iris Tumor Detector application. It presents a form where users enter their credentials, typically username  and password.</a:t>
            </a:r>
          </a:p>
          <a:p>
            <a:pPr algn="l">
              <a:lnSpc>
                <a:spcPts val="7000"/>
              </a:lnSpc>
            </a:pPr>
            <a:endParaRPr lang="en-US" sz="4800" dirty="0">
              <a:solidFill>
                <a:srgbClr val="000000"/>
              </a:solidFill>
              <a:latin typeface="Times New Roman"/>
              <a:ea typeface="Times New Roman"/>
              <a:cs typeface="Times New Roman"/>
              <a:sym typeface="Times New Roman"/>
            </a:endParaRPr>
          </a:p>
          <a:p>
            <a:pPr algn="l">
              <a:lnSpc>
                <a:spcPts val="7000"/>
              </a:lnSpc>
            </a:pPr>
            <a:endParaRPr lang="en-US" sz="4800" dirty="0">
              <a:solidFill>
                <a:srgbClr val="000000"/>
              </a:solidFill>
              <a:latin typeface="Times New Roman"/>
              <a:ea typeface="Times New Roman"/>
              <a:cs typeface="Times New Roman"/>
              <a:sym typeface="Times New Roman"/>
            </a:endParaRPr>
          </a:p>
          <a:p>
            <a:pPr algn="l">
              <a:lnSpc>
                <a:spcPts val="9799"/>
              </a:lnSpc>
              <a:spcBef>
                <a:spcPct val="0"/>
              </a:spcBef>
            </a:pPr>
            <a:endParaRPr lang="en-US" sz="4800" dirty="0">
              <a:solidFill>
                <a:srgbClr val="000000"/>
              </a:solidFill>
              <a:latin typeface="Times New Roman"/>
              <a:ea typeface="Times New Roman"/>
              <a:cs typeface="Times New Roman"/>
              <a:sym typeface="Times New Roman"/>
            </a:endParaRPr>
          </a:p>
        </p:txBody>
      </p:sp>
      <p:sp>
        <p:nvSpPr>
          <p:cNvPr id="4" name="Freeform 4"/>
          <p:cNvSpPr/>
          <p:nvPr/>
        </p:nvSpPr>
        <p:spPr>
          <a:xfrm>
            <a:off x="13806736" y="-278175"/>
            <a:ext cx="5982364" cy="2782935"/>
          </a:xfrm>
          <a:custGeom>
            <a:avLst/>
            <a:gdLst/>
            <a:ahLst/>
            <a:cxnLst/>
            <a:rect l="l" t="t" r="r" b="b"/>
            <a:pathLst>
              <a:path w="5982364" h="2782935">
                <a:moveTo>
                  <a:pt x="0" y="0"/>
                </a:moveTo>
                <a:lnTo>
                  <a:pt x="5982363" y="0"/>
                </a:lnTo>
                <a:lnTo>
                  <a:pt x="5982363" y="2782935"/>
                </a:lnTo>
                <a:lnTo>
                  <a:pt x="0" y="27829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a:off x="16694791" y="0"/>
            <a:ext cx="1593209" cy="10287000"/>
          </a:xfrm>
          <a:prstGeom prst="rect">
            <a:avLst/>
          </a:prstGeom>
          <a:solidFill>
            <a:srgbClr val="38B6FF"/>
          </a:solidFill>
        </p:spPr>
      </p:sp>
      <p:sp>
        <p:nvSpPr>
          <p:cNvPr id="3" name="TextBox 3"/>
          <p:cNvSpPr txBox="1"/>
          <p:nvPr/>
        </p:nvSpPr>
        <p:spPr>
          <a:xfrm>
            <a:off x="0" y="-190500"/>
            <a:ext cx="16694791" cy="14479905"/>
          </a:xfrm>
          <a:prstGeom prst="rect">
            <a:avLst/>
          </a:prstGeom>
        </p:spPr>
        <p:txBody>
          <a:bodyPr lIns="0" tIns="0" rIns="0" bIns="0" rtlCol="0" anchor="t">
            <a:spAutoFit/>
          </a:bodyPr>
          <a:lstStyle/>
          <a:p>
            <a:pPr marL="1036320" lvl="1" indent="-518160" algn="l">
              <a:lnSpc>
                <a:spcPts val="6719"/>
              </a:lnSpc>
              <a:buFont typeface="Arial"/>
              <a:buChar char="•"/>
            </a:pPr>
            <a:r>
              <a:rPr lang="en-US" sz="4800" b="1" dirty="0">
                <a:solidFill>
                  <a:srgbClr val="000000"/>
                </a:solidFill>
                <a:latin typeface="Times New Roman"/>
                <a:ea typeface="Times New Roman"/>
                <a:cs typeface="Times New Roman"/>
                <a:sym typeface="Times New Roman"/>
              </a:rPr>
              <a:t>Upload Image:</a:t>
            </a:r>
          </a:p>
          <a:p>
            <a:pPr algn="l">
              <a:lnSpc>
                <a:spcPts val="6719"/>
              </a:lnSpc>
            </a:pPr>
            <a:r>
              <a:rPr lang="en-US" sz="4800" dirty="0">
                <a:solidFill>
                  <a:srgbClr val="000000"/>
                </a:solidFill>
                <a:latin typeface="Times New Roman"/>
                <a:ea typeface="Times New Roman"/>
                <a:cs typeface="Times New Roman"/>
                <a:sym typeface="Times New Roman"/>
              </a:rPr>
              <a:t>       The "upload image" feature allows users to submit an image—either showing a tumor or not through the application. </a:t>
            </a:r>
          </a:p>
          <a:p>
            <a:pPr marL="1036320" lvl="1" indent="-518160" algn="l">
              <a:lnSpc>
                <a:spcPts val="6719"/>
              </a:lnSpc>
              <a:buFont typeface="Arial"/>
              <a:buChar char="•"/>
            </a:pPr>
            <a:r>
              <a:rPr lang="en-US" sz="4800" b="1" dirty="0">
                <a:solidFill>
                  <a:srgbClr val="000000"/>
                </a:solidFill>
                <a:latin typeface="Times New Roman"/>
                <a:ea typeface="Times New Roman"/>
                <a:cs typeface="Times New Roman"/>
                <a:sym typeface="Times New Roman"/>
              </a:rPr>
              <a:t>Detect Image: </a:t>
            </a:r>
          </a:p>
          <a:p>
            <a:pPr algn="l">
              <a:lnSpc>
                <a:spcPts val="6719"/>
              </a:lnSpc>
            </a:pPr>
            <a:r>
              <a:rPr lang="en-US" sz="4800" dirty="0">
                <a:solidFill>
                  <a:srgbClr val="000000"/>
                </a:solidFill>
                <a:latin typeface="Times New Roman"/>
                <a:ea typeface="Times New Roman"/>
                <a:cs typeface="Times New Roman"/>
                <a:sym typeface="Times New Roman"/>
              </a:rPr>
              <a:t>       The "detect image" feature processes the user-uploaded image to determine if a tumor is present by using a Convolutional Neural Network (CNN) algorithm</a:t>
            </a:r>
          </a:p>
          <a:p>
            <a:pPr marL="1036320" lvl="1" indent="-518160" algn="l">
              <a:lnSpc>
                <a:spcPts val="6719"/>
              </a:lnSpc>
              <a:buFont typeface="Arial"/>
              <a:buChar char="•"/>
            </a:pPr>
            <a:r>
              <a:rPr lang="en-US" sz="4800" b="1" dirty="0">
                <a:solidFill>
                  <a:srgbClr val="000000"/>
                </a:solidFill>
                <a:latin typeface="Times New Roman"/>
                <a:ea typeface="Times New Roman"/>
                <a:cs typeface="Times New Roman"/>
                <a:sym typeface="Times New Roman"/>
              </a:rPr>
              <a:t>Show result:</a:t>
            </a:r>
          </a:p>
          <a:p>
            <a:pPr algn="l">
              <a:lnSpc>
                <a:spcPts val="6719"/>
              </a:lnSpc>
            </a:pPr>
            <a:r>
              <a:rPr lang="en-US" sz="4800" dirty="0">
                <a:solidFill>
                  <a:srgbClr val="000000"/>
                </a:solidFill>
                <a:latin typeface="Times New Roman"/>
                <a:ea typeface="Times New Roman"/>
                <a:cs typeface="Times New Roman"/>
                <a:sym typeface="Times New Roman"/>
              </a:rPr>
              <a:t>       After processing the image through the CNN algorithm, the application displays a clear result indicating whether a tumor is   detected  or not.</a:t>
            </a:r>
          </a:p>
          <a:p>
            <a:pPr algn="l">
              <a:lnSpc>
                <a:spcPts val="6719"/>
              </a:lnSpc>
            </a:pPr>
            <a:endParaRPr lang="en-US" sz="4800" dirty="0">
              <a:solidFill>
                <a:srgbClr val="000000"/>
              </a:solidFill>
              <a:latin typeface="Times New Roman"/>
              <a:ea typeface="Times New Roman"/>
              <a:cs typeface="Times New Roman"/>
              <a:sym typeface="Times New Roman"/>
            </a:endParaRPr>
          </a:p>
          <a:p>
            <a:pPr algn="l">
              <a:lnSpc>
                <a:spcPts val="6719"/>
              </a:lnSpc>
            </a:pPr>
            <a:endParaRPr lang="en-US" sz="4800" dirty="0">
              <a:solidFill>
                <a:srgbClr val="000000"/>
              </a:solidFill>
              <a:latin typeface="Times New Roman"/>
              <a:ea typeface="Times New Roman"/>
              <a:cs typeface="Times New Roman"/>
              <a:sym typeface="Times New Roman"/>
            </a:endParaRPr>
          </a:p>
          <a:p>
            <a:pPr algn="l">
              <a:lnSpc>
                <a:spcPts val="6719"/>
              </a:lnSpc>
            </a:pPr>
            <a:endParaRPr lang="en-US" sz="4800" dirty="0">
              <a:solidFill>
                <a:srgbClr val="000000"/>
              </a:solidFill>
              <a:latin typeface="Times New Roman"/>
              <a:ea typeface="Times New Roman"/>
              <a:cs typeface="Times New Roman"/>
              <a:sym typeface="Times New Roman"/>
            </a:endParaRPr>
          </a:p>
          <a:p>
            <a:pPr algn="l">
              <a:lnSpc>
                <a:spcPts val="6719"/>
              </a:lnSpc>
            </a:pPr>
            <a:endParaRPr lang="en-US" sz="4800" dirty="0">
              <a:solidFill>
                <a:srgbClr val="000000"/>
              </a:solidFill>
              <a:latin typeface="Times New Roman"/>
              <a:ea typeface="Times New Roman"/>
              <a:cs typeface="Times New Roman"/>
              <a:sym typeface="Times New Roman"/>
            </a:endParaRPr>
          </a:p>
          <a:p>
            <a:pPr algn="l">
              <a:lnSpc>
                <a:spcPts val="6719"/>
              </a:lnSpc>
            </a:pPr>
            <a:endParaRPr lang="en-US" sz="4800" dirty="0">
              <a:solidFill>
                <a:srgbClr val="000000"/>
              </a:solidFill>
              <a:latin typeface="Times New Roman"/>
              <a:ea typeface="Times New Roman"/>
              <a:cs typeface="Times New Roman"/>
              <a:sym typeface="Times New Roman"/>
            </a:endParaRPr>
          </a:p>
          <a:p>
            <a:pPr algn="l">
              <a:lnSpc>
                <a:spcPts val="6719"/>
              </a:lnSpc>
              <a:spcBef>
                <a:spcPct val="0"/>
              </a:spcBef>
            </a:pPr>
            <a:endParaRPr lang="en-US" sz="4800" dirty="0">
              <a:solidFill>
                <a:srgbClr val="000000"/>
              </a:solidFill>
              <a:latin typeface="Times New Roman"/>
              <a:ea typeface="Times New Roman"/>
              <a:cs typeface="Times New Roman"/>
              <a:sym typeface="Times New Roman"/>
            </a:endParaRPr>
          </a:p>
        </p:txBody>
      </p:sp>
      <p:sp>
        <p:nvSpPr>
          <p:cNvPr id="4" name="Freeform 4"/>
          <p:cNvSpPr/>
          <p:nvPr/>
        </p:nvSpPr>
        <p:spPr>
          <a:xfrm>
            <a:off x="13587950" y="4762500"/>
            <a:ext cx="2656923" cy="1897262"/>
          </a:xfrm>
          <a:custGeom>
            <a:avLst/>
            <a:gdLst/>
            <a:ahLst/>
            <a:cxnLst/>
            <a:rect l="l" t="t" r="r" b="b"/>
            <a:pathLst>
              <a:path w="2656923" h="2579631">
                <a:moveTo>
                  <a:pt x="0" y="0"/>
                </a:moveTo>
                <a:lnTo>
                  <a:pt x="2656923" y="0"/>
                </a:lnTo>
                <a:lnTo>
                  <a:pt x="2656923" y="2579631"/>
                </a:lnTo>
                <a:lnTo>
                  <a:pt x="0" y="25796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a:extLst>
            <a:ext uri="{FF2B5EF4-FFF2-40B4-BE49-F238E27FC236}">
              <a16:creationId xmlns:a16="http://schemas.microsoft.com/office/drawing/2014/main" id="{A2656D07-7057-69A4-C684-7B06D1F9640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B46DA69D-5D68-08C8-B597-E09B123B059A}"/>
              </a:ext>
            </a:extLst>
          </p:cNvPr>
          <p:cNvSpPr/>
          <p:nvPr/>
        </p:nvSpPr>
        <p:spPr>
          <a:xfrm>
            <a:off x="16694791" y="0"/>
            <a:ext cx="1593209" cy="10287000"/>
          </a:xfrm>
          <a:prstGeom prst="rect">
            <a:avLst/>
          </a:prstGeom>
          <a:solidFill>
            <a:srgbClr val="38B6FF"/>
          </a:solidFill>
        </p:spPr>
      </p:sp>
      <p:sp>
        <p:nvSpPr>
          <p:cNvPr id="3" name="TextBox 3">
            <a:extLst>
              <a:ext uri="{FF2B5EF4-FFF2-40B4-BE49-F238E27FC236}">
                <a16:creationId xmlns:a16="http://schemas.microsoft.com/office/drawing/2014/main" id="{8D881A00-0DC3-D2B9-C323-B74BBA053665}"/>
              </a:ext>
            </a:extLst>
          </p:cNvPr>
          <p:cNvSpPr txBox="1"/>
          <p:nvPr/>
        </p:nvSpPr>
        <p:spPr>
          <a:xfrm>
            <a:off x="0" y="-190500"/>
            <a:ext cx="16694791" cy="11246669"/>
          </a:xfrm>
          <a:prstGeom prst="rect">
            <a:avLst/>
          </a:prstGeom>
        </p:spPr>
        <p:txBody>
          <a:bodyPr lIns="0" tIns="0" rIns="0" bIns="0" rtlCol="0" anchor="t">
            <a:spAutoFit/>
          </a:bodyPr>
          <a:lstStyle/>
          <a:p>
            <a:pPr marL="345441" lvl="1" algn="l">
              <a:lnSpc>
                <a:spcPts val="4480"/>
              </a:lnSpc>
            </a:pPr>
            <a:endParaRPr lang="en-US" sz="4400" dirty="0">
              <a:latin typeface="Times New Roman" panose="02020603050405020304" pitchFamily="18" charset="0"/>
              <a:ea typeface="Canva Sans Italics"/>
              <a:cs typeface="Times New Roman" panose="02020603050405020304" pitchFamily="18" charset="0"/>
              <a:sym typeface="Canva Sans Italics"/>
            </a:endParaRPr>
          </a:p>
          <a:p>
            <a:pPr marL="345441" lvl="1" algn="l">
              <a:lnSpc>
                <a:spcPts val="4480"/>
              </a:lnSpc>
            </a:pPr>
            <a:r>
              <a:rPr lang="en-US" sz="6000" b="1" dirty="0">
                <a:latin typeface="Times New Roman" panose="02020603050405020304" pitchFamily="18" charset="0"/>
                <a:ea typeface="Canva Sans Italics"/>
                <a:cs typeface="Times New Roman" panose="02020603050405020304" pitchFamily="18" charset="0"/>
                <a:sym typeface="Canva Sans Italics"/>
              </a:rPr>
              <a:t>TECH STACK:</a:t>
            </a:r>
          </a:p>
          <a:p>
            <a:pPr marL="345441" lvl="1" algn="l">
              <a:lnSpc>
                <a:spcPts val="4480"/>
              </a:lnSpc>
            </a:pPr>
            <a:endParaRPr lang="en-US" sz="4400" b="1" dirty="0">
              <a:latin typeface="Times New Roman" panose="02020603050405020304" pitchFamily="18" charset="0"/>
              <a:ea typeface="Canva Sans Italics"/>
              <a:cs typeface="Times New Roman" panose="02020603050405020304" pitchFamily="18" charset="0"/>
              <a:sym typeface="Canva Sans Italics"/>
            </a:endParaRPr>
          </a:p>
          <a:p>
            <a:pPr marL="345441" lvl="1" algn="l">
              <a:lnSpc>
                <a:spcPts val="4480"/>
              </a:lnSpc>
            </a:pPr>
            <a:endParaRPr lang="en-US" sz="4400" b="1" dirty="0">
              <a:latin typeface="Times New Roman" panose="02020603050405020304" pitchFamily="18" charset="0"/>
              <a:ea typeface="Canva Sans Italics"/>
              <a:cs typeface="Times New Roman" panose="02020603050405020304" pitchFamily="18" charset="0"/>
              <a:sym typeface="Canva Sans Italics"/>
            </a:endParaRPr>
          </a:p>
          <a:p>
            <a:pPr marL="690881" lvl="1" indent="-345440" algn="l">
              <a:lnSpc>
                <a:spcPts val="4480"/>
              </a:lnSpc>
              <a:buFont typeface="Arial"/>
              <a:buChar char="•"/>
            </a:pPr>
            <a:r>
              <a:rPr lang="en-US" sz="4400" b="1" dirty="0">
                <a:latin typeface="Times New Roman" panose="02020603050405020304" pitchFamily="18" charset="0"/>
                <a:ea typeface="Canva Sans"/>
                <a:cs typeface="Times New Roman" panose="02020603050405020304" pitchFamily="18" charset="0"/>
                <a:sym typeface="Canva Sans"/>
              </a:rPr>
              <a:t>Programming Language</a:t>
            </a:r>
            <a:r>
              <a:rPr lang="en-US" sz="4400" dirty="0">
                <a:latin typeface="Times New Roman" panose="02020603050405020304" pitchFamily="18" charset="0"/>
                <a:ea typeface="Canva Sans"/>
                <a:cs typeface="Times New Roman" panose="02020603050405020304" pitchFamily="18" charset="0"/>
                <a:sym typeface="Canva Sans"/>
              </a:rPr>
              <a:t>: Python</a:t>
            </a:r>
          </a:p>
          <a:p>
            <a:pPr algn="l">
              <a:lnSpc>
                <a:spcPts val="4480"/>
              </a:lnSpc>
              <a:spcBef>
                <a:spcPct val="0"/>
              </a:spcBef>
            </a:pP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a:latin typeface="Times New Roman" panose="02020603050405020304" pitchFamily="18" charset="0"/>
                <a:ea typeface="Canva Sans Italics"/>
                <a:cs typeface="Times New Roman" panose="02020603050405020304" pitchFamily="18" charset="0"/>
                <a:sym typeface="Canva Sans Italics"/>
              </a:rPr>
              <a:t>Python is widely used in deep learning and machine learning due to its simplicity and extensive libraries.</a:t>
            </a:r>
          </a:p>
          <a:p>
            <a:pPr algn="l">
              <a:lnSpc>
                <a:spcPts val="4480"/>
              </a:lnSpc>
              <a:spcBef>
                <a:spcPct val="0"/>
              </a:spcBef>
            </a:pPr>
            <a:endParaRPr lang="en-US" sz="4400" dirty="0">
              <a:latin typeface="Times New Roman" panose="02020603050405020304" pitchFamily="18" charset="0"/>
              <a:ea typeface="Canva Sans Italics"/>
              <a:cs typeface="Times New Roman" panose="02020603050405020304" pitchFamily="18" charset="0"/>
              <a:sym typeface="Canva Sans Italics"/>
            </a:endParaRPr>
          </a:p>
          <a:p>
            <a:pPr marL="1028700" lvl="1" indent="-571500">
              <a:lnSpc>
                <a:spcPts val="4480"/>
              </a:lnSpc>
              <a:spcBef>
                <a:spcPct val="0"/>
              </a:spcBef>
              <a:buFont typeface="Arial" panose="020B0604020202020204" pitchFamily="34" charset="0"/>
              <a:buChar char="•"/>
            </a:pPr>
            <a:r>
              <a:rPr lang="en-US" sz="4400" b="1" dirty="0">
                <a:latin typeface="Times New Roman" panose="02020603050405020304" pitchFamily="18" charset="0"/>
                <a:ea typeface="Canva Sans Italics"/>
                <a:cs typeface="Times New Roman" panose="02020603050405020304" pitchFamily="18" charset="0"/>
                <a:sym typeface="Canva Sans Italics"/>
              </a:rPr>
              <a:t>Frontend</a:t>
            </a:r>
            <a:r>
              <a:rPr lang="en-US" sz="4400" dirty="0">
                <a:latin typeface="Times New Roman" panose="02020603050405020304" pitchFamily="18" charset="0"/>
                <a:ea typeface="Canva Sans Italics"/>
                <a:cs typeface="Times New Roman" panose="02020603050405020304" pitchFamily="18" charset="0"/>
                <a:sym typeface="Canva Sans Italics"/>
              </a:rPr>
              <a:t>: HTML,CSS</a:t>
            </a:r>
          </a:p>
          <a:p>
            <a:pPr algn="l">
              <a:lnSpc>
                <a:spcPts val="4480"/>
              </a:lnSpc>
              <a:spcBef>
                <a:spcPct val="0"/>
              </a:spcBef>
            </a:pPr>
            <a:endParaRPr lang="en-US" sz="4400" dirty="0">
              <a:latin typeface="Times New Roman" panose="02020603050405020304" pitchFamily="18" charset="0"/>
              <a:ea typeface="Canva Sans Italics"/>
              <a:cs typeface="Times New Roman" panose="02020603050405020304" pitchFamily="18" charset="0"/>
              <a:sym typeface="Canva Sans Italics"/>
            </a:endParaRPr>
          </a:p>
          <a:p>
            <a:pPr marL="690881" lvl="1" indent="-345440" algn="l">
              <a:lnSpc>
                <a:spcPts val="4480"/>
              </a:lnSpc>
              <a:buFont typeface="Arial"/>
              <a:buChar char="•"/>
            </a:pPr>
            <a:r>
              <a:rPr lang="en-US" sz="4400" b="1" dirty="0">
                <a:latin typeface="Times New Roman" panose="02020603050405020304" pitchFamily="18" charset="0"/>
                <a:ea typeface="Canva Sans"/>
                <a:cs typeface="Times New Roman" panose="02020603050405020304" pitchFamily="18" charset="0"/>
                <a:sym typeface="Canva Sans"/>
              </a:rPr>
              <a:t>Backend</a:t>
            </a:r>
            <a:r>
              <a:rPr lang="en-US" sz="4400" dirty="0">
                <a:latin typeface="Times New Roman" panose="02020603050405020304" pitchFamily="18" charset="0"/>
                <a:ea typeface="Canva Sans"/>
                <a:cs typeface="Times New Roman" panose="02020603050405020304" pitchFamily="18" charset="0"/>
                <a:sym typeface="Canva Sans"/>
              </a:rPr>
              <a:t>: Django</a:t>
            </a:r>
          </a:p>
          <a:p>
            <a:pPr algn="l">
              <a:lnSpc>
                <a:spcPts val="4480"/>
              </a:lnSpc>
              <a:spcBef>
                <a:spcPct val="0"/>
              </a:spcBef>
            </a:pP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a:latin typeface="Times New Roman" panose="02020603050405020304" pitchFamily="18" charset="0"/>
                <a:ea typeface="Canva Sans Italics"/>
                <a:cs typeface="Times New Roman" panose="02020603050405020304" pitchFamily="18" charset="0"/>
                <a:sym typeface="Canva Sans Italics"/>
              </a:rPr>
              <a:t>Django provides a robust framework for developing a web-based UI for users to upload images and view results.</a:t>
            </a:r>
          </a:p>
          <a:p>
            <a:pPr algn="l">
              <a:lnSpc>
                <a:spcPts val="4480"/>
              </a:lnSpc>
              <a:spcBef>
                <a:spcPct val="0"/>
              </a:spcBef>
            </a:pPr>
            <a:endParaRPr lang="en-US" sz="4400" dirty="0">
              <a:latin typeface="Times New Roman" panose="02020603050405020304" pitchFamily="18" charset="0"/>
              <a:ea typeface="Canva Sans Italics"/>
              <a:cs typeface="Times New Roman" panose="02020603050405020304" pitchFamily="18" charset="0"/>
              <a:sym typeface="Canva Sans Italics"/>
            </a:endParaRPr>
          </a:p>
          <a:p>
            <a:pPr marL="690881" lvl="1" indent="-345440" algn="l">
              <a:lnSpc>
                <a:spcPts val="4480"/>
              </a:lnSpc>
              <a:buFont typeface="Arial"/>
              <a:buChar char="•"/>
            </a:pPr>
            <a:r>
              <a:rPr lang="en-US" sz="4400" b="1" dirty="0">
                <a:latin typeface="Times New Roman" panose="02020603050405020304" pitchFamily="18" charset="0"/>
                <a:ea typeface="Canva Sans"/>
                <a:cs typeface="Times New Roman" panose="02020603050405020304" pitchFamily="18" charset="0"/>
                <a:sym typeface="Canva Sans"/>
              </a:rPr>
              <a:t>Database: </a:t>
            </a:r>
            <a:r>
              <a:rPr lang="en-US" sz="4400" dirty="0">
                <a:latin typeface="Times New Roman" panose="02020603050405020304" pitchFamily="18" charset="0"/>
                <a:ea typeface="Canva Sans"/>
                <a:cs typeface="Times New Roman" panose="02020603050405020304" pitchFamily="18" charset="0"/>
                <a:sym typeface="Canva Sans"/>
              </a:rPr>
              <a:t>sqlite3</a:t>
            </a:r>
          </a:p>
          <a:p>
            <a:pPr algn="l">
              <a:lnSpc>
                <a:spcPts val="4480"/>
              </a:lnSpc>
              <a:spcBef>
                <a:spcPct val="0"/>
              </a:spcBef>
            </a:pP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a:latin typeface="Times New Roman" panose="02020603050405020304" pitchFamily="18" charset="0"/>
                <a:ea typeface="Canva Sans Italics"/>
                <a:cs typeface="Times New Roman" panose="02020603050405020304" pitchFamily="18" charset="0"/>
                <a:sym typeface="Canva Sans Italics"/>
              </a:rPr>
              <a:t>This is used to store user data ensuring organized and accessible data storage.</a:t>
            </a:r>
          </a:p>
          <a:p>
            <a:pPr algn="l">
              <a:lnSpc>
                <a:spcPts val="4480"/>
              </a:lnSpc>
              <a:spcBef>
                <a:spcPct val="0"/>
              </a:spcBef>
            </a:pPr>
            <a:endParaRPr lang="en-US" sz="4400" dirty="0">
              <a:latin typeface="Times New Roman" panose="02020603050405020304" pitchFamily="18" charset="0"/>
              <a:ea typeface="Canva Sans Italics"/>
              <a:cs typeface="Times New Roman" panose="02020603050405020304" pitchFamily="18" charset="0"/>
              <a:sym typeface="Canva Sans Italics"/>
            </a:endParaRPr>
          </a:p>
          <a:p>
            <a:pPr algn="l">
              <a:lnSpc>
                <a:spcPts val="6719"/>
              </a:lnSpc>
              <a:spcBef>
                <a:spcPct val="0"/>
              </a:spcBef>
            </a:pPr>
            <a:endParaRPr lang="en-US" sz="6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89080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rot="-5400000">
            <a:off x="8355905" y="-8338886"/>
            <a:ext cx="1593209" cy="18270981"/>
          </a:xfrm>
          <a:prstGeom prst="rect">
            <a:avLst/>
          </a:prstGeom>
          <a:solidFill>
            <a:srgbClr val="38B6FF"/>
          </a:solidFill>
        </p:spPr>
      </p:sp>
      <p:sp>
        <p:nvSpPr>
          <p:cNvPr id="4" name="Freeform 4"/>
          <p:cNvSpPr/>
          <p:nvPr/>
        </p:nvSpPr>
        <p:spPr>
          <a:xfrm>
            <a:off x="13852007" y="-594863"/>
            <a:ext cx="4703610" cy="2188072"/>
          </a:xfrm>
          <a:custGeom>
            <a:avLst/>
            <a:gdLst/>
            <a:ahLst/>
            <a:cxnLst/>
            <a:rect l="l" t="t" r="r" b="b"/>
            <a:pathLst>
              <a:path w="4703610" h="2188072">
                <a:moveTo>
                  <a:pt x="0" y="0"/>
                </a:moveTo>
                <a:lnTo>
                  <a:pt x="4703610" y="0"/>
                </a:lnTo>
                <a:lnTo>
                  <a:pt x="4703610" y="2188072"/>
                </a:lnTo>
                <a:lnTo>
                  <a:pt x="0" y="21880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6544" y="-321"/>
            <a:ext cx="7461580" cy="1152944"/>
          </a:xfrm>
          <a:prstGeom prst="rect">
            <a:avLst/>
          </a:prstGeom>
        </p:spPr>
        <p:txBody>
          <a:bodyPr lIns="0" tIns="0" rIns="0" bIns="0" rtlCol="0" anchor="t">
            <a:spAutoFit/>
          </a:bodyPr>
          <a:lstStyle/>
          <a:p>
            <a:pPr algn="ctr">
              <a:lnSpc>
                <a:spcPts val="9799"/>
              </a:lnSpc>
              <a:spcBef>
                <a:spcPct val="0"/>
              </a:spcBef>
            </a:pPr>
            <a:r>
              <a:rPr lang="en-US" sz="6999" b="1" dirty="0">
                <a:solidFill>
                  <a:srgbClr val="F8D418"/>
                </a:solidFill>
                <a:latin typeface="Times New Roman Bold"/>
                <a:ea typeface="Times New Roman Bold"/>
                <a:cs typeface="Times New Roman Bold"/>
                <a:sym typeface="Times New Roman Bold"/>
              </a:rPr>
              <a:t>HOME PAGE</a:t>
            </a:r>
          </a:p>
        </p:txBody>
      </p:sp>
      <p:pic>
        <p:nvPicPr>
          <p:cNvPr id="7" name="Picture 6">
            <a:extLst>
              <a:ext uri="{FF2B5EF4-FFF2-40B4-BE49-F238E27FC236}">
                <a16:creationId xmlns:a16="http://schemas.microsoft.com/office/drawing/2014/main" id="{49A5D22D-5D9F-106B-EC79-5816D2C27D57}"/>
              </a:ext>
            </a:extLst>
          </p:cNvPr>
          <p:cNvPicPr>
            <a:picLocks noChangeAspect="1"/>
          </p:cNvPicPr>
          <p:nvPr/>
        </p:nvPicPr>
        <p:blipFill>
          <a:blip r:embed="rId4"/>
          <a:stretch>
            <a:fillRect/>
          </a:stretch>
        </p:blipFill>
        <p:spPr>
          <a:xfrm>
            <a:off x="26544" y="1593209"/>
            <a:ext cx="18244437" cy="86937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rot="-5400000">
            <a:off x="8355905" y="-8338886"/>
            <a:ext cx="1593209" cy="18270981"/>
          </a:xfrm>
          <a:prstGeom prst="rect">
            <a:avLst/>
          </a:prstGeom>
          <a:solidFill>
            <a:srgbClr val="38B6FF"/>
          </a:solidFill>
        </p:spPr>
      </p:sp>
      <p:sp>
        <p:nvSpPr>
          <p:cNvPr id="4" name="TextBox 4"/>
          <p:cNvSpPr txBox="1"/>
          <p:nvPr/>
        </p:nvSpPr>
        <p:spPr>
          <a:xfrm>
            <a:off x="26544" y="-321"/>
            <a:ext cx="7461580" cy="1357630"/>
          </a:xfrm>
          <a:prstGeom prst="rect">
            <a:avLst/>
          </a:prstGeom>
        </p:spPr>
        <p:txBody>
          <a:bodyPr lIns="0" tIns="0" rIns="0" bIns="0" rtlCol="0" anchor="t">
            <a:spAutoFit/>
          </a:bodyPr>
          <a:lstStyle/>
          <a:p>
            <a:pPr algn="ctr">
              <a:lnSpc>
                <a:spcPts val="9799"/>
              </a:lnSpc>
              <a:spcBef>
                <a:spcPct val="0"/>
              </a:spcBef>
            </a:pPr>
            <a:r>
              <a:rPr lang="en-US" sz="6999" b="1">
                <a:solidFill>
                  <a:srgbClr val="F8D418"/>
                </a:solidFill>
                <a:latin typeface="Times New Roman Bold"/>
                <a:ea typeface="Times New Roman Bold"/>
                <a:cs typeface="Times New Roman Bold"/>
                <a:sym typeface="Times New Roman Bold"/>
              </a:rPr>
              <a:t>REGISTER PAGE</a:t>
            </a:r>
          </a:p>
        </p:txBody>
      </p:sp>
      <p:sp>
        <p:nvSpPr>
          <p:cNvPr id="5" name="Freeform 5"/>
          <p:cNvSpPr/>
          <p:nvPr/>
        </p:nvSpPr>
        <p:spPr>
          <a:xfrm>
            <a:off x="13852007" y="-594863"/>
            <a:ext cx="4703610" cy="2188072"/>
          </a:xfrm>
          <a:custGeom>
            <a:avLst/>
            <a:gdLst/>
            <a:ahLst/>
            <a:cxnLst/>
            <a:rect l="l" t="t" r="r" b="b"/>
            <a:pathLst>
              <a:path w="4703610" h="2188072">
                <a:moveTo>
                  <a:pt x="0" y="0"/>
                </a:moveTo>
                <a:lnTo>
                  <a:pt x="4703610" y="0"/>
                </a:lnTo>
                <a:lnTo>
                  <a:pt x="4703610" y="2188072"/>
                </a:lnTo>
                <a:lnTo>
                  <a:pt x="0" y="21880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68736595-3F92-9686-1892-1949A4217F31}"/>
              </a:ext>
            </a:extLst>
          </p:cNvPr>
          <p:cNvPicPr>
            <a:picLocks noChangeAspect="1"/>
          </p:cNvPicPr>
          <p:nvPr/>
        </p:nvPicPr>
        <p:blipFill>
          <a:blip r:embed="rId4"/>
          <a:stretch>
            <a:fillRect/>
          </a:stretch>
        </p:blipFill>
        <p:spPr>
          <a:xfrm>
            <a:off x="0" y="1593210"/>
            <a:ext cx="18270981" cy="86937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D418"/>
        </a:solidFill>
        <a:effectLst/>
      </p:bgPr>
    </p:bg>
    <p:spTree>
      <p:nvGrpSpPr>
        <p:cNvPr id="1" name=""/>
        <p:cNvGrpSpPr/>
        <p:nvPr/>
      </p:nvGrpSpPr>
      <p:grpSpPr>
        <a:xfrm>
          <a:off x="0" y="0"/>
          <a:ext cx="0" cy="0"/>
          <a:chOff x="0" y="0"/>
          <a:chExt cx="0" cy="0"/>
        </a:xfrm>
      </p:grpSpPr>
      <p:sp>
        <p:nvSpPr>
          <p:cNvPr id="2" name="AutoShape 2"/>
          <p:cNvSpPr/>
          <p:nvPr/>
        </p:nvSpPr>
        <p:spPr>
          <a:xfrm rot="-5400000">
            <a:off x="8355905" y="-8338886"/>
            <a:ext cx="1593209" cy="18270981"/>
          </a:xfrm>
          <a:prstGeom prst="rect">
            <a:avLst/>
          </a:prstGeom>
          <a:solidFill>
            <a:srgbClr val="38B6FF"/>
          </a:solidFill>
        </p:spPr>
      </p:sp>
      <p:sp>
        <p:nvSpPr>
          <p:cNvPr id="4" name="TextBox 4"/>
          <p:cNvSpPr txBox="1"/>
          <p:nvPr/>
        </p:nvSpPr>
        <p:spPr>
          <a:xfrm>
            <a:off x="-523398" y="-266700"/>
            <a:ext cx="7461580" cy="2595880"/>
          </a:xfrm>
          <a:prstGeom prst="rect">
            <a:avLst/>
          </a:prstGeom>
        </p:spPr>
        <p:txBody>
          <a:bodyPr lIns="0" tIns="0" rIns="0" bIns="0" rtlCol="0" anchor="t">
            <a:spAutoFit/>
          </a:bodyPr>
          <a:lstStyle/>
          <a:p>
            <a:pPr algn="ctr">
              <a:lnSpc>
                <a:spcPts val="9799"/>
              </a:lnSpc>
            </a:pPr>
            <a:r>
              <a:rPr lang="en-US" sz="6999" b="1">
                <a:solidFill>
                  <a:srgbClr val="F8D418"/>
                </a:solidFill>
                <a:latin typeface="Times New Roman Bold"/>
                <a:ea typeface="Times New Roman Bold"/>
                <a:cs typeface="Times New Roman Bold"/>
                <a:sym typeface="Times New Roman Bold"/>
              </a:rPr>
              <a:t>LOGIN PAGE</a:t>
            </a:r>
          </a:p>
          <a:p>
            <a:pPr algn="ctr">
              <a:lnSpc>
                <a:spcPts val="9799"/>
              </a:lnSpc>
              <a:spcBef>
                <a:spcPct val="0"/>
              </a:spcBef>
            </a:pPr>
            <a:endParaRPr lang="en-US" sz="6999" b="1">
              <a:solidFill>
                <a:srgbClr val="F8D418"/>
              </a:solidFill>
              <a:latin typeface="Times New Roman Bold"/>
              <a:ea typeface="Times New Roman Bold"/>
              <a:cs typeface="Times New Roman Bold"/>
              <a:sym typeface="Times New Roman Bold"/>
            </a:endParaRPr>
          </a:p>
        </p:txBody>
      </p:sp>
      <p:sp>
        <p:nvSpPr>
          <p:cNvPr id="5" name="Freeform 5"/>
          <p:cNvSpPr/>
          <p:nvPr/>
        </p:nvSpPr>
        <p:spPr>
          <a:xfrm>
            <a:off x="13852007" y="-594863"/>
            <a:ext cx="4703610" cy="2188072"/>
          </a:xfrm>
          <a:custGeom>
            <a:avLst/>
            <a:gdLst/>
            <a:ahLst/>
            <a:cxnLst/>
            <a:rect l="l" t="t" r="r" b="b"/>
            <a:pathLst>
              <a:path w="4703610" h="2188072">
                <a:moveTo>
                  <a:pt x="0" y="0"/>
                </a:moveTo>
                <a:lnTo>
                  <a:pt x="4703610" y="0"/>
                </a:lnTo>
                <a:lnTo>
                  <a:pt x="4703610" y="2188072"/>
                </a:lnTo>
                <a:lnTo>
                  <a:pt x="0" y="21880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9DAE8264-E076-0754-C6D9-3B321D48B89E}"/>
              </a:ext>
            </a:extLst>
          </p:cNvPr>
          <p:cNvPicPr>
            <a:picLocks noChangeAspect="1"/>
          </p:cNvPicPr>
          <p:nvPr/>
        </p:nvPicPr>
        <p:blipFill>
          <a:blip r:embed="rId4"/>
          <a:stretch>
            <a:fillRect/>
          </a:stretch>
        </p:blipFill>
        <p:spPr>
          <a:xfrm>
            <a:off x="17020" y="1593209"/>
            <a:ext cx="18270980" cy="86937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461</Words>
  <Application>Microsoft Office PowerPoint</Application>
  <PresentationFormat>Custom</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Times New Roman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TUMOR DETECTION</dc:title>
  <cp:lastModifiedBy>Keerthana GS</cp:lastModifiedBy>
  <cp:revision>13</cp:revision>
  <dcterms:created xsi:type="dcterms:W3CDTF">2006-08-16T00:00:00Z</dcterms:created>
  <dcterms:modified xsi:type="dcterms:W3CDTF">2024-12-03T11:59:04Z</dcterms:modified>
  <dc:identifier>DAGV4P5lQDg</dc:identifier>
</cp:coreProperties>
</file>