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291" r:id="rId5"/>
    <p:sldId id="293" r:id="rId6"/>
    <p:sldId id="294" r:id="rId7"/>
    <p:sldId id="307" r:id="rId8"/>
    <p:sldId id="310" r:id="rId9"/>
    <p:sldId id="311" r:id="rId10"/>
    <p:sldId id="309" r:id="rId11"/>
    <p:sldId id="296" r:id="rId12"/>
    <p:sldId id="312" r:id="rId13"/>
    <p:sldId id="30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2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328" userDrawn="1">
          <p15:clr>
            <a:srgbClr val="A4A3A4"/>
          </p15:clr>
        </p15:guide>
        <p15:guide id="4" orient="horz" pos="3792" userDrawn="1">
          <p15:clr>
            <a:srgbClr val="A4A3A4"/>
          </p15:clr>
        </p15:guide>
        <p15:guide id="5" orient="horz" pos="888" userDrawn="1">
          <p15:clr>
            <a:srgbClr val="A4A3A4"/>
          </p15:clr>
        </p15:guide>
        <p15:guide id="6" pos="288" userDrawn="1">
          <p15:clr>
            <a:srgbClr val="A4A3A4"/>
          </p15:clr>
        </p15:guide>
        <p15:guide id="7" pos="7368" userDrawn="1">
          <p15:clr>
            <a:srgbClr val="A4A3A4"/>
          </p15:clr>
        </p15:guide>
        <p15:guide id="8" orient="horz" pos="2976" userDrawn="1">
          <p15:clr>
            <a:srgbClr val="A4A3A4"/>
          </p15:clr>
        </p15:guide>
        <p15:guide id="9" orient="horz" pos="1440" userDrawn="1">
          <p15:clr>
            <a:srgbClr val="A4A3A4"/>
          </p15:clr>
        </p15:guide>
        <p15:guide id="10" pos="2328" userDrawn="1">
          <p15:clr>
            <a:srgbClr val="A4A3A4"/>
          </p15:clr>
        </p15:guide>
        <p15:guide id="11" pos="5760" userDrawn="1">
          <p15:clr>
            <a:srgbClr val="A4A3A4"/>
          </p15:clr>
        </p15:guide>
        <p15:guide id="12" pos="13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D4B9AA"/>
    <a:srgbClr val="FB9AAA"/>
    <a:srgbClr val="323232"/>
    <a:srgbClr val="D4636B"/>
    <a:srgbClr val="E4E2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936ED0-F2A5-8BC7-8F63-E5FFDB22DD74}" v="1316" dt="2024-05-03T00:59:45.888"/>
  </p1510:revLst>
</p1510:revInfo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19"/>
    <p:restoredTop sz="94694"/>
  </p:normalViewPr>
  <p:slideViewPr>
    <p:cSldViewPr snapToGrid="0" showGuides="1">
      <p:cViewPr>
        <p:scale>
          <a:sx n="100" d="100"/>
          <a:sy n="100" d="100"/>
        </p:scale>
        <p:origin x="-91" y="-274"/>
      </p:cViewPr>
      <p:guideLst>
        <p:guide orient="horz" pos="1224"/>
        <p:guide pos="3840"/>
        <p:guide orient="horz" pos="2328"/>
        <p:guide orient="horz" pos="3792"/>
        <p:guide orient="horz" pos="888"/>
        <p:guide pos="288"/>
        <p:guide pos="7368"/>
        <p:guide orient="horz" pos="2976"/>
        <p:guide orient="horz" pos="1440"/>
        <p:guide pos="2328"/>
        <p:guide pos="5760"/>
        <p:guide pos="1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45" d="100"/>
        <a:sy n="4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FDC45F-F37F-4083-AB10-5C258947BC0C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E7563549-B83B-459B-83E9-2E3C24D4F387}">
      <dgm:prSet phldrT="[Text]" phldr="0"/>
      <dgm:spPr/>
      <dgm:t>
        <a:bodyPr/>
        <a:lstStyle/>
        <a:p>
          <a:pPr rtl="0"/>
          <a:r>
            <a:rPr lang="en-US" b="1" dirty="0">
              <a:latin typeface="Avenir Next LT Pro"/>
            </a:rPr>
            <a:t>Limitations</a:t>
          </a:r>
        </a:p>
      </dgm:t>
    </dgm:pt>
    <dgm:pt modelId="{2C919D79-7D97-4E20-87BF-0328AC0F656B}" type="parTrans" cxnId="{1502464C-15D8-4AF3-90CB-F03A69A060E0}">
      <dgm:prSet/>
      <dgm:spPr/>
      <dgm:t>
        <a:bodyPr/>
        <a:lstStyle/>
        <a:p>
          <a:endParaRPr lang="en-US"/>
        </a:p>
      </dgm:t>
    </dgm:pt>
    <dgm:pt modelId="{D6D1B019-A51A-472B-A3E4-D56363E84863}" type="sibTrans" cxnId="{1502464C-15D8-4AF3-90CB-F03A69A060E0}">
      <dgm:prSet/>
      <dgm:spPr/>
      <dgm:t>
        <a:bodyPr/>
        <a:lstStyle/>
        <a:p>
          <a:endParaRPr lang="en-US"/>
        </a:p>
      </dgm:t>
    </dgm:pt>
    <dgm:pt modelId="{537A0AF5-86CA-4CA9-945D-119D69C02BE2}">
      <dgm:prSet phldrT="[Text]" phldr="0"/>
      <dgm:spPr/>
      <dgm:t>
        <a:bodyPr/>
        <a:lstStyle/>
        <a:p>
          <a:pPr rtl="0"/>
          <a:r>
            <a:rPr lang="en-US" dirty="0"/>
            <a:t>Unimodal Analysis</a:t>
          </a:r>
        </a:p>
      </dgm:t>
    </dgm:pt>
    <dgm:pt modelId="{100905B7-092C-47EE-8998-D5963F77B9AA}" type="parTrans" cxnId="{BBEBD5B5-758E-488E-94F8-5E7A71E8720A}">
      <dgm:prSet/>
      <dgm:spPr/>
      <dgm:t>
        <a:bodyPr/>
        <a:lstStyle/>
        <a:p>
          <a:endParaRPr lang="en-US"/>
        </a:p>
      </dgm:t>
    </dgm:pt>
    <dgm:pt modelId="{78E4C9BB-B45D-4D53-AF1A-FCB47A163A67}" type="sibTrans" cxnId="{BBEBD5B5-758E-488E-94F8-5E7A71E8720A}">
      <dgm:prSet/>
      <dgm:spPr/>
      <dgm:t>
        <a:bodyPr/>
        <a:lstStyle/>
        <a:p>
          <a:endParaRPr lang="en-US"/>
        </a:p>
      </dgm:t>
    </dgm:pt>
    <dgm:pt modelId="{91D81DC5-11E8-4068-8F8B-8E9132DAD5A3}">
      <dgm:prSet phldrT="[Text]" phldr="0"/>
      <dgm:spPr/>
      <dgm:t>
        <a:bodyPr/>
        <a:lstStyle/>
        <a:p>
          <a:pPr rtl="0"/>
          <a:r>
            <a:rPr lang="en-US" dirty="0"/>
            <a:t>Contextual Ambiguity</a:t>
          </a:r>
        </a:p>
      </dgm:t>
    </dgm:pt>
    <dgm:pt modelId="{CB29991D-E47F-4A68-A595-1329B0C33F4F}" type="parTrans" cxnId="{9E40C9D7-BEA9-432D-B3E8-12C1BF1E7C72}">
      <dgm:prSet/>
      <dgm:spPr/>
      <dgm:t>
        <a:bodyPr/>
        <a:lstStyle/>
        <a:p>
          <a:endParaRPr lang="en-US"/>
        </a:p>
      </dgm:t>
    </dgm:pt>
    <dgm:pt modelId="{CFD4A7A4-9466-4879-9DB4-BAFB1917FCCC}" type="sibTrans" cxnId="{9E40C9D7-BEA9-432D-B3E8-12C1BF1E7C72}">
      <dgm:prSet/>
      <dgm:spPr/>
      <dgm:t>
        <a:bodyPr/>
        <a:lstStyle/>
        <a:p>
          <a:endParaRPr lang="en-US"/>
        </a:p>
      </dgm:t>
    </dgm:pt>
    <dgm:pt modelId="{1D0B4EDA-F3C2-4BB4-8AD1-F482EF895ED3}">
      <dgm:prSet phldrT="[Text]" phldr="0"/>
      <dgm:spPr/>
      <dgm:t>
        <a:bodyPr/>
        <a:lstStyle/>
        <a:p>
          <a:pPr rtl="0"/>
          <a:r>
            <a:rPr lang="en-US" dirty="0"/>
            <a:t>Dynamic Nature of Memes</a:t>
          </a:r>
        </a:p>
      </dgm:t>
    </dgm:pt>
    <dgm:pt modelId="{0441F347-A4E9-469B-91EB-2A42A45CD914}" type="parTrans" cxnId="{BFD11CED-0525-4EBF-B673-F2D732FECC4C}">
      <dgm:prSet/>
      <dgm:spPr/>
      <dgm:t>
        <a:bodyPr/>
        <a:lstStyle/>
        <a:p>
          <a:endParaRPr lang="en-US"/>
        </a:p>
      </dgm:t>
    </dgm:pt>
    <dgm:pt modelId="{2A0D169D-AA75-4428-AC82-A14ED7EDD8ED}" type="sibTrans" cxnId="{BFD11CED-0525-4EBF-B673-F2D732FECC4C}">
      <dgm:prSet/>
      <dgm:spPr/>
      <dgm:t>
        <a:bodyPr/>
        <a:lstStyle/>
        <a:p>
          <a:endParaRPr lang="en-US"/>
        </a:p>
      </dgm:t>
    </dgm:pt>
    <dgm:pt modelId="{40639E18-9797-4226-A017-4B7EF7726EB4}" type="pres">
      <dgm:prSet presAssocID="{F7FDC45F-F37F-4083-AB10-5C258947BC0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784F1B8-D1B7-4BCE-82C5-05615C93833B}" type="pres">
      <dgm:prSet presAssocID="{E7563549-B83B-459B-83E9-2E3C24D4F387}" presName="hierRoot1" presStyleCnt="0">
        <dgm:presLayoutVars>
          <dgm:hierBranch val="init"/>
        </dgm:presLayoutVars>
      </dgm:prSet>
      <dgm:spPr/>
    </dgm:pt>
    <dgm:pt modelId="{0664D7E4-07CA-46C3-BD66-FF88529F4972}" type="pres">
      <dgm:prSet presAssocID="{E7563549-B83B-459B-83E9-2E3C24D4F387}" presName="rootComposite1" presStyleCnt="0"/>
      <dgm:spPr/>
    </dgm:pt>
    <dgm:pt modelId="{9A8CBFCF-889A-4014-8F55-9C4B9F75F54C}" type="pres">
      <dgm:prSet presAssocID="{E7563549-B83B-459B-83E9-2E3C24D4F387}" presName="rootText1" presStyleLbl="node0" presStyleIdx="0" presStyleCnt="1">
        <dgm:presLayoutVars>
          <dgm:chPref val="3"/>
        </dgm:presLayoutVars>
      </dgm:prSet>
      <dgm:spPr/>
    </dgm:pt>
    <dgm:pt modelId="{83AF0770-3D52-4B61-A4C1-9DFCE65C47DA}" type="pres">
      <dgm:prSet presAssocID="{E7563549-B83B-459B-83E9-2E3C24D4F387}" presName="rootConnector1" presStyleLbl="node1" presStyleIdx="0" presStyleCnt="0"/>
      <dgm:spPr/>
    </dgm:pt>
    <dgm:pt modelId="{11E4F9A4-2C20-4CDB-8391-064602C794E8}" type="pres">
      <dgm:prSet presAssocID="{E7563549-B83B-459B-83E9-2E3C24D4F387}" presName="hierChild2" presStyleCnt="0"/>
      <dgm:spPr/>
    </dgm:pt>
    <dgm:pt modelId="{6AD45FE5-42AE-47A0-9E9D-7388276EDF07}" type="pres">
      <dgm:prSet presAssocID="{100905B7-092C-47EE-8998-D5963F77B9AA}" presName="Name37" presStyleLbl="parChTrans1D2" presStyleIdx="0" presStyleCnt="3"/>
      <dgm:spPr/>
    </dgm:pt>
    <dgm:pt modelId="{19BA2CBC-2BDE-436A-AEFF-9C91E9FD9D81}" type="pres">
      <dgm:prSet presAssocID="{537A0AF5-86CA-4CA9-945D-119D69C02BE2}" presName="hierRoot2" presStyleCnt="0">
        <dgm:presLayoutVars>
          <dgm:hierBranch val="init"/>
        </dgm:presLayoutVars>
      </dgm:prSet>
      <dgm:spPr/>
    </dgm:pt>
    <dgm:pt modelId="{2113BAA1-14BA-484F-93A6-96EE48E687E2}" type="pres">
      <dgm:prSet presAssocID="{537A0AF5-86CA-4CA9-945D-119D69C02BE2}" presName="rootComposite" presStyleCnt="0"/>
      <dgm:spPr/>
    </dgm:pt>
    <dgm:pt modelId="{159BFE85-76E4-469D-9ACC-1322A82CE9F7}" type="pres">
      <dgm:prSet presAssocID="{537A0AF5-86CA-4CA9-945D-119D69C02BE2}" presName="rootText" presStyleLbl="node2" presStyleIdx="0" presStyleCnt="3">
        <dgm:presLayoutVars>
          <dgm:chPref val="3"/>
        </dgm:presLayoutVars>
      </dgm:prSet>
      <dgm:spPr/>
    </dgm:pt>
    <dgm:pt modelId="{5D83AAB0-9036-41B4-8C71-D018587C5663}" type="pres">
      <dgm:prSet presAssocID="{537A0AF5-86CA-4CA9-945D-119D69C02BE2}" presName="rootConnector" presStyleLbl="node2" presStyleIdx="0" presStyleCnt="3"/>
      <dgm:spPr/>
    </dgm:pt>
    <dgm:pt modelId="{90D03BDD-E2E2-45DA-B99E-E39FDE7BFC4B}" type="pres">
      <dgm:prSet presAssocID="{537A0AF5-86CA-4CA9-945D-119D69C02BE2}" presName="hierChild4" presStyleCnt="0"/>
      <dgm:spPr/>
    </dgm:pt>
    <dgm:pt modelId="{EDB58BC2-496A-4DAF-96FE-D8244290D3B7}" type="pres">
      <dgm:prSet presAssocID="{537A0AF5-86CA-4CA9-945D-119D69C02BE2}" presName="hierChild5" presStyleCnt="0"/>
      <dgm:spPr/>
    </dgm:pt>
    <dgm:pt modelId="{5A46B1B8-A9B6-4F88-BD2D-48ADE4440DAE}" type="pres">
      <dgm:prSet presAssocID="{CB29991D-E47F-4A68-A595-1329B0C33F4F}" presName="Name37" presStyleLbl="parChTrans1D2" presStyleIdx="1" presStyleCnt="3"/>
      <dgm:spPr/>
    </dgm:pt>
    <dgm:pt modelId="{1169A518-51BA-49FE-8744-6EE3CBCF7A34}" type="pres">
      <dgm:prSet presAssocID="{91D81DC5-11E8-4068-8F8B-8E9132DAD5A3}" presName="hierRoot2" presStyleCnt="0">
        <dgm:presLayoutVars>
          <dgm:hierBranch val="init"/>
        </dgm:presLayoutVars>
      </dgm:prSet>
      <dgm:spPr/>
    </dgm:pt>
    <dgm:pt modelId="{A9AA9082-3A9E-45B6-A45F-71AC3BB070C9}" type="pres">
      <dgm:prSet presAssocID="{91D81DC5-11E8-4068-8F8B-8E9132DAD5A3}" presName="rootComposite" presStyleCnt="0"/>
      <dgm:spPr/>
    </dgm:pt>
    <dgm:pt modelId="{B58641D5-E1BE-4D18-8845-4E62F8EB002A}" type="pres">
      <dgm:prSet presAssocID="{91D81DC5-11E8-4068-8F8B-8E9132DAD5A3}" presName="rootText" presStyleLbl="node2" presStyleIdx="1" presStyleCnt="3">
        <dgm:presLayoutVars>
          <dgm:chPref val="3"/>
        </dgm:presLayoutVars>
      </dgm:prSet>
      <dgm:spPr/>
    </dgm:pt>
    <dgm:pt modelId="{05169909-C922-4E68-B713-41E1F20A1F15}" type="pres">
      <dgm:prSet presAssocID="{91D81DC5-11E8-4068-8F8B-8E9132DAD5A3}" presName="rootConnector" presStyleLbl="node2" presStyleIdx="1" presStyleCnt="3"/>
      <dgm:spPr/>
    </dgm:pt>
    <dgm:pt modelId="{A1DD60AF-DD27-4AD9-A1D1-FAE1AEB5811D}" type="pres">
      <dgm:prSet presAssocID="{91D81DC5-11E8-4068-8F8B-8E9132DAD5A3}" presName="hierChild4" presStyleCnt="0"/>
      <dgm:spPr/>
    </dgm:pt>
    <dgm:pt modelId="{CBB2C7A1-98D7-4ECD-828A-DA22CD43B4A4}" type="pres">
      <dgm:prSet presAssocID="{91D81DC5-11E8-4068-8F8B-8E9132DAD5A3}" presName="hierChild5" presStyleCnt="0"/>
      <dgm:spPr/>
    </dgm:pt>
    <dgm:pt modelId="{E8F89409-250D-4CA6-82B3-CF332253F579}" type="pres">
      <dgm:prSet presAssocID="{0441F347-A4E9-469B-91EB-2A42A45CD914}" presName="Name37" presStyleLbl="parChTrans1D2" presStyleIdx="2" presStyleCnt="3"/>
      <dgm:spPr/>
    </dgm:pt>
    <dgm:pt modelId="{A05229B4-CF19-463B-B4B8-5AA652D45194}" type="pres">
      <dgm:prSet presAssocID="{1D0B4EDA-F3C2-4BB4-8AD1-F482EF895ED3}" presName="hierRoot2" presStyleCnt="0">
        <dgm:presLayoutVars>
          <dgm:hierBranch val="init"/>
        </dgm:presLayoutVars>
      </dgm:prSet>
      <dgm:spPr/>
    </dgm:pt>
    <dgm:pt modelId="{B6223A47-E648-4644-BA5C-82C240D1C14C}" type="pres">
      <dgm:prSet presAssocID="{1D0B4EDA-F3C2-4BB4-8AD1-F482EF895ED3}" presName="rootComposite" presStyleCnt="0"/>
      <dgm:spPr/>
    </dgm:pt>
    <dgm:pt modelId="{A0596624-643A-4A55-9EAD-D66A6ADFEEEF}" type="pres">
      <dgm:prSet presAssocID="{1D0B4EDA-F3C2-4BB4-8AD1-F482EF895ED3}" presName="rootText" presStyleLbl="node2" presStyleIdx="2" presStyleCnt="3">
        <dgm:presLayoutVars>
          <dgm:chPref val="3"/>
        </dgm:presLayoutVars>
      </dgm:prSet>
      <dgm:spPr/>
    </dgm:pt>
    <dgm:pt modelId="{7B7CC7F8-58A0-4886-B22B-538D3F7793C1}" type="pres">
      <dgm:prSet presAssocID="{1D0B4EDA-F3C2-4BB4-8AD1-F482EF895ED3}" presName="rootConnector" presStyleLbl="node2" presStyleIdx="2" presStyleCnt="3"/>
      <dgm:spPr/>
    </dgm:pt>
    <dgm:pt modelId="{8A80985C-B0DE-4B84-A74F-F018926DAEC8}" type="pres">
      <dgm:prSet presAssocID="{1D0B4EDA-F3C2-4BB4-8AD1-F482EF895ED3}" presName="hierChild4" presStyleCnt="0"/>
      <dgm:spPr/>
    </dgm:pt>
    <dgm:pt modelId="{D2FB2095-D19F-43DD-91F5-B98EEEB01369}" type="pres">
      <dgm:prSet presAssocID="{1D0B4EDA-F3C2-4BB4-8AD1-F482EF895ED3}" presName="hierChild5" presStyleCnt="0"/>
      <dgm:spPr/>
    </dgm:pt>
    <dgm:pt modelId="{047F277A-8A57-4252-82D7-88A9CE7D9BD4}" type="pres">
      <dgm:prSet presAssocID="{E7563549-B83B-459B-83E9-2E3C24D4F387}" presName="hierChild3" presStyleCnt="0"/>
      <dgm:spPr/>
    </dgm:pt>
  </dgm:ptLst>
  <dgm:cxnLst>
    <dgm:cxn modelId="{3B397401-CFCD-4546-8A9F-FBDDAE0AD576}" type="presOf" srcId="{CB29991D-E47F-4A68-A595-1329B0C33F4F}" destId="{5A46B1B8-A9B6-4F88-BD2D-48ADE4440DAE}" srcOrd="0" destOrd="0" presId="urn:microsoft.com/office/officeart/2005/8/layout/orgChart1"/>
    <dgm:cxn modelId="{2932BA1A-A933-4724-A1C3-4FB96748FCD3}" type="presOf" srcId="{F7FDC45F-F37F-4083-AB10-5C258947BC0C}" destId="{40639E18-9797-4226-A017-4B7EF7726EB4}" srcOrd="0" destOrd="0" presId="urn:microsoft.com/office/officeart/2005/8/layout/orgChart1"/>
    <dgm:cxn modelId="{42EF2530-9CCA-44DB-8987-6AE7BCD70256}" type="presOf" srcId="{1D0B4EDA-F3C2-4BB4-8AD1-F482EF895ED3}" destId="{A0596624-643A-4A55-9EAD-D66A6ADFEEEF}" srcOrd="0" destOrd="0" presId="urn:microsoft.com/office/officeart/2005/8/layout/orgChart1"/>
    <dgm:cxn modelId="{1502464C-15D8-4AF3-90CB-F03A69A060E0}" srcId="{F7FDC45F-F37F-4083-AB10-5C258947BC0C}" destId="{E7563549-B83B-459B-83E9-2E3C24D4F387}" srcOrd="0" destOrd="0" parTransId="{2C919D79-7D97-4E20-87BF-0328AC0F656B}" sibTransId="{D6D1B019-A51A-472B-A3E4-D56363E84863}"/>
    <dgm:cxn modelId="{69965B7A-905E-4536-B1F8-AB798D50BE2C}" type="presOf" srcId="{E7563549-B83B-459B-83E9-2E3C24D4F387}" destId="{9A8CBFCF-889A-4014-8F55-9C4B9F75F54C}" srcOrd="0" destOrd="0" presId="urn:microsoft.com/office/officeart/2005/8/layout/orgChart1"/>
    <dgm:cxn modelId="{0206D68D-B02A-46AA-B5D4-03C1DEBF68B5}" type="presOf" srcId="{91D81DC5-11E8-4068-8F8B-8E9132DAD5A3}" destId="{05169909-C922-4E68-B713-41E1F20A1F15}" srcOrd="1" destOrd="0" presId="urn:microsoft.com/office/officeart/2005/8/layout/orgChart1"/>
    <dgm:cxn modelId="{BFF505B0-5993-4948-B1B5-2D0AF6537D9F}" type="presOf" srcId="{100905B7-092C-47EE-8998-D5963F77B9AA}" destId="{6AD45FE5-42AE-47A0-9E9D-7388276EDF07}" srcOrd="0" destOrd="0" presId="urn:microsoft.com/office/officeart/2005/8/layout/orgChart1"/>
    <dgm:cxn modelId="{3FE6D5B4-9926-43F4-B9CB-52A76788FC03}" type="presOf" srcId="{91D81DC5-11E8-4068-8F8B-8E9132DAD5A3}" destId="{B58641D5-E1BE-4D18-8845-4E62F8EB002A}" srcOrd="0" destOrd="0" presId="urn:microsoft.com/office/officeart/2005/8/layout/orgChart1"/>
    <dgm:cxn modelId="{BBEBD5B5-758E-488E-94F8-5E7A71E8720A}" srcId="{E7563549-B83B-459B-83E9-2E3C24D4F387}" destId="{537A0AF5-86CA-4CA9-945D-119D69C02BE2}" srcOrd="0" destOrd="0" parTransId="{100905B7-092C-47EE-8998-D5963F77B9AA}" sibTransId="{78E4C9BB-B45D-4D53-AF1A-FCB47A163A67}"/>
    <dgm:cxn modelId="{0977AEB7-E495-4A14-AF17-7196B76470BF}" type="presOf" srcId="{0441F347-A4E9-469B-91EB-2A42A45CD914}" destId="{E8F89409-250D-4CA6-82B3-CF332253F579}" srcOrd="0" destOrd="0" presId="urn:microsoft.com/office/officeart/2005/8/layout/orgChart1"/>
    <dgm:cxn modelId="{64CAB3BA-A8F7-47B4-8FFE-76CCF79A99BB}" type="presOf" srcId="{537A0AF5-86CA-4CA9-945D-119D69C02BE2}" destId="{159BFE85-76E4-469D-9ACC-1322A82CE9F7}" srcOrd="0" destOrd="0" presId="urn:microsoft.com/office/officeart/2005/8/layout/orgChart1"/>
    <dgm:cxn modelId="{53B986BE-6A41-4E7D-A83A-058890E348FA}" type="presOf" srcId="{537A0AF5-86CA-4CA9-945D-119D69C02BE2}" destId="{5D83AAB0-9036-41B4-8C71-D018587C5663}" srcOrd="1" destOrd="0" presId="urn:microsoft.com/office/officeart/2005/8/layout/orgChart1"/>
    <dgm:cxn modelId="{9E40C9D7-BEA9-432D-B3E8-12C1BF1E7C72}" srcId="{E7563549-B83B-459B-83E9-2E3C24D4F387}" destId="{91D81DC5-11E8-4068-8F8B-8E9132DAD5A3}" srcOrd="1" destOrd="0" parTransId="{CB29991D-E47F-4A68-A595-1329B0C33F4F}" sibTransId="{CFD4A7A4-9466-4879-9DB4-BAFB1917FCCC}"/>
    <dgm:cxn modelId="{BFD11CED-0525-4EBF-B673-F2D732FECC4C}" srcId="{E7563549-B83B-459B-83E9-2E3C24D4F387}" destId="{1D0B4EDA-F3C2-4BB4-8AD1-F482EF895ED3}" srcOrd="2" destOrd="0" parTransId="{0441F347-A4E9-469B-91EB-2A42A45CD914}" sibTransId="{2A0D169D-AA75-4428-AC82-A14ED7EDD8ED}"/>
    <dgm:cxn modelId="{A8FF57F3-19B5-48DC-8CA5-412A30521C51}" type="presOf" srcId="{1D0B4EDA-F3C2-4BB4-8AD1-F482EF895ED3}" destId="{7B7CC7F8-58A0-4886-B22B-538D3F7793C1}" srcOrd="1" destOrd="0" presId="urn:microsoft.com/office/officeart/2005/8/layout/orgChart1"/>
    <dgm:cxn modelId="{B10B5DF8-B9F0-4F80-9F9F-F43E59BE184F}" type="presOf" srcId="{E7563549-B83B-459B-83E9-2E3C24D4F387}" destId="{83AF0770-3D52-4B61-A4C1-9DFCE65C47DA}" srcOrd="1" destOrd="0" presId="urn:microsoft.com/office/officeart/2005/8/layout/orgChart1"/>
    <dgm:cxn modelId="{0536B4C2-A1D9-4582-9F9C-FCB8C5FBA9F3}" type="presParOf" srcId="{40639E18-9797-4226-A017-4B7EF7726EB4}" destId="{A784F1B8-D1B7-4BCE-82C5-05615C93833B}" srcOrd="0" destOrd="0" presId="urn:microsoft.com/office/officeart/2005/8/layout/orgChart1"/>
    <dgm:cxn modelId="{BB68CC20-0D9D-4B05-8230-F0A6C03D1C4E}" type="presParOf" srcId="{A784F1B8-D1B7-4BCE-82C5-05615C93833B}" destId="{0664D7E4-07CA-46C3-BD66-FF88529F4972}" srcOrd="0" destOrd="0" presId="urn:microsoft.com/office/officeart/2005/8/layout/orgChart1"/>
    <dgm:cxn modelId="{7D31FB0D-D021-4A57-BA63-E10204D270E1}" type="presParOf" srcId="{0664D7E4-07CA-46C3-BD66-FF88529F4972}" destId="{9A8CBFCF-889A-4014-8F55-9C4B9F75F54C}" srcOrd="0" destOrd="0" presId="urn:microsoft.com/office/officeart/2005/8/layout/orgChart1"/>
    <dgm:cxn modelId="{4BD9163B-119B-4D25-AA3E-9B536ED64F55}" type="presParOf" srcId="{0664D7E4-07CA-46C3-BD66-FF88529F4972}" destId="{83AF0770-3D52-4B61-A4C1-9DFCE65C47DA}" srcOrd="1" destOrd="0" presId="urn:microsoft.com/office/officeart/2005/8/layout/orgChart1"/>
    <dgm:cxn modelId="{20DB6F9D-86AA-45AC-B11E-90FDEF11D585}" type="presParOf" srcId="{A784F1B8-D1B7-4BCE-82C5-05615C93833B}" destId="{11E4F9A4-2C20-4CDB-8391-064602C794E8}" srcOrd="1" destOrd="0" presId="urn:microsoft.com/office/officeart/2005/8/layout/orgChart1"/>
    <dgm:cxn modelId="{8AFC202B-2CCA-4AE6-95E8-846748153D28}" type="presParOf" srcId="{11E4F9A4-2C20-4CDB-8391-064602C794E8}" destId="{6AD45FE5-42AE-47A0-9E9D-7388276EDF07}" srcOrd="0" destOrd="0" presId="urn:microsoft.com/office/officeart/2005/8/layout/orgChart1"/>
    <dgm:cxn modelId="{76ABA33C-3201-4CD2-AE94-02CAEF307750}" type="presParOf" srcId="{11E4F9A4-2C20-4CDB-8391-064602C794E8}" destId="{19BA2CBC-2BDE-436A-AEFF-9C91E9FD9D81}" srcOrd="1" destOrd="0" presId="urn:microsoft.com/office/officeart/2005/8/layout/orgChart1"/>
    <dgm:cxn modelId="{DA5CEAC2-19CC-4606-B3A5-E2F0128FCBC8}" type="presParOf" srcId="{19BA2CBC-2BDE-436A-AEFF-9C91E9FD9D81}" destId="{2113BAA1-14BA-484F-93A6-96EE48E687E2}" srcOrd="0" destOrd="0" presId="urn:microsoft.com/office/officeart/2005/8/layout/orgChart1"/>
    <dgm:cxn modelId="{0327B26D-F68B-466C-80A9-D3F348A44285}" type="presParOf" srcId="{2113BAA1-14BA-484F-93A6-96EE48E687E2}" destId="{159BFE85-76E4-469D-9ACC-1322A82CE9F7}" srcOrd="0" destOrd="0" presId="urn:microsoft.com/office/officeart/2005/8/layout/orgChart1"/>
    <dgm:cxn modelId="{472E2AAC-FD6F-41E3-9150-8598F897A45E}" type="presParOf" srcId="{2113BAA1-14BA-484F-93A6-96EE48E687E2}" destId="{5D83AAB0-9036-41B4-8C71-D018587C5663}" srcOrd="1" destOrd="0" presId="urn:microsoft.com/office/officeart/2005/8/layout/orgChart1"/>
    <dgm:cxn modelId="{1D211B2C-6D64-4166-8294-38F67DA61B8C}" type="presParOf" srcId="{19BA2CBC-2BDE-436A-AEFF-9C91E9FD9D81}" destId="{90D03BDD-E2E2-45DA-B99E-E39FDE7BFC4B}" srcOrd="1" destOrd="0" presId="urn:microsoft.com/office/officeart/2005/8/layout/orgChart1"/>
    <dgm:cxn modelId="{BAEA501E-9164-4563-A09A-66AD4FADF9D8}" type="presParOf" srcId="{19BA2CBC-2BDE-436A-AEFF-9C91E9FD9D81}" destId="{EDB58BC2-496A-4DAF-96FE-D8244290D3B7}" srcOrd="2" destOrd="0" presId="urn:microsoft.com/office/officeart/2005/8/layout/orgChart1"/>
    <dgm:cxn modelId="{508F72FF-6729-4DA5-BA34-9A204D00870E}" type="presParOf" srcId="{11E4F9A4-2C20-4CDB-8391-064602C794E8}" destId="{5A46B1B8-A9B6-4F88-BD2D-48ADE4440DAE}" srcOrd="2" destOrd="0" presId="urn:microsoft.com/office/officeart/2005/8/layout/orgChart1"/>
    <dgm:cxn modelId="{AFB04C7D-122C-4411-99E1-B9221971382D}" type="presParOf" srcId="{11E4F9A4-2C20-4CDB-8391-064602C794E8}" destId="{1169A518-51BA-49FE-8744-6EE3CBCF7A34}" srcOrd="3" destOrd="0" presId="urn:microsoft.com/office/officeart/2005/8/layout/orgChart1"/>
    <dgm:cxn modelId="{387B1481-A221-4A5F-9C0A-736B22137326}" type="presParOf" srcId="{1169A518-51BA-49FE-8744-6EE3CBCF7A34}" destId="{A9AA9082-3A9E-45B6-A45F-71AC3BB070C9}" srcOrd="0" destOrd="0" presId="urn:microsoft.com/office/officeart/2005/8/layout/orgChart1"/>
    <dgm:cxn modelId="{0AC48B2F-329D-46EC-B524-C68BA315022F}" type="presParOf" srcId="{A9AA9082-3A9E-45B6-A45F-71AC3BB070C9}" destId="{B58641D5-E1BE-4D18-8845-4E62F8EB002A}" srcOrd="0" destOrd="0" presId="urn:microsoft.com/office/officeart/2005/8/layout/orgChart1"/>
    <dgm:cxn modelId="{42266FA5-09C8-4191-96AA-E2FF0C2CEFFE}" type="presParOf" srcId="{A9AA9082-3A9E-45B6-A45F-71AC3BB070C9}" destId="{05169909-C922-4E68-B713-41E1F20A1F15}" srcOrd="1" destOrd="0" presId="urn:microsoft.com/office/officeart/2005/8/layout/orgChart1"/>
    <dgm:cxn modelId="{37A82138-A1E9-4E61-A2A2-90193D0C880E}" type="presParOf" srcId="{1169A518-51BA-49FE-8744-6EE3CBCF7A34}" destId="{A1DD60AF-DD27-4AD9-A1D1-FAE1AEB5811D}" srcOrd="1" destOrd="0" presId="urn:microsoft.com/office/officeart/2005/8/layout/orgChart1"/>
    <dgm:cxn modelId="{FDFC6A35-78F6-4C12-B54A-C63FAC9B4098}" type="presParOf" srcId="{1169A518-51BA-49FE-8744-6EE3CBCF7A34}" destId="{CBB2C7A1-98D7-4ECD-828A-DA22CD43B4A4}" srcOrd="2" destOrd="0" presId="urn:microsoft.com/office/officeart/2005/8/layout/orgChart1"/>
    <dgm:cxn modelId="{7A230726-C0DE-452E-84BE-0E260B2C6BF6}" type="presParOf" srcId="{11E4F9A4-2C20-4CDB-8391-064602C794E8}" destId="{E8F89409-250D-4CA6-82B3-CF332253F579}" srcOrd="4" destOrd="0" presId="urn:microsoft.com/office/officeart/2005/8/layout/orgChart1"/>
    <dgm:cxn modelId="{5CE482A6-CB9A-449C-A1EE-6943937BCD6E}" type="presParOf" srcId="{11E4F9A4-2C20-4CDB-8391-064602C794E8}" destId="{A05229B4-CF19-463B-B4B8-5AA652D45194}" srcOrd="5" destOrd="0" presId="urn:microsoft.com/office/officeart/2005/8/layout/orgChart1"/>
    <dgm:cxn modelId="{C4292549-0D01-4096-A9AE-851B7DECFD13}" type="presParOf" srcId="{A05229B4-CF19-463B-B4B8-5AA652D45194}" destId="{B6223A47-E648-4644-BA5C-82C240D1C14C}" srcOrd="0" destOrd="0" presId="urn:microsoft.com/office/officeart/2005/8/layout/orgChart1"/>
    <dgm:cxn modelId="{5C2CDEA5-91B8-4A47-95C6-19516856F3E7}" type="presParOf" srcId="{B6223A47-E648-4644-BA5C-82C240D1C14C}" destId="{A0596624-643A-4A55-9EAD-D66A6ADFEEEF}" srcOrd="0" destOrd="0" presId="urn:microsoft.com/office/officeart/2005/8/layout/orgChart1"/>
    <dgm:cxn modelId="{ED9D8229-5C23-40DF-A798-CE27BC80E01B}" type="presParOf" srcId="{B6223A47-E648-4644-BA5C-82C240D1C14C}" destId="{7B7CC7F8-58A0-4886-B22B-538D3F7793C1}" srcOrd="1" destOrd="0" presId="urn:microsoft.com/office/officeart/2005/8/layout/orgChart1"/>
    <dgm:cxn modelId="{B55B0440-76E7-44B5-A11B-808211EF7863}" type="presParOf" srcId="{A05229B4-CF19-463B-B4B8-5AA652D45194}" destId="{8A80985C-B0DE-4B84-A74F-F018926DAEC8}" srcOrd="1" destOrd="0" presId="urn:microsoft.com/office/officeart/2005/8/layout/orgChart1"/>
    <dgm:cxn modelId="{2B5042D4-FF93-405B-B140-45B662D2A6C1}" type="presParOf" srcId="{A05229B4-CF19-463B-B4B8-5AA652D45194}" destId="{D2FB2095-D19F-43DD-91F5-B98EEEB01369}" srcOrd="2" destOrd="0" presId="urn:microsoft.com/office/officeart/2005/8/layout/orgChart1"/>
    <dgm:cxn modelId="{97864009-B2B8-4525-98AC-CC981B1E17B1}" type="presParOf" srcId="{A784F1B8-D1B7-4BCE-82C5-05615C93833B}" destId="{047F277A-8A57-4252-82D7-88A9CE7D9BD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F89409-250D-4CA6-82B3-CF332253F579}">
      <dsp:nvSpPr>
        <dsp:cNvPr id="0" name=""/>
        <dsp:cNvSpPr/>
      </dsp:nvSpPr>
      <dsp:spPr>
        <a:xfrm>
          <a:off x="2577981" y="1880608"/>
          <a:ext cx="1823940" cy="3165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275"/>
              </a:lnTo>
              <a:lnTo>
                <a:pt x="1823940" y="158275"/>
              </a:lnTo>
              <a:lnTo>
                <a:pt x="1823940" y="316551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46B1B8-A9B6-4F88-BD2D-48ADE4440DAE}">
      <dsp:nvSpPr>
        <dsp:cNvPr id="0" name=""/>
        <dsp:cNvSpPr/>
      </dsp:nvSpPr>
      <dsp:spPr>
        <a:xfrm>
          <a:off x="2532261" y="1880608"/>
          <a:ext cx="91440" cy="3165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6551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D45FE5-42AE-47A0-9E9D-7388276EDF07}">
      <dsp:nvSpPr>
        <dsp:cNvPr id="0" name=""/>
        <dsp:cNvSpPr/>
      </dsp:nvSpPr>
      <dsp:spPr>
        <a:xfrm>
          <a:off x="754040" y="1880608"/>
          <a:ext cx="1823940" cy="316551"/>
        </a:xfrm>
        <a:custGeom>
          <a:avLst/>
          <a:gdLst/>
          <a:ahLst/>
          <a:cxnLst/>
          <a:rect l="0" t="0" r="0" b="0"/>
          <a:pathLst>
            <a:path>
              <a:moveTo>
                <a:pt x="1823940" y="0"/>
              </a:moveTo>
              <a:lnTo>
                <a:pt x="1823940" y="158275"/>
              </a:lnTo>
              <a:lnTo>
                <a:pt x="0" y="158275"/>
              </a:lnTo>
              <a:lnTo>
                <a:pt x="0" y="316551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8CBFCF-889A-4014-8F55-9C4B9F75F54C}">
      <dsp:nvSpPr>
        <dsp:cNvPr id="0" name=""/>
        <dsp:cNvSpPr/>
      </dsp:nvSpPr>
      <dsp:spPr>
        <a:xfrm>
          <a:off x="1824286" y="1126913"/>
          <a:ext cx="1507388" cy="7536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latin typeface="Avenir Next LT Pro"/>
            </a:rPr>
            <a:t>Limitations</a:t>
          </a:r>
        </a:p>
      </dsp:txBody>
      <dsp:txXfrm>
        <a:off x="1824286" y="1126913"/>
        <a:ext cx="1507388" cy="753694"/>
      </dsp:txXfrm>
    </dsp:sp>
    <dsp:sp modelId="{159BFE85-76E4-469D-9ACC-1322A82CE9F7}">
      <dsp:nvSpPr>
        <dsp:cNvPr id="0" name=""/>
        <dsp:cNvSpPr/>
      </dsp:nvSpPr>
      <dsp:spPr>
        <a:xfrm>
          <a:off x="346" y="2197159"/>
          <a:ext cx="1507388" cy="7536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Unimodal Analysis</a:t>
          </a:r>
        </a:p>
      </dsp:txBody>
      <dsp:txXfrm>
        <a:off x="346" y="2197159"/>
        <a:ext cx="1507388" cy="753694"/>
      </dsp:txXfrm>
    </dsp:sp>
    <dsp:sp modelId="{B58641D5-E1BE-4D18-8845-4E62F8EB002A}">
      <dsp:nvSpPr>
        <dsp:cNvPr id="0" name=""/>
        <dsp:cNvSpPr/>
      </dsp:nvSpPr>
      <dsp:spPr>
        <a:xfrm>
          <a:off x="1824286" y="2197159"/>
          <a:ext cx="1507388" cy="7536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Contextual Ambiguity</a:t>
          </a:r>
        </a:p>
      </dsp:txBody>
      <dsp:txXfrm>
        <a:off x="1824286" y="2197159"/>
        <a:ext cx="1507388" cy="753694"/>
      </dsp:txXfrm>
    </dsp:sp>
    <dsp:sp modelId="{A0596624-643A-4A55-9EAD-D66A6ADFEEEF}">
      <dsp:nvSpPr>
        <dsp:cNvPr id="0" name=""/>
        <dsp:cNvSpPr/>
      </dsp:nvSpPr>
      <dsp:spPr>
        <a:xfrm>
          <a:off x="3648227" y="2197159"/>
          <a:ext cx="1507388" cy="7536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Dynamic Nature of Memes</a:t>
          </a:r>
        </a:p>
      </dsp:txBody>
      <dsp:txXfrm>
        <a:off x="3648227" y="2197159"/>
        <a:ext cx="1507388" cy="7536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F6F78E-73F4-E74F-8679-362EAF9D71E0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9F5B3-7604-9041-B751-11A08572E7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744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F2E2D922-D22B-FE2D-233E-7C19C1063D8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724781" y="2545444"/>
            <a:ext cx="3657600" cy="3657600"/>
          </a:xfrm>
          <a:solidFill>
            <a:schemeClr val="accent1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E9608-82F8-5A3A-8F2B-B02328A17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616" y="850392"/>
            <a:ext cx="11347704" cy="1298448"/>
          </a:xfrm>
        </p:spPr>
        <p:txBody>
          <a:bodyPr anchor="ctr">
            <a:noAutofit/>
          </a:bodyPr>
          <a:lstStyle>
            <a:lvl1pPr algn="l">
              <a:defRPr sz="13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4EF1E8-FA5F-A239-4078-955913687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616" y="5138928"/>
            <a:ext cx="5477256" cy="61264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6C6E2D-7286-A78B-3254-6E7A370C6A6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76288" y="2880360"/>
            <a:ext cx="1892808" cy="2990088"/>
          </a:xfr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BFFEADD-5074-43DB-8F36-D0CB44E613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2432304"/>
            <a:ext cx="5738812" cy="1298448"/>
          </a:xfrm>
        </p:spPr>
        <p:txBody>
          <a:bodyPr anchor="ctr"/>
          <a:lstStyle>
            <a:lvl1pPr marL="0" indent="0">
              <a:buNone/>
              <a:defRPr sz="13800" b="1" i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9334733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F4C9462-DD7C-E02D-1CDD-3A9BC288BE01}"/>
              </a:ext>
            </a:extLst>
          </p:cNvPr>
          <p:cNvSpPr/>
          <p:nvPr userDrawn="1"/>
        </p:nvSpPr>
        <p:spPr>
          <a:xfrm>
            <a:off x="6095999" y="0"/>
            <a:ext cx="6096000" cy="4762500"/>
          </a:xfrm>
          <a:prstGeom prst="rect">
            <a:avLst/>
          </a:prstGeom>
          <a:solidFill>
            <a:schemeClr val="accent4">
              <a:lumMod val="40000"/>
              <a:lumOff val="60000"/>
              <a:alpha val="4078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58996-D220-8B05-AE12-5AC4341BB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8224" y="2002536"/>
            <a:ext cx="7278624" cy="630936"/>
          </a:xfrm>
        </p:spPr>
        <p:txBody>
          <a:bodyPr lIns="0" anchor="ctr"/>
          <a:lstStyle>
            <a:lvl1pPr marL="0" indent="0">
              <a:buNone/>
              <a:defRPr sz="24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4BC794-4A27-9A79-42A9-AFA939B20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78224" y="2615184"/>
            <a:ext cx="7278624" cy="1179576"/>
          </a:xfrm>
        </p:spPr>
        <p:txBody>
          <a:bodyPr lIns="0"/>
          <a:lstStyle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5120D9-C6AF-17C8-8F32-1FEE6BFBC9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078224" y="4352544"/>
            <a:ext cx="7278624" cy="630936"/>
          </a:xfrm>
        </p:spPr>
        <p:txBody>
          <a:bodyPr lIns="0" anchor="ctr"/>
          <a:lstStyle>
            <a:lvl1pPr marL="0" indent="0">
              <a:buNone/>
              <a:defRPr sz="24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44281-6BA8-08CC-F27B-A84598690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078224" y="4983480"/>
            <a:ext cx="7278624" cy="1179576"/>
          </a:xfrm>
        </p:spPr>
        <p:txBody>
          <a:bodyPr lIns="0"/>
          <a:lstStyle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D180249D-D2B0-9DE0-465A-6DA7FEB8A5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6848" y="6400800"/>
            <a:ext cx="438912" cy="246888"/>
          </a:xfrm>
        </p:spPr>
        <p:txBody>
          <a:bodyPr>
            <a:noAutofit/>
          </a:bodyPr>
          <a:lstStyle/>
          <a:p>
            <a:fld id="{BC0F0449-EF10-3E4D-894D-3DE10CF420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02B3893C-830A-CE74-7EA8-9BB69F636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" y="6400800"/>
            <a:ext cx="2916936" cy="246888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FEB4121-C7B1-D448-DE15-4DFEA09D0655}"/>
              </a:ext>
            </a:extLst>
          </p:cNvPr>
          <p:cNvCxnSpPr>
            <a:cxnSpLocks/>
          </p:cNvCxnSpPr>
          <p:nvPr userDrawn="1"/>
        </p:nvCxnSpPr>
        <p:spPr>
          <a:xfrm>
            <a:off x="-2" y="2315959"/>
            <a:ext cx="3858207" cy="0"/>
          </a:xfrm>
          <a:prstGeom prst="line">
            <a:avLst/>
          </a:prstGeom>
          <a:ln w="15875" cap="sq" cmpd="sng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6431E3-2BD2-4D62-E397-DC4A847C7F2A}"/>
              </a:ext>
            </a:extLst>
          </p:cNvPr>
          <p:cNvCxnSpPr>
            <a:cxnSpLocks/>
          </p:cNvCxnSpPr>
          <p:nvPr userDrawn="1"/>
        </p:nvCxnSpPr>
        <p:spPr>
          <a:xfrm>
            <a:off x="-2" y="4659109"/>
            <a:ext cx="3858207" cy="0"/>
          </a:xfrm>
          <a:prstGeom prst="line">
            <a:avLst/>
          </a:prstGeom>
          <a:ln w="15875" cap="sq" cmpd="sng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09AB8F6B-6D48-A68F-FD44-35F659AF2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57200"/>
            <a:ext cx="10936224" cy="12984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3736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E26A0C-E42F-6A2A-044B-8C817559CB87}"/>
              </a:ext>
            </a:extLst>
          </p:cNvPr>
          <p:cNvSpPr/>
          <p:nvPr userDrawn="1"/>
        </p:nvSpPr>
        <p:spPr>
          <a:xfrm>
            <a:off x="4377128" y="3560257"/>
            <a:ext cx="7814872" cy="3297743"/>
          </a:xfrm>
          <a:prstGeom prst="rect">
            <a:avLst/>
          </a:prstGeom>
          <a:solidFill>
            <a:schemeClr val="accent2">
              <a:lumMod val="40000"/>
              <a:lumOff val="60000"/>
              <a:alpha val="4078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156E3D2-16B0-AFFA-51A9-B37F5830B6D9}"/>
              </a:ext>
            </a:extLst>
          </p:cNvPr>
          <p:cNvCxnSpPr>
            <a:cxnSpLocks/>
          </p:cNvCxnSpPr>
          <p:nvPr userDrawn="1"/>
        </p:nvCxnSpPr>
        <p:spPr>
          <a:xfrm>
            <a:off x="0" y="2657582"/>
            <a:ext cx="10782300" cy="0"/>
          </a:xfrm>
          <a:prstGeom prst="line">
            <a:avLst/>
          </a:prstGeom>
          <a:ln w="15875" cap="sq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58996-D220-8B05-AE12-5AC4341BB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4208" y="1929384"/>
            <a:ext cx="2432304" cy="630936"/>
          </a:xfrm>
        </p:spPr>
        <p:txBody>
          <a:bodyPr lIns="0" anchor="ctr"/>
          <a:lstStyle>
            <a:lvl1pPr marL="0" indent="0">
              <a:buNone/>
              <a:defRPr sz="24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4BC794-4A27-9A79-42A9-AFA939B20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64208" y="2926080"/>
            <a:ext cx="2569464" cy="2093976"/>
          </a:xfrm>
        </p:spPr>
        <p:txBody>
          <a:bodyPr lIns="0" rIns="182880"/>
          <a:lstStyle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5120D9-C6AF-17C8-8F32-1FEE6BFBC9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0912" y="1929384"/>
            <a:ext cx="2432304" cy="630936"/>
          </a:xfrm>
        </p:spPr>
        <p:txBody>
          <a:bodyPr lIns="0" anchor="ctr"/>
          <a:lstStyle>
            <a:lvl1pPr marL="0" indent="0">
              <a:buNone/>
              <a:defRPr sz="24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44281-6BA8-08CC-F27B-A84598690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0912" y="2926080"/>
            <a:ext cx="2569464" cy="2093976"/>
          </a:xfrm>
        </p:spPr>
        <p:txBody>
          <a:bodyPr lIns="0" rIns="182880"/>
          <a:lstStyle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D180249D-D2B0-9DE0-465A-6DA7FEB8A5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6848" y="6400800"/>
            <a:ext cx="438912" cy="246888"/>
          </a:xfrm>
        </p:spPr>
        <p:txBody>
          <a:bodyPr>
            <a:noAutofit/>
          </a:bodyPr>
          <a:lstStyle/>
          <a:p>
            <a:fld id="{BC0F0449-EF10-3E4D-894D-3DE10CF420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02B3893C-830A-CE74-7EA8-9BB69F636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" y="6400800"/>
            <a:ext cx="2916936" cy="246888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9AB8F6B-6D48-A68F-FD44-35F659AF2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57200"/>
            <a:ext cx="10936224" cy="12984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537EA5E-3E96-57B0-C639-22C290FCD5E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48472" y="1929384"/>
            <a:ext cx="2432304" cy="630936"/>
          </a:xfrm>
        </p:spPr>
        <p:txBody>
          <a:bodyPr lIns="0" anchor="ctr"/>
          <a:lstStyle>
            <a:lvl1pPr marL="0" indent="0">
              <a:buNone/>
              <a:defRPr sz="24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C81D5F3B-60ED-CA80-3AE7-2EFC356E774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48472" y="2926080"/>
            <a:ext cx="2569464" cy="2093976"/>
          </a:xfrm>
        </p:spPr>
        <p:txBody>
          <a:bodyPr lIns="0" rIns="182880"/>
          <a:lstStyle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7223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5CD45539-3B3A-464F-2480-A7235DE9D3E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3154680"/>
            <a:ext cx="12198096" cy="1709928"/>
          </a:xfrm>
        </p:spPr>
        <p:txBody>
          <a:bodyPr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3800" b="1" cap="all" baseline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732606-8178-6E55-26AD-51AAFF50D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8800"/>
            <a:ext cx="12198096" cy="1709928"/>
          </a:xfrm>
        </p:spPr>
        <p:txBody>
          <a:bodyPr>
            <a:noAutofit/>
          </a:bodyPr>
          <a:lstStyle>
            <a:lvl1pPr algn="ctr">
              <a:defRPr sz="13800" cap="all" baseline="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00AE91-3B85-16DB-77F3-EDF2472DDB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6848" y="6400800"/>
            <a:ext cx="438912" cy="246888"/>
          </a:xfrm>
        </p:spPr>
        <p:txBody>
          <a:bodyPr>
            <a:noAutofit/>
          </a:bodyPr>
          <a:lstStyle/>
          <a:p>
            <a:fld id="{BC0F0449-EF10-3E4D-894D-3DE10CF420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9C2A85-E1A4-A097-5C3F-E9D9396F5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" y="6400800"/>
            <a:ext cx="2916936" cy="246888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2F2BA9-7FBD-D1B5-303E-B240F73D58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2587752"/>
            <a:ext cx="12198096" cy="1508760"/>
          </a:xfrm>
          <a:solidFill>
            <a:schemeClr val="accent3"/>
          </a:solidFill>
        </p:spPr>
        <p:txBody>
          <a:bodyPr lIns="877824" rIns="877824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2879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6C6E2D-7286-A78B-3254-6E7A370C6A6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53528" y="2532888"/>
            <a:ext cx="3730752" cy="3721608"/>
          </a:xfrm>
          <a:solidFill>
            <a:schemeClr val="accent1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E9608-82F8-5A3A-8F2B-B02328A17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616" y="850392"/>
            <a:ext cx="11347704" cy="1298448"/>
          </a:xfrm>
        </p:spPr>
        <p:txBody>
          <a:bodyPr anchor="ctr">
            <a:noAutofit/>
          </a:bodyPr>
          <a:lstStyle>
            <a:lvl1pPr algn="l">
              <a:defRPr sz="13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4EF1E8-FA5F-A239-4078-955913687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616" y="4187952"/>
            <a:ext cx="5376672" cy="13716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BFFEADD-5074-43DB-8F36-D0CB44E613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2432304"/>
            <a:ext cx="5738812" cy="1298448"/>
          </a:xfrm>
        </p:spPr>
        <p:txBody>
          <a:bodyPr anchor="ctr"/>
          <a:lstStyle>
            <a:lvl1pPr marL="0" indent="0">
              <a:buNone/>
              <a:defRPr sz="13800" b="1" i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343883A3-D444-AA65-322E-C4F2B6692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632704" y="3593592"/>
            <a:ext cx="3410712" cy="1783080"/>
          </a:xfr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9055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F4C9462-DD7C-E02D-1CDD-3A9BC288BE01}"/>
              </a:ext>
            </a:extLst>
          </p:cNvPr>
          <p:cNvSpPr/>
          <p:nvPr userDrawn="1"/>
        </p:nvSpPr>
        <p:spPr>
          <a:xfrm>
            <a:off x="6095999" y="0"/>
            <a:ext cx="6096000" cy="4762500"/>
          </a:xfrm>
          <a:prstGeom prst="rect">
            <a:avLst/>
          </a:prstGeom>
          <a:solidFill>
            <a:schemeClr val="accent4">
              <a:lumMod val="40000"/>
              <a:lumOff val="60000"/>
              <a:alpha val="4078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4BC794-4A27-9A79-42A9-AFA939B20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78224" y="1984248"/>
            <a:ext cx="7278624" cy="1810512"/>
          </a:xfrm>
        </p:spPr>
        <p:txBody>
          <a:bodyPr lIns="0"/>
          <a:lstStyle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44281-6BA8-08CC-F27B-A84598690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078224" y="4352544"/>
            <a:ext cx="7278624" cy="1810512"/>
          </a:xfrm>
        </p:spPr>
        <p:txBody>
          <a:bodyPr lIns="0"/>
          <a:lstStyle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D180249D-D2B0-9DE0-465A-6DA7FEB8A5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6848" y="6400800"/>
            <a:ext cx="438912" cy="246888"/>
          </a:xfrm>
        </p:spPr>
        <p:txBody>
          <a:bodyPr>
            <a:noAutofit/>
          </a:bodyPr>
          <a:lstStyle/>
          <a:p>
            <a:fld id="{BC0F0449-EF10-3E4D-894D-3DE10CF420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02B3893C-830A-CE74-7EA8-9BB69F636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" y="6400800"/>
            <a:ext cx="2916936" cy="246888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FEB4121-C7B1-D448-DE15-4DFEA09D0655}"/>
              </a:ext>
            </a:extLst>
          </p:cNvPr>
          <p:cNvCxnSpPr>
            <a:cxnSpLocks/>
          </p:cNvCxnSpPr>
          <p:nvPr userDrawn="1"/>
        </p:nvCxnSpPr>
        <p:spPr>
          <a:xfrm>
            <a:off x="-2" y="2315959"/>
            <a:ext cx="3858207" cy="0"/>
          </a:xfrm>
          <a:prstGeom prst="line">
            <a:avLst/>
          </a:prstGeom>
          <a:ln w="15875" cap="sq" cmpd="sng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6431E3-2BD2-4D62-E397-DC4A847C7F2A}"/>
              </a:ext>
            </a:extLst>
          </p:cNvPr>
          <p:cNvCxnSpPr>
            <a:cxnSpLocks/>
          </p:cNvCxnSpPr>
          <p:nvPr userDrawn="1"/>
        </p:nvCxnSpPr>
        <p:spPr>
          <a:xfrm>
            <a:off x="-2" y="4659109"/>
            <a:ext cx="3858207" cy="0"/>
          </a:xfrm>
          <a:prstGeom prst="line">
            <a:avLst/>
          </a:prstGeom>
          <a:ln w="15875" cap="sq" cmpd="sng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09AB8F6B-6D48-A68F-FD44-35F659AF2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57200"/>
            <a:ext cx="10936224" cy="12984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77991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7BFC0-622D-78DB-4C7F-A2FA024C5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CFF80F-DCFA-670B-579E-37B302452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31091" y="983633"/>
            <a:ext cx="1728216" cy="28346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D5F004-91A0-6002-ADBC-13D488B34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672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55F8A4-5F7C-D72D-3152-E32D36CB3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31091" y="983633"/>
            <a:ext cx="1728216" cy="28346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25242-09B4-0142-6671-8450905AA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075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C525B-C154-D20D-97A4-047C9CC98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1B8FF-2966-C2CF-BC8F-A322410A5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988CC0-E81C-D2FD-24CC-8D1179C58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E7F841FD-D5EE-62EE-F649-30697BB81B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6848" y="6400800"/>
            <a:ext cx="438912" cy="246888"/>
          </a:xfrm>
        </p:spPr>
        <p:txBody>
          <a:bodyPr>
            <a:noAutofit/>
          </a:bodyPr>
          <a:lstStyle/>
          <a:p>
            <a:fld id="{BC0F0449-EF10-3E4D-894D-3DE10CF420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533D4FA-41B7-3B85-9984-899340B9D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" y="6400800"/>
            <a:ext cx="2916936" cy="246888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0469436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058E3-7897-8638-F0DE-3DDACC000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AE7686-00A6-DD15-45FE-E6663C21EA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271584-1072-B88D-B424-16D9F75AC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D4020094-C16F-1070-9F84-9CBF13F85F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6848" y="6400800"/>
            <a:ext cx="438912" cy="246888"/>
          </a:xfrm>
        </p:spPr>
        <p:txBody>
          <a:bodyPr>
            <a:noAutofit/>
          </a:bodyPr>
          <a:lstStyle/>
          <a:p>
            <a:fld id="{BC0F0449-EF10-3E4D-894D-3DE10CF420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C24EA55D-AFC4-F4F2-FB5D-EB20AFEA4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" y="6400800"/>
            <a:ext cx="2916936" cy="246888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706105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AFC17C-12A7-399B-31AC-AE7A040EBBDA}"/>
              </a:ext>
            </a:extLst>
          </p:cNvPr>
          <p:cNvSpPr/>
          <p:nvPr userDrawn="1"/>
        </p:nvSpPr>
        <p:spPr>
          <a:xfrm>
            <a:off x="9129011" y="816964"/>
            <a:ext cx="3062990" cy="6041036"/>
          </a:xfrm>
          <a:prstGeom prst="rect">
            <a:avLst/>
          </a:prstGeom>
          <a:solidFill>
            <a:schemeClr val="accent2">
              <a:lumMod val="60000"/>
              <a:lumOff val="40000"/>
              <a:alpha val="4078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732606-8178-6E55-26AD-51AAFF50D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57200"/>
            <a:ext cx="10936224" cy="1298448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00AE91-3B85-16DB-77F3-EDF2472DDB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6848" y="6400800"/>
            <a:ext cx="438912" cy="246888"/>
          </a:xfrm>
        </p:spPr>
        <p:txBody>
          <a:bodyPr>
            <a:noAutofit/>
          </a:bodyPr>
          <a:lstStyle/>
          <a:p>
            <a:fld id="{BC0F0449-EF10-3E4D-894D-3DE10CF420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9C2A85-E1A4-A097-5C3F-E9D9396F5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" y="6400800"/>
            <a:ext cx="2916936" cy="246888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B376F0E-CDE4-F6FD-62E6-E202D97C9C8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211312" y="2304288"/>
            <a:ext cx="3172968" cy="3172968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2F2BA9-7FBD-D1B5-303E-B240F73D58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22192" y="2176272"/>
            <a:ext cx="3794760" cy="4663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F02BC-C132-F5F7-4A13-D0E96037F19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22192" y="2914650"/>
            <a:ext cx="3794760" cy="4663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FBE18830-001B-B82E-701F-2D308BC9849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22192" y="3653028"/>
            <a:ext cx="3794760" cy="4663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EDB0F7C2-3561-BA83-5415-4B8330C5BF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22192" y="4391406"/>
            <a:ext cx="3794760" cy="4663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5CD45539-3B3A-464F-2480-A7235DE9D3E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22192" y="5129784"/>
            <a:ext cx="3794760" cy="4663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6428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5CD45539-3B3A-464F-2480-A7235DE9D3E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3154680"/>
            <a:ext cx="12198096" cy="1709928"/>
          </a:xfrm>
        </p:spPr>
        <p:txBody>
          <a:bodyPr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38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732606-8178-6E55-26AD-51AAFF50D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8800"/>
            <a:ext cx="12198096" cy="1709928"/>
          </a:xfrm>
        </p:spPr>
        <p:txBody>
          <a:bodyPr>
            <a:noAutofit/>
          </a:bodyPr>
          <a:lstStyle>
            <a:lvl1pPr algn="ctr">
              <a:defRPr sz="13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00AE91-3B85-16DB-77F3-EDF2472DDB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6848" y="6400800"/>
            <a:ext cx="438912" cy="246888"/>
          </a:xfrm>
        </p:spPr>
        <p:txBody>
          <a:bodyPr>
            <a:noAutofit/>
          </a:bodyPr>
          <a:lstStyle/>
          <a:p>
            <a:fld id="{BC0F0449-EF10-3E4D-894D-3DE10CF420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9C2A85-E1A4-A097-5C3F-E9D9396F5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" y="6400800"/>
            <a:ext cx="2916936" cy="246888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2F2BA9-7FBD-D1B5-303E-B240F73D58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2587752"/>
            <a:ext cx="12198096" cy="1508760"/>
          </a:xfrm>
          <a:solidFill>
            <a:schemeClr val="accent1"/>
          </a:solidFill>
        </p:spPr>
        <p:txBody>
          <a:bodyPr lIns="877824" rIns="877824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0725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7090B92F-B1E5-5257-95EF-9608691E72F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87762" y="850614"/>
            <a:ext cx="3392424" cy="3392424"/>
          </a:xfrm>
          <a:solidFill>
            <a:schemeClr val="accent1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0590DB-1CC1-812C-5B3B-E798A1954E14}"/>
              </a:ext>
            </a:extLst>
          </p:cNvPr>
          <p:cNvCxnSpPr>
            <a:cxnSpLocks/>
          </p:cNvCxnSpPr>
          <p:nvPr userDrawn="1"/>
        </p:nvCxnSpPr>
        <p:spPr>
          <a:xfrm flipV="1">
            <a:off x="11031347" y="4545496"/>
            <a:ext cx="0" cy="2312504"/>
          </a:xfrm>
          <a:prstGeom prst="line">
            <a:avLst/>
          </a:prstGeom>
          <a:ln w="15875" cap="sq" cmpd="sng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450C0AB6-9748-6CBD-93E7-334B0BA5A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616" y="850392"/>
            <a:ext cx="11347704" cy="1298448"/>
          </a:xfrm>
        </p:spPr>
        <p:txBody>
          <a:bodyPr anchor="ctr">
            <a:noAutofit/>
          </a:bodyPr>
          <a:lstStyle>
            <a:lvl1pPr algn="l">
              <a:defRPr sz="13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C2259711-7EFE-2148-F50E-25FD01E3263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2432304"/>
            <a:ext cx="5738812" cy="1298448"/>
          </a:xfrm>
        </p:spPr>
        <p:txBody>
          <a:bodyPr anchor="ctr"/>
          <a:lstStyle>
            <a:lvl1pPr marL="0" indent="0">
              <a:buNone/>
              <a:defRPr sz="13800" b="1" i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A4EDA27-F4C5-CD0B-F971-E7FD300C48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616" y="5138928"/>
            <a:ext cx="7123176" cy="61264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EAAF858D-31E9-7D8F-B203-45B2703EC37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686800" y="2286000"/>
            <a:ext cx="1993392" cy="3163824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626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C8054-F9DF-2FE3-0142-D48931912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57200"/>
            <a:ext cx="10936224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55DDE-FFCC-5750-83A9-F88E2F74A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264" y="1947672"/>
            <a:ext cx="10296144" cy="43708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A0D14-310A-2EDC-99A1-FCFA29C78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31091" y="983633"/>
            <a:ext cx="1728216" cy="28346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3FDCA-382D-537C-5751-191D136E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01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50C0AB6-9748-6CBD-93E7-334B0BA5A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4984" y="932688"/>
            <a:ext cx="10552176" cy="4764024"/>
          </a:xfrm>
        </p:spPr>
        <p:txBody>
          <a:bodyPr anchor="ctr">
            <a:noAutofit/>
          </a:bodyPr>
          <a:lstStyle>
            <a:lvl1pPr algn="ctr">
              <a:defRPr sz="820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A4EDA27-F4C5-CD0B-F971-E7FD300C48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93408" y="5788152"/>
            <a:ext cx="2578608" cy="61264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B215B41-53EF-7995-A29E-CF60C8A56CEF}"/>
              </a:ext>
            </a:extLst>
          </p:cNvPr>
          <p:cNvCxnSpPr>
            <a:cxnSpLocks/>
          </p:cNvCxnSpPr>
          <p:nvPr userDrawn="1"/>
        </p:nvCxnSpPr>
        <p:spPr>
          <a:xfrm>
            <a:off x="0" y="6009861"/>
            <a:ext cx="6446922" cy="0"/>
          </a:xfrm>
          <a:prstGeom prst="line">
            <a:avLst/>
          </a:prstGeom>
          <a:ln w="15875" cap="sq" cmpd="sng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E9C915-8D4C-5E75-F776-9CD4D8D7E5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1143000"/>
            <a:ext cx="2752344" cy="2551176"/>
          </a:xfrm>
        </p:spPr>
        <p:txBody>
          <a:bodyPr/>
          <a:lstStyle>
            <a:lvl1pPr marL="0" indent="0" algn="ctr">
              <a:buNone/>
              <a:defRPr sz="40000" b="1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095A89F-EF79-78DD-BEDC-74C21F5D538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491472" y="4745736"/>
            <a:ext cx="2752344" cy="2551176"/>
          </a:xfrm>
        </p:spPr>
        <p:txBody>
          <a:bodyPr/>
          <a:lstStyle>
            <a:lvl1pPr marL="0" indent="0" algn="ctr">
              <a:buNone/>
              <a:defRPr sz="40000" b="1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3715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54DD8-0FD2-091E-4A43-D5285DD8A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57200"/>
            <a:ext cx="10936224" cy="12984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C009C9-3824-FABC-07B9-A4C9BC63627A}"/>
              </a:ext>
            </a:extLst>
          </p:cNvPr>
          <p:cNvSpPr/>
          <p:nvPr userDrawn="1"/>
        </p:nvSpPr>
        <p:spPr>
          <a:xfrm>
            <a:off x="976788" y="1933921"/>
            <a:ext cx="1959429" cy="49332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1023D4-A9ED-002F-0B45-019DB4997807}"/>
              </a:ext>
            </a:extLst>
          </p:cNvPr>
          <p:cNvSpPr/>
          <p:nvPr userDrawn="1"/>
        </p:nvSpPr>
        <p:spPr>
          <a:xfrm>
            <a:off x="6394674" y="1933921"/>
            <a:ext cx="1959429" cy="49332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2C298F-D572-B084-FEE9-B3E572860979}"/>
              </a:ext>
            </a:extLst>
          </p:cNvPr>
          <p:cNvCxnSpPr>
            <a:cxnSpLocks/>
          </p:cNvCxnSpPr>
          <p:nvPr userDrawn="1"/>
        </p:nvCxnSpPr>
        <p:spPr>
          <a:xfrm>
            <a:off x="3078820" y="2982133"/>
            <a:ext cx="2948940" cy="0"/>
          </a:xfrm>
          <a:prstGeom prst="line">
            <a:avLst/>
          </a:prstGeom>
          <a:ln w="15875" cap="sq" cmpd="sng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B1AC3B6-A5EE-CC6F-3D11-437B77131B2E}"/>
              </a:ext>
            </a:extLst>
          </p:cNvPr>
          <p:cNvCxnSpPr>
            <a:cxnSpLocks/>
          </p:cNvCxnSpPr>
          <p:nvPr userDrawn="1"/>
        </p:nvCxnSpPr>
        <p:spPr>
          <a:xfrm>
            <a:off x="3068653" y="5567880"/>
            <a:ext cx="2948940" cy="0"/>
          </a:xfrm>
          <a:prstGeom prst="line">
            <a:avLst/>
          </a:prstGeom>
          <a:ln w="15875" cap="sq" cmpd="sng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0AF34A-9EAC-D22C-71D6-89C99B36221A}"/>
              </a:ext>
            </a:extLst>
          </p:cNvPr>
          <p:cNvCxnSpPr>
            <a:cxnSpLocks/>
          </p:cNvCxnSpPr>
          <p:nvPr userDrawn="1"/>
        </p:nvCxnSpPr>
        <p:spPr>
          <a:xfrm>
            <a:off x="8461423" y="2982133"/>
            <a:ext cx="2948940" cy="0"/>
          </a:xfrm>
          <a:prstGeom prst="line">
            <a:avLst/>
          </a:prstGeom>
          <a:ln w="15875" cap="sq" cmpd="sng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90D898-E343-5199-7EA3-0DE4BD9767D8}"/>
              </a:ext>
            </a:extLst>
          </p:cNvPr>
          <p:cNvCxnSpPr>
            <a:cxnSpLocks/>
          </p:cNvCxnSpPr>
          <p:nvPr userDrawn="1"/>
        </p:nvCxnSpPr>
        <p:spPr>
          <a:xfrm>
            <a:off x="8461423" y="5566074"/>
            <a:ext cx="2948940" cy="0"/>
          </a:xfrm>
          <a:prstGeom prst="line">
            <a:avLst/>
          </a:prstGeom>
          <a:ln w="15875" cap="sq" cmpd="sng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00B5647-2B6E-CFB8-05E2-D6D583A8260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984248" y="2157984"/>
            <a:ext cx="1207008" cy="1709928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3909E6A2-2DD4-4F22-956D-1B5E586C493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79208" y="2157984"/>
            <a:ext cx="1207008" cy="1709928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430630E9-C15D-F5DD-A03B-EEE67E761D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983643" y="4736592"/>
            <a:ext cx="1207008" cy="1709928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693530D4-E207-8018-C54B-C19326257D3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78603" y="4736592"/>
            <a:ext cx="1207008" cy="1709928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E0D0207-76F2-C0FA-F313-F5D2F82656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57016" y="2395728"/>
            <a:ext cx="2459736" cy="365760"/>
          </a:xfrm>
        </p:spPr>
        <p:txBody>
          <a:bodyPr lIns="109728" tIns="109728" rIns="109728" bIns="9144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cap="all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94050553-7D63-5588-8C42-A3985DF2909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51976" y="2395728"/>
            <a:ext cx="2459736" cy="365760"/>
          </a:xfrm>
        </p:spPr>
        <p:txBody>
          <a:bodyPr lIns="109728" tIns="109728" rIns="109728" bIns="9144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cap="all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C83E3C83-61EE-7F38-6617-297F33FDFC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57016" y="4983480"/>
            <a:ext cx="2459736" cy="365760"/>
          </a:xfrm>
        </p:spPr>
        <p:txBody>
          <a:bodyPr lIns="109728" tIns="109728" rIns="109728" bIns="9144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cap="all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E4F0C230-CEF2-4829-F9D9-4A9D8CC18F3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951976" y="4983480"/>
            <a:ext cx="2459736" cy="365760"/>
          </a:xfrm>
        </p:spPr>
        <p:txBody>
          <a:bodyPr lIns="109728" tIns="109728" rIns="109728" bIns="9144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cap="all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3C4BFE65-A254-A1B2-2B09-5BB8085A339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568337" y="2816352"/>
            <a:ext cx="1810512" cy="256032"/>
          </a:xfrm>
          <a:solidFill>
            <a:schemeClr val="accent1"/>
          </a:solidFill>
        </p:spPr>
        <p:txBody>
          <a:bodyPr lIns="109728" tIns="109728" rIns="109728" bIns="9144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cap="none" spc="20" baseline="0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F0885B50-26EE-88F4-89DB-7736CBB248F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951976" y="2816352"/>
            <a:ext cx="1810512" cy="256032"/>
          </a:xfrm>
          <a:solidFill>
            <a:schemeClr val="accent1"/>
          </a:solidFill>
        </p:spPr>
        <p:txBody>
          <a:bodyPr lIns="109728" tIns="109728" rIns="109728" bIns="9144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cap="none" spc="20" baseline="0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6">
            <a:extLst>
              <a:ext uri="{FF2B5EF4-FFF2-40B4-BE49-F238E27FC236}">
                <a16:creationId xmlns:a16="http://schemas.microsoft.com/office/drawing/2014/main" id="{31CC9E02-F419-645B-186B-D3FDF688BE3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568337" y="5349240"/>
            <a:ext cx="1810512" cy="365760"/>
          </a:xfrm>
          <a:solidFill>
            <a:schemeClr val="accent1"/>
          </a:solidFill>
        </p:spPr>
        <p:txBody>
          <a:bodyPr lIns="109728" tIns="109728" rIns="109728" bIns="9144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cap="none" spc="20" baseline="0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6">
            <a:extLst>
              <a:ext uri="{FF2B5EF4-FFF2-40B4-BE49-F238E27FC236}">
                <a16:creationId xmlns:a16="http://schemas.microsoft.com/office/drawing/2014/main" id="{D6BFA8DA-6AF0-61F1-45B2-1FDCC246E63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951976" y="5349240"/>
            <a:ext cx="1810512" cy="365760"/>
          </a:xfrm>
          <a:solidFill>
            <a:schemeClr val="accent1"/>
          </a:solidFill>
        </p:spPr>
        <p:txBody>
          <a:bodyPr lIns="109728" tIns="109728" rIns="109728" bIns="9144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cap="none" spc="20" baseline="0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Slide Number Placeholder 2">
            <a:extLst>
              <a:ext uri="{FF2B5EF4-FFF2-40B4-BE49-F238E27FC236}">
                <a16:creationId xmlns:a16="http://schemas.microsoft.com/office/drawing/2014/main" id="{7C7F2D53-0EE2-0959-BEDE-668007CB09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6848" y="6400800"/>
            <a:ext cx="438912" cy="246888"/>
          </a:xfrm>
        </p:spPr>
        <p:txBody>
          <a:bodyPr>
            <a:noAutofit/>
          </a:bodyPr>
          <a:lstStyle/>
          <a:p>
            <a:fld id="{BC0F0449-EF10-3E4D-894D-3DE10CF420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Footer Placeholder 3">
            <a:extLst>
              <a:ext uri="{FF2B5EF4-FFF2-40B4-BE49-F238E27FC236}">
                <a16:creationId xmlns:a16="http://schemas.microsoft.com/office/drawing/2014/main" id="{0E7E5B21-86A3-5D02-E445-C1E918046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" y="6400800"/>
            <a:ext cx="2916936" cy="246888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210266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C99AD27-1F9E-2F81-1D38-74CDE4087F98}"/>
              </a:ext>
            </a:extLst>
          </p:cNvPr>
          <p:cNvSpPr/>
          <p:nvPr userDrawn="1"/>
        </p:nvSpPr>
        <p:spPr>
          <a:xfrm>
            <a:off x="0" y="2632933"/>
            <a:ext cx="12205251" cy="43218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154DD8-0FD2-091E-4A43-D5285DD8A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57200"/>
            <a:ext cx="10936224" cy="12984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00B5647-2B6E-CFB8-05E2-D6D583A8260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69848" y="1947672"/>
            <a:ext cx="1609344" cy="1609344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3909E6A2-2DD4-4F22-956D-1B5E586C493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77056" y="1947672"/>
            <a:ext cx="1609344" cy="1609344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430630E9-C15D-F5DD-A03B-EEE67E761D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11696" y="1947672"/>
            <a:ext cx="1609344" cy="1609344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693530D4-E207-8018-C54B-C19326257D3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491472" y="1947672"/>
            <a:ext cx="1609344" cy="1609344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E0D0207-76F2-C0FA-F313-F5D2F82656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41832" y="3593592"/>
            <a:ext cx="1901952" cy="347472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400" cap="all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94050553-7D63-5588-8C42-A3985DF2909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58184" y="3593592"/>
            <a:ext cx="1901952" cy="347472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400" cap="all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C83E3C83-61EE-7F38-6617-297F33FDFC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583680" y="3593592"/>
            <a:ext cx="1901952" cy="347472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400" cap="all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E4F0C230-CEF2-4829-F9D9-4A9D8CC18F3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372600" y="3593592"/>
            <a:ext cx="1901952" cy="347472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400" cap="all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3C4BFE65-A254-A1B2-2B09-5BB8085A339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41832" y="3904488"/>
            <a:ext cx="1901952" cy="182880"/>
          </a:xfr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400" b="1" cap="none" spc="20" baseline="0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F0885B50-26EE-88F4-89DB-7736CBB248F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758184" y="3904488"/>
            <a:ext cx="1901952" cy="182880"/>
          </a:xfr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400" b="1" cap="none" spc="20" baseline="0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6">
            <a:extLst>
              <a:ext uri="{FF2B5EF4-FFF2-40B4-BE49-F238E27FC236}">
                <a16:creationId xmlns:a16="http://schemas.microsoft.com/office/drawing/2014/main" id="{31CC9E02-F419-645B-186B-D3FDF688BE3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583680" y="3904488"/>
            <a:ext cx="1901952" cy="182880"/>
          </a:xfr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400" b="1" cap="none" spc="20" baseline="0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6">
            <a:extLst>
              <a:ext uri="{FF2B5EF4-FFF2-40B4-BE49-F238E27FC236}">
                <a16:creationId xmlns:a16="http://schemas.microsoft.com/office/drawing/2014/main" id="{D6BFA8DA-6AF0-61F1-45B2-1FDCC246E63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372600" y="3904488"/>
            <a:ext cx="1901952" cy="182880"/>
          </a:xfr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400" b="1" cap="none" spc="20" baseline="0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Picture Placeholder 11">
            <a:extLst>
              <a:ext uri="{FF2B5EF4-FFF2-40B4-BE49-F238E27FC236}">
                <a16:creationId xmlns:a16="http://schemas.microsoft.com/office/drawing/2014/main" id="{A1A3BD0B-A18A-8787-8F97-D7570F2D8ED9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69848" y="4398264"/>
            <a:ext cx="1609344" cy="1609344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1" name="Picture Placeholder 11">
            <a:extLst>
              <a:ext uri="{FF2B5EF4-FFF2-40B4-BE49-F238E27FC236}">
                <a16:creationId xmlns:a16="http://schemas.microsoft.com/office/drawing/2014/main" id="{0EE97C40-9EA8-1271-799B-861AADDA89C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3877056" y="4398264"/>
            <a:ext cx="1609344" cy="1609344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9553C6EE-C9CA-36E2-FEA4-9279C954531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711696" y="4398264"/>
            <a:ext cx="1609344" cy="1609344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7" name="Picture Placeholder 11">
            <a:extLst>
              <a:ext uri="{FF2B5EF4-FFF2-40B4-BE49-F238E27FC236}">
                <a16:creationId xmlns:a16="http://schemas.microsoft.com/office/drawing/2014/main" id="{3E1E7EF7-6119-3B30-6256-741E415C098E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491472" y="4398264"/>
            <a:ext cx="1609344" cy="1609344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8" name="Text Placeholder 16">
            <a:extLst>
              <a:ext uri="{FF2B5EF4-FFF2-40B4-BE49-F238E27FC236}">
                <a16:creationId xmlns:a16="http://schemas.microsoft.com/office/drawing/2014/main" id="{1B0A4A9F-4439-5B3D-FEA1-2EEAA3B1ED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41832" y="6080760"/>
            <a:ext cx="1901952" cy="347472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400" cap="all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6">
            <a:extLst>
              <a:ext uri="{FF2B5EF4-FFF2-40B4-BE49-F238E27FC236}">
                <a16:creationId xmlns:a16="http://schemas.microsoft.com/office/drawing/2014/main" id="{5D11883B-FD87-FA9B-714F-5F02AE02911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758184" y="6080760"/>
            <a:ext cx="1901952" cy="347472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400" cap="all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16">
            <a:extLst>
              <a:ext uri="{FF2B5EF4-FFF2-40B4-BE49-F238E27FC236}">
                <a16:creationId xmlns:a16="http://schemas.microsoft.com/office/drawing/2014/main" id="{15AFF5E4-27E8-EB92-B33F-CD49000CABE0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583680" y="6080760"/>
            <a:ext cx="1901952" cy="347472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400" cap="all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6">
            <a:extLst>
              <a:ext uri="{FF2B5EF4-FFF2-40B4-BE49-F238E27FC236}">
                <a16:creationId xmlns:a16="http://schemas.microsoft.com/office/drawing/2014/main" id="{7DD26773-1C83-BF12-BAA8-AEC17A8B523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9372600" y="6080760"/>
            <a:ext cx="1901952" cy="347472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400" cap="all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16">
            <a:extLst>
              <a:ext uri="{FF2B5EF4-FFF2-40B4-BE49-F238E27FC236}">
                <a16:creationId xmlns:a16="http://schemas.microsoft.com/office/drawing/2014/main" id="{504DD6A5-3D1E-AB04-C217-0F9ABAA852C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41832" y="6373368"/>
            <a:ext cx="1901952" cy="182880"/>
          </a:xfr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400" b="1" cap="none" spc="20" baseline="0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2860D1AB-1DEE-EA78-C939-96F7962D258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758184" y="6373368"/>
            <a:ext cx="1901952" cy="182880"/>
          </a:xfr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400" b="1" cap="none" spc="20" baseline="0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16">
            <a:extLst>
              <a:ext uri="{FF2B5EF4-FFF2-40B4-BE49-F238E27FC236}">
                <a16:creationId xmlns:a16="http://schemas.microsoft.com/office/drawing/2014/main" id="{46FAB9C9-9535-D927-5ED4-2A2039CD639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583680" y="6373368"/>
            <a:ext cx="1901952" cy="182880"/>
          </a:xfr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400" b="1" cap="none" spc="20" baseline="0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16">
            <a:extLst>
              <a:ext uri="{FF2B5EF4-FFF2-40B4-BE49-F238E27FC236}">
                <a16:creationId xmlns:a16="http://schemas.microsoft.com/office/drawing/2014/main" id="{27B80C8A-FB49-A852-F6DE-5C2A1223F2E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372600" y="6373368"/>
            <a:ext cx="1901952" cy="182880"/>
          </a:xfr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400" b="1" cap="none" spc="20" baseline="0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108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B34BBA69-4DC3-B6B5-F4C1-6B25DDED5A2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72739" y="1949428"/>
            <a:ext cx="685800" cy="3240088"/>
          </a:xfr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13CF3E7-06EB-A521-4C56-E4CA3DD2BE1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04488" y="1949450"/>
            <a:ext cx="685800" cy="3240088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F9BFAC58-F350-7AB0-04A2-D1284CA80F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79008" y="1949428"/>
            <a:ext cx="685800" cy="3240088"/>
          </a:xfrm>
          <a:solidFill>
            <a:schemeClr val="accent4">
              <a:lumMod val="60000"/>
              <a:lumOff val="40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F7F9C969-6E6E-F416-8977-083F8F482F7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598664" y="1949428"/>
            <a:ext cx="685800" cy="3240088"/>
          </a:xfrm>
          <a:solidFill>
            <a:schemeClr val="accent5">
              <a:lumMod val="40000"/>
              <a:lumOff val="60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A5B06717-E8CC-113A-852F-ABF4C69524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436608" y="1949428"/>
            <a:ext cx="685800" cy="3240088"/>
          </a:xfrm>
          <a:solidFill>
            <a:schemeClr val="accent3">
              <a:lumMod val="60000"/>
              <a:lumOff val="40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E14789EF-5CDE-6313-24AA-19D63DBA22C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 rot="16200000">
            <a:off x="676656" y="3785616"/>
            <a:ext cx="2359152" cy="466344"/>
          </a:xfrm>
          <a:noFill/>
        </p:spPr>
        <p:txBody>
          <a:bodyPr lIns="0" anchor="ctr"/>
          <a:lstStyle>
            <a:lvl1pPr marL="0" indent="0">
              <a:lnSpc>
                <a:spcPct val="90000"/>
              </a:lnSpc>
              <a:buNone/>
              <a:defRPr sz="2400" b="1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45183E19-6396-BC37-585D-3459E5A6F05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 rot="16200000">
            <a:off x="2523744" y="3785616"/>
            <a:ext cx="2359152" cy="466344"/>
          </a:xfrm>
          <a:noFill/>
        </p:spPr>
        <p:txBody>
          <a:bodyPr lIns="0" anchor="ctr"/>
          <a:lstStyle>
            <a:lvl1pPr marL="0" indent="0">
              <a:lnSpc>
                <a:spcPct val="90000"/>
              </a:lnSpc>
              <a:buNone/>
              <a:defRPr sz="2400" b="1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D93298C-7BDF-4FEB-9D50-9A70106605F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 rot="16200000">
            <a:off x="4389120" y="3785616"/>
            <a:ext cx="2359152" cy="466344"/>
          </a:xfrm>
          <a:noFill/>
        </p:spPr>
        <p:txBody>
          <a:bodyPr lIns="0" anchor="ctr"/>
          <a:lstStyle>
            <a:lvl1pPr marL="0" indent="0">
              <a:lnSpc>
                <a:spcPct val="90000"/>
              </a:lnSpc>
              <a:buNone/>
              <a:defRPr sz="2400" b="1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1C205F30-117C-F9B2-1DF1-4D808D72F07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 rot="16200000">
            <a:off x="8046720" y="3785616"/>
            <a:ext cx="2359152" cy="466344"/>
          </a:xfrm>
          <a:noFill/>
        </p:spPr>
        <p:txBody>
          <a:bodyPr lIns="0" anchor="ctr"/>
          <a:lstStyle>
            <a:lvl1pPr marL="0" indent="0">
              <a:lnSpc>
                <a:spcPct val="90000"/>
              </a:lnSpc>
              <a:buNone/>
              <a:defRPr sz="2400" b="1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D540A601-AB84-B187-127D-635BEAC7D2A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 rot="16200000">
            <a:off x="6199632" y="3785616"/>
            <a:ext cx="2359152" cy="466344"/>
          </a:xfrm>
          <a:noFill/>
        </p:spPr>
        <p:txBody>
          <a:bodyPr lIns="0" anchor="ctr"/>
          <a:lstStyle>
            <a:lvl1pPr marL="0" indent="0">
              <a:lnSpc>
                <a:spcPct val="90000"/>
              </a:lnSpc>
              <a:buNone/>
              <a:defRPr sz="2400" b="1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39FB08DE-7839-B706-A263-C826C48159C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215750" y="2615184"/>
            <a:ext cx="1444752" cy="2231136"/>
          </a:xfrm>
        </p:spPr>
        <p:txBody>
          <a:bodyPr lIns="0" tIns="91440" bIns="146304" anchor="t"/>
          <a:lstStyle>
            <a:lvl1pPr marL="0" indent="0">
              <a:lnSpc>
                <a:spcPct val="90000"/>
              </a:lnSpc>
              <a:buNone/>
              <a:defRPr sz="1400" cap="none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A93934A6-FE95-C496-F14E-85DA799206A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052969" y="2615184"/>
            <a:ext cx="1444752" cy="2231136"/>
          </a:xfrm>
        </p:spPr>
        <p:txBody>
          <a:bodyPr lIns="0" tIns="91440" bIns="146304" anchor="t"/>
          <a:lstStyle>
            <a:lvl1pPr marL="0" indent="0">
              <a:lnSpc>
                <a:spcPct val="90000"/>
              </a:lnSpc>
              <a:buNone/>
              <a:defRPr sz="1400" cap="none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5C30B205-E799-B533-0710-85E8A6AED6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890188" y="2615184"/>
            <a:ext cx="1444752" cy="2231136"/>
          </a:xfrm>
        </p:spPr>
        <p:txBody>
          <a:bodyPr lIns="0" tIns="91440" bIns="146304" anchor="t"/>
          <a:lstStyle>
            <a:lvl1pPr marL="0" indent="0">
              <a:lnSpc>
                <a:spcPct val="90000"/>
              </a:lnSpc>
              <a:buNone/>
              <a:defRPr sz="1400" cap="none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6">
            <a:extLst>
              <a:ext uri="{FF2B5EF4-FFF2-40B4-BE49-F238E27FC236}">
                <a16:creationId xmlns:a16="http://schemas.microsoft.com/office/drawing/2014/main" id="{3AFE0358-280A-EB8E-E2C5-932F3BD9FEE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27407" y="2615184"/>
            <a:ext cx="1444752" cy="2231136"/>
          </a:xfrm>
        </p:spPr>
        <p:txBody>
          <a:bodyPr lIns="0" tIns="91440" bIns="146304" anchor="t"/>
          <a:lstStyle>
            <a:lvl1pPr marL="0" indent="0">
              <a:lnSpc>
                <a:spcPct val="90000"/>
              </a:lnSpc>
              <a:buNone/>
              <a:defRPr sz="1400" cap="none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6">
            <a:extLst>
              <a:ext uri="{FF2B5EF4-FFF2-40B4-BE49-F238E27FC236}">
                <a16:creationId xmlns:a16="http://schemas.microsoft.com/office/drawing/2014/main" id="{E7337DF9-BEE0-9960-3F78-987551585C7B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9564624" y="2615184"/>
            <a:ext cx="1444752" cy="2231136"/>
          </a:xfrm>
        </p:spPr>
        <p:txBody>
          <a:bodyPr lIns="0" tIns="91440" bIns="146304" anchor="t"/>
          <a:lstStyle>
            <a:lvl1pPr marL="0" indent="0">
              <a:lnSpc>
                <a:spcPct val="90000"/>
              </a:lnSpc>
              <a:buNone/>
              <a:defRPr sz="1400" cap="none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87474658-A5AD-9D5A-7FD0-7082AC308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57200"/>
            <a:ext cx="10936224" cy="1298448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" name="Slide Number Placeholder 2">
            <a:extLst>
              <a:ext uri="{FF2B5EF4-FFF2-40B4-BE49-F238E27FC236}">
                <a16:creationId xmlns:a16="http://schemas.microsoft.com/office/drawing/2014/main" id="{3013595B-EBCE-B1FB-3943-6DD82772C0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6848" y="6400800"/>
            <a:ext cx="438912" cy="246888"/>
          </a:xfrm>
        </p:spPr>
        <p:txBody>
          <a:bodyPr>
            <a:noAutofit/>
          </a:bodyPr>
          <a:lstStyle/>
          <a:p>
            <a:fld id="{BC0F0449-EF10-3E4D-894D-3DE10CF420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Footer Placeholder 3">
            <a:extLst>
              <a:ext uri="{FF2B5EF4-FFF2-40B4-BE49-F238E27FC236}">
                <a16:creationId xmlns:a16="http://schemas.microsoft.com/office/drawing/2014/main" id="{9398F5FD-521F-F335-268A-7300D9280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" y="6400800"/>
            <a:ext cx="2916936" cy="246888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99781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11206C-54A4-0DD2-0DA0-0828D48AF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9B531-1C66-2F6C-4232-5ADD330DF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64FE0-ADDF-F3C6-AEAB-A27E120C2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35369" y="6428281"/>
            <a:ext cx="402336" cy="2834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C0F0449-EF10-3E4D-894D-3DE10CF4206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8710315-F2E5-50AA-6E01-B56CA2A14274}"/>
              </a:ext>
            </a:extLst>
          </p:cNvPr>
          <p:cNvCxnSpPr>
            <a:cxnSpLocks/>
          </p:cNvCxnSpPr>
          <p:nvPr userDrawn="1"/>
        </p:nvCxnSpPr>
        <p:spPr>
          <a:xfrm>
            <a:off x="334058" y="1754908"/>
            <a:ext cx="0" cy="4562299"/>
          </a:xfrm>
          <a:prstGeom prst="line">
            <a:avLst/>
          </a:prstGeom>
          <a:ln w="12700" cap="sq" cmpd="sng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5CE6DBE-1597-24EC-79C6-1B2879B16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531091" y="983633"/>
            <a:ext cx="1728216" cy="2834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657955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51" r:id="rId4"/>
    <p:sldLayoutId id="2147483650" r:id="rId5"/>
    <p:sldLayoutId id="2147483663" r:id="rId6"/>
    <p:sldLayoutId id="2147483664" r:id="rId7"/>
    <p:sldLayoutId id="2147483665" r:id="rId8"/>
    <p:sldLayoutId id="2147483666" r:id="rId9"/>
    <p:sldLayoutId id="2147483653" r:id="rId10"/>
    <p:sldLayoutId id="2147483667" r:id="rId11"/>
    <p:sldLayoutId id="2147483668" r:id="rId12"/>
    <p:sldLayoutId id="2147483669" r:id="rId13"/>
    <p:sldLayoutId id="2147483670" r:id="rId14"/>
    <p:sldLayoutId id="2147483654" r:id="rId15"/>
    <p:sldLayoutId id="2147483655" r:id="rId16"/>
    <p:sldLayoutId id="2147483656" r:id="rId17"/>
    <p:sldLayoutId id="2147483657" r:id="rId1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8200" b="1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5312D-9F8D-45AE-D652-54AF78669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616" y="1581162"/>
            <a:ext cx="11572556" cy="1298448"/>
          </a:xfrm>
        </p:spPr>
        <p:txBody>
          <a:bodyPr/>
          <a:lstStyle/>
          <a:p>
            <a:r>
              <a:rPr lang="en-US" sz="5400" dirty="0">
                <a:solidFill>
                  <a:schemeClr val="tx1"/>
                </a:solidFill>
                <a:latin typeface="Avenir Next LT Pro"/>
                <a:ea typeface="+mj-lt"/>
                <a:cs typeface="+mj-lt"/>
              </a:rPr>
              <a:t>DETECTION OF HATE SPEECH IN MEMES THROUGH MULTIMODAL INTEGRATION</a:t>
            </a:r>
            <a:endParaRPr lang="en-US" sz="5400">
              <a:solidFill>
                <a:schemeClr val="tx1"/>
              </a:solidFill>
              <a:latin typeface="Avenir Next LT Pro"/>
              <a:ea typeface="Calibri"/>
              <a:cs typeface="Calibri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5924B5-15AC-3D2D-8B36-0947D8BE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616" y="4514337"/>
            <a:ext cx="5477256" cy="61264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1" dirty="0">
                <a:latin typeface="Avenir Next LT Pro"/>
                <a:ea typeface="Calibri"/>
                <a:cs typeface="Calibri"/>
              </a:rPr>
              <a:t>TEAM MEMBERS</a:t>
            </a:r>
          </a:p>
          <a:p>
            <a:r>
              <a:rPr lang="en-US" sz="2000" dirty="0">
                <a:latin typeface="Avenir Next LT Pro"/>
                <a:ea typeface="+mn-lt"/>
                <a:cs typeface="+mn-lt"/>
              </a:rPr>
              <a:t>Sai Shishir </a:t>
            </a:r>
            <a:r>
              <a:rPr lang="en-US" sz="2000" dirty="0" err="1">
                <a:latin typeface="Avenir Next LT Pro"/>
                <a:ea typeface="+mn-lt"/>
                <a:cs typeface="+mn-lt"/>
              </a:rPr>
              <a:t>Ailneni</a:t>
            </a:r>
            <a:endParaRPr lang="en-US" sz="2000" dirty="0">
              <a:latin typeface="Avenir Next LT Pro"/>
              <a:ea typeface="+mn-lt"/>
              <a:cs typeface="+mn-lt"/>
            </a:endParaRPr>
          </a:p>
          <a:p>
            <a:r>
              <a:rPr lang="en-US" sz="2000" err="1">
                <a:latin typeface="Avenir Next LT Pro"/>
                <a:ea typeface="+mn-lt"/>
                <a:cs typeface="+mn-lt"/>
              </a:rPr>
              <a:t>Priyaanka</a:t>
            </a:r>
            <a:r>
              <a:rPr lang="en-US" sz="2000" dirty="0">
                <a:latin typeface="Avenir Next LT Pro"/>
                <a:ea typeface="+mn-lt"/>
                <a:cs typeface="+mn-lt"/>
              </a:rPr>
              <a:t> Reddy </a:t>
            </a:r>
            <a:r>
              <a:rPr lang="en-US" sz="2000" err="1">
                <a:latin typeface="Avenir Next LT Pro"/>
                <a:ea typeface="+mn-lt"/>
                <a:cs typeface="+mn-lt"/>
              </a:rPr>
              <a:t>Boothkuri</a:t>
            </a:r>
            <a:r>
              <a:rPr lang="en-US" sz="2000" dirty="0">
                <a:latin typeface="Avenir Next LT Pro"/>
                <a:ea typeface="+mn-lt"/>
                <a:cs typeface="+mn-lt"/>
              </a:rPr>
              <a:t> </a:t>
            </a:r>
          </a:p>
          <a:p>
            <a:r>
              <a:rPr lang="en-US" sz="2000" dirty="0">
                <a:latin typeface="Avenir Next LT Pro"/>
                <a:ea typeface="+mn-lt"/>
                <a:cs typeface="+mn-lt"/>
              </a:rPr>
              <a:t>Manogna </a:t>
            </a:r>
            <a:r>
              <a:rPr lang="en-US" sz="2000" err="1">
                <a:latin typeface="Avenir Next LT Pro"/>
                <a:ea typeface="+mn-lt"/>
                <a:cs typeface="+mn-lt"/>
              </a:rPr>
              <a:t>Tummanepally</a:t>
            </a:r>
            <a:endParaRPr lang="en-US" sz="2000">
              <a:latin typeface="Avenir Next LT Pro"/>
            </a:endParaRPr>
          </a:p>
          <a:p>
            <a:endParaRPr lang="en-US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5105C76-333F-CECF-8C54-AFF8F7E4B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3926544"/>
            <a:ext cx="7253207" cy="0"/>
          </a:xfrm>
          <a:prstGeom prst="line">
            <a:avLst/>
          </a:prstGeom>
          <a:ln w="15875" cap="sq" cmpd="sng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Facebook is using more AI to detect hate speech | VentureBeat">
            <a:extLst>
              <a:ext uri="{FF2B5EF4-FFF2-40B4-BE49-F238E27FC236}">
                <a16:creationId xmlns:a16="http://schemas.microsoft.com/office/drawing/2014/main" id="{1186C92C-9857-2CF3-BBEB-18B43A4AC1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789" r="-103" b="16155"/>
          <a:stretch/>
        </p:blipFill>
        <p:spPr>
          <a:xfrm>
            <a:off x="4355891" y="4224103"/>
            <a:ext cx="7833612" cy="2631417"/>
          </a:xfrm>
          <a:prstGeom prst="rect">
            <a:avLst/>
          </a:prstGeom>
        </p:spPr>
      </p:pic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6A622223-66C5-ECA4-F99C-FB6AD7832F4D}"/>
              </a:ext>
            </a:extLst>
          </p:cNvPr>
          <p:cNvSpPr txBox="1">
            <a:spLocks/>
          </p:cNvSpPr>
          <p:nvPr/>
        </p:nvSpPr>
        <p:spPr>
          <a:xfrm>
            <a:off x="135369" y="6428281"/>
            <a:ext cx="402336" cy="283464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C0F0449-EF10-3E4D-894D-3DE10CF4206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777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9E7504-A822-8D32-FB21-6E5C86630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813" y="2274690"/>
            <a:ext cx="10379180" cy="1298448"/>
          </a:xfrm>
        </p:spPr>
        <p:txBody>
          <a:bodyPr/>
          <a:lstStyle/>
          <a:p>
            <a:r>
              <a:rPr lang="en-US" sz="13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doni MT Condensed" panose="02070606080606020203" pitchFamily="18" charset="77"/>
              </a:rPr>
              <a:t>THANK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166225-7300-EC8A-12B0-C29B3D5988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33430" y="3678566"/>
            <a:ext cx="5738812" cy="1298448"/>
          </a:xfrm>
        </p:spPr>
        <p:txBody>
          <a:bodyPr/>
          <a:lstStyle/>
          <a:p>
            <a:pPr algn="l"/>
            <a:r>
              <a:rPr lang="en-US" sz="138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Bodoni MT Condensed" panose="02070606080606020203" pitchFamily="18" charset="77"/>
              </a:rPr>
              <a:t>YOU</a:t>
            </a:r>
            <a:endParaRPr lang="en-US" sz="11500" b="1" i="1" dirty="0">
              <a:solidFill>
                <a:schemeClr val="tx1">
                  <a:lumMod val="75000"/>
                  <a:lumOff val="25000"/>
                </a:schemeClr>
              </a:solidFill>
              <a:latin typeface="Bodoni MT Condensed" panose="02070606080606020203" pitchFamily="18" charset="77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408A721-3F05-2984-FC02-8CE14FFF8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884166" y="0"/>
            <a:ext cx="0" cy="4114800"/>
          </a:xfrm>
          <a:prstGeom prst="line">
            <a:avLst/>
          </a:prstGeom>
          <a:ln w="15875" cap="sq" cmpd="sng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 Placeholder 4">
            <a:extLst>
              <a:ext uri="{FF2B5EF4-FFF2-40B4-BE49-F238E27FC236}">
                <a16:creationId xmlns:a16="http://schemas.microsoft.com/office/drawing/2014/main" id="{98591DC4-479F-0560-5262-08A661644B5D}"/>
              </a:ext>
            </a:extLst>
          </p:cNvPr>
          <p:cNvSpPr txBox="1">
            <a:spLocks/>
          </p:cNvSpPr>
          <p:nvPr/>
        </p:nvSpPr>
        <p:spPr>
          <a:xfrm>
            <a:off x="135369" y="6428281"/>
            <a:ext cx="402336" cy="2834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C0F0449-EF10-3E4D-894D-3DE10CF4206D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28" name="Picture 27" descr="A robot working on a computer&#10;&#10;Description automatically generated">
            <a:extLst>
              <a:ext uri="{FF2B5EF4-FFF2-40B4-BE49-F238E27FC236}">
                <a16:creationId xmlns:a16="http://schemas.microsoft.com/office/drawing/2014/main" id="{E770D3AC-4718-E780-733C-00460E9A2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619" y="0"/>
            <a:ext cx="110261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051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8BA28-85D7-DA88-6312-E1E1C423D4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1ACDD0-120E-085C-E59D-4A6FAE8F3930}"/>
              </a:ext>
            </a:extLst>
          </p:cNvPr>
          <p:cNvSpPr txBox="1"/>
          <p:nvPr/>
        </p:nvSpPr>
        <p:spPr>
          <a:xfrm>
            <a:off x="601824" y="563882"/>
            <a:ext cx="1076025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 dirty="0">
                <a:latin typeface="Avenir Next LT Pro"/>
                <a:ea typeface="Calibri"/>
                <a:cs typeface="Calibri"/>
              </a:rPr>
              <a:t>INTRODUCTION</a:t>
            </a: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DED463-7891-8824-8E05-87B0A142BBD6}"/>
              </a:ext>
            </a:extLst>
          </p:cNvPr>
          <p:cNvSpPr txBox="1"/>
          <p:nvPr/>
        </p:nvSpPr>
        <p:spPr>
          <a:xfrm>
            <a:off x="574622" y="1411573"/>
            <a:ext cx="11031511" cy="5016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>
                <a:latin typeface="Avenir Next LT Pro"/>
                <a:ea typeface="+mn-lt"/>
                <a:cs typeface="+mn-lt"/>
              </a:rPr>
              <a:t>In the realm of digital communication, memes have emerged as powerful tools for conveying ideas, emotions, and cultural references. </a:t>
            </a:r>
            <a:endParaRPr lang="en-US" sz="2000">
              <a:latin typeface="Avenir Next LT Pro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ea typeface="+mn-lt"/>
                <a:cs typeface="+mn-lt"/>
              </a:rPr>
              <a:t>Challenges :</a:t>
            </a:r>
          </a:p>
          <a:p>
            <a:endParaRPr lang="en-US" sz="2000" dirty="0">
              <a:ea typeface="+mn-lt"/>
              <a:cs typeface="+mn-lt"/>
            </a:endParaRPr>
          </a:p>
          <a:p>
            <a:pPr marL="800100" lvl="1" indent="-342900">
              <a:buFont typeface="Courier New"/>
              <a:buChar char="o"/>
            </a:pPr>
            <a:r>
              <a:rPr lang="en-US" sz="2000" dirty="0">
                <a:ea typeface="+mn-lt"/>
                <a:cs typeface="+mn-lt"/>
              </a:rPr>
              <a:t>As digital platforms struggle to moderate content effectively, detecting and mitigating hate speech within memes has become increasingly critical.</a:t>
            </a:r>
          </a:p>
          <a:p>
            <a:pPr marL="800100" lvl="1" indent="-342900">
              <a:buFont typeface="Courier New"/>
              <a:buChar char="o"/>
            </a:pPr>
            <a:r>
              <a:rPr lang="en-US" sz="2000" dirty="0">
                <a:ea typeface="+mn-lt"/>
                <a:cs typeface="+mn-lt"/>
              </a:rPr>
              <a:t>The complexity arises from the nuanced expressions of language and imagery used in memes, which conventional moderation tools often fail to address adequately.</a:t>
            </a:r>
            <a:endParaRPr lang="en-US" sz="2000" dirty="0">
              <a:latin typeface="Avenir Next LT Pro"/>
              <a:ea typeface="+mn-lt"/>
              <a:cs typeface="+mn-lt"/>
            </a:endParaRPr>
          </a:p>
          <a:p>
            <a:endParaRPr lang="en-US" sz="2000" dirty="0">
              <a:latin typeface="Avenir Next LT Pro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Avenir Next LT Pro"/>
                <a:ea typeface="+mn-lt"/>
                <a:cs typeface="+mn-lt"/>
              </a:rPr>
              <a:t>A multimodal approach combines various techniques, including natural language processing, image recognition, and contextual analysis, to comprehensively assess the content and intent of memes. 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Avenir Next LT Pro"/>
                <a:ea typeface="+mn-lt"/>
                <a:cs typeface="+mn-lt"/>
              </a:rPr>
              <a:t>By leveraging diverse data modalities, we can enhance the accuracy and efficiency of hate speech detection within memes, thus fostering a safer and more inclusive digital environment.</a:t>
            </a:r>
          </a:p>
        </p:txBody>
      </p:sp>
    </p:spTree>
    <p:extLst>
      <p:ext uri="{BB962C8B-B14F-4D97-AF65-F5344CB8AC3E}">
        <p14:creationId xmlns:p14="http://schemas.microsoft.com/office/powerpoint/2010/main" val="1174648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B309D7D-4DB0-C141-CB4A-562E0022F427}"/>
              </a:ext>
            </a:extLst>
          </p:cNvPr>
          <p:cNvSpPr txBox="1"/>
          <p:nvPr/>
        </p:nvSpPr>
        <p:spPr>
          <a:xfrm>
            <a:off x="3405359" y="651324"/>
            <a:ext cx="554760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/>
              <a:t>PROBLEM STATEMENT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DDB3C5-A065-D960-FFF7-EB0EFF7EFFFE}"/>
              </a:ext>
            </a:extLst>
          </p:cNvPr>
          <p:cNvSpPr txBox="1"/>
          <p:nvPr/>
        </p:nvSpPr>
        <p:spPr>
          <a:xfrm>
            <a:off x="687049" y="1592705"/>
            <a:ext cx="10987790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rgbClr val="404040"/>
                </a:solidFill>
                <a:ea typeface="+mn-lt"/>
                <a:cs typeface="+mn-lt"/>
              </a:rPr>
              <a:t>Current content moderation systems struggle to detect hate speech within memes due to their inability to analyze the complex interplay of text and imagery, leading to oversights and errors. </a:t>
            </a:r>
            <a:endParaRPr lang="en-US">
              <a:solidFill>
                <a:srgbClr val="40404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rgbClr val="404040"/>
                </a:solidFill>
                <a:ea typeface="+mn-lt"/>
                <a:cs typeface="+mn-lt"/>
              </a:rPr>
              <a:t>This project aims to develop a machine learning framework that synthesizes multimodal data to accurately identify and classify instances of hate speech in memes.</a:t>
            </a:r>
            <a:endParaRPr lang="en-US">
              <a:solidFill>
                <a:srgbClr val="404040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solidFill>
                <a:srgbClr val="404040"/>
              </a:solidFill>
            </a:endParaRPr>
          </a:p>
          <a:p>
            <a:r>
              <a:rPr lang="en-US" sz="2000" b="1" dirty="0">
                <a:solidFill>
                  <a:srgbClr val="404040"/>
                </a:solidFill>
                <a:ea typeface="+mn-lt"/>
                <a:cs typeface="+mn-lt"/>
              </a:rPr>
              <a:t>Importance of synthesizing multimodal data :</a:t>
            </a:r>
          </a:p>
          <a:p>
            <a:pPr marL="914400" lvl="1" indent="-457200">
              <a:buAutoNum type="arabicPeriod"/>
            </a:pPr>
            <a:endParaRPr lang="en-US" sz="2000" dirty="0">
              <a:solidFill>
                <a:srgbClr val="404040"/>
              </a:solidFill>
              <a:ea typeface="+mn-lt"/>
              <a:cs typeface="+mn-lt"/>
            </a:endParaRPr>
          </a:p>
          <a:p>
            <a:pPr marL="914400" lvl="1" indent="-457200">
              <a:buAutoNum type="arabicPeriod"/>
            </a:pPr>
            <a:r>
              <a:rPr lang="en-US" sz="2000" dirty="0">
                <a:solidFill>
                  <a:srgbClr val="404040"/>
                </a:solidFill>
                <a:ea typeface="+mn-lt"/>
                <a:cs typeface="+mn-lt"/>
              </a:rPr>
              <a:t>Comprehensive Understanding</a:t>
            </a:r>
            <a:endParaRPr lang="en-US" sz="2000" dirty="0">
              <a:solidFill>
                <a:srgbClr val="404040"/>
              </a:solidFill>
            </a:endParaRPr>
          </a:p>
          <a:p>
            <a:pPr marL="914400" lvl="1" indent="-457200">
              <a:buAutoNum type="arabicPeriod"/>
            </a:pPr>
            <a:r>
              <a:rPr lang="en-US" sz="2000" dirty="0">
                <a:solidFill>
                  <a:srgbClr val="404040"/>
                </a:solidFill>
                <a:ea typeface="+mn-lt"/>
                <a:cs typeface="+mn-lt"/>
              </a:rPr>
              <a:t>Contextual Enrichment</a:t>
            </a:r>
            <a:endParaRPr lang="en-US" sz="2000" dirty="0">
              <a:solidFill>
                <a:srgbClr val="404040"/>
              </a:solidFill>
            </a:endParaRPr>
          </a:p>
          <a:p>
            <a:pPr marL="914400" lvl="1" indent="-457200">
              <a:buAutoNum type="arabicPeriod"/>
            </a:pPr>
            <a:r>
              <a:rPr lang="en-US" sz="2000" dirty="0">
                <a:solidFill>
                  <a:srgbClr val="404040"/>
                </a:solidFill>
                <a:ea typeface="+mn-lt"/>
                <a:cs typeface="+mn-lt"/>
              </a:rPr>
              <a:t>Improved Performance</a:t>
            </a:r>
            <a:endParaRPr lang="en-US" sz="2000" dirty="0">
              <a:solidFill>
                <a:srgbClr val="404040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sz="2000" dirty="0">
              <a:solidFill>
                <a:srgbClr val="404040"/>
              </a:solidFill>
            </a:endParaRPr>
          </a:p>
          <a:p>
            <a:pPr>
              <a:buFont typeface="Arial"/>
              <a:buChar char="•"/>
            </a:pPr>
            <a:endParaRPr lang="en-US" sz="2000" dirty="0">
              <a:solidFill>
                <a:srgbClr val="404040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solidFill>
                <a:srgbClr val="404040"/>
              </a:solidFill>
            </a:endParaRPr>
          </a:p>
        </p:txBody>
      </p: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33C082B1-26ED-2BBA-D813-21BD15FB35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9289937"/>
              </p:ext>
            </p:extLst>
          </p:nvPr>
        </p:nvGraphicFramePr>
        <p:xfrm>
          <a:off x="6516169" y="2783302"/>
          <a:ext cx="5155962" cy="4077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60" name="Slide Number Placeholder 4">
            <a:extLst>
              <a:ext uri="{FF2B5EF4-FFF2-40B4-BE49-F238E27FC236}">
                <a16:creationId xmlns:a16="http://schemas.microsoft.com/office/drawing/2014/main" id="{80B7DC01-5925-2F6F-56ED-2AF79F497A2D}"/>
              </a:ext>
            </a:extLst>
          </p:cNvPr>
          <p:cNvSpPr txBox="1">
            <a:spLocks/>
          </p:cNvSpPr>
          <p:nvPr/>
        </p:nvSpPr>
        <p:spPr>
          <a:xfrm>
            <a:off x="135369" y="6428281"/>
            <a:ext cx="402336" cy="2834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C0F0449-EF10-3E4D-894D-3DE10CF4206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481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9ED0B-E7F9-FC9B-518E-322E2CD51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B222B2A1-DEDC-2515-EB09-F24F4DAA0EE9}"/>
              </a:ext>
            </a:extLst>
          </p:cNvPr>
          <p:cNvSpPr txBox="1">
            <a:spLocks/>
          </p:cNvSpPr>
          <p:nvPr/>
        </p:nvSpPr>
        <p:spPr>
          <a:xfrm>
            <a:off x="1551631" y="585387"/>
            <a:ext cx="10394991" cy="70024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/>
                </a:solidFill>
                <a:latin typeface="Avenir Next LT Pro"/>
                <a:ea typeface="+mj-lt"/>
                <a:cs typeface="+mj-lt"/>
              </a:rPr>
              <a:t>BACKGROUND AND RELATED 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3CF53E-7629-719C-FDBE-453661BC9ECB}"/>
              </a:ext>
            </a:extLst>
          </p:cNvPr>
          <p:cNvSpPr txBox="1"/>
          <p:nvPr/>
        </p:nvSpPr>
        <p:spPr>
          <a:xfrm>
            <a:off x="544082" y="1291839"/>
            <a:ext cx="11160807" cy="5016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404040"/>
                </a:solidFill>
              </a:rPr>
              <a:t>Recent advancements in image and text analysis : </a:t>
            </a:r>
          </a:p>
          <a:p>
            <a:endParaRPr lang="en-US" sz="2000" b="1" dirty="0">
              <a:solidFill>
                <a:srgbClr val="404040"/>
              </a:solidFill>
              <a:ea typeface="+mn-lt"/>
              <a:cs typeface="+mn-lt"/>
            </a:endParaRPr>
          </a:p>
          <a:p>
            <a:r>
              <a:rPr lang="en-US" sz="2000" b="1" dirty="0">
                <a:solidFill>
                  <a:srgbClr val="404040"/>
                </a:solidFill>
                <a:ea typeface="+mn-lt"/>
                <a:cs typeface="+mn-lt"/>
              </a:rPr>
              <a:t>Image Analysis</a:t>
            </a:r>
            <a:r>
              <a:rPr lang="en-US" sz="2000" dirty="0">
                <a:solidFill>
                  <a:srgbClr val="404040"/>
                </a:solidFill>
                <a:ea typeface="+mn-lt"/>
                <a:cs typeface="+mn-lt"/>
              </a:rPr>
              <a:t>: Convolutional Neural Networks (CNNs) have shown effectiveness in identifying visual patterns associated with hate symbols and offensive imagery (Sabat et al., 2021).</a:t>
            </a:r>
            <a:endParaRPr lang="en-US" sz="2000" dirty="0">
              <a:solidFill>
                <a:srgbClr val="404040"/>
              </a:solidFill>
            </a:endParaRPr>
          </a:p>
          <a:p>
            <a:r>
              <a:rPr lang="en-US" sz="2000" b="1" dirty="0">
                <a:solidFill>
                  <a:srgbClr val="404040"/>
                </a:solidFill>
                <a:ea typeface="+mn-lt"/>
                <a:cs typeface="+mn-lt"/>
              </a:rPr>
              <a:t>Text Analysis</a:t>
            </a:r>
            <a:r>
              <a:rPr lang="en-US" sz="2000" dirty="0">
                <a:solidFill>
                  <a:srgbClr val="404040"/>
                </a:solidFill>
                <a:ea typeface="+mn-lt"/>
                <a:cs typeface="+mn-lt"/>
              </a:rPr>
              <a:t>: Recurrent Neural Networks (RNNs) have been utilized to track temporal patterns in text, identifying linguistic cues typical of hate speech (</a:t>
            </a:r>
            <a:r>
              <a:rPr lang="en-US" sz="2000" err="1">
                <a:solidFill>
                  <a:srgbClr val="404040"/>
                </a:solidFill>
                <a:ea typeface="+mn-lt"/>
                <a:cs typeface="+mn-lt"/>
              </a:rPr>
              <a:t>Greevy</a:t>
            </a:r>
            <a:r>
              <a:rPr lang="en-US" sz="2000" dirty="0">
                <a:solidFill>
                  <a:srgbClr val="404040"/>
                </a:solidFill>
                <a:ea typeface="+mn-lt"/>
                <a:cs typeface="+mn-lt"/>
              </a:rPr>
              <a:t> and Smeaton, 2020).</a:t>
            </a:r>
            <a:endParaRPr lang="en-US" sz="2000" dirty="0">
              <a:solidFill>
                <a:srgbClr val="404040"/>
              </a:solidFill>
            </a:endParaRPr>
          </a:p>
          <a:p>
            <a:endParaRPr lang="en-US" sz="2000" dirty="0">
              <a:solidFill>
                <a:srgbClr val="404040"/>
              </a:solidFill>
            </a:endParaRPr>
          </a:p>
          <a:p>
            <a:r>
              <a:rPr lang="en-US" sz="2000" b="1" dirty="0">
                <a:solidFill>
                  <a:srgbClr val="404040"/>
                </a:solidFill>
                <a:ea typeface="+mn-lt"/>
                <a:cs typeface="+mn-lt"/>
              </a:rPr>
              <a:t>Integration of CNNs, RNNs, and LSTMs for multimodal analysis :</a:t>
            </a:r>
            <a:endParaRPr lang="en-US" sz="2000" b="1" dirty="0">
              <a:solidFill>
                <a:srgbClr val="404040"/>
              </a:solidFill>
            </a:endParaRPr>
          </a:p>
          <a:p>
            <a:endParaRPr lang="en-US" sz="2000" dirty="0">
              <a:solidFill>
                <a:srgbClr val="404040"/>
              </a:solidFill>
            </a:endParaRPr>
          </a:p>
          <a:p>
            <a:r>
              <a:rPr lang="en-US" sz="2000" b="1" dirty="0">
                <a:solidFill>
                  <a:srgbClr val="404040"/>
                </a:solidFill>
                <a:ea typeface="+mn-lt"/>
                <a:cs typeface="+mn-lt"/>
              </a:rPr>
              <a:t>Combining Modalities</a:t>
            </a:r>
            <a:r>
              <a:rPr lang="en-US" sz="2000" dirty="0">
                <a:solidFill>
                  <a:srgbClr val="404040"/>
                </a:solidFill>
                <a:ea typeface="+mn-lt"/>
                <a:cs typeface="+mn-lt"/>
              </a:rPr>
              <a:t>: Studies have advocated for integrating both image and text analyses to tackle the multimodal nature of digital content (Kumar and Sachdeva, 2022).</a:t>
            </a:r>
            <a:endParaRPr lang="en-US" sz="2000" dirty="0">
              <a:solidFill>
                <a:srgbClr val="404040"/>
              </a:solidFill>
            </a:endParaRPr>
          </a:p>
          <a:p>
            <a:r>
              <a:rPr lang="en-US" sz="2000" b="1" dirty="0">
                <a:solidFill>
                  <a:srgbClr val="404040"/>
                </a:solidFill>
                <a:ea typeface="+mn-lt"/>
                <a:cs typeface="+mn-lt"/>
              </a:rPr>
              <a:t>Hybrid Models</a:t>
            </a:r>
            <a:r>
              <a:rPr lang="en-US" sz="2000" dirty="0">
                <a:solidFill>
                  <a:srgbClr val="404040"/>
                </a:solidFill>
                <a:ea typeface="+mn-lt"/>
                <a:cs typeface="+mn-lt"/>
              </a:rPr>
              <a:t>: Hybrid models incorporating CNNs for image analysis and RNNs/LSTMs for text analysis have demonstrated superior hate speech detection rates in multimedia content (Kumar and Sachdeva, 2022).</a:t>
            </a:r>
            <a:endParaRPr lang="en-US" sz="2000" dirty="0">
              <a:solidFill>
                <a:srgbClr val="404040"/>
              </a:solidFill>
            </a:endParaRPr>
          </a:p>
          <a:p>
            <a:endParaRPr lang="en-US" sz="2000" b="1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425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368918-E7D5-4E02-2E88-3163399C4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1D8F053-2ECD-4ADE-5B7D-8C266C20F6BD}"/>
              </a:ext>
            </a:extLst>
          </p:cNvPr>
          <p:cNvSpPr txBox="1">
            <a:spLocks/>
          </p:cNvSpPr>
          <p:nvPr/>
        </p:nvSpPr>
        <p:spPr>
          <a:xfrm>
            <a:off x="610227" y="2698192"/>
            <a:ext cx="3466773" cy="2093976"/>
          </a:xfrm>
          <a:prstGeom prst="rect">
            <a:avLst/>
          </a:prstGeom>
        </p:spPr>
        <p:txBody>
          <a:bodyPr vert="horz" lIns="0" tIns="45720" rIns="18288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ea typeface="+mn-lt"/>
                <a:cs typeface="+mn-lt"/>
              </a:rPr>
              <a:t>Meticulously assembled by a team of researchers affiliated with Facebook AI</a:t>
            </a:r>
            <a:endParaRPr lang="en-US" sz="2000"/>
          </a:p>
          <a:p>
            <a:r>
              <a:rPr lang="en-US" sz="2000" dirty="0">
                <a:ea typeface="+mn-lt"/>
                <a:cs typeface="+mn-lt"/>
              </a:rPr>
              <a:t>Encompasses diverse meme styles and content, reflecting the dynamic nature of social media expressions</a:t>
            </a:r>
            <a:endParaRPr lang="en-US" sz="200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AEE26E2C-21B7-8EDF-8AB2-AB348A0330ED}"/>
              </a:ext>
            </a:extLst>
          </p:cNvPr>
          <p:cNvSpPr txBox="1">
            <a:spLocks/>
          </p:cNvSpPr>
          <p:nvPr/>
        </p:nvSpPr>
        <p:spPr>
          <a:xfrm>
            <a:off x="4077999" y="2698192"/>
            <a:ext cx="4278619" cy="2093976"/>
          </a:xfrm>
          <a:prstGeom prst="rect">
            <a:avLst/>
          </a:prstGeom>
        </p:spPr>
        <p:txBody>
          <a:bodyPr vert="horz" lIns="0" tIns="45720" rIns="18288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ea typeface="+mn-lt"/>
                <a:cs typeface="+mn-lt"/>
              </a:rPr>
              <a:t>Globally sourced data from Facebook's international user base</a:t>
            </a:r>
          </a:p>
          <a:p>
            <a:r>
              <a:rPr lang="en-US" sz="2000" dirty="0">
                <a:ea typeface="+mn-lt"/>
                <a:cs typeface="+mn-lt"/>
              </a:rPr>
              <a:t>Dataset comprises thousands of annotated memes with image files, text captions, and binary annotations for hate speech</a:t>
            </a:r>
            <a:endParaRPr lang="en-US" sz="2000"/>
          </a:p>
          <a:p>
            <a:r>
              <a:rPr lang="en-US" sz="2000" dirty="0">
                <a:ea typeface="+mn-lt"/>
                <a:cs typeface="+mn-lt"/>
              </a:rPr>
              <a:t>Comprehensive metadata includes origin, publication date, and contextual details</a:t>
            </a:r>
            <a:endParaRPr lang="en-US" sz="2000"/>
          </a:p>
          <a:p>
            <a:r>
              <a:rPr lang="en-US" sz="2000" dirty="0">
                <a:ea typeface="+mn-lt"/>
                <a:cs typeface="+mn-lt"/>
              </a:rPr>
              <a:t>Utilized by researchers to refine detection techniques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33F7BD4C-5495-37FB-72A8-07C7E1D0F436}"/>
              </a:ext>
            </a:extLst>
          </p:cNvPr>
          <p:cNvSpPr txBox="1">
            <a:spLocks/>
          </p:cNvSpPr>
          <p:nvPr/>
        </p:nvSpPr>
        <p:spPr>
          <a:xfrm>
            <a:off x="8334229" y="2698192"/>
            <a:ext cx="3238884" cy="2093976"/>
          </a:xfrm>
          <a:prstGeom prst="rect">
            <a:avLst/>
          </a:prstGeom>
        </p:spPr>
        <p:txBody>
          <a:bodyPr vert="horz" lIns="0" tIns="45720" rIns="18288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ea typeface="+mn-lt"/>
                <a:cs typeface="+mn-lt"/>
              </a:rPr>
              <a:t>Governed by strict ethical standards</a:t>
            </a:r>
          </a:p>
          <a:p>
            <a:r>
              <a:rPr lang="en-US" sz="2000" dirty="0">
                <a:ea typeface="+mn-lt"/>
                <a:cs typeface="+mn-lt"/>
              </a:rPr>
              <a:t>Deployment in research closely monitored to prevent misuse or unethical applications</a:t>
            </a:r>
          </a:p>
          <a:p>
            <a:r>
              <a:rPr lang="en-US" sz="2000" dirty="0">
                <a:ea typeface="+mn-lt"/>
                <a:cs typeface="+mn-lt"/>
              </a:rPr>
              <a:t>Researchers urged to handle data responsibly, focusing on outcomes promoting inclusivity and safety online</a:t>
            </a:r>
            <a:endParaRPr lang="en-US" sz="2000"/>
          </a:p>
        </p:txBody>
      </p:sp>
      <p:sp>
        <p:nvSpPr>
          <p:cNvPr id="11" name="Slide Number Placeholder 16">
            <a:extLst>
              <a:ext uri="{FF2B5EF4-FFF2-40B4-BE49-F238E27FC236}">
                <a16:creationId xmlns:a16="http://schemas.microsoft.com/office/drawing/2014/main" id="{77FAA746-2296-5C83-47F3-B872F5EC07C5}"/>
              </a:ext>
            </a:extLst>
          </p:cNvPr>
          <p:cNvSpPr txBox="1">
            <a:spLocks/>
          </p:cNvSpPr>
          <p:nvPr/>
        </p:nvSpPr>
        <p:spPr>
          <a:xfrm>
            <a:off x="11356848" y="6400800"/>
            <a:ext cx="438912" cy="2468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C0F0449-EF10-3E4D-894D-3DE10CF4206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16E09920-204A-A32B-7DE9-EAA4F013F01A}"/>
              </a:ext>
            </a:extLst>
          </p:cNvPr>
          <p:cNvSpPr txBox="1">
            <a:spLocks/>
          </p:cNvSpPr>
          <p:nvPr/>
        </p:nvSpPr>
        <p:spPr>
          <a:xfrm>
            <a:off x="2683949" y="414471"/>
            <a:ext cx="8550524" cy="129844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1"/>
                </a:solidFill>
                <a:latin typeface="Avenir Next LT Pro"/>
                <a:ea typeface="+mj-lt"/>
                <a:cs typeface="+mj-lt"/>
              </a:rPr>
              <a:t>DATASET DESCRIPTION</a:t>
            </a:r>
            <a:endParaRPr lang="en-US" sz="4000">
              <a:solidFill>
                <a:schemeClr val="tx1"/>
              </a:solidFill>
              <a:latin typeface="Avenir Next LT Pr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8FDABA-71FB-AA4E-4C10-134FEC82B14F}"/>
              </a:ext>
            </a:extLst>
          </p:cNvPr>
          <p:cNvSpPr txBox="1"/>
          <p:nvPr/>
        </p:nvSpPr>
        <p:spPr>
          <a:xfrm>
            <a:off x="541233" y="1702037"/>
            <a:ext cx="3455348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404040"/>
                </a:solidFill>
                <a:ea typeface="+mn-lt"/>
                <a:cs typeface="+mn-lt"/>
              </a:rPr>
              <a:t>Overview of the Facebook Hate Meme Dataset</a:t>
            </a:r>
            <a:endParaRPr lang="en-US" sz="2000" b="1">
              <a:solidFill>
                <a:srgbClr val="404040"/>
              </a:solidFill>
            </a:endParaRPr>
          </a:p>
          <a:p>
            <a:endParaRPr lang="en-US" sz="2000" dirty="0">
              <a:solidFill>
                <a:srgbClr val="40404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4F9BA3-6EC2-9883-5728-AF848490E2BF}"/>
              </a:ext>
            </a:extLst>
          </p:cNvPr>
          <p:cNvSpPr txBox="1"/>
          <p:nvPr/>
        </p:nvSpPr>
        <p:spPr>
          <a:xfrm>
            <a:off x="4073495" y="1716281"/>
            <a:ext cx="3754451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404040"/>
                </a:solidFill>
                <a:ea typeface="+mn-lt"/>
                <a:cs typeface="+mn-lt"/>
              </a:rPr>
              <a:t>Collection Process, Structure, Utility, and Applications</a:t>
            </a:r>
            <a:endParaRPr lang="en-US" sz="2000" b="1">
              <a:solidFill>
                <a:srgbClr val="404040"/>
              </a:solidFill>
            </a:endParaRPr>
          </a:p>
          <a:p>
            <a:pPr algn="ctr"/>
            <a:endParaRPr lang="en-US" b="1" dirty="0">
              <a:solidFill>
                <a:srgbClr val="40404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9300BC-683F-06E2-D153-96DE7B61F2F8}"/>
              </a:ext>
            </a:extLst>
          </p:cNvPr>
          <p:cNvSpPr txBox="1"/>
          <p:nvPr/>
        </p:nvSpPr>
        <p:spPr>
          <a:xfrm>
            <a:off x="8332149" y="1716280"/>
            <a:ext cx="274320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404040"/>
                </a:solidFill>
                <a:ea typeface="+mn-lt"/>
                <a:cs typeface="+mn-lt"/>
              </a:rPr>
              <a:t>Ethical Considerations</a:t>
            </a:r>
            <a:endParaRPr lang="en-US" sz="2000" b="1" dirty="0">
              <a:solidFill>
                <a:srgbClr val="404040"/>
              </a:solidFill>
            </a:endParaRPr>
          </a:p>
          <a:p>
            <a:pPr algn="l"/>
            <a:endParaRPr lang="en-US" sz="2000" b="1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483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E4F7EE-D9FC-8F3D-162B-57BBC98B5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8EFDCFB-74DF-D84B-2A37-34CD5E7A779A}"/>
              </a:ext>
            </a:extLst>
          </p:cNvPr>
          <p:cNvSpPr txBox="1">
            <a:spLocks/>
          </p:cNvSpPr>
          <p:nvPr/>
        </p:nvSpPr>
        <p:spPr>
          <a:xfrm>
            <a:off x="539012" y="2384846"/>
            <a:ext cx="4008004" cy="2093976"/>
          </a:xfrm>
          <a:prstGeom prst="rect">
            <a:avLst/>
          </a:prstGeom>
        </p:spPr>
        <p:txBody>
          <a:bodyPr vert="horz" lIns="0" tIns="45720" rIns="18288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404040"/>
                </a:solidFill>
                <a:ea typeface="+mn-lt"/>
                <a:cs typeface="+mn-lt"/>
              </a:rPr>
              <a:t>Proposed Model: </a:t>
            </a:r>
            <a:r>
              <a:rPr lang="en-US" sz="2000" dirty="0">
                <a:solidFill>
                  <a:srgbClr val="404040"/>
                </a:solidFill>
                <a:ea typeface="+mn-lt"/>
                <a:cs typeface="+mn-lt"/>
              </a:rPr>
              <a:t>CNN enhanced by an Autoencoder for feature extraction.</a:t>
            </a:r>
            <a:endParaRPr lang="en-US" sz="2000">
              <a:solidFill>
                <a:srgbClr val="404040"/>
              </a:solidFill>
            </a:endParaRPr>
          </a:p>
          <a:p>
            <a:r>
              <a:rPr lang="en-US" sz="2000" b="1" dirty="0">
                <a:solidFill>
                  <a:srgbClr val="404040"/>
                </a:solidFill>
                <a:ea typeface="+mn-lt"/>
                <a:cs typeface="+mn-lt"/>
              </a:rPr>
              <a:t>Justification: </a:t>
            </a:r>
            <a:r>
              <a:rPr lang="en-US" sz="2000" dirty="0">
                <a:solidFill>
                  <a:srgbClr val="404040"/>
                </a:solidFill>
                <a:ea typeface="+mn-lt"/>
                <a:cs typeface="+mn-lt"/>
              </a:rPr>
              <a:t>CNNs are effective in capturing visual hierarchies, while Autoencoders enhance feature extraction for nuanced cues.</a:t>
            </a:r>
            <a:endParaRPr lang="en-US" sz="2000">
              <a:solidFill>
                <a:srgbClr val="404040"/>
              </a:solidFill>
            </a:endParaRPr>
          </a:p>
          <a:p>
            <a:r>
              <a:rPr lang="en-US" sz="2000" b="1" dirty="0">
                <a:solidFill>
                  <a:srgbClr val="404040"/>
                </a:solidFill>
                <a:ea typeface="+mn-lt"/>
                <a:cs typeface="+mn-lt"/>
              </a:rPr>
              <a:t>Preliminary Data Processing:</a:t>
            </a:r>
            <a:r>
              <a:rPr lang="en-US" sz="2000" dirty="0">
                <a:solidFill>
                  <a:srgbClr val="404040"/>
                </a:solidFill>
                <a:ea typeface="+mn-lt"/>
                <a:cs typeface="+mn-lt"/>
              </a:rPr>
              <a:t> Resize, normalize images, apply augmentation for robustness.</a:t>
            </a:r>
            <a:endParaRPr lang="en-US" sz="2000">
              <a:solidFill>
                <a:srgbClr val="404040"/>
              </a:solidFill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65EF06FE-A6B8-62CB-9C33-03FF503E75F6}"/>
              </a:ext>
            </a:extLst>
          </p:cNvPr>
          <p:cNvSpPr txBox="1">
            <a:spLocks/>
          </p:cNvSpPr>
          <p:nvPr/>
        </p:nvSpPr>
        <p:spPr>
          <a:xfrm>
            <a:off x="4263155" y="2384846"/>
            <a:ext cx="3993762" cy="2093976"/>
          </a:xfrm>
          <a:prstGeom prst="rect">
            <a:avLst/>
          </a:prstGeom>
        </p:spPr>
        <p:txBody>
          <a:bodyPr vert="horz" lIns="0" tIns="45720" rIns="18288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404040"/>
                </a:solidFill>
                <a:ea typeface="+mn-lt"/>
                <a:cs typeface="+mn-lt"/>
              </a:rPr>
              <a:t>Implemented Model:</a:t>
            </a:r>
            <a:r>
              <a:rPr lang="en-US" sz="2000" dirty="0">
                <a:solidFill>
                  <a:srgbClr val="404040"/>
                </a:solidFill>
                <a:ea typeface="+mn-lt"/>
                <a:cs typeface="+mn-lt"/>
              </a:rPr>
              <a:t> Pipeline with lemmatization, TF-IDF vectorization, Truncated SVD, and a feedforward neural network.</a:t>
            </a:r>
            <a:endParaRPr lang="en-US" sz="2000">
              <a:solidFill>
                <a:srgbClr val="404040"/>
              </a:solidFill>
            </a:endParaRPr>
          </a:p>
          <a:p>
            <a:r>
              <a:rPr lang="en-US" sz="2000" b="1" dirty="0">
                <a:solidFill>
                  <a:srgbClr val="404040"/>
                </a:solidFill>
                <a:ea typeface="+mn-lt"/>
                <a:cs typeface="+mn-lt"/>
              </a:rPr>
              <a:t>Justification:</a:t>
            </a:r>
            <a:r>
              <a:rPr lang="en-US" sz="2000" dirty="0">
                <a:solidFill>
                  <a:srgbClr val="404040"/>
                </a:solidFill>
                <a:ea typeface="+mn-lt"/>
                <a:cs typeface="+mn-lt"/>
              </a:rPr>
              <a:t> TF-IDF highlights relevant words, SVD reduces feature space for efficiency.</a:t>
            </a:r>
            <a:endParaRPr lang="en-US" sz="2000">
              <a:solidFill>
                <a:srgbClr val="404040"/>
              </a:solidFill>
            </a:endParaRPr>
          </a:p>
          <a:p>
            <a:r>
              <a:rPr lang="en-US" sz="2000" b="1" dirty="0">
                <a:solidFill>
                  <a:srgbClr val="404040"/>
                </a:solidFill>
                <a:ea typeface="+mn-lt"/>
                <a:cs typeface="+mn-lt"/>
              </a:rPr>
              <a:t>Preliminary Data Processing:</a:t>
            </a:r>
            <a:r>
              <a:rPr lang="en-US" sz="2000" dirty="0">
                <a:solidFill>
                  <a:srgbClr val="404040"/>
                </a:solidFill>
                <a:ea typeface="+mn-lt"/>
                <a:cs typeface="+mn-lt"/>
              </a:rPr>
              <a:t> Lemmatization, TF-IDF vectorization for meaningful representation.</a:t>
            </a:r>
            <a:endParaRPr lang="en-US" sz="2000">
              <a:solidFill>
                <a:srgbClr val="404040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C091084-81B0-BBB5-065E-4B6414C206C5}"/>
              </a:ext>
            </a:extLst>
          </p:cNvPr>
          <p:cNvSpPr txBox="1">
            <a:spLocks/>
          </p:cNvSpPr>
          <p:nvPr/>
        </p:nvSpPr>
        <p:spPr>
          <a:xfrm>
            <a:off x="11356848" y="6400800"/>
            <a:ext cx="438912" cy="2468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C0F0449-EF10-3E4D-894D-3DE10CF4206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Title 7">
            <a:extLst>
              <a:ext uri="{FF2B5EF4-FFF2-40B4-BE49-F238E27FC236}">
                <a16:creationId xmlns:a16="http://schemas.microsoft.com/office/drawing/2014/main" id="{3E9BBB53-4E31-A747-2D16-FAAC71841371}"/>
              </a:ext>
            </a:extLst>
          </p:cNvPr>
          <p:cNvSpPr txBox="1">
            <a:spLocks/>
          </p:cNvSpPr>
          <p:nvPr/>
        </p:nvSpPr>
        <p:spPr>
          <a:xfrm>
            <a:off x="3189575" y="414471"/>
            <a:ext cx="8493552" cy="129844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1"/>
                </a:solidFill>
                <a:latin typeface="Avenir Next LT Pro"/>
              </a:rPr>
              <a:t>MODELING APPROACH</a:t>
            </a:r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3B01186A-A4F5-1A42-B098-D02E93027F4C}"/>
              </a:ext>
            </a:extLst>
          </p:cNvPr>
          <p:cNvSpPr txBox="1">
            <a:spLocks/>
          </p:cNvSpPr>
          <p:nvPr/>
        </p:nvSpPr>
        <p:spPr>
          <a:xfrm>
            <a:off x="7985278" y="2384846"/>
            <a:ext cx="3972395" cy="2093976"/>
          </a:xfrm>
          <a:prstGeom prst="rect">
            <a:avLst/>
          </a:prstGeom>
        </p:spPr>
        <p:txBody>
          <a:bodyPr vert="horz" lIns="0" tIns="45720" rIns="18288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404040"/>
                </a:solidFill>
                <a:ea typeface="+mn-lt"/>
                <a:cs typeface="+mn-lt"/>
              </a:rPr>
              <a:t>Implemented Model: </a:t>
            </a:r>
            <a:r>
              <a:rPr lang="en-US" sz="2000" dirty="0">
                <a:solidFill>
                  <a:srgbClr val="404040"/>
                </a:solidFill>
                <a:ea typeface="+mn-lt"/>
                <a:cs typeface="+mn-lt"/>
              </a:rPr>
              <a:t>Dense Neural Network integrating pre-trained image features and TF-IDF text vectors.</a:t>
            </a:r>
            <a:endParaRPr lang="en-US" sz="2000">
              <a:solidFill>
                <a:srgbClr val="404040"/>
              </a:solidFill>
            </a:endParaRPr>
          </a:p>
          <a:p>
            <a:r>
              <a:rPr lang="en-US" sz="2000" b="1" dirty="0">
                <a:solidFill>
                  <a:srgbClr val="404040"/>
                </a:solidFill>
                <a:ea typeface="+mn-lt"/>
                <a:cs typeface="+mn-lt"/>
              </a:rPr>
              <a:t>Justification:</a:t>
            </a:r>
            <a:r>
              <a:rPr lang="en-US" sz="2000" dirty="0">
                <a:solidFill>
                  <a:srgbClr val="404040"/>
                </a:solidFill>
                <a:ea typeface="+mn-lt"/>
                <a:cs typeface="+mn-lt"/>
              </a:rPr>
              <a:t> Utilizes pre-trained models for efficient feature extraction and integration.</a:t>
            </a:r>
            <a:endParaRPr lang="en-US" sz="2000">
              <a:solidFill>
                <a:srgbClr val="404040"/>
              </a:solidFill>
            </a:endParaRPr>
          </a:p>
          <a:p>
            <a:r>
              <a:rPr lang="en-US" sz="2000" b="1" dirty="0">
                <a:solidFill>
                  <a:srgbClr val="404040"/>
                </a:solidFill>
                <a:ea typeface="+mn-lt"/>
                <a:cs typeface="+mn-lt"/>
              </a:rPr>
              <a:t>Preliminary Data Processing:</a:t>
            </a:r>
            <a:r>
              <a:rPr lang="en-US" sz="2000" dirty="0">
                <a:solidFill>
                  <a:srgbClr val="404040"/>
                </a:solidFill>
                <a:ea typeface="+mn-lt"/>
                <a:cs typeface="+mn-lt"/>
              </a:rPr>
              <a:t> Resize, normalize images; tokenization, TF-IDF for text, padding for alignment.</a:t>
            </a:r>
            <a:endParaRPr lang="en-US" sz="2000">
              <a:solidFill>
                <a:srgbClr val="40404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6F36C3-6EE4-0AFB-4480-37D47A52B2C9}"/>
              </a:ext>
            </a:extLst>
          </p:cNvPr>
          <p:cNvSpPr txBox="1"/>
          <p:nvPr/>
        </p:nvSpPr>
        <p:spPr>
          <a:xfrm>
            <a:off x="712148" y="1573850"/>
            <a:ext cx="3505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404040"/>
                </a:solidFill>
                <a:ea typeface="+mn-lt"/>
                <a:cs typeface="+mn-lt"/>
              </a:rPr>
              <a:t>A. Image-Only Model</a:t>
            </a:r>
            <a:endParaRPr lang="en-US" sz="2000" b="1">
              <a:solidFill>
                <a:srgbClr val="40404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E7FC02-AA6D-E7F8-069A-ACBCF9234764}"/>
              </a:ext>
            </a:extLst>
          </p:cNvPr>
          <p:cNvSpPr txBox="1"/>
          <p:nvPr/>
        </p:nvSpPr>
        <p:spPr>
          <a:xfrm>
            <a:off x="4693064" y="1573850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404040"/>
                </a:solidFill>
                <a:ea typeface="+mn-lt"/>
                <a:cs typeface="+mn-lt"/>
              </a:rPr>
              <a:t>B. Text-Only Model</a:t>
            </a:r>
            <a:endParaRPr lang="en-US" sz="2000" b="1">
              <a:solidFill>
                <a:srgbClr val="40404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B87495-4E5D-5459-6808-E19730D0783E}"/>
              </a:ext>
            </a:extLst>
          </p:cNvPr>
          <p:cNvSpPr txBox="1"/>
          <p:nvPr/>
        </p:nvSpPr>
        <p:spPr>
          <a:xfrm>
            <a:off x="8253810" y="1573849"/>
            <a:ext cx="343398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404040"/>
                </a:solidFill>
                <a:ea typeface="+mn-lt"/>
                <a:cs typeface="+mn-lt"/>
              </a:rPr>
              <a:t>C. Combined Text-Image Model</a:t>
            </a:r>
            <a:endParaRPr lang="en-US" sz="2000" b="1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52850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9FDCA-C89E-DD98-2B20-301FD4978E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49738" y="2244866"/>
            <a:ext cx="7520754" cy="1179576"/>
          </a:xfr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sz="2000" b="1" dirty="0">
                <a:ea typeface="+mn-lt"/>
                <a:cs typeface="+mn-lt"/>
              </a:rPr>
              <a:t>Accuracy: </a:t>
            </a:r>
            <a:r>
              <a:rPr lang="en-US" sz="2000" dirty="0">
                <a:ea typeface="+mn-lt"/>
                <a:cs typeface="+mn-lt"/>
              </a:rPr>
              <a:t>Proportion of correct predictions (true positives and true negatives) out of all predictions made.</a:t>
            </a:r>
            <a:endParaRPr lang="en-US" sz="2000" dirty="0"/>
          </a:p>
          <a:p>
            <a:r>
              <a:rPr lang="en-US" sz="2000" b="1" dirty="0">
                <a:ea typeface="+mn-lt"/>
                <a:cs typeface="+mn-lt"/>
              </a:rPr>
              <a:t>Area Under the ROC Curve (AUC-ROC):</a:t>
            </a:r>
            <a:r>
              <a:rPr lang="en-US" sz="2000" dirty="0">
                <a:ea typeface="+mn-lt"/>
                <a:cs typeface="+mn-lt"/>
              </a:rPr>
              <a:t> Likelihood that the model ranks a random positive example higher than a random negative example.</a:t>
            </a:r>
            <a:endParaRPr lang="en-US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3620A9-CB8B-D241-7F16-B4BAF00452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078223" y="4484977"/>
            <a:ext cx="7898194" cy="1243668"/>
          </a:xfr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sz="2000" b="1" dirty="0">
                <a:ea typeface="+mn-lt"/>
                <a:cs typeface="+mn-lt"/>
              </a:rPr>
              <a:t>Accuracy</a:t>
            </a:r>
            <a:r>
              <a:rPr lang="en-US" sz="2000" dirty="0">
                <a:ea typeface="+mn-lt"/>
                <a:cs typeface="+mn-lt"/>
              </a:rPr>
              <a:t>: Provides a quick overview of performance, but must be considered alongside other metrics, especially with imbalanced datasets.</a:t>
            </a:r>
            <a:endParaRPr lang="en-US" sz="2000" dirty="0"/>
          </a:p>
          <a:p>
            <a:r>
              <a:rPr lang="en-US" sz="2000" b="1" dirty="0">
                <a:ea typeface="+mn-lt"/>
                <a:cs typeface="+mn-lt"/>
              </a:rPr>
              <a:t>AUC-ROC</a:t>
            </a:r>
            <a:r>
              <a:rPr lang="en-US" sz="2000" dirty="0">
                <a:ea typeface="+mn-lt"/>
                <a:cs typeface="+mn-lt"/>
              </a:rPr>
              <a:t>: Evaluates the model's capability to distinguish between classes under different thresholds, crucial for practical applications.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72017-4261-F3BC-B0B5-5E252A0580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84FC886-E78F-EFDE-6890-AE8C4062A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59" y="1424"/>
            <a:ext cx="10936224" cy="1325563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venir Next LT Pro"/>
              </a:rPr>
              <a:t>EVALUATION METRICS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7FC5A0-2123-14DE-7A17-EC0722308F07}"/>
              </a:ext>
            </a:extLst>
          </p:cNvPr>
          <p:cNvSpPr txBox="1"/>
          <p:nvPr/>
        </p:nvSpPr>
        <p:spPr>
          <a:xfrm>
            <a:off x="4009402" y="1716280"/>
            <a:ext cx="417462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404040"/>
                </a:solidFill>
                <a:ea typeface="+mn-lt"/>
                <a:cs typeface="+mn-lt"/>
              </a:rPr>
              <a:t>A. Definition of Metrics</a:t>
            </a:r>
            <a:endParaRPr lang="en-US" sz="2000" b="1">
              <a:solidFill>
                <a:srgbClr val="40404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29CB9C-E1C1-6C22-A097-9CF4F12A4D5D}"/>
              </a:ext>
            </a:extLst>
          </p:cNvPr>
          <p:cNvSpPr txBox="1"/>
          <p:nvPr/>
        </p:nvSpPr>
        <p:spPr>
          <a:xfrm>
            <a:off x="4009403" y="4087738"/>
            <a:ext cx="468024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404040"/>
                </a:solidFill>
                <a:ea typeface="+mn-lt"/>
                <a:cs typeface="+mn-lt"/>
              </a:rPr>
              <a:t>B. Justification of Metrics</a:t>
            </a:r>
            <a:endParaRPr lang="en-US" sz="2000" b="1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44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61167-A015-14F3-0E66-61289B857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977" y="499929"/>
            <a:ext cx="10936224" cy="1325563"/>
          </a:xfrm>
        </p:spPr>
        <p:txBody>
          <a:bodyPr/>
          <a:lstStyle/>
          <a:p>
            <a:r>
              <a:rPr lang="en-US" sz="4000" dirty="0">
                <a:solidFill>
                  <a:schemeClr val="tx1"/>
                </a:solidFill>
                <a:latin typeface="Avenir Next LT Pro"/>
              </a:rPr>
              <a:t>RESULT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315FFF-D345-3845-FE27-1023E9448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6DFD360-CF9A-4E41-7F53-25592CB30A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6112854"/>
              </p:ext>
            </p:extLst>
          </p:nvPr>
        </p:nvGraphicFramePr>
        <p:xfrm>
          <a:off x="969963" y="1947863"/>
          <a:ext cx="10328568" cy="4232964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2592224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1578998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1635969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1493540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  <a:gridCol w="1493540">
                  <a:extLst>
                    <a:ext uri="{9D8B030D-6E8A-4147-A177-3AD203B41FA5}">
                      <a16:colId xmlns:a16="http://schemas.microsoft.com/office/drawing/2014/main" val="2755691855"/>
                    </a:ext>
                  </a:extLst>
                </a:gridCol>
                <a:gridCol w="1534297">
                  <a:extLst>
                    <a:ext uri="{9D8B030D-6E8A-4147-A177-3AD203B41FA5}">
                      <a16:colId xmlns:a16="http://schemas.microsoft.com/office/drawing/2014/main" val="1912503585"/>
                    </a:ext>
                  </a:extLst>
                </a:gridCol>
              </a:tblGrid>
              <a:tr h="80678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rgbClr val="404040"/>
                          </a:solidFill>
                          <a:latin typeface="Avenir Next LT Pro"/>
                        </a:rPr>
                        <a:t>Model Description</a:t>
                      </a:r>
                      <a:endParaRPr lang="en-US" sz="2000" b="1">
                        <a:solidFill>
                          <a:srgbClr val="404040"/>
                        </a:solidFill>
                        <a:latin typeface="Avenir Next LT Pro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rgbClr val="404040"/>
                          </a:solidFill>
                        </a:rPr>
                        <a:t>Accuracy</a:t>
                      </a:r>
                      <a:endParaRPr lang="en-US" sz="2000" b="1" i="0" dirty="0">
                        <a:solidFill>
                          <a:srgbClr val="404040"/>
                        </a:solidFill>
                        <a:latin typeface="Avenir Next LT Pro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rgbClr val="404040"/>
                          </a:solidFill>
                        </a:rPr>
                        <a:t>Precision</a:t>
                      </a:r>
                      <a:endParaRPr lang="en-US" sz="2000" b="1" i="0" dirty="0">
                        <a:solidFill>
                          <a:srgbClr val="404040"/>
                        </a:solidFill>
                        <a:latin typeface="Avenir Next LT Pro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rgbClr val="404040"/>
                          </a:solidFill>
                        </a:rPr>
                        <a:t>Recall</a:t>
                      </a:r>
                      <a:endParaRPr lang="en-US" sz="2000" b="1" i="0" dirty="0">
                        <a:solidFill>
                          <a:srgbClr val="404040"/>
                        </a:solidFill>
                        <a:latin typeface="Avenir Next LT Pro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rgbClr val="404040"/>
                          </a:solidFill>
                        </a:rPr>
                        <a:t>F1 Score</a:t>
                      </a:r>
                      <a:endParaRPr lang="en-US" sz="2000" b="1" i="0" dirty="0">
                        <a:solidFill>
                          <a:srgbClr val="404040"/>
                        </a:solidFill>
                        <a:latin typeface="Avenir Next LT Pro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rgbClr val="404040"/>
                          </a:solidFill>
                          <a:latin typeface="Avenir Next LT Pro"/>
                        </a:rPr>
                        <a:t>AUC</a:t>
                      </a:r>
                      <a:endParaRPr lang="en-US" b="1" dirty="0"/>
                    </a:p>
                  </a:txBody>
                  <a:tcPr anchor="ctr">
                    <a:lnL w="76200">
                      <a:solidFill>
                        <a:schemeClr val="accent1"/>
                      </a:solidFill>
                    </a:lnL>
                    <a:lnR w="76200">
                      <a:solidFill>
                        <a:schemeClr val="accent1"/>
                      </a:solidFill>
                    </a:lnR>
                    <a:lnT w="76200">
                      <a:solidFill>
                        <a:schemeClr val="accent1"/>
                      </a:solidFill>
                    </a:lnT>
                    <a:lnB w="76200">
                      <a:solidFill>
                        <a:schemeClr val="accent1"/>
                      </a:solidFill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80678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404040"/>
                          </a:solidFill>
                        </a:rPr>
                        <a:t>Text-based Neural Network</a:t>
                      </a:r>
                      <a:endParaRPr lang="en-US" sz="2000" b="1" i="0" dirty="0">
                        <a:solidFill>
                          <a:srgbClr val="404040"/>
                        </a:solidFill>
                        <a:latin typeface="Avenir Next LT Pro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404040"/>
                          </a:solidFill>
                        </a:rPr>
                        <a:t>69.41%</a:t>
                      </a:r>
                      <a:endParaRPr lang="en-US" dirty="0"/>
                    </a:p>
                  </a:txBody>
                  <a:tcPr anchor="ctr">
                    <a:lnL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6722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404040"/>
                          </a:solidFill>
                        </a:rPr>
                        <a:t>64.79%</a:t>
                      </a:r>
                      <a:endParaRPr lang="en-US" dirty="0"/>
                    </a:p>
                  </a:txBody>
                  <a:tcPr anchor="ctr">
                    <a:lnL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6722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404040"/>
                          </a:solidFill>
                        </a:rPr>
                        <a:t>36.80%</a:t>
                      </a:r>
                      <a:endParaRPr lang="en-US" dirty="0"/>
                    </a:p>
                  </a:txBody>
                  <a:tcPr anchor="ctr">
                    <a:lnL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6722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404040"/>
                          </a:solidFill>
                        </a:rPr>
                        <a:t>46.94%</a:t>
                      </a:r>
                      <a:endParaRPr lang="en-US" dirty="0"/>
                    </a:p>
                  </a:txBody>
                  <a:tcPr anchor="ctr">
                    <a:lnL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6722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404040"/>
                          </a:solidFill>
                        </a:rPr>
                        <a:t>62.59%</a:t>
                      </a:r>
                      <a:endParaRPr lang="en-US" dirty="0"/>
                    </a:p>
                  </a:txBody>
                  <a:tcPr anchor="ctr">
                    <a:lnL w="76200">
                      <a:solidFill>
                        <a:schemeClr val="accent1"/>
                      </a:solidFill>
                    </a:lnL>
                    <a:lnR w="76200">
                      <a:solidFill>
                        <a:schemeClr val="accent1"/>
                      </a:solidFill>
                    </a:lnR>
                    <a:lnT w="76200">
                      <a:solidFill>
                        <a:schemeClr val="accent1"/>
                      </a:solidFill>
                    </a:lnT>
                    <a:lnB w="76200">
                      <a:solidFill>
                        <a:schemeClr val="accent1"/>
                      </a:solidFill>
                    </a:lnB>
                    <a:solidFill>
                      <a:schemeClr val="accent4">
                        <a:lumMod val="20000"/>
                        <a:lumOff val="80000"/>
                        <a:alpha val="6722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80678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404040"/>
                          </a:solidFill>
                        </a:rPr>
                        <a:t>Combined Text and Image Model</a:t>
                      </a:r>
                      <a:endParaRPr lang="en-US" dirty="0"/>
                    </a:p>
                  </a:txBody>
                  <a:tcPr anchor="ctr">
                    <a:lnL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404040"/>
                          </a:solidFill>
                        </a:rPr>
                        <a:t>65.12%</a:t>
                      </a:r>
                      <a:endParaRPr lang="en-US" dirty="0"/>
                    </a:p>
                  </a:txBody>
                  <a:tcPr anchor="ctr">
                    <a:lnL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6722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404040"/>
                          </a:solidFill>
                        </a:rPr>
                        <a:t>52.68%</a:t>
                      </a:r>
                      <a:endParaRPr lang="en-US" dirty="0"/>
                    </a:p>
                  </a:txBody>
                  <a:tcPr anchor="ctr">
                    <a:lnL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6722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404040"/>
                          </a:solidFill>
                        </a:rPr>
                        <a:t>50.24%</a:t>
                      </a:r>
                      <a:endParaRPr lang="en-US" dirty="0"/>
                    </a:p>
                  </a:txBody>
                  <a:tcPr anchor="ctr">
                    <a:lnL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6722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404040"/>
                          </a:solidFill>
                        </a:rPr>
                        <a:t>51.43%</a:t>
                      </a:r>
                      <a:endParaRPr lang="en-US" dirty="0"/>
                    </a:p>
                  </a:txBody>
                  <a:tcPr anchor="ctr">
                    <a:lnL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6722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404040"/>
                          </a:solidFill>
                        </a:rPr>
                        <a:t>66.25%</a:t>
                      </a:r>
                      <a:endParaRPr lang="en-US" dirty="0"/>
                    </a:p>
                  </a:txBody>
                  <a:tcPr anchor="ctr">
                    <a:lnL w="76200">
                      <a:solidFill>
                        <a:schemeClr val="accent1"/>
                      </a:solidFill>
                    </a:lnL>
                    <a:lnR w="76200">
                      <a:solidFill>
                        <a:schemeClr val="accent1"/>
                      </a:solidFill>
                    </a:lnR>
                    <a:lnT w="76200">
                      <a:solidFill>
                        <a:schemeClr val="accent1"/>
                      </a:solidFill>
                    </a:lnT>
                    <a:lnB w="76200">
                      <a:solidFill>
                        <a:schemeClr val="accent1"/>
                      </a:solidFill>
                    </a:lnB>
                    <a:solidFill>
                      <a:schemeClr val="accent3">
                        <a:lumMod val="20000"/>
                        <a:lumOff val="80000"/>
                        <a:alpha val="6722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80678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404040"/>
                          </a:solidFill>
                        </a:rPr>
                        <a:t>Image-based Convolutional Network</a:t>
                      </a:r>
                      <a:endParaRPr lang="en-US" dirty="0"/>
                    </a:p>
                  </a:txBody>
                  <a:tcPr anchor="ctr">
                    <a:lnL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404040"/>
                          </a:solidFill>
                        </a:rPr>
                        <a:t>58.71%</a:t>
                      </a:r>
                      <a:endParaRPr lang="en-US" dirty="0"/>
                    </a:p>
                  </a:txBody>
                  <a:tcPr anchor="ctr">
                    <a:lnL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6722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404040"/>
                          </a:solidFill>
                        </a:rPr>
                        <a:t>40.41%</a:t>
                      </a:r>
                      <a:endParaRPr lang="en-US" dirty="0"/>
                    </a:p>
                  </a:txBody>
                  <a:tcPr anchor="ctr">
                    <a:lnL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6722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404040"/>
                          </a:solidFill>
                        </a:rPr>
                        <a:t>48.40%</a:t>
                      </a:r>
                      <a:endParaRPr lang="en-US" dirty="0"/>
                    </a:p>
                  </a:txBody>
                  <a:tcPr anchor="ctr">
                    <a:lnL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6722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404040"/>
                          </a:solidFill>
                        </a:rPr>
                        <a:t>37.99%</a:t>
                      </a:r>
                      <a:endParaRPr lang="en-US" dirty="0"/>
                    </a:p>
                  </a:txBody>
                  <a:tcPr anchor="ctr">
                    <a:lnL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6722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404040"/>
                          </a:solidFill>
                        </a:rPr>
                        <a:t>53.62%</a:t>
                      </a:r>
                      <a:endParaRPr lang="en-US" dirty="0"/>
                    </a:p>
                  </a:txBody>
                  <a:tcPr anchor="ctr">
                    <a:lnL w="76200">
                      <a:solidFill>
                        <a:schemeClr val="accent1"/>
                      </a:solidFill>
                    </a:lnL>
                    <a:lnR w="76200">
                      <a:solidFill>
                        <a:schemeClr val="accent1"/>
                      </a:solidFill>
                    </a:lnR>
                    <a:lnT w="76200">
                      <a:solidFill>
                        <a:schemeClr val="accent1"/>
                      </a:solidFill>
                    </a:lnT>
                    <a:lnB w="76200">
                      <a:solidFill>
                        <a:schemeClr val="accent1"/>
                      </a:solidFill>
                    </a:lnB>
                    <a:solidFill>
                      <a:schemeClr val="accent4">
                        <a:lumMod val="20000"/>
                        <a:lumOff val="80000"/>
                        <a:alpha val="6722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80678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404040"/>
                          </a:solidFill>
                        </a:rPr>
                        <a:t>Autoencoder with Classification</a:t>
                      </a:r>
                      <a:endParaRPr lang="en-US" dirty="0"/>
                    </a:p>
                  </a:txBody>
                  <a:tcPr anchor="ctr">
                    <a:lnL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404040"/>
                          </a:solidFill>
                        </a:rPr>
                        <a:t>51.15%</a:t>
                      </a:r>
                      <a:endParaRPr lang="en-US" dirty="0"/>
                    </a:p>
                  </a:txBody>
                  <a:tcPr anchor="ctr">
                    <a:lnL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6722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404040"/>
                          </a:solidFill>
                        </a:rPr>
                        <a:t>50.00%</a:t>
                      </a:r>
                      <a:endParaRPr lang="en-US" dirty="0"/>
                    </a:p>
                  </a:txBody>
                  <a:tcPr anchor="ctr">
                    <a:lnL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6722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404040"/>
                          </a:solidFill>
                        </a:rPr>
                        <a:t>11.07%</a:t>
                      </a:r>
                      <a:endParaRPr lang="en-US" dirty="0"/>
                    </a:p>
                  </a:txBody>
                  <a:tcPr anchor="ctr">
                    <a:lnL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6722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404040"/>
                          </a:solidFill>
                        </a:rPr>
                        <a:t>18.13%</a:t>
                      </a:r>
                      <a:endParaRPr lang="en-US" dirty="0"/>
                    </a:p>
                  </a:txBody>
                  <a:tcPr anchor="ctr">
                    <a:lnL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6722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404040"/>
                          </a:solidFill>
                        </a:rPr>
                        <a:t>50.25%</a:t>
                      </a:r>
                      <a:endParaRPr lang="en-US" dirty="0"/>
                    </a:p>
                  </a:txBody>
                  <a:tcPr anchor="ctr">
                    <a:lnL w="76200">
                      <a:solidFill>
                        <a:schemeClr val="accent1"/>
                      </a:solidFill>
                    </a:lnL>
                    <a:lnR w="76200">
                      <a:solidFill>
                        <a:schemeClr val="accent1"/>
                      </a:solidFill>
                    </a:lnR>
                    <a:lnT w="76200">
                      <a:solidFill>
                        <a:schemeClr val="accent1"/>
                      </a:solidFill>
                    </a:lnT>
                    <a:lnB w="76200">
                      <a:solidFill>
                        <a:schemeClr val="accent1"/>
                      </a:solidFill>
                    </a:lnB>
                    <a:solidFill>
                      <a:schemeClr val="accent3">
                        <a:lumMod val="20000"/>
                        <a:lumOff val="80000"/>
                        <a:alpha val="6722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50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728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6D350-E587-395F-DDCF-E34116548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837" y="1424"/>
            <a:ext cx="10936224" cy="1325563"/>
          </a:xfrm>
        </p:spPr>
        <p:txBody>
          <a:bodyPr/>
          <a:lstStyle/>
          <a:p>
            <a:r>
              <a:rPr lang="en-US" sz="4000" dirty="0">
                <a:solidFill>
                  <a:schemeClr val="tx1"/>
                </a:solidFill>
                <a:latin typeface="Avenir Next LT Pro"/>
                <a:ea typeface="+mj-lt"/>
                <a:cs typeface="+mj-lt"/>
              </a:rPr>
              <a:t>CONCLUSION AND FUTURE RESEARCH</a:t>
            </a:r>
            <a:endParaRPr lang="en-US" sz="4000">
              <a:solidFill>
                <a:schemeClr val="tx1"/>
              </a:solidFill>
              <a:latin typeface="Avenir Next LT Pro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19FD4-630D-D3AD-7DEB-79126E03A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050" y="1328102"/>
            <a:ext cx="10395844" cy="437083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>
                <a:ea typeface="+mn-lt"/>
                <a:cs typeface="+mn-lt"/>
              </a:rPr>
              <a:t>Developed ML models for hate speech detection in memes using text and image data.</a:t>
            </a:r>
          </a:p>
          <a:p>
            <a:r>
              <a:rPr lang="en-US" sz="2000" dirty="0">
                <a:ea typeface="+mn-lt"/>
                <a:cs typeface="+mn-lt"/>
              </a:rPr>
              <a:t>Utilized TF-IDF, pre-trained image models, and Dense Neural Networks for multimodal analysis.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Methodology significantly enhances accuracy and processing efficiency, validated by comprehensive performance metrics.</a:t>
            </a:r>
            <a:endParaRPr lang="en-US" dirty="0">
              <a:ea typeface="+mn-lt"/>
              <a:cs typeface="+mn-lt"/>
            </a:endParaRP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Future Research</a:t>
            </a:r>
            <a:endParaRPr lang="en-US" sz="2000" b="1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b="1" dirty="0">
                <a:ea typeface="+mn-lt"/>
                <a:cs typeface="+mn-lt"/>
              </a:rPr>
              <a:t>Advanced Model Architectures:</a:t>
            </a:r>
            <a:r>
              <a:rPr lang="en-US" sz="2000" dirty="0">
                <a:ea typeface="+mn-lt"/>
                <a:cs typeface="+mn-lt"/>
              </a:rPr>
              <a:t> Experiment with deep learning transformers for better contextual understanding.</a:t>
            </a:r>
            <a:endParaRPr lang="en-US" sz="20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b="1" dirty="0">
                <a:ea typeface="+mn-lt"/>
                <a:cs typeface="+mn-lt"/>
              </a:rPr>
              <a:t>Adaptation Across Platforms:</a:t>
            </a:r>
            <a:r>
              <a:rPr lang="en-US" sz="2000" dirty="0">
                <a:ea typeface="+mn-lt"/>
                <a:cs typeface="+mn-lt"/>
              </a:rPr>
              <a:t> Evaluate models' adaptability across diverse digital platforms.</a:t>
            </a:r>
            <a:endParaRPr lang="en-US" sz="20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b="1" dirty="0">
                <a:ea typeface="+mn-lt"/>
                <a:cs typeface="+mn-lt"/>
              </a:rPr>
              <a:t>Real-time Application:</a:t>
            </a:r>
            <a:r>
              <a:rPr lang="en-US" sz="2000" dirty="0">
                <a:ea typeface="+mn-lt"/>
                <a:cs typeface="+mn-lt"/>
              </a:rPr>
              <a:t> Implement models in real-time moderation systems for effectiveness assessment.</a:t>
            </a:r>
            <a:endParaRPr lang="en-US" sz="20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b="1" dirty="0">
                <a:ea typeface="+mn-lt"/>
                <a:cs typeface="+mn-lt"/>
              </a:rPr>
              <a:t>Multimodal Integration Techniques:</a:t>
            </a:r>
            <a:r>
              <a:rPr lang="en-US" sz="2000" dirty="0">
                <a:ea typeface="+mn-lt"/>
                <a:cs typeface="+mn-lt"/>
              </a:rPr>
              <a:t> Explore advanced methods like attention mechanisms for enhanced understanding of text-image relationships.</a:t>
            </a:r>
            <a:endParaRPr lang="en-US" sz="20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F940F3-0AE4-9A90-903E-224F4F6A5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729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1">
      <a:dk1>
        <a:srgbClr val="010101"/>
      </a:dk1>
      <a:lt1>
        <a:srgbClr val="FFFFFF"/>
      </a:lt1>
      <a:dk2>
        <a:srgbClr val="F9987F"/>
      </a:dk2>
      <a:lt2>
        <a:srgbClr val="E6E3E5"/>
      </a:lt2>
      <a:accent1>
        <a:srgbClr val="E4E1DB"/>
      </a:accent1>
      <a:accent2>
        <a:srgbClr val="C08D80"/>
      </a:accent2>
      <a:accent3>
        <a:srgbClr val="D3B9AA"/>
      </a:accent3>
      <a:accent4>
        <a:srgbClr val="C17250"/>
      </a:accent4>
      <a:accent5>
        <a:srgbClr val="6F4838"/>
      </a:accent5>
      <a:accent6>
        <a:srgbClr val="9F5700"/>
      </a:accent6>
      <a:hlink>
        <a:srgbClr val="9F5700"/>
      </a:hlink>
      <a:folHlink>
        <a:srgbClr val="BF8C7F"/>
      </a:folHlink>
    </a:clrScheme>
    <a:fontScheme name="Custom 42">
      <a:majorFont>
        <a:latin typeface="Bodoni MT Condense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33CA24C-CD06-4FED-9400-8722D47B2DE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A8DECC2-4004-45B0-9152-E844B904755D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D7B06D1-7850-46BB-A9CE-FFFBBA2716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TM00089993</Template>
  <TotalTime>0</TotalTime>
  <Words>427</Words>
  <Application>Microsoft Office PowerPoint</Application>
  <PresentationFormat>Widescreen</PresentationFormat>
  <Paragraphs>137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DETECTION OF HATE SPEECH IN MEMES THROUGH MULTIMODAL INTEGRATION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EVALUATION METRICS</vt:lpstr>
      <vt:lpstr>RESULT</vt:lpstr>
      <vt:lpstr>CONCLUSION AND FUTURE RESEARCH</vt:lpstr>
      <vt:lpstr>THANK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/>
  <cp:lastModifiedBy/>
  <cp:revision>513</cp:revision>
  <dcterms:created xsi:type="dcterms:W3CDTF">2024-05-02T22:23:42Z</dcterms:created>
  <dcterms:modified xsi:type="dcterms:W3CDTF">2024-05-03T01:00:16Z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