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29"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30" r:id="rId17"/>
    <p:sldId id="431" r:id="rId18"/>
    <p:sldId id="407" r:id="rId19"/>
    <p:sldId id="387" r:id="rId20"/>
    <p:sldId id="432" r:id="rId21"/>
    <p:sldId id="433" r:id="rId22"/>
    <p:sldId id="383" r:id="rId23"/>
    <p:sldId id="428"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oju Meghana" userId="d9a4f4407cd4b2bb" providerId="LiveId" clId="{1AFA1393-D169-40FC-B6C7-71E78CB2FF6A}"/>
    <pc:docChg chg="undo custSel addSld delSld modSld">
      <pc:chgData name="Maroju Meghana" userId="d9a4f4407cd4b2bb" providerId="LiveId" clId="{1AFA1393-D169-40FC-B6C7-71E78CB2FF6A}" dt="2024-03-21T12:38:23.372" v="407" actId="12"/>
      <pc:docMkLst>
        <pc:docMk/>
      </pc:docMkLst>
      <pc:sldChg chg="modSp del mod">
        <pc:chgData name="Maroju Meghana" userId="d9a4f4407cd4b2bb" providerId="LiveId" clId="{1AFA1393-D169-40FC-B6C7-71E78CB2FF6A}" dt="2024-03-21T10:11:20.984" v="117" actId="47"/>
        <pc:sldMkLst>
          <pc:docMk/>
          <pc:sldMk cId="0" sldId="256"/>
        </pc:sldMkLst>
        <pc:spChg chg="mod">
          <ac:chgData name="Maroju Meghana" userId="d9a4f4407cd4b2bb" providerId="LiveId" clId="{1AFA1393-D169-40FC-B6C7-71E78CB2FF6A}" dt="2024-03-21T10:06:59.507" v="41" actId="20577"/>
          <ac:spMkLst>
            <pc:docMk/>
            <pc:sldMk cId="0" sldId="256"/>
            <ac:spMk id="2" creationId="{00000000-0000-0000-0000-000000000000}"/>
          </ac:spMkLst>
        </pc:spChg>
        <pc:spChg chg="mod">
          <ac:chgData name="Maroju Meghana" userId="d9a4f4407cd4b2bb" providerId="LiveId" clId="{1AFA1393-D169-40FC-B6C7-71E78CB2FF6A}" dt="2024-03-21T10:10:40.684" v="115" actId="20577"/>
          <ac:spMkLst>
            <pc:docMk/>
            <pc:sldMk cId="0" sldId="256"/>
            <ac:spMk id="3" creationId="{00000000-0000-0000-0000-000000000000}"/>
          </ac:spMkLst>
        </pc:spChg>
        <pc:spChg chg="mod">
          <ac:chgData name="Maroju Meghana" userId="d9a4f4407cd4b2bb" providerId="LiveId" clId="{1AFA1393-D169-40FC-B6C7-71E78CB2FF6A}" dt="2024-03-21T10:10:25.896" v="114" actId="20577"/>
          <ac:spMkLst>
            <pc:docMk/>
            <pc:sldMk cId="0" sldId="256"/>
            <ac:spMk id="4" creationId="{00000000-0000-0000-0000-000000000000}"/>
          </ac:spMkLst>
        </pc:spChg>
      </pc:sldChg>
      <pc:sldChg chg="addSp modSp mod">
        <pc:chgData name="Maroju Meghana" userId="d9a4f4407cd4b2bb" providerId="LiveId" clId="{1AFA1393-D169-40FC-B6C7-71E78CB2FF6A}" dt="2024-03-21T10:23:56.820" v="202" actId="5793"/>
        <pc:sldMkLst>
          <pc:docMk/>
          <pc:sldMk cId="0" sldId="259"/>
        </pc:sldMkLst>
        <pc:spChg chg="add mod">
          <ac:chgData name="Maroju Meghana" userId="d9a4f4407cd4b2bb" providerId="LiveId" clId="{1AFA1393-D169-40FC-B6C7-71E78CB2FF6A}" dt="2024-03-21T10:23:56.820" v="202" actId="5793"/>
          <ac:spMkLst>
            <pc:docMk/>
            <pc:sldMk cId="0" sldId="259"/>
            <ac:spMk id="3" creationId="{D5BF8993-3518-4E11-4AAE-20CCE0B61864}"/>
          </ac:spMkLst>
        </pc:spChg>
      </pc:sldChg>
      <pc:sldChg chg="addSp modSp mod">
        <pc:chgData name="Maroju Meghana" userId="d9a4f4407cd4b2bb" providerId="LiveId" clId="{1AFA1393-D169-40FC-B6C7-71E78CB2FF6A}" dt="2024-03-21T10:43:02.671" v="240" actId="1076"/>
        <pc:sldMkLst>
          <pc:docMk/>
          <pc:sldMk cId="0" sldId="282"/>
        </pc:sldMkLst>
        <pc:picChg chg="add mod">
          <ac:chgData name="Maroju Meghana" userId="d9a4f4407cd4b2bb" providerId="LiveId" clId="{1AFA1393-D169-40FC-B6C7-71E78CB2FF6A}" dt="2024-03-21T10:43:02.671" v="240" actId="1076"/>
          <ac:picMkLst>
            <pc:docMk/>
            <pc:sldMk cId="0" sldId="282"/>
            <ac:picMk id="2" creationId="{EF9001D5-08CE-6D30-A97E-D45E5E5256C3}"/>
          </ac:picMkLst>
        </pc:picChg>
      </pc:sldChg>
      <pc:sldChg chg="addSp modSp mod">
        <pc:chgData name="Maroju Meghana" userId="d9a4f4407cd4b2bb" providerId="LiveId" clId="{1AFA1393-D169-40FC-B6C7-71E78CB2FF6A}" dt="2024-03-21T12:16:49.057" v="285" actId="20577"/>
        <pc:sldMkLst>
          <pc:docMk/>
          <pc:sldMk cId="0" sldId="290"/>
        </pc:sldMkLst>
        <pc:spChg chg="add mod">
          <ac:chgData name="Maroju Meghana" userId="d9a4f4407cd4b2bb" providerId="LiveId" clId="{1AFA1393-D169-40FC-B6C7-71E78CB2FF6A}" dt="2024-03-21T12:16:49.057" v="285" actId="20577"/>
          <ac:spMkLst>
            <pc:docMk/>
            <pc:sldMk cId="0" sldId="290"/>
            <ac:spMk id="4" creationId="{B39D9EA2-95ED-B434-9642-6CEE444B2680}"/>
          </ac:spMkLst>
        </pc:spChg>
      </pc:sldChg>
      <pc:sldChg chg="addSp modSp mod">
        <pc:chgData name="Maroju Meghana" userId="d9a4f4407cd4b2bb" providerId="LiveId" clId="{1AFA1393-D169-40FC-B6C7-71E78CB2FF6A}" dt="2024-03-21T12:00:08.670" v="250" actId="1076"/>
        <pc:sldMkLst>
          <pc:docMk/>
          <pc:sldMk cId="0" sldId="297"/>
        </pc:sldMkLst>
        <pc:spChg chg="add mod">
          <ac:chgData name="Maroju Meghana" userId="d9a4f4407cd4b2bb" providerId="LiveId" clId="{1AFA1393-D169-40FC-B6C7-71E78CB2FF6A}" dt="2024-03-21T11:59:31.455" v="245" actId="368"/>
          <ac:spMkLst>
            <pc:docMk/>
            <pc:sldMk cId="0" sldId="297"/>
            <ac:spMk id="3" creationId="{266B69D6-5482-E40D-00A0-7F3844BB3387}"/>
          </ac:spMkLst>
        </pc:spChg>
        <pc:spChg chg="mod">
          <ac:chgData name="Maroju Meghana" userId="d9a4f4407cd4b2bb" providerId="LiveId" clId="{1AFA1393-D169-40FC-B6C7-71E78CB2FF6A}" dt="2024-03-21T11:59:40.664" v="246" actId="20577"/>
          <ac:spMkLst>
            <pc:docMk/>
            <pc:sldMk cId="0" sldId="297"/>
            <ac:spMk id="11" creationId="{00000000-0000-0000-0000-000000000000}"/>
          </ac:spMkLst>
        </pc:spChg>
        <pc:graphicFrameChg chg="add mod">
          <ac:chgData name="Maroju Meghana" userId="d9a4f4407cd4b2bb" providerId="LiveId" clId="{1AFA1393-D169-40FC-B6C7-71E78CB2FF6A}" dt="2024-03-21T12:00:08.670" v="250" actId="1076"/>
          <ac:graphicFrameMkLst>
            <pc:docMk/>
            <pc:sldMk cId="0" sldId="297"/>
            <ac:graphicFrameMk id="4" creationId="{F6C0FB00-57EE-6B17-7351-D9BD3B7D563B}"/>
          </ac:graphicFrameMkLst>
        </pc:graphicFrameChg>
      </pc:sldChg>
      <pc:sldChg chg="addSp modSp mod">
        <pc:chgData name="Maroju Meghana" userId="d9a4f4407cd4b2bb" providerId="LiveId" clId="{1AFA1393-D169-40FC-B6C7-71E78CB2FF6A}" dt="2024-03-21T10:29:52.055" v="216" actId="5793"/>
        <pc:sldMkLst>
          <pc:docMk/>
          <pc:sldMk cId="0" sldId="376"/>
        </pc:sldMkLst>
        <pc:spChg chg="add mod">
          <ac:chgData name="Maroju Meghana" userId="d9a4f4407cd4b2bb" providerId="LiveId" clId="{1AFA1393-D169-40FC-B6C7-71E78CB2FF6A}" dt="2024-03-21T10:29:52.055" v="216" actId="5793"/>
          <ac:spMkLst>
            <pc:docMk/>
            <pc:sldMk cId="0" sldId="376"/>
            <ac:spMk id="3" creationId="{A3AD959A-77E0-5750-5F34-AECB1230039A}"/>
          </ac:spMkLst>
        </pc:spChg>
      </pc:sldChg>
      <pc:sldChg chg="addSp modSp mod">
        <pc:chgData name="Maroju Meghana" userId="d9a4f4407cd4b2bb" providerId="LiveId" clId="{1AFA1393-D169-40FC-B6C7-71E78CB2FF6A}" dt="2024-03-21T12:12:09.267" v="265" actId="1076"/>
        <pc:sldMkLst>
          <pc:docMk/>
          <pc:sldMk cId="0" sldId="383"/>
        </pc:sldMkLst>
        <pc:spChg chg="add mod">
          <ac:chgData name="Maroju Meghana" userId="d9a4f4407cd4b2bb" providerId="LiveId" clId="{1AFA1393-D169-40FC-B6C7-71E78CB2FF6A}" dt="2024-03-21T12:12:09.267" v="265" actId="1076"/>
          <ac:spMkLst>
            <pc:docMk/>
            <pc:sldMk cId="0" sldId="383"/>
            <ac:spMk id="3" creationId="{5CD33E8C-80E4-5D48-2BC0-D076AE3756CE}"/>
          </ac:spMkLst>
        </pc:spChg>
      </pc:sldChg>
      <pc:sldChg chg="addSp delSp modSp mod">
        <pc:chgData name="Maroju Meghana" userId="d9a4f4407cd4b2bb" providerId="LiveId" clId="{1AFA1393-D169-40FC-B6C7-71E78CB2FF6A}" dt="2024-03-21T12:20:20.855" v="295" actId="368"/>
        <pc:sldMkLst>
          <pc:docMk/>
          <pc:sldMk cId="0" sldId="387"/>
        </pc:sldMkLst>
        <pc:spChg chg="add mod">
          <ac:chgData name="Maroju Meghana" userId="d9a4f4407cd4b2bb" providerId="LiveId" clId="{1AFA1393-D169-40FC-B6C7-71E78CB2FF6A}" dt="2024-03-21T12:20:20.855" v="295" actId="368"/>
          <ac:spMkLst>
            <pc:docMk/>
            <pc:sldMk cId="0" sldId="387"/>
            <ac:spMk id="5" creationId="{BD2A5C82-778E-0730-7A4E-FBB16A77B995}"/>
          </ac:spMkLst>
        </pc:spChg>
        <pc:spChg chg="mod">
          <ac:chgData name="Maroju Meghana" userId="d9a4f4407cd4b2bb" providerId="LiveId" clId="{1AFA1393-D169-40FC-B6C7-71E78CB2FF6A}" dt="2024-03-21T12:20:10.488" v="294" actId="368"/>
          <ac:spMkLst>
            <pc:docMk/>
            <pc:sldMk cId="0" sldId="387"/>
            <ac:spMk id="8" creationId="{00000000-0000-0000-0000-000000000000}"/>
          </ac:spMkLst>
        </pc:spChg>
        <pc:picChg chg="add mod">
          <ac:chgData name="Maroju Meghana" userId="d9a4f4407cd4b2bb" providerId="LiveId" clId="{1AFA1393-D169-40FC-B6C7-71E78CB2FF6A}" dt="2024-03-21T12:19:46.687" v="290" actId="14100"/>
          <ac:picMkLst>
            <pc:docMk/>
            <pc:sldMk cId="0" sldId="387"/>
            <ac:picMk id="2" creationId="{06834390-BC65-D24C-A976-A1C800367C0E}"/>
          </ac:picMkLst>
        </pc:picChg>
        <pc:picChg chg="add del mod">
          <ac:chgData name="Maroju Meghana" userId="d9a4f4407cd4b2bb" providerId="LiveId" clId="{1AFA1393-D169-40FC-B6C7-71E78CB2FF6A}" dt="2024-03-21T12:19:40.252" v="288" actId="478"/>
          <ac:picMkLst>
            <pc:docMk/>
            <pc:sldMk cId="0" sldId="387"/>
            <ac:picMk id="3" creationId="{E25B0E96-36D3-B4E1-C481-870A17A19A1E}"/>
          </ac:picMkLst>
        </pc:picChg>
      </pc:sldChg>
      <pc:sldChg chg="addSp modSp mod">
        <pc:chgData name="Maroju Meghana" userId="d9a4f4407cd4b2bb" providerId="LiveId" clId="{1AFA1393-D169-40FC-B6C7-71E78CB2FF6A}" dt="2024-03-21T10:38:16.102" v="233" actId="20577"/>
        <pc:sldMkLst>
          <pc:docMk/>
          <pc:sldMk cId="0" sldId="392"/>
        </pc:sldMkLst>
        <pc:spChg chg="add mod">
          <ac:chgData name="Maroju Meghana" userId="d9a4f4407cd4b2bb" providerId="LiveId" clId="{1AFA1393-D169-40FC-B6C7-71E78CB2FF6A}" dt="2024-03-21T10:38:16.102" v="233" actId="20577"/>
          <ac:spMkLst>
            <pc:docMk/>
            <pc:sldMk cId="0" sldId="392"/>
            <ac:spMk id="5" creationId="{A13FD750-6CDD-2E07-5988-B2B8879D2B36}"/>
          </ac:spMkLst>
        </pc:spChg>
      </pc:sldChg>
      <pc:sldChg chg="addSp modSp mod">
        <pc:chgData name="Maroju Meghana" userId="d9a4f4407cd4b2bb" providerId="LiveId" clId="{1AFA1393-D169-40FC-B6C7-71E78CB2FF6A}" dt="2024-03-21T10:18:19.661" v="133" actId="12"/>
        <pc:sldMkLst>
          <pc:docMk/>
          <pc:sldMk cId="0" sldId="400"/>
        </pc:sldMkLst>
        <pc:spChg chg="add mod">
          <ac:chgData name="Maroju Meghana" userId="d9a4f4407cd4b2bb" providerId="LiveId" clId="{1AFA1393-D169-40FC-B6C7-71E78CB2FF6A}" dt="2024-03-21T10:18:19.661" v="133" actId="12"/>
          <ac:spMkLst>
            <pc:docMk/>
            <pc:sldMk cId="0" sldId="400"/>
            <ac:spMk id="3" creationId="{6155284C-24F2-4C44-4D74-A7C281A60067}"/>
          </ac:spMkLst>
        </pc:spChg>
      </pc:sldChg>
      <pc:sldChg chg="addSp modSp mod">
        <pc:chgData name="Maroju Meghana" userId="d9a4f4407cd4b2bb" providerId="LiveId" clId="{1AFA1393-D169-40FC-B6C7-71E78CB2FF6A}" dt="2024-03-21T12:38:23.372" v="407" actId="12"/>
        <pc:sldMkLst>
          <pc:docMk/>
          <pc:sldMk cId="0" sldId="407"/>
        </pc:sldMkLst>
        <pc:spChg chg="add mod">
          <ac:chgData name="Maroju Meghana" userId="d9a4f4407cd4b2bb" providerId="LiveId" clId="{1AFA1393-D169-40FC-B6C7-71E78CB2FF6A}" dt="2024-03-21T12:38:23.372" v="407" actId="12"/>
          <ac:spMkLst>
            <pc:docMk/>
            <pc:sldMk cId="0" sldId="407"/>
            <ac:spMk id="3" creationId="{5F5014D5-9501-8C13-EAF9-0B1BC8F5DB2F}"/>
          </ac:spMkLst>
        </pc:spChg>
      </pc:sldChg>
      <pc:sldChg chg="addSp modSp mod">
        <pc:chgData name="Maroju Meghana" userId="d9a4f4407cd4b2bb" providerId="LiveId" clId="{1AFA1393-D169-40FC-B6C7-71E78CB2FF6A}" dt="2024-03-21T12:15:32.484" v="280" actId="20577"/>
        <pc:sldMkLst>
          <pc:docMk/>
          <pc:sldMk cId="0" sldId="428"/>
        </pc:sldMkLst>
        <pc:spChg chg="add mod">
          <ac:chgData name="Maroju Meghana" userId="d9a4f4407cd4b2bb" providerId="LiveId" clId="{1AFA1393-D169-40FC-B6C7-71E78CB2FF6A}" dt="2024-03-21T12:15:32.484" v="280" actId="20577"/>
          <ac:spMkLst>
            <pc:docMk/>
            <pc:sldMk cId="0" sldId="428"/>
            <ac:spMk id="5" creationId="{4705B84A-CAE4-C4F6-B54C-6169460DD448}"/>
          </ac:spMkLst>
        </pc:spChg>
      </pc:sldChg>
      <pc:sldChg chg="add">
        <pc:chgData name="Maroju Meghana" userId="d9a4f4407cd4b2bb" providerId="LiveId" clId="{1AFA1393-D169-40FC-B6C7-71E78CB2FF6A}" dt="2024-03-21T10:11:11.894" v="116"/>
        <pc:sldMkLst>
          <pc:docMk/>
          <pc:sldMk cId="0" sldId="429"/>
        </pc:sldMkLst>
      </pc:sldChg>
      <pc:sldChg chg="delSp modSp add mod">
        <pc:chgData name="Maroju Meghana" userId="d9a4f4407cd4b2bb" providerId="LiveId" clId="{1AFA1393-D169-40FC-B6C7-71E78CB2FF6A}" dt="2024-03-21T12:09:33.989" v="257" actId="368"/>
        <pc:sldMkLst>
          <pc:docMk/>
          <pc:sldMk cId="1853222969" sldId="430"/>
        </pc:sldMkLst>
        <pc:spChg chg="mod">
          <ac:chgData name="Maroju Meghana" userId="d9a4f4407cd4b2bb" providerId="LiveId" clId="{1AFA1393-D169-40FC-B6C7-71E78CB2FF6A}" dt="2024-03-21T12:09:33.989" v="257" actId="368"/>
          <ac:spMkLst>
            <pc:docMk/>
            <pc:sldMk cId="1853222969" sldId="430"/>
            <ac:spMk id="3" creationId="{266B69D6-5482-E40D-00A0-7F3844BB3387}"/>
          </ac:spMkLst>
        </pc:spChg>
        <pc:graphicFrameChg chg="del mod">
          <ac:chgData name="Maroju Meghana" userId="d9a4f4407cd4b2bb" providerId="LiveId" clId="{1AFA1393-D169-40FC-B6C7-71E78CB2FF6A}" dt="2024-03-21T12:08:59.779" v="253" actId="478"/>
          <ac:graphicFrameMkLst>
            <pc:docMk/>
            <pc:sldMk cId="1853222969" sldId="430"/>
            <ac:graphicFrameMk id="4" creationId="{F6C0FB00-57EE-6B17-7351-D9BD3B7D563B}"/>
          </ac:graphicFrameMkLst>
        </pc:graphicFrameChg>
      </pc:sldChg>
      <pc:sldChg chg="modSp add mod">
        <pc:chgData name="Maroju Meghana" userId="d9a4f4407cd4b2bb" providerId="LiveId" clId="{1AFA1393-D169-40FC-B6C7-71E78CB2FF6A}" dt="2024-03-21T12:10:07.260" v="261" actId="368"/>
        <pc:sldMkLst>
          <pc:docMk/>
          <pc:sldMk cId="1649943122" sldId="431"/>
        </pc:sldMkLst>
        <pc:spChg chg="mod">
          <ac:chgData name="Maroju Meghana" userId="d9a4f4407cd4b2bb" providerId="LiveId" clId="{1AFA1393-D169-40FC-B6C7-71E78CB2FF6A}" dt="2024-03-21T12:10:07.260" v="261" actId="368"/>
          <ac:spMkLst>
            <pc:docMk/>
            <pc:sldMk cId="1649943122" sldId="431"/>
            <ac:spMk id="3" creationId="{266B69D6-5482-E40D-00A0-7F3844BB3387}"/>
          </ac:spMkLst>
        </pc:spChg>
      </pc:sldChg>
      <pc:sldChg chg="addSp delSp modSp add mod">
        <pc:chgData name="Maroju Meghana" userId="d9a4f4407cd4b2bb" providerId="LiveId" clId="{1AFA1393-D169-40FC-B6C7-71E78CB2FF6A}" dt="2024-03-21T12:25:48.065" v="346" actId="1076"/>
        <pc:sldMkLst>
          <pc:docMk/>
          <pc:sldMk cId="3137728619" sldId="432"/>
        </pc:sldMkLst>
        <pc:spChg chg="mod">
          <ac:chgData name="Maroju Meghana" userId="d9a4f4407cd4b2bb" providerId="LiveId" clId="{1AFA1393-D169-40FC-B6C7-71E78CB2FF6A}" dt="2024-03-21T12:25:48.065" v="346" actId="1076"/>
          <ac:spMkLst>
            <pc:docMk/>
            <pc:sldMk cId="3137728619" sldId="432"/>
            <ac:spMk id="5" creationId="{BD2A5C82-778E-0730-7A4E-FBB16A77B995}"/>
          </ac:spMkLst>
        </pc:spChg>
        <pc:picChg chg="del">
          <ac:chgData name="Maroju Meghana" userId="d9a4f4407cd4b2bb" providerId="LiveId" clId="{1AFA1393-D169-40FC-B6C7-71E78CB2FF6A}" dt="2024-03-21T12:24:55.854" v="298" actId="478"/>
          <ac:picMkLst>
            <pc:docMk/>
            <pc:sldMk cId="3137728619" sldId="432"/>
            <ac:picMk id="2" creationId="{06834390-BC65-D24C-A976-A1C800367C0E}"/>
          </ac:picMkLst>
        </pc:picChg>
        <pc:picChg chg="add mod">
          <ac:chgData name="Maroju Meghana" userId="d9a4f4407cd4b2bb" providerId="LiveId" clId="{1AFA1393-D169-40FC-B6C7-71E78CB2FF6A}" dt="2024-03-21T12:25:08.030" v="299"/>
          <ac:picMkLst>
            <pc:docMk/>
            <pc:sldMk cId="3137728619" sldId="432"/>
            <ac:picMk id="3" creationId="{90F38FDC-DB15-4AF7-2F69-1F7FC94C4515}"/>
          </ac:picMkLst>
        </pc:picChg>
      </pc:sldChg>
      <pc:sldChg chg="addSp delSp modSp add mod">
        <pc:chgData name="Maroju Meghana" userId="d9a4f4407cd4b2bb" providerId="LiveId" clId="{1AFA1393-D169-40FC-B6C7-71E78CB2FF6A}" dt="2024-03-21T12:26:56.849" v="398" actId="12"/>
        <pc:sldMkLst>
          <pc:docMk/>
          <pc:sldMk cId="223141280" sldId="433"/>
        </pc:sldMkLst>
        <pc:spChg chg="del mod">
          <ac:chgData name="Maroju Meghana" userId="d9a4f4407cd4b2bb" providerId="LiveId" clId="{1AFA1393-D169-40FC-B6C7-71E78CB2FF6A}" dt="2024-03-21T12:26:18.950" v="390"/>
          <ac:spMkLst>
            <pc:docMk/>
            <pc:sldMk cId="223141280" sldId="433"/>
            <ac:spMk id="5" creationId="{BD2A5C82-778E-0730-7A4E-FBB16A77B995}"/>
          </ac:spMkLst>
        </pc:spChg>
        <pc:spChg chg="add mod">
          <ac:chgData name="Maroju Meghana" userId="d9a4f4407cd4b2bb" providerId="LiveId" clId="{1AFA1393-D169-40FC-B6C7-71E78CB2FF6A}" dt="2024-03-21T12:26:56.849" v="398" actId="12"/>
          <ac:spMkLst>
            <pc:docMk/>
            <pc:sldMk cId="223141280" sldId="433"/>
            <ac:spMk id="6" creationId="{BAEBCD21-4492-6A56-05CB-DCF20EE8CF75}"/>
          </ac:spMkLst>
        </pc:spChg>
        <pc:picChg chg="del">
          <ac:chgData name="Maroju Meghana" userId="d9a4f4407cd4b2bb" providerId="LiveId" clId="{1AFA1393-D169-40FC-B6C7-71E78CB2FF6A}" dt="2024-03-21T12:25:57.972" v="347" actId="478"/>
          <ac:picMkLst>
            <pc:docMk/>
            <pc:sldMk cId="223141280" sldId="433"/>
            <ac:picMk id="2" creationId="{06834390-BC65-D24C-A976-A1C800367C0E}"/>
          </ac:picMkLst>
        </pc:picChg>
        <pc:picChg chg="add mod">
          <ac:chgData name="Maroju Meghana" userId="d9a4f4407cd4b2bb" providerId="LiveId" clId="{1AFA1393-D169-40FC-B6C7-71E78CB2FF6A}" dt="2024-03-21T12:26:35.834" v="393" actId="1076"/>
          <ac:picMkLst>
            <pc:docMk/>
            <pc:sldMk cId="223141280" sldId="433"/>
            <ac:picMk id="3" creationId="{78055780-85A0-B568-B2F9-E7D3306737F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9771359-8BFD-465E-9E44-04347C861335}" type="doc">
      <dgm:prSet loTypeId="urn:microsoft.com/office/officeart/2005/8/layout/lProcess1#1" loCatId="process" qsTypeId="urn:microsoft.com/office/officeart/2005/8/quickstyle/simple1#1" qsCatId="simple" csTypeId="urn:microsoft.com/office/officeart/2005/8/colors/accent1_2#1" csCatId="accent1" phldr="1"/>
      <dgm:spPr/>
      <dgm:t>
        <a:bodyPr/>
        <a:lstStyle/>
        <a:p>
          <a:endParaRPr lang="en-US"/>
        </a:p>
      </dgm:t>
    </dgm:pt>
    <dgm:pt modelId="{EEB650F9-EA31-44E5-8031-A3228DAB3560}">
      <dgm:prSet phldrT="[Text]" phldr="0" custT="0"/>
      <dgm:spPr/>
      <dgm:t>
        <a:bodyPr vert="horz" wrap="square"/>
        <a:lstStyle/>
        <a:p>
          <a:pPr>
            <a:lnSpc>
              <a:spcPct val="100000"/>
            </a:lnSpc>
            <a:spcBef>
              <a:spcPct val="0"/>
            </a:spcBef>
            <a:spcAft>
              <a:spcPct val="35000"/>
            </a:spcAft>
          </a:pPr>
          <a:r>
            <a:rPr lang="en-IN" altLang="en-US" dirty="0"/>
            <a:t> Prediction process </a:t>
          </a:r>
        </a:p>
      </dgm:t>
    </dgm:pt>
    <dgm:pt modelId="{99DAD19C-EC6F-44EC-9046-BAE15C4FA03C}" type="parTrans" cxnId="{8A3760D8-5254-4E85-B1DB-9E7B9DEAC99D}">
      <dgm:prSet/>
      <dgm:spPr/>
      <dgm:t>
        <a:bodyPr/>
        <a:lstStyle/>
        <a:p>
          <a:endParaRPr lang="en-US"/>
        </a:p>
      </dgm:t>
    </dgm:pt>
    <dgm:pt modelId="{4037C8F8-F7E5-49CB-AB0E-99573CA98D06}" type="sibTrans" cxnId="{8A3760D8-5254-4E85-B1DB-9E7B9DEAC99D}">
      <dgm:prSet/>
      <dgm:spPr/>
      <dgm:t>
        <a:bodyPr/>
        <a:lstStyle/>
        <a:p>
          <a:endParaRPr lang="en-US"/>
        </a:p>
      </dgm:t>
    </dgm:pt>
    <dgm:pt modelId="{9E9F191A-F968-4CCB-8A75-F7C7328F35FA}">
      <dgm:prSet phldrT="[Text]" phldr="0" custT="0"/>
      <dgm:spPr/>
      <dgm:t>
        <a:bodyPr vert="horz" wrap="square"/>
        <a:lstStyle/>
        <a:p>
          <a:pPr>
            <a:lnSpc>
              <a:spcPct val="100000"/>
            </a:lnSpc>
            <a:spcBef>
              <a:spcPct val="0"/>
            </a:spcBef>
            <a:spcAft>
              <a:spcPct val="35000"/>
            </a:spcAft>
          </a:pPr>
          <a:r>
            <a:rPr lang="en-IN" altLang="en-US">
              <a:sym typeface="+mn-ea"/>
            </a:rPr>
            <a:t>Data gathering</a:t>
          </a:r>
          <a:endParaRPr lang="en-IN" altLang="en-US"/>
        </a:p>
      </dgm:t>
    </dgm:pt>
    <dgm:pt modelId="{E2A96FDE-AD91-4C0F-9BE2-E2BA855FBDEC}" type="parTrans" cxnId="{B94161E6-9A17-44FA-B8BA-FA69B528EBF7}">
      <dgm:prSet/>
      <dgm:spPr/>
      <dgm:t>
        <a:bodyPr/>
        <a:lstStyle/>
        <a:p>
          <a:endParaRPr lang="en-US"/>
        </a:p>
      </dgm:t>
    </dgm:pt>
    <dgm:pt modelId="{D955AC04-5176-4A12-B6D5-9BA8B6F3648B}" type="sibTrans" cxnId="{B94161E6-9A17-44FA-B8BA-FA69B528EBF7}">
      <dgm:prSet/>
      <dgm:spPr/>
      <dgm:t>
        <a:bodyPr/>
        <a:lstStyle/>
        <a:p>
          <a:endParaRPr lang="en-US"/>
        </a:p>
      </dgm:t>
    </dgm:pt>
    <dgm:pt modelId="{74E7049D-3B61-45D3-ACDC-EF176417E62A}">
      <dgm:prSet phldrT="[Text]" phldr="0" custT="0"/>
      <dgm:spPr/>
      <dgm:t>
        <a:bodyPr vert="horz" wrap="square"/>
        <a:lstStyle/>
        <a:p>
          <a:pPr>
            <a:lnSpc>
              <a:spcPct val="100000"/>
            </a:lnSpc>
            <a:spcBef>
              <a:spcPct val="0"/>
            </a:spcBef>
            <a:spcAft>
              <a:spcPct val="35000"/>
            </a:spcAft>
          </a:pPr>
          <a:r>
            <a:rPr lang="en-IN" altLang="en-US">
              <a:sym typeface="+mn-ea"/>
            </a:rPr>
            <a:t>Classification / Clustering</a:t>
          </a:r>
          <a:endParaRPr lang="en-IN" altLang="en-US"/>
        </a:p>
      </dgm:t>
    </dgm:pt>
    <dgm:pt modelId="{3E93F073-BD60-4A34-B28C-C954313937A0}" type="parTrans" cxnId="{397355BD-38C9-4C4F-B8B3-2FE53433C534}">
      <dgm:prSet/>
      <dgm:spPr/>
      <dgm:t>
        <a:bodyPr/>
        <a:lstStyle/>
        <a:p>
          <a:endParaRPr lang="en-US"/>
        </a:p>
      </dgm:t>
    </dgm:pt>
    <dgm:pt modelId="{8953DE3B-6E67-4289-847D-74CB64FCF20E}" type="sibTrans" cxnId="{397355BD-38C9-4C4F-B8B3-2FE53433C534}">
      <dgm:prSet/>
      <dgm:spPr/>
      <dgm:t>
        <a:bodyPr/>
        <a:lstStyle/>
        <a:p>
          <a:endParaRPr lang="en-US"/>
        </a:p>
      </dgm:t>
    </dgm:pt>
    <dgm:pt modelId="{5F6A6485-E87D-4CEA-B83C-509E69A6EA7A}">
      <dgm:prSet phldr="0" custT="0"/>
      <dgm:spPr/>
      <dgm:t>
        <a:bodyPr vert="horz" wrap="square"/>
        <a:lstStyle/>
        <a:p>
          <a:pPr>
            <a:lnSpc>
              <a:spcPct val="100000"/>
            </a:lnSpc>
            <a:spcBef>
              <a:spcPct val="0"/>
            </a:spcBef>
            <a:spcAft>
              <a:spcPct val="35000"/>
            </a:spcAft>
          </a:pPr>
          <a:r>
            <a:rPr>
              <a:sym typeface="+mn-ea"/>
            </a:rPr>
            <a:t>P</a:t>
          </a:r>
          <a:r>
            <a:rPr lang="en-IN" altLang="en-US">
              <a:sym typeface="+mn-ea"/>
            </a:rPr>
            <a:t>rediction / Forcast</a:t>
          </a:r>
          <a:endParaRPr lang="en-IN" altLang="en-US"/>
        </a:p>
      </dgm:t>
    </dgm:pt>
    <dgm:pt modelId="{3BCCF185-69C1-44F4-B32B-A7B6198C23E5}" type="parTrans" cxnId="{E1ED8E0C-6608-4D01-B830-6C556339E3FA}">
      <dgm:prSet/>
      <dgm:spPr/>
      <dgm:t>
        <a:bodyPr/>
        <a:lstStyle/>
        <a:p>
          <a:endParaRPr lang="en-IN"/>
        </a:p>
      </dgm:t>
    </dgm:pt>
    <dgm:pt modelId="{841878CE-99EC-40FB-BA50-E442781C32CD}" type="sibTrans" cxnId="{E1ED8E0C-6608-4D01-B830-6C556339E3FA}">
      <dgm:prSet/>
      <dgm:spPr/>
      <dgm:t>
        <a:bodyPr/>
        <a:lstStyle/>
        <a:p>
          <a:endParaRPr lang="en-IN"/>
        </a:p>
      </dgm:t>
    </dgm:pt>
    <dgm:pt modelId="{DA079357-CE50-4940-9D39-5206B4B6747E}" type="pres">
      <dgm:prSet presAssocID="{D9771359-8BFD-465E-9E44-04347C861335}" presName="Name0" presStyleCnt="0">
        <dgm:presLayoutVars>
          <dgm:dir/>
          <dgm:animLvl val="lvl"/>
          <dgm:resizeHandles val="exact"/>
        </dgm:presLayoutVars>
      </dgm:prSet>
      <dgm:spPr/>
    </dgm:pt>
    <dgm:pt modelId="{80D1FAF9-48F4-4ADF-A92F-3152A1EC6098}" type="pres">
      <dgm:prSet presAssocID="{EEB650F9-EA31-44E5-8031-A3228DAB3560}" presName="vertFlow" presStyleCnt="0"/>
      <dgm:spPr/>
    </dgm:pt>
    <dgm:pt modelId="{717966B2-56E0-4340-8D0B-AC34E8D01B90}" type="pres">
      <dgm:prSet presAssocID="{EEB650F9-EA31-44E5-8031-A3228DAB3560}" presName="header" presStyleLbl="node1" presStyleIdx="0" presStyleCnt="1" custLinFactNeighborX="-4703" custLinFactNeighborY="-35953"/>
      <dgm:spPr/>
    </dgm:pt>
    <dgm:pt modelId="{546A5835-6576-41D6-BAE9-6D31C06014FF}" type="pres">
      <dgm:prSet presAssocID="{E2A96FDE-AD91-4C0F-9BE2-E2BA855FBDEC}" presName="parTrans" presStyleLbl="sibTrans2D1" presStyleIdx="0" presStyleCnt="3"/>
      <dgm:spPr/>
    </dgm:pt>
    <dgm:pt modelId="{A515B6A9-0F0E-4A03-AF74-4E28BC797F55}" type="pres">
      <dgm:prSet presAssocID="{9E9F191A-F968-4CCB-8A75-F7C7328F35FA}" presName="child" presStyleLbl="alignAccFollowNode1" presStyleIdx="0" presStyleCnt="3">
        <dgm:presLayoutVars>
          <dgm:chMax val="0"/>
          <dgm:bulletEnabled val="1"/>
        </dgm:presLayoutVars>
      </dgm:prSet>
      <dgm:spPr/>
    </dgm:pt>
    <dgm:pt modelId="{5CA6E640-AD0C-4D86-AD56-CD0296B4CD73}" type="pres">
      <dgm:prSet presAssocID="{D955AC04-5176-4A12-B6D5-9BA8B6F3648B}" presName="sibTrans" presStyleLbl="sibTrans2D1" presStyleIdx="1" presStyleCnt="3"/>
      <dgm:spPr/>
    </dgm:pt>
    <dgm:pt modelId="{090AF1B6-C33E-433B-AD79-DE435B62D85C}" type="pres">
      <dgm:prSet presAssocID="{74E7049D-3B61-45D3-ACDC-EF176417E62A}" presName="child" presStyleLbl="alignAccFollowNode1" presStyleIdx="1" presStyleCnt="3">
        <dgm:presLayoutVars>
          <dgm:chMax val="0"/>
          <dgm:bulletEnabled val="1"/>
        </dgm:presLayoutVars>
      </dgm:prSet>
      <dgm:spPr/>
    </dgm:pt>
    <dgm:pt modelId="{CBBB2A73-D5B5-45D0-9971-D12CDE9AB11C}" type="pres">
      <dgm:prSet presAssocID="{8953DE3B-6E67-4289-847D-74CB64FCF20E}" presName="sibTrans" presStyleLbl="sibTrans2D1" presStyleIdx="2" presStyleCnt="3"/>
      <dgm:spPr/>
    </dgm:pt>
    <dgm:pt modelId="{4E430678-3F58-43BE-9E25-19B8B51FE06A}" type="pres">
      <dgm:prSet presAssocID="{5F6A6485-E87D-4CEA-B83C-509E69A6EA7A}" presName="child" presStyleLbl="alignAccFollowNode1" presStyleIdx="2" presStyleCnt="3">
        <dgm:presLayoutVars>
          <dgm:chMax val="0"/>
          <dgm:bulletEnabled val="1"/>
        </dgm:presLayoutVars>
      </dgm:prSet>
      <dgm:spPr/>
    </dgm:pt>
  </dgm:ptLst>
  <dgm:cxnLst>
    <dgm:cxn modelId="{E1ED8E0C-6608-4D01-B830-6C556339E3FA}" srcId="{EEB650F9-EA31-44E5-8031-A3228DAB3560}" destId="{5F6A6485-E87D-4CEA-B83C-509E69A6EA7A}" srcOrd="2" destOrd="0" parTransId="{3BCCF185-69C1-44F4-B32B-A7B6198C23E5}" sibTransId="{841878CE-99EC-40FB-BA50-E442781C32CD}"/>
    <dgm:cxn modelId="{F92DCA20-1BC8-4CC5-8A03-743A6D815D3F}" type="presOf" srcId="{5F6A6485-E87D-4CEA-B83C-509E69A6EA7A}" destId="{4E430678-3F58-43BE-9E25-19B8B51FE06A}" srcOrd="0" destOrd="0" presId="urn:microsoft.com/office/officeart/2005/8/layout/lProcess1#1"/>
    <dgm:cxn modelId="{EC73255E-626F-47EF-A17B-F42E62A379BC}" type="presOf" srcId="{74E7049D-3B61-45D3-ACDC-EF176417E62A}" destId="{090AF1B6-C33E-433B-AD79-DE435B62D85C}" srcOrd="0" destOrd="0" presId="urn:microsoft.com/office/officeart/2005/8/layout/lProcess1#1"/>
    <dgm:cxn modelId="{E861B160-1FC2-4990-A978-784AEC6A8DFD}" type="presOf" srcId="{D9771359-8BFD-465E-9E44-04347C861335}" destId="{DA079357-CE50-4940-9D39-5206B4B6747E}" srcOrd="0" destOrd="0" presId="urn:microsoft.com/office/officeart/2005/8/layout/lProcess1#1"/>
    <dgm:cxn modelId="{BD6B674E-2605-4274-870F-0D92904757EF}" type="presOf" srcId="{D955AC04-5176-4A12-B6D5-9BA8B6F3648B}" destId="{5CA6E640-AD0C-4D86-AD56-CD0296B4CD73}" srcOrd="0" destOrd="0" presId="urn:microsoft.com/office/officeart/2005/8/layout/lProcess1#1"/>
    <dgm:cxn modelId="{9070BF56-772F-49A9-B25F-E4AD28401277}" type="presOf" srcId="{9E9F191A-F968-4CCB-8A75-F7C7328F35FA}" destId="{A515B6A9-0F0E-4A03-AF74-4E28BC797F55}" srcOrd="0" destOrd="0" presId="urn:microsoft.com/office/officeart/2005/8/layout/lProcess1#1"/>
    <dgm:cxn modelId="{A586BA79-820B-43CE-B86C-F3F4870047DF}" type="presOf" srcId="{EEB650F9-EA31-44E5-8031-A3228DAB3560}" destId="{717966B2-56E0-4340-8D0B-AC34E8D01B90}" srcOrd="0" destOrd="0" presId="urn:microsoft.com/office/officeart/2005/8/layout/lProcess1#1"/>
    <dgm:cxn modelId="{33573BA4-DA3A-4483-BDDD-C41D5BD891BA}" type="presOf" srcId="{8953DE3B-6E67-4289-847D-74CB64FCF20E}" destId="{CBBB2A73-D5B5-45D0-9971-D12CDE9AB11C}" srcOrd="0" destOrd="0" presId="urn:microsoft.com/office/officeart/2005/8/layout/lProcess1#1"/>
    <dgm:cxn modelId="{397355BD-38C9-4C4F-B8B3-2FE53433C534}" srcId="{EEB650F9-EA31-44E5-8031-A3228DAB3560}" destId="{74E7049D-3B61-45D3-ACDC-EF176417E62A}" srcOrd="1" destOrd="0" parTransId="{3E93F073-BD60-4A34-B28C-C954313937A0}" sibTransId="{8953DE3B-6E67-4289-847D-74CB64FCF20E}"/>
    <dgm:cxn modelId="{8A3760D8-5254-4E85-B1DB-9E7B9DEAC99D}" srcId="{D9771359-8BFD-465E-9E44-04347C861335}" destId="{EEB650F9-EA31-44E5-8031-A3228DAB3560}" srcOrd="0" destOrd="0" parTransId="{99DAD19C-EC6F-44EC-9046-BAE15C4FA03C}" sibTransId="{4037C8F8-F7E5-49CB-AB0E-99573CA98D06}"/>
    <dgm:cxn modelId="{B94161E6-9A17-44FA-B8BA-FA69B528EBF7}" srcId="{EEB650F9-EA31-44E5-8031-A3228DAB3560}" destId="{9E9F191A-F968-4CCB-8A75-F7C7328F35FA}" srcOrd="0" destOrd="0" parTransId="{E2A96FDE-AD91-4C0F-9BE2-E2BA855FBDEC}" sibTransId="{D955AC04-5176-4A12-B6D5-9BA8B6F3648B}"/>
    <dgm:cxn modelId="{A9E752F3-2350-4BA1-B95B-81BC5E170044}" type="presOf" srcId="{E2A96FDE-AD91-4C0F-9BE2-E2BA855FBDEC}" destId="{546A5835-6576-41D6-BAE9-6D31C06014FF}" srcOrd="0" destOrd="0" presId="urn:microsoft.com/office/officeart/2005/8/layout/lProcess1#1"/>
    <dgm:cxn modelId="{C31E4F2E-A532-4893-81DC-635E64921C7E}" type="presParOf" srcId="{DA079357-CE50-4940-9D39-5206B4B6747E}" destId="{80D1FAF9-48F4-4ADF-A92F-3152A1EC6098}" srcOrd="0" destOrd="0" presId="urn:microsoft.com/office/officeart/2005/8/layout/lProcess1#1"/>
    <dgm:cxn modelId="{E01DA491-826F-4E03-BD29-0CE95F78A1E0}" type="presParOf" srcId="{80D1FAF9-48F4-4ADF-A92F-3152A1EC6098}" destId="{717966B2-56E0-4340-8D0B-AC34E8D01B90}" srcOrd="0" destOrd="0" presId="urn:microsoft.com/office/officeart/2005/8/layout/lProcess1#1"/>
    <dgm:cxn modelId="{1CB6858F-ED69-42CE-AD93-3BF78F4B1DB2}" type="presParOf" srcId="{80D1FAF9-48F4-4ADF-A92F-3152A1EC6098}" destId="{546A5835-6576-41D6-BAE9-6D31C06014FF}" srcOrd="1" destOrd="0" presId="urn:microsoft.com/office/officeart/2005/8/layout/lProcess1#1"/>
    <dgm:cxn modelId="{7D6C99E3-C173-4583-8D71-DD2E58F7AED7}" type="presParOf" srcId="{80D1FAF9-48F4-4ADF-A92F-3152A1EC6098}" destId="{A515B6A9-0F0E-4A03-AF74-4E28BC797F55}" srcOrd="2" destOrd="0" presId="urn:microsoft.com/office/officeart/2005/8/layout/lProcess1#1"/>
    <dgm:cxn modelId="{E13E5922-6255-492C-B458-55D6B04A1CC8}" type="presParOf" srcId="{80D1FAF9-48F4-4ADF-A92F-3152A1EC6098}" destId="{5CA6E640-AD0C-4D86-AD56-CD0296B4CD73}" srcOrd="3" destOrd="0" presId="urn:microsoft.com/office/officeart/2005/8/layout/lProcess1#1"/>
    <dgm:cxn modelId="{BF0ABE4D-5E2C-4F17-B6E5-CFB97EBA5AF1}" type="presParOf" srcId="{80D1FAF9-48F4-4ADF-A92F-3152A1EC6098}" destId="{090AF1B6-C33E-433B-AD79-DE435B62D85C}" srcOrd="4" destOrd="0" presId="urn:microsoft.com/office/officeart/2005/8/layout/lProcess1#1"/>
    <dgm:cxn modelId="{0EBC3F3B-AB74-4112-87A6-5D37BDE34E4A}" type="presParOf" srcId="{80D1FAF9-48F4-4ADF-A92F-3152A1EC6098}" destId="{CBBB2A73-D5B5-45D0-9971-D12CDE9AB11C}" srcOrd="5" destOrd="0" presId="urn:microsoft.com/office/officeart/2005/8/layout/lProcess1#1"/>
    <dgm:cxn modelId="{0F35B45D-16A8-4E46-BAFC-F928A2BE3868}" type="presParOf" srcId="{80D1FAF9-48F4-4ADF-A92F-3152A1EC6098}" destId="{4E430678-3F58-43BE-9E25-19B8B51FE06A}" srcOrd="6" destOrd="0" presId="urn:microsoft.com/office/officeart/2005/8/layout/l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966B2-56E0-4340-8D0B-AC34E8D01B90}">
      <dsp:nvSpPr>
        <dsp:cNvPr id="0" name=""/>
        <dsp:cNvSpPr/>
      </dsp:nvSpPr>
      <dsp:spPr>
        <a:xfrm>
          <a:off x="0" y="534977"/>
          <a:ext cx="2241217" cy="5603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100000"/>
            </a:lnSpc>
            <a:spcBef>
              <a:spcPct val="0"/>
            </a:spcBef>
            <a:spcAft>
              <a:spcPct val="35000"/>
            </a:spcAft>
            <a:buNone/>
          </a:pPr>
          <a:r>
            <a:rPr lang="en-IN" altLang="en-US" sz="1900" kern="1200" dirty="0"/>
            <a:t> Prediction process </a:t>
          </a:r>
        </a:p>
      </dsp:txBody>
      <dsp:txXfrm>
        <a:off x="16411" y="551388"/>
        <a:ext cx="2208395" cy="527482"/>
      </dsp:txXfrm>
    </dsp:sp>
    <dsp:sp modelId="{546A5835-6576-41D6-BAE9-6D31C06014FF}">
      <dsp:nvSpPr>
        <dsp:cNvPr id="0" name=""/>
        <dsp:cNvSpPr/>
      </dsp:nvSpPr>
      <dsp:spPr>
        <a:xfrm rot="5399309">
          <a:off x="1054038" y="1179561"/>
          <a:ext cx="133306" cy="9805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15B6A9-0F0E-4A03-AF74-4E28BC797F55}">
      <dsp:nvSpPr>
        <dsp:cNvPr id="0" name=""/>
        <dsp:cNvSpPr/>
      </dsp:nvSpPr>
      <dsp:spPr>
        <a:xfrm>
          <a:off x="166" y="1361894"/>
          <a:ext cx="2241217" cy="56030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en-IN" altLang="en-US" sz="1600" kern="1200">
              <a:sym typeface="+mn-ea"/>
            </a:rPr>
            <a:t>Data gathering</a:t>
          </a:r>
          <a:endParaRPr lang="en-IN" altLang="en-US" sz="1600" kern="1200"/>
        </a:p>
      </dsp:txBody>
      <dsp:txXfrm>
        <a:off x="16577" y="1378305"/>
        <a:ext cx="2208395" cy="527482"/>
      </dsp:txXfrm>
    </dsp:sp>
    <dsp:sp modelId="{5CA6E640-AD0C-4D86-AD56-CD0296B4CD73}">
      <dsp:nvSpPr>
        <dsp:cNvPr id="0" name=""/>
        <dsp:cNvSpPr/>
      </dsp:nvSpPr>
      <dsp:spPr>
        <a:xfrm rot="5400000">
          <a:off x="1071748" y="1971225"/>
          <a:ext cx="98053" cy="9805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0AF1B6-C33E-433B-AD79-DE435B62D85C}">
      <dsp:nvSpPr>
        <dsp:cNvPr id="0" name=""/>
        <dsp:cNvSpPr/>
      </dsp:nvSpPr>
      <dsp:spPr>
        <a:xfrm>
          <a:off x="166" y="2118305"/>
          <a:ext cx="2241217" cy="56030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en-IN" altLang="en-US" sz="1600" kern="1200">
              <a:sym typeface="+mn-ea"/>
            </a:rPr>
            <a:t>Classification / Clustering</a:t>
          </a:r>
          <a:endParaRPr lang="en-IN" altLang="en-US" sz="1600" kern="1200"/>
        </a:p>
      </dsp:txBody>
      <dsp:txXfrm>
        <a:off x="16577" y="2134716"/>
        <a:ext cx="2208395" cy="527482"/>
      </dsp:txXfrm>
    </dsp:sp>
    <dsp:sp modelId="{CBBB2A73-D5B5-45D0-9971-D12CDE9AB11C}">
      <dsp:nvSpPr>
        <dsp:cNvPr id="0" name=""/>
        <dsp:cNvSpPr/>
      </dsp:nvSpPr>
      <dsp:spPr>
        <a:xfrm rot="5400000">
          <a:off x="1071748" y="2727636"/>
          <a:ext cx="98053" cy="98053"/>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30678-3F58-43BE-9E25-19B8B51FE06A}">
      <dsp:nvSpPr>
        <dsp:cNvPr id="0" name=""/>
        <dsp:cNvSpPr/>
      </dsp:nvSpPr>
      <dsp:spPr>
        <a:xfrm>
          <a:off x="166" y="2874716"/>
          <a:ext cx="2241217" cy="56030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sz="1600" kern="1200">
              <a:sym typeface="+mn-ea"/>
            </a:rPr>
            <a:t>P</a:t>
          </a:r>
          <a:r>
            <a:rPr lang="en-IN" altLang="en-US" sz="1600" kern="1200">
              <a:sym typeface="+mn-ea"/>
            </a:rPr>
            <a:t>rediction / Forcast</a:t>
          </a:r>
          <a:endParaRPr lang="en-IN" altLang="en-US" sz="1600" kern="1200"/>
        </a:p>
      </dsp:txBody>
      <dsp:txXfrm>
        <a:off x="16577" y="2891127"/>
        <a:ext cx="2208395" cy="52748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rSet qsTypeId="urn:microsoft.com/office/officeart/2005/8/quickstyle/simple5"/>
        </dgm:pt>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ijcrt.org/papers/IJCRT2102057.pdf" TargetMode="External"/><Relationship Id="rId2" Type="http://schemas.openxmlformats.org/officeDocument/2006/relationships/hyperlink" Target="https://www.researchgate.net/publication/343750790_Crime_Prediction_and_Analysis" TargetMode="External"/><Relationship Id="rId1" Type="http://schemas.openxmlformats.org/officeDocument/2006/relationships/slideLayout" Target="../slideLayouts/slideLayout1.xml"/><Relationship Id="rId5" Type="http://schemas.openxmlformats.org/officeDocument/2006/relationships/hyperlink" Target="https://www.ijraset.com/research-paper/crime-prediction-and-analysis" TargetMode="External"/><Relationship Id="rId4" Type="http://schemas.openxmlformats.org/officeDocument/2006/relationships/hyperlink" Target="https://ieeexplore.ieee.org/document/924512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905120"/>
            <a:ext cx="91422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a:ea typeface="DejaVu Sans"/>
              </a:rPr>
              <a:t>CRIME ANALYSIS AND PREDICTION</a:t>
            </a:r>
            <a:endParaRPr lang="en-IN" sz="4000" b="0" strike="noStrike" spc="-1">
              <a:latin typeface="Arial"/>
            </a:endParaRPr>
          </a:p>
        </p:txBody>
      </p:sp>
      <p:sp>
        <p:nvSpPr>
          <p:cNvPr id="83" name="CustomShape 2"/>
          <p:cNvSpPr/>
          <p:nvPr/>
        </p:nvSpPr>
        <p:spPr>
          <a:xfrm>
            <a:off x="5486400" y="4323240"/>
            <a:ext cx="5027400" cy="154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17375E"/>
                </a:solidFill>
                <a:latin typeface="Times New Roman"/>
                <a:ea typeface="DejaVu Sans"/>
              </a:rPr>
              <a:t>PRESENTED BY:</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M . Guru Sai Chawan-20H51A0517</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T . Manohar-20H51A05D3</a:t>
            </a:r>
            <a:endParaRPr lang="en-IN" sz="1600" b="0" strike="noStrike" spc="-1">
              <a:latin typeface="Arial"/>
            </a:endParaRPr>
          </a:p>
          <a:p>
            <a:pPr>
              <a:lnSpc>
                <a:spcPct val="100000"/>
              </a:lnSpc>
            </a:pPr>
            <a:r>
              <a:rPr lang="en-US" sz="1600" b="1" strike="noStrike" spc="-1">
                <a:solidFill>
                  <a:srgbClr val="000000"/>
                </a:solidFill>
                <a:latin typeface="Times New Roman"/>
                <a:ea typeface="DejaVu Sans"/>
              </a:rPr>
              <a:t>M . Meghana-20H51A05P5</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p:txBody>
      </p:sp>
      <p:sp>
        <p:nvSpPr>
          <p:cNvPr id="84" name="CustomShape 3"/>
          <p:cNvSpPr/>
          <p:nvPr/>
        </p:nvSpPr>
        <p:spPr>
          <a:xfrm>
            <a:off x="158040" y="4191120"/>
            <a:ext cx="5179680" cy="98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spcBef>
                <a:spcPts val="400"/>
              </a:spcBef>
            </a:pPr>
            <a:r>
              <a:rPr lang="en-US" sz="1800" b="1" strike="noStrike" spc="-1">
                <a:solidFill>
                  <a:srgbClr val="C00000"/>
                </a:solidFill>
                <a:latin typeface="Arial"/>
                <a:ea typeface="DejaVu Sans"/>
              </a:rPr>
              <a:t>Under esteemed guidance of</a:t>
            </a:r>
            <a:endParaRPr lang="en-IN" sz="1800" b="0" strike="noStrike" spc="-1">
              <a:latin typeface="Arial"/>
            </a:endParaRPr>
          </a:p>
          <a:p>
            <a:pPr>
              <a:lnSpc>
                <a:spcPct val="100000"/>
              </a:lnSpc>
            </a:pPr>
            <a:r>
              <a:rPr lang="en-US" sz="1600" b="1" strike="noStrike" spc="-1">
                <a:solidFill>
                  <a:srgbClr val="000000"/>
                </a:solidFill>
                <a:latin typeface="Arial"/>
                <a:ea typeface="DejaVu Sans"/>
              </a:rPr>
              <a:t>Mr. M.SHIVAKUMAR</a:t>
            </a:r>
            <a:endParaRPr lang="en-IN" sz="1600" b="0" strike="noStrike" spc="-1">
              <a:latin typeface="Arial"/>
            </a:endParaRPr>
          </a:p>
          <a:p>
            <a:pPr>
              <a:lnSpc>
                <a:spcPct val="100000"/>
              </a:lnSpc>
            </a:pPr>
            <a:r>
              <a:rPr lang="en-US" sz="1600" b="1" strike="noStrike" spc="-1">
                <a:solidFill>
                  <a:srgbClr val="000000"/>
                </a:solidFill>
                <a:latin typeface="Arial"/>
                <a:ea typeface="DejaVu Sans"/>
              </a:rPr>
              <a:t>(Assistant Professor)</a:t>
            </a:r>
            <a:endParaRPr lang="en-IN" sz="1600" b="0" strike="noStrike" spc="-1">
              <a:latin typeface="Arial"/>
            </a:endParaRPr>
          </a:p>
        </p:txBody>
      </p:sp>
      <p:sp>
        <p:nvSpPr>
          <p:cNvPr id="86" name="CustomShape 5"/>
          <p:cNvSpPr/>
          <p:nvPr/>
        </p:nvSpPr>
        <p:spPr>
          <a:xfrm>
            <a:off x="155520" y="-144360"/>
            <a:ext cx="303120" cy="303120"/>
          </a:xfrm>
          <a:prstGeom prst="rect">
            <a:avLst/>
          </a:prstGeom>
          <a:noFill/>
          <a:ln>
            <a:noFill/>
          </a:ln>
        </p:spPr>
        <p:style>
          <a:lnRef idx="0">
            <a:scrgbClr r="0" g="0" b="0"/>
          </a:lnRef>
          <a:fillRef idx="0">
            <a:scrgbClr r="0" g="0" b="0"/>
          </a:fillRef>
          <a:effectRef idx="0">
            <a:scrgbClr r="0" g="0" b="0"/>
          </a:effectRef>
          <a:fontRef idx="minor"/>
        </p:style>
      </p:sp>
      <p:pic>
        <p:nvPicPr>
          <p:cNvPr id="87" name="Picture 4" descr="CMR College of Pharmacy updated... - CMR College of Pharmacy"/>
          <p:cNvPicPr/>
          <p:nvPr/>
        </p:nvPicPr>
        <p:blipFill>
          <a:blip r:embed="rId2"/>
          <a:stretch/>
        </p:blipFill>
        <p:spPr>
          <a:xfrm>
            <a:off x="380880" y="228600"/>
            <a:ext cx="1293480" cy="1141200"/>
          </a:xfrm>
          <a:prstGeom prst="rect">
            <a:avLst/>
          </a:prstGeom>
          <a:ln>
            <a:noFill/>
          </a:ln>
        </p:spPr>
      </p:pic>
      <p:sp>
        <p:nvSpPr>
          <p:cNvPr id="88" name="CustomShape 6"/>
          <p:cNvSpPr/>
          <p:nvPr/>
        </p:nvSpPr>
        <p:spPr>
          <a:xfrm>
            <a:off x="155520" y="-144360"/>
            <a:ext cx="303120" cy="303120"/>
          </a:xfrm>
          <a:prstGeom prst="rect">
            <a:avLst/>
          </a:prstGeom>
          <a:noFill/>
          <a:ln>
            <a:noFill/>
          </a:ln>
        </p:spPr>
        <p:style>
          <a:lnRef idx="0">
            <a:scrgbClr r="0" g="0" b="0"/>
          </a:lnRef>
          <a:fillRef idx="0">
            <a:scrgbClr r="0" g="0" b="0"/>
          </a:fillRef>
          <a:effectRef idx="0">
            <a:scrgbClr r="0" g="0" b="0"/>
          </a:effectRef>
          <a:fontRef idx="minor"/>
        </p:style>
      </p:sp>
      <p:graphicFrame>
        <p:nvGraphicFramePr>
          <p:cNvPr id="2" name="Table 1">
            <a:extLst>
              <a:ext uri="{FF2B5EF4-FFF2-40B4-BE49-F238E27FC236}">
                <a16:creationId xmlns:a16="http://schemas.microsoft.com/office/drawing/2014/main" id="{C86D4DE4-D8E4-319B-3E5D-48F5491D6B83}"/>
              </a:ext>
            </a:extLst>
          </p:cNvPr>
          <p:cNvGraphicFramePr>
            <a:graphicFrameLocks noGrp="1"/>
          </p:cNvGraphicFramePr>
          <p:nvPr/>
        </p:nvGraphicFramePr>
        <p:xfrm>
          <a:off x="1674360" y="228599"/>
          <a:ext cx="6401128" cy="994026"/>
        </p:xfrm>
        <a:graphic>
          <a:graphicData uri="http://schemas.openxmlformats.org/drawingml/2006/table">
            <a:tbl>
              <a:tblPr>
                <a:tableStyleId>{2D5ABB26-0587-4C30-8999-92F81FD0307C}</a:tableStyleId>
              </a:tblPr>
              <a:tblGrid>
                <a:gridCol w="6401128">
                  <a:extLst>
                    <a:ext uri="{9D8B030D-6E8A-4147-A177-3AD203B41FA5}">
                      <a16:colId xmlns:a16="http://schemas.microsoft.com/office/drawing/2014/main" val="2555322307"/>
                    </a:ext>
                  </a:extLst>
                </a:gridCol>
              </a:tblGrid>
              <a:tr h="331342">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344837553"/>
                  </a:ext>
                </a:extLst>
              </a:tr>
              <a:tr h="331342">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2583191548"/>
                  </a:ext>
                </a:extLst>
              </a:tr>
              <a:tr h="331342">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399661161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A3AD959A-77E0-5750-5F34-AECB1230039A}"/>
              </a:ext>
            </a:extLst>
          </p:cNvPr>
          <p:cNvSpPr txBox="1"/>
          <p:nvPr/>
        </p:nvSpPr>
        <p:spPr>
          <a:xfrm>
            <a:off x="457200" y="1524000"/>
            <a:ext cx="8153400"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latin typeface="Times New Roman" panose="02020603050405020304" pitchFamily="18" charset="0"/>
                <a:ea typeface="Microsoft JhengHei" panose="020B0604030504040204" pitchFamily="34" charset="-120"/>
                <a:cs typeface="Times New Roman" panose="02020603050405020304" pitchFamily="18" charset="0"/>
              </a:rPr>
              <a:t> The main objective of the project is to enhance this usage of Machine Learning in current situation.</a:t>
            </a:r>
          </a:p>
          <a:p>
            <a:pPr algn="just"/>
            <a:endParaRPr lang="en-IN" sz="1800"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Wingdings" panose="05000000000000000000" pitchFamily="2" charset="2"/>
              <a:buChar char="Ø"/>
            </a:pPr>
            <a:endParaRPr lang="en-IN" sz="1800"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ea typeface="Microsoft JhengHei" panose="020B0604030504040204" pitchFamily="34" charset="-120"/>
                <a:cs typeface="Times New Roman" panose="02020603050405020304" pitchFamily="18" charset="0"/>
              </a:rPr>
              <a:t>There are  many issues like time consuming process and some human error   which can be solved by this process.</a:t>
            </a:r>
          </a:p>
          <a:p>
            <a:pPr algn="just"/>
            <a:endParaRPr lang="en-US" sz="1800"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Wingdings" panose="05000000000000000000" pitchFamily="2" charset="2"/>
              <a:buChar char="Ø"/>
            </a:pPr>
            <a:endParaRPr lang="en-US" sz="1800"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rPr>
              <a:t>The proposed solutions saves the time which a human spend on predicting and analyze</a:t>
            </a:r>
            <a:r>
              <a:rPr lang="en-US"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rPr>
              <a:t> </a:t>
            </a:r>
            <a:r>
              <a:rPr lang="en-US" sz="1800"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rPr>
              <a:t> Crimes in particular cities.</a:t>
            </a:r>
          </a:p>
          <a:p>
            <a:pPr algn="just"/>
            <a:endParaRPr lang="en-US" sz="1800" dirty="0">
              <a:latin typeface="Times New Roman" panose="02020603050405020304" pitchFamily="18" charset="0"/>
              <a:ea typeface="Microsoft JhengHei" panose="020B0604030504040204" pitchFamily="34" charset="-120"/>
              <a:cs typeface="Times New Roman" panose="02020603050405020304" pitchFamily="18" charset="0"/>
              <a:sym typeface="Wingdings" panose="05000000000000000000" pitchFamily="2" charset="2"/>
            </a:endParaRPr>
          </a:p>
          <a:p>
            <a:pPr marL="285750" indent="-285750" algn="just">
              <a:buFont typeface="Wingdings" panose="05000000000000000000" pitchFamily="2" charset="2"/>
              <a:buChar char="Ø"/>
            </a:pPr>
            <a:endParaRPr lang="en-US" sz="1800" dirty="0">
              <a:latin typeface="Times New Roman" panose="02020603050405020304" pitchFamily="18" charset="0"/>
              <a:ea typeface="Microsoft JhengHei" panose="020B0604030504040204" pitchFamily="34" charset="-12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ea typeface="Microsoft JhengHei" panose="020B0604030504040204" pitchFamily="34" charset="-120"/>
                <a:cs typeface="Times New Roman" panose="02020603050405020304" pitchFamily="18" charset="0"/>
              </a:rPr>
              <a:t>We created a model which is trained with the  dataset which gives the exact pictorial representations of the given crime data and hence used to analyse and predict the future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13FD750-6CDD-2E07-5988-B2B8879D2B36}"/>
              </a:ext>
            </a:extLst>
          </p:cNvPr>
          <p:cNvSpPr txBox="1"/>
          <p:nvPr/>
        </p:nvSpPr>
        <p:spPr>
          <a:xfrm>
            <a:off x="282539" y="1447800"/>
            <a:ext cx="8381160" cy="4801314"/>
          </a:xfrm>
          <a:prstGeom prst="rect">
            <a:avLst/>
          </a:prstGeom>
          <a:noFill/>
        </p:spPr>
        <p:txBody>
          <a:bodyPr wrap="square">
            <a:spAutoFit/>
          </a:bodyPr>
          <a:lstStyle/>
          <a:p>
            <a:pPr marL="285840" indent="-284040" algn="just">
              <a:lnSpc>
                <a:spcPct val="100000"/>
              </a:lnSpc>
              <a:buClr>
                <a:srgbClr val="000000"/>
              </a:buClr>
              <a:buFont typeface="Arial"/>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In this project, we will be using the technique of machine learning for crime prediction of crime data sets. It consists of crime information like location description, type of crime, date, time, latitude, longitude. </a:t>
            </a:r>
          </a:p>
          <a:p>
            <a:pPr marL="285840" indent="-284040" algn="just">
              <a:lnSpc>
                <a:spcPct val="100000"/>
              </a:lnSpc>
              <a:buClr>
                <a:srgbClr val="000000"/>
              </a:buClr>
              <a:buFont typeface="Arial"/>
              <a:buChar char="•"/>
            </a:pPr>
            <a:endParaRPr lang="en-US" sz="18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285840" indent="-284040" algn="just">
              <a:lnSpc>
                <a:spcPct val="100000"/>
              </a:lnSpc>
              <a:buClr>
                <a:srgbClr val="000000"/>
              </a:buClr>
              <a:buFont typeface="Arial"/>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Before training the model data preprocessing will be done following this feature selection and scaling will be done so that the accuracy obtained will be high. </a:t>
            </a:r>
            <a:endParaRPr lang="en-IN" sz="1800" b="0" strike="noStrike" spc="-1" dirty="0">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latin typeface="Times New Roman" panose="02020603050405020304" pitchFamily="18" charset="0"/>
              <a:cs typeface="Times New Roman" panose="02020603050405020304" pitchFamily="18" charset="0"/>
            </a:endParaRPr>
          </a:p>
          <a:p>
            <a:pPr marL="285840" indent="-284040">
              <a:lnSpc>
                <a:spcPct val="100000"/>
              </a:lnSpc>
              <a:buClr>
                <a:srgbClr val="000000"/>
              </a:buClr>
              <a:buFont typeface="Arial"/>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Here We are Using the different classical time Series forecasting Methods like AR(Auto Regression) , SARIMA(Seasonal Autoregressive Integrated Moving Average).The K-Nearest Neighbor (KNN) classification and various other algorithms (Decision Tree and Random Forest) will be tested for crime and propose one with better query-based use for training. </a:t>
            </a:r>
          </a:p>
          <a:p>
            <a:pPr marL="285840" indent="-284040" algn="just">
              <a:lnSpc>
                <a:spcPct val="100000"/>
              </a:lnSpc>
              <a:buClr>
                <a:srgbClr val="000000"/>
              </a:buClr>
              <a:buFont typeface="Arial"/>
              <a:buChar char="•"/>
            </a:pPr>
            <a:endParaRPr lang="en-US" spc="-1" dirty="0">
              <a:solidFill>
                <a:srgbClr val="000000"/>
              </a:solidFill>
              <a:latin typeface="Times New Roman" panose="02020603050405020304" pitchFamily="18" charset="0"/>
              <a:cs typeface="Times New Roman" panose="02020603050405020304" pitchFamily="18" charset="0"/>
            </a:endParaRPr>
          </a:p>
          <a:p>
            <a:pPr marL="285840" indent="-284040" algn="just">
              <a:buClr>
                <a:srgbClr val="000000"/>
              </a:buClr>
              <a:buFont typeface="Arial"/>
              <a:buChar char="•"/>
            </a:pPr>
            <a:r>
              <a:rPr lang="en-US" sz="1800" b="0" strike="noStrike" spc="-1" dirty="0">
                <a:solidFill>
                  <a:srgbClr val="000000"/>
                </a:solidFill>
                <a:latin typeface="Times New Roman"/>
                <a:ea typeface="DejaVu Sans"/>
              </a:rPr>
              <a:t>Visualization of the dataset will be done in terms of graphical representation of many cases, for example at which time the crime rates are high or at which month the criminal activities are high. </a:t>
            </a:r>
            <a:endParaRPr lang="en-IN" sz="1800" b="0" strike="noStrike" spc="-1" dirty="0">
              <a:latin typeface="Arial"/>
            </a:endParaRPr>
          </a:p>
          <a:p>
            <a:pPr marL="285840" indent="-284040" algn="just">
              <a:lnSpc>
                <a:spcPct val="100000"/>
              </a:lnSpc>
              <a:buClr>
                <a:srgbClr val="000000"/>
              </a:buClr>
              <a:buFont typeface="Arial"/>
              <a:buChar char="•"/>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a:extLst>
              <a:ext uri="{FF2B5EF4-FFF2-40B4-BE49-F238E27FC236}">
                <a16:creationId xmlns:a16="http://schemas.microsoft.com/office/drawing/2014/main" id="{EF9001D5-08CE-6D30-A97E-D45E5E5256C3}"/>
              </a:ext>
            </a:extLst>
          </p:cNvPr>
          <p:cNvPicPr>
            <a:picLocks noChangeAspect="1"/>
          </p:cNvPicPr>
          <p:nvPr/>
        </p:nvPicPr>
        <p:blipFill>
          <a:blip r:embed="rId2"/>
          <a:stretch>
            <a:fillRect/>
          </a:stretch>
        </p:blipFill>
        <p:spPr>
          <a:xfrm>
            <a:off x="3086100" y="1219200"/>
            <a:ext cx="2971800" cy="5463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a:t>
            </a:r>
          </a:p>
        </p:txBody>
      </p:sp>
      <p:sp>
        <p:nvSpPr>
          <p:cNvPr id="3" name="TextBox 2">
            <a:extLst>
              <a:ext uri="{FF2B5EF4-FFF2-40B4-BE49-F238E27FC236}">
                <a16:creationId xmlns:a16="http://schemas.microsoft.com/office/drawing/2014/main" id="{266B69D6-5482-E40D-00A0-7F3844BB3387}"/>
              </a:ext>
            </a:extLst>
          </p:cNvPr>
          <p:cNvSpPr txBox="1"/>
          <p:nvPr/>
        </p:nvSpPr>
        <p:spPr>
          <a:xfrm>
            <a:off x="419100" y="1295400"/>
            <a:ext cx="8305800" cy="1477328"/>
          </a:xfrm>
          <a:prstGeom prst="rect">
            <a:avLst/>
          </a:prstGeom>
          <a:noFill/>
        </p:spPr>
        <p:txBody>
          <a:bodyPr wrap="square">
            <a:spAutoFit/>
          </a:bodyPr>
          <a:lstStyle/>
          <a:p>
            <a:pPr algn="just"/>
            <a:r>
              <a:rPr lang="en-US" dirty="0"/>
              <a:t>In this work, we will build a machine learning module. The model works on the concept of Time Series Forecasting and Clustering. After successful running of the module the analysis and the forecasting results are shown through graphs and plots. We intend to provide an analysis study by combining our findings of a particular crimes dataset with its demographics information.</a:t>
            </a:r>
          </a:p>
        </p:txBody>
      </p:sp>
      <p:graphicFrame>
        <p:nvGraphicFramePr>
          <p:cNvPr id="4" name="Diagram 3">
            <a:extLst>
              <a:ext uri="{FF2B5EF4-FFF2-40B4-BE49-F238E27FC236}">
                <a16:creationId xmlns:a16="http://schemas.microsoft.com/office/drawing/2014/main" id="{F6C0FB00-57EE-6B17-7351-D9BD3B7D563B}"/>
              </a:ext>
            </a:extLst>
          </p:cNvPr>
          <p:cNvGraphicFramePr/>
          <p:nvPr>
            <p:extLst>
              <p:ext uri="{D42A27DB-BD31-4B8C-83A1-F6EECF244321}">
                <p14:modId xmlns:p14="http://schemas.microsoft.com/office/powerpoint/2010/main" val="3878136989"/>
              </p:ext>
            </p:extLst>
          </p:nvPr>
        </p:nvGraphicFramePr>
        <p:xfrm>
          <a:off x="3352800" y="2706360"/>
          <a:ext cx="2241550" cy="4040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a:t>
            </a:r>
          </a:p>
        </p:txBody>
      </p:sp>
      <p:sp>
        <p:nvSpPr>
          <p:cNvPr id="3" name="TextBox 2">
            <a:extLst>
              <a:ext uri="{FF2B5EF4-FFF2-40B4-BE49-F238E27FC236}">
                <a16:creationId xmlns:a16="http://schemas.microsoft.com/office/drawing/2014/main" id="{266B69D6-5482-E40D-00A0-7F3844BB3387}"/>
              </a:ext>
            </a:extLst>
          </p:cNvPr>
          <p:cNvSpPr txBox="1"/>
          <p:nvPr/>
        </p:nvSpPr>
        <p:spPr>
          <a:xfrm>
            <a:off x="419100" y="1295400"/>
            <a:ext cx="8305800" cy="3970318"/>
          </a:xfrm>
          <a:prstGeom prst="rect">
            <a:avLst/>
          </a:prstGeom>
          <a:noFill/>
        </p:spPr>
        <p:txBody>
          <a:bodyPr wrap="square">
            <a:spAutoFit/>
          </a:bodyPr>
          <a:lstStyle/>
          <a:p>
            <a:pPr marL="114300" indent="0">
              <a:buNone/>
            </a:pPr>
            <a:r>
              <a:rPr lang="en-IN" dirty="0"/>
              <a:t>A. Dataset</a:t>
            </a:r>
          </a:p>
          <a:p>
            <a:pPr marL="114300" indent="0">
              <a:buNone/>
            </a:pPr>
            <a:r>
              <a:rPr lang="en-IN" dirty="0"/>
              <a:t>         </a:t>
            </a:r>
            <a:r>
              <a:rPr lang="en-US" dirty="0"/>
              <a:t>The crime dataset from Kaggle is rich with information such as crime location, city, time, longitude, and latitude. It's a crucial resource for our crime prediction and analysis project, allowing us to identify hotspots and </a:t>
            </a:r>
            <a:r>
              <a:rPr lang="en-US"/>
              <a:t>trends.</a:t>
            </a:r>
            <a:endParaRPr lang="en-US" dirty="0"/>
          </a:p>
          <a:p>
            <a:pPr marL="114300" indent="0">
              <a:buNone/>
            </a:pPr>
            <a:r>
              <a:rPr lang="en-US" dirty="0"/>
              <a:t> </a:t>
            </a:r>
            <a:endParaRPr lang="en-IN" dirty="0"/>
          </a:p>
          <a:p>
            <a:pPr marL="114300" indent="0">
              <a:buNone/>
            </a:pPr>
            <a:r>
              <a:rPr lang="en-IN" dirty="0"/>
              <a:t>B. Data Clustering</a:t>
            </a:r>
          </a:p>
          <a:p>
            <a:pPr marL="114300" indent="0">
              <a:buNone/>
            </a:pPr>
            <a:r>
              <a:rPr lang="en-US" dirty="0"/>
              <a:t>            In our Crime Prediction and Analysis Project, we employ K-means clustering to identify natural clusters within the crime data based on features like location, time, and geographical coordinates. This helps uncover distinct crime patterns and hotspots, enabling law enforcement to allocate resources more effectively and predict criminal activities with greater precision. By leveraging K-means clustering, we aim to enhance community safety through targeted and efficient crime prevention strategies</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US" sz="1800" dirty="0">
              <a:solidFill>
                <a:schemeClr val="bg2"/>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85322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a:t>
            </a:r>
          </a:p>
        </p:txBody>
      </p:sp>
      <p:sp>
        <p:nvSpPr>
          <p:cNvPr id="3" name="TextBox 2">
            <a:extLst>
              <a:ext uri="{FF2B5EF4-FFF2-40B4-BE49-F238E27FC236}">
                <a16:creationId xmlns:a16="http://schemas.microsoft.com/office/drawing/2014/main" id="{266B69D6-5482-E40D-00A0-7F3844BB3387}"/>
              </a:ext>
            </a:extLst>
          </p:cNvPr>
          <p:cNvSpPr txBox="1"/>
          <p:nvPr/>
        </p:nvSpPr>
        <p:spPr>
          <a:xfrm>
            <a:off x="419100" y="1295400"/>
            <a:ext cx="8305800" cy="3970318"/>
          </a:xfrm>
          <a:prstGeom prst="rect">
            <a:avLst/>
          </a:prstGeom>
          <a:noFill/>
        </p:spPr>
        <p:txBody>
          <a:bodyPr wrap="square">
            <a:spAutoFit/>
          </a:bodyPr>
          <a:lstStyle/>
          <a:p>
            <a:pPr marL="114300" indent="0">
              <a:buNone/>
            </a:pPr>
            <a:r>
              <a:rPr lang="en-US" dirty="0"/>
              <a:t>C. Time Series Analysis</a:t>
            </a:r>
          </a:p>
          <a:p>
            <a:pPr marL="114300" indent="0">
              <a:buNone/>
            </a:pPr>
            <a:r>
              <a:rPr lang="en-US" dirty="0"/>
              <a:t>we use Time Series Analysis techniques like ARIMA and Prophet to uncover patterns in crime data over time. ARIMA identifies trends and seasonality, aiding future crime rate predictions, while Prophet captures daily, weekly, and yearly patterns for more accurate forecasts.</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D. Visualization</a:t>
            </a:r>
          </a:p>
          <a:p>
            <a:pPr marL="114300" indent="0">
              <a:buNone/>
            </a:pPr>
            <a:r>
              <a:rPr lang="en-US" dirty="0"/>
              <a:t>             In our Crime Visualization component, we utilize ARIMA and Prophet for advanced time series analysis of crime data, unveiling meaningful patterns over time. These insights empower law enforcement and decision-makers to allocate resources effectively for crime prevention and intervention strategies.</a:t>
            </a:r>
            <a:endParaRPr lang="en-IN" dirty="0"/>
          </a:p>
          <a:p>
            <a:pPr algn="just"/>
            <a:endParaRPr lang="en-US" dirty="0"/>
          </a:p>
        </p:txBody>
      </p:sp>
    </p:spTree>
    <p:extLst>
      <p:ext uri="{BB962C8B-B14F-4D97-AF65-F5344CB8AC3E}">
        <p14:creationId xmlns:p14="http://schemas.microsoft.com/office/powerpoint/2010/main" val="16499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5F5014D5-9501-8C13-EAF9-0B1BC8F5DB2F}"/>
              </a:ext>
            </a:extLst>
          </p:cNvPr>
          <p:cNvSpPr txBox="1"/>
          <p:nvPr/>
        </p:nvSpPr>
        <p:spPr>
          <a:xfrm>
            <a:off x="456344" y="1219200"/>
            <a:ext cx="8228760" cy="3416320"/>
          </a:xfrm>
          <a:prstGeom prst="rect">
            <a:avLst/>
          </a:prstGeom>
          <a:noFill/>
        </p:spPr>
        <p:txBody>
          <a:bodyPr wrap="square">
            <a:spAutoFit/>
          </a:bodyPr>
          <a:lstStyle/>
          <a:p>
            <a:pPr marL="285750" indent="-285750">
              <a:buFont typeface="Arial" panose="020B0604020202020204" pitchFamily="34" charset="0"/>
              <a:buChar char="•"/>
            </a:pPr>
            <a:r>
              <a:rPr lang="en-US" sz="1800" dirty="0"/>
              <a:t>Measuring the success of a crime analysis and prediction project involves checking if it accurately predicts where crimes might happen, leading to a decrease in crime rates and quicker responses from law enforcement.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It's also important to see if it helps police allocate their resources better, solves more crimes, and keeps costs reasonable. Users should find it easy to use and helpful, while false alarms should be minimized.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Lastly, the system should be reliable and able to adapt to changes in crime patterns or growing data. By looking at these factors, we can tell if the project is making communities safer and helping law enforcement do their job effectively.</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a:solidFill>
                  <a:srgbClr val="C00000"/>
                </a:solidFill>
                <a:latin typeface="Calibri" pitchFamily="34" charset="0"/>
              </a:rPr>
              <a:t>Result Analysis</a:t>
            </a:r>
            <a:endParaRPr lang="en-US" sz="2800" b="1" dirty="0">
              <a:solidFill>
                <a:srgbClr val="C00000"/>
              </a:solidFill>
              <a:latin typeface="Calibri" pitchFamily="34" charset="0"/>
            </a:endParaRPr>
          </a:p>
        </p:txBody>
      </p:sp>
      <p:pic>
        <p:nvPicPr>
          <p:cNvPr id="2" name="Picture 1">
            <a:extLst>
              <a:ext uri="{FF2B5EF4-FFF2-40B4-BE49-F238E27FC236}">
                <a16:creationId xmlns:a16="http://schemas.microsoft.com/office/drawing/2014/main" id="{06834390-BC65-D24C-A976-A1C800367C0E}"/>
              </a:ext>
            </a:extLst>
          </p:cNvPr>
          <p:cNvPicPr>
            <a:picLocks noChangeAspect="1"/>
          </p:cNvPicPr>
          <p:nvPr/>
        </p:nvPicPr>
        <p:blipFill>
          <a:blip r:embed="rId2"/>
          <a:stretch>
            <a:fillRect/>
          </a:stretch>
        </p:blipFill>
        <p:spPr>
          <a:xfrm>
            <a:off x="1125098" y="2698429"/>
            <a:ext cx="6723502" cy="3397571"/>
          </a:xfrm>
          <a:prstGeom prst="rect">
            <a:avLst/>
          </a:prstGeom>
        </p:spPr>
      </p:pic>
      <p:sp>
        <p:nvSpPr>
          <p:cNvPr id="5" name="TextBox 4">
            <a:extLst>
              <a:ext uri="{FF2B5EF4-FFF2-40B4-BE49-F238E27FC236}">
                <a16:creationId xmlns:a16="http://schemas.microsoft.com/office/drawing/2014/main" id="{BD2A5C82-778E-0730-7A4E-FBB16A77B995}"/>
              </a:ext>
            </a:extLst>
          </p:cNvPr>
          <p:cNvSpPr txBox="1"/>
          <p:nvPr/>
        </p:nvSpPr>
        <p:spPr>
          <a:xfrm>
            <a:off x="990600" y="1727614"/>
            <a:ext cx="4572000" cy="369332"/>
          </a:xfrm>
          <a:prstGeom prst="rect">
            <a:avLst/>
          </a:prstGeom>
          <a:noFill/>
        </p:spPr>
        <p:txBody>
          <a:bodyPr wrap="square">
            <a:spAutoFit/>
          </a:bodyPr>
          <a:lstStyle/>
          <a:p>
            <a:pPr marL="114300" indent="0">
              <a:buNone/>
            </a:pPr>
            <a:r>
              <a:rPr lang="en-IN" dirty="0"/>
              <a:t>Plotting and Analysis of different Crime: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a:solidFill>
                  <a:srgbClr val="C00000"/>
                </a:solidFill>
                <a:latin typeface="Calibri" pitchFamily="34" charset="0"/>
              </a:rPr>
              <a:t>Result Analysis</a:t>
            </a:r>
            <a:endParaRPr lang="en-US" sz="2800" b="1" dirty="0">
              <a:solidFill>
                <a:srgbClr val="C00000"/>
              </a:solidFill>
              <a:latin typeface="Calibri" pitchFamily="34" charset="0"/>
            </a:endParaRPr>
          </a:p>
        </p:txBody>
      </p:sp>
      <p:sp>
        <p:nvSpPr>
          <p:cNvPr id="5" name="TextBox 4">
            <a:extLst>
              <a:ext uri="{FF2B5EF4-FFF2-40B4-BE49-F238E27FC236}">
                <a16:creationId xmlns:a16="http://schemas.microsoft.com/office/drawing/2014/main" id="{BD2A5C82-778E-0730-7A4E-FBB16A77B995}"/>
              </a:ext>
            </a:extLst>
          </p:cNvPr>
          <p:cNvSpPr txBox="1"/>
          <p:nvPr/>
        </p:nvSpPr>
        <p:spPr>
          <a:xfrm>
            <a:off x="647700" y="1752600"/>
            <a:ext cx="5715000" cy="646331"/>
          </a:xfrm>
          <a:prstGeom prst="rect">
            <a:avLst/>
          </a:prstGeom>
          <a:noFill/>
        </p:spPr>
        <p:txBody>
          <a:bodyPr wrap="square">
            <a:spAutoFit/>
          </a:bodyPr>
          <a:lstStyle/>
          <a:p>
            <a:pPr marL="114300"/>
            <a:r>
              <a:rPr lang="en-US" dirty="0"/>
              <a:t>Time Series Analysis for Total Crime Count:</a:t>
            </a:r>
            <a:endParaRPr lang="en-IN" dirty="0"/>
          </a:p>
          <a:p>
            <a:pPr marL="114300" indent="0">
              <a:buNone/>
            </a:pPr>
            <a:endParaRPr lang="en-IN" dirty="0"/>
          </a:p>
        </p:txBody>
      </p:sp>
      <p:pic>
        <p:nvPicPr>
          <p:cNvPr id="3" name="Picture 2">
            <a:extLst>
              <a:ext uri="{FF2B5EF4-FFF2-40B4-BE49-F238E27FC236}">
                <a16:creationId xmlns:a16="http://schemas.microsoft.com/office/drawing/2014/main" id="{90F38FDC-DB15-4AF7-2F69-1F7FC94C4515}"/>
              </a:ext>
            </a:extLst>
          </p:cNvPr>
          <p:cNvPicPr>
            <a:picLocks noChangeAspect="1"/>
          </p:cNvPicPr>
          <p:nvPr/>
        </p:nvPicPr>
        <p:blipFill>
          <a:blip r:embed="rId2"/>
          <a:stretch>
            <a:fillRect/>
          </a:stretch>
        </p:blipFill>
        <p:spPr>
          <a:xfrm>
            <a:off x="779646" y="2617140"/>
            <a:ext cx="7632834" cy="3283145"/>
          </a:xfrm>
          <a:prstGeom prst="rect">
            <a:avLst/>
          </a:prstGeom>
        </p:spPr>
      </p:pic>
    </p:spTree>
    <p:extLst>
      <p:ext uri="{BB962C8B-B14F-4D97-AF65-F5344CB8AC3E}">
        <p14:creationId xmlns:p14="http://schemas.microsoft.com/office/powerpoint/2010/main" val="313772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a:solidFill>
                  <a:srgbClr val="C00000"/>
                </a:solidFill>
                <a:latin typeface="Calibri" pitchFamily="34" charset="0"/>
              </a:rPr>
              <a:t>Result Analysis</a:t>
            </a:r>
            <a:endParaRPr lang="en-US" sz="2800" b="1" dirty="0">
              <a:solidFill>
                <a:srgbClr val="C00000"/>
              </a:solidFill>
              <a:latin typeface="Calibri" pitchFamily="34" charset="0"/>
            </a:endParaRPr>
          </a:p>
        </p:txBody>
      </p:sp>
      <p:pic>
        <p:nvPicPr>
          <p:cNvPr id="3" name="Picture 2">
            <a:extLst>
              <a:ext uri="{FF2B5EF4-FFF2-40B4-BE49-F238E27FC236}">
                <a16:creationId xmlns:a16="http://schemas.microsoft.com/office/drawing/2014/main" id="{78055780-85A0-B568-B2F9-E7D3306737F0}"/>
              </a:ext>
            </a:extLst>
          </p:cNvPr>
          <p:cNvPicPr>
            <a:picLocks noChangeAspect="1"/>
          </p:cNvPicPr>
          <p:nvPr/>
        </p:nvPicPr>
        <p:blipFill>
          <a:blip r:embed="rId2"/>
          <a:stretch>
            <a:fillRect/>
          </a:stretch>
        </p:blipFill>
        <p:spPr>
          <a:xfrm>
            <a:off x="990600" y="2286000"/>
            <a:ext cx="6675923" cy="4308615"/>
          </a:xfrm>
          <a:prstGeom prst="rect">
            <a:avLst/>
          </a:prstGeom>
        </p:spPr>
      </p:pic>
      <p:sp>
        <p:nvSpPr>
          <p:cNvPr id="6" name="TextBox 5">
            <a:extLst>
              <a:ext uri="{FF2B5EF4-FFF2-40B4-BE49-F238E27FC236}">
                <a16:creationId xmlns:a16="http://schemas.microsoft.com/office/drawing/2014/main" id="{BAEBCD21-4492-6A56-05CB-DCF20EE8CF75}"/>
              </a:ext>
            </a:extLst>
          </p:cNvPr>
          <p:cNvSpPr txBox="1"/>
          <p:nvPr/>
        </p:nvSpPr>
        <p:spPr>
          <a:xfrm>
            <a:off x="1066800" y="1491434"/>
            <a:ext cx="4572000" cy="369332"/>
          </a:xfrm>
          <a:prstGeom prst="rect">
            <a:avLst/>
          </a:prstGeom>
          <a:noFill/>
        </p:spPr>
        <p:txBody>
          <a:bodyPr wrap="square">
            <a:spAutoFit/>
          </a:bodyPr>
          <a:lstStyle/>
          <a:p>
            <a:r>
              <a:rPr lang="en-IN" dirty="0"/>
              <a:t>K-Means Clustering:</a:t>
            </a:r>
          </a:p>
        </p:txBody>
      </p:sp>
    </p:spTree>
    <p:extLst>
      <p:ext uri="{BB962C8B-B14F-4D97-AF65-F5344CB8AC3E}">
        <p14:creationId xmlns:p14="http://schemas.microsoft.com/office/powerpoint/2010/main" val="22314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5CD33E8C-80E4-5D48-2BC0-D076AE3756CE}"/>
              </a:ext>
            </a:extLst>
          </p:cNvPr>
          <p:cNvSpPr txBox="1"/>
          <p:nvPr/>
        </p:nvSpPr>
        <p:spPr>
          <a:xfrm>
            <a:off x="304800" y="1447800"/>
            <a:ext cx="8381160" cy="2585323"/>
          </a:xfrm>
          <a:prstGeom prst="rect">
            <a:avLst/>
          </a:prstGeom>
          <a:noFill/>
        </p:spPr>
        <p:txBody>
          <a:bodyPr wrap="square">
            <a:spAutoFit/>
          </a:bodyPr>
          <a:lstStyle/>
          <a:p>
            <a:pPr algn="just">
              <a:lnSpc>
                <a:spcPct val="100000"/>
              </a:lnSpc>
            </a:pPr>
            <a:r>
              <a:rPr lang="en-US" sz="1800" b="0" i="0" dirty="0">
                <a:solidFill>
                  <a:srgbClr val="374151"/>
                </a:solidFill>
                <a:effectLst/>
                <a:latin typeface="Times New Roman" panose="02020603050405020304" pitchFamily="18" charset="0"/>
                <a:cs typeface="Times New Roman" panose="02020603050405020304" pitchFamily="18" charset="0"/>
              </a:rPr>
              <a:t>By leveraging machine learning algorithms, we have successfully built predictive models, selecting features based on PCA and clustering outcomes. Continuous monitoring ensures the models remain accurate and adaptable to evolving crime trends.</a:t>
            </a:r>
          </a:p>
          <a:p>
            <a:pPr algn="just">
              <a:lnSpc>
                <a:spcPct val="100000"/>
              </a:lnSpc>
            </a:pP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00000"/>
              </a:lnSpc>
            </a:pPr>
            <a:r>
              <a:rPr lang="en-US" sz="1800" b="0" i="0" dirty="0">
                <a:solidFill>
                  <a:srgbClr val="374151"/>
                </a:solidFill>
                <a:effectLst/>
                <a:latin typeface="Times New Roman" panose="02020603050405020304" pitchFamily="18" charset="0"/>
                <a:cs typeface="Times New Roman" panose="02020603050405020304" pitchFamily="18" charset="0"/>
              </a:rPr>
              <a:t> This project not only enhances our understanding of crime patterns but also establishes a robust system for proactive decision-making and community safety. The combination of forecasting, clustering, and machine learning presents a powerful approach to address the dynamic nature of criminal activities, contributing to effective crime prevention strategies and informed law enforcement initiatives.</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4705B84A-CAE4-C4F6-B54C-6169460DD448}"/>
              </a:ext>
            </a:extLst>
          </p:cNvPr>
          <p:cNvSpPr txBox="1"/>
          <p:nvPr/>
        </p:nvSpPr>
        <p:spPr>
          <a:xfrm>
            <a:off x="291941" y="1524000"/>
            <a:ext cx="8532720" cy="3888244"/>
          </a:xfrm>
          <a:prstGeom prst="rect">
            <a:avLst/>
          </a:prstGeom>
          <a:noFill/>
        </p:spPr>
        <p:txBody>
          <a:bodyPr wrap="square">
            <a:spAutoFit/>
          </a:bodyPr>
          <a:lstStyle/>
          <a:p>
            <a:pPr marL="127000" indent="0">
              <a:spcBef>
                <a:spcPts val="400"/>
              </a:spcBef>
              <a:spcAft>
                <a:spcPts val="1200"/>
              </a:spcAft>
              <a:buSzPct val="100000"/>
              <a:buNone/>
            </a:pPr>
            <a:r>
              <a:rPr lang="en-US" dirty="0"/>
              <a:t>Our proposed solution can potentially help people stay away from the locations (crime hotspot)at a certain time of the day along with saving lives. On the other hand, police forces can use this solution to increase the level of crime prediction and prevention. For police resources allocation. It can help in the distribution of police at most likely crime places for any given time. </a:t>
            </a:r>
          </a:p>
          <a:p>
            <a:pPr marL="584200" indent="-457200">
              <a:spcBef>
                <a:spcPts val="400"/>
              </a:spcBef>
              <a:spcAft>
                <a:spcPts val="1200"/>
              </a:spcAft>
              <a:buSzPct val="100000"/>
              <a:buFont typeface="Arial" panose="020B0604020202020204" pitchFamily="34" charset="0"/>
              <a:buChar char="•"/>
            </a:pPr>
            <a:r>
              <a:rPr lang="en-US" dirty="0"/>
              <a:t> Technology is noticeable </a:t>
            </a:r>
          </a:p>
          <a:p>
            <a:pPr marL="584200" indent="-457200">
              <a:spcBef>
                <a:spcPts val="400"/>
              </a:spcBef>
              <a:spcAft>
                <a:spcPts val="1200"/>
              </a:spcAft>
              <a:buSzPct val="100000"/>
              <a:buFont typeface="Arial" panose="020B0604020202020204" pitchFamily="34" charset="0"/>
              <a:buChar char="•"/>
            </a:pPr>
            <a:r>
              <a:rPr lang="en-US" dirty="0"/>
              <a:t> Elimination of confusion</a:t>
            </a:r>
          </a:p>
          <a:p>
            <a:pPr marL="584200" indent="-457200">
              <a:spcBef>
                <a:spcPts val="400"/>
              </a:spcBef>
              <a:spcAft>
                <a:spcPts val="1200"/>
              </a:spcAft>
              <a:buSzPct val="100000"/>
              <a:buFont typeface="Arial" panose="020B0604020202020204" pitchFamily="34" charset="0"/>
              <a:buChar char="•"/>
            </a:pPr>
            <a:r>
              <a:rPr lang="en-US" dirty="0"/>
              <a:t> To help people be aware of the crimes and help the society</a:t>
            </a:r>
          </a:p>
          <a:p>
            <a:pPr marL="584200" indent="-457200">
              <a:spcBef>
                <a:spcPts val="400"/>
              </a:spcBef>
              <a:spcAft>
                <a:spcPts val="1200"/>
              </a:spcAft>
              <a:buSzPct val="100000"/>
              <a:buFont typeface="Arial" panose="020B0604020202020204" pitchFamily="34" charset="0"/>
              <a:buChar char="•"/>
            </a:pPr>
            <a:r>
              <a:rPr lang="en-US" dirty="0"/>
              <a:t> Interactivity</a:t>
            </a:r>
          </a:p>
          <a:p>
            <a:pPr marL="584200" indent="-457200">
              <a:spcBef>
                <a:spcPts val="400"/>
              </a:spcBef>
              <a:spcAft>
                <a:spcPts val="1200"/>
              </a:spcAft>
              <a:buSzPct val="100000"/>
              <a:buFont typeface="Arial" panose="020B0604020202020204" pitchFamily="34" charset="0"/>
              <a:buChar char="•"/>
            </a:pPr>
            <a:r>
              <a:rPr lang="en-US" dirty="0"/>
              <a:t> Crime forecast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B39D9EA2-95ED-B434-9642-6CEE444B2680}"/>
              </a:ext>
            </a:extLst>
          </p:cNvPr>
          <p:cNvSpPr txBox="1"/>
          <p:nvPr/>
        </p:nvSpPr>
        <p:spPr>
          <a:xfrm>
            <a:off x="456360" y="1295400"/>
            <a:ext cx="8153400" cy="4801314"/>
          </a:xfrm>
          <a:prstGeom prst="rect">
            <a:avLst/>
          </a:prstGeom>
          <a:noFill/>
        </p:spPr>
        <p:txBody>
          <a:bodyPr wrap="square">
            <a:spAutoFit/>
          </a:bodyPr>
          <a:lstStyle/>
          <a:p>
            <a:pPr marL="285840" indent="-284040">
              <a:lnSpc>
                <a:spcPct val="100000"/>
              </a:lnSpc>
              <a:buClr>
                <a:srgbClr val="000000"/>
              </a:buClr>
              <a:buFont typeface="Arial"/>
              <a:buChar char="•"/>
            </a:pPr>
            <a:r>
              <a:rPr lang="en-IN" dirty="0">
                <a:hlinkClick r:id="rId2"/>
              </a:rPr>
              <a:t>https://www.researchgate.net/publication/343750790_Crime_Prediction_and_Analysis</a:t>
            </a:r>
            <a:endParaRPr lang="en-IN" dirty="0"/>
          </a:p>
          <a:p>
            <a:pPr marL="285840" indent="-284040">
              <a:lnSpc>
                <a:spcPct val="100000"/>
              </a:lnSpc>
              <a:buClr>
                <a:srgbClr val="000000"/>
              </a:buClr>
              <a:buFont typeface="Arial"/>
              <a:buChar char="•"/>
            </a:pPr>
            <a:r>
              <a:rPr lang="en-IN" dirty="0">
                <a:hlinkClick r:id="rId3"/>
              </a:rPr>
              <a:t>https://www.ijcrt.org/papers/IJCRT2102057.pdf</a:t>
            </a:r>
            <a:endParaRPr lang="en-IN" dirty="0"/>
          </a:p>
          <a:p>
            <a:pPr marL="285840" indent="-284040">
              <a:lnSpc>
                <a:spcPct val="100000"/>
              </a:lnSpc>
              <a:buClr>
                <a:srgbClr val="000000"/>
              </a:buClr>
              <a:buFont typeface="Arial"/>
              <a:buChar char="•"/>
            </a:pPr>
            <a:r>
              <a:rPr lang="en-IN" dirty="0">
                <a:hlinkClick r:id="rId4"/>
              </a:rPr>
              <a:t>https://ieeexplore.ieee.org/document/9245120</a:t>
            </a:r>
            <a:endParaRPr lang="en-IN" dirty="0"/>
          </a:p>
          <a:p>
            <a:pPr marL="285840" indent="-284040">
              <a:lnSpc>
                <a:spcPct val="100000"/>
              </a:lnSpc>
              <a:buClr>
                <a:srgbClr val="000000"/>
              </a:buClr>
              <a:buFont typeface="Arial"/>
              <a:buChar char="•"/>
            </a:pPr>
            <a:r>
              <a:rPr lang="en-IN" dirty="0">
                <a:hlinkClick r:id="rId5"/>
              </a:rPr>
              <a:t>https://www.ijraset.com/research-paper/crime-prediction-and-analysis</a:t>
            </a:r>
            <a:endParaRPr lang="en-IN" dirty="0"/>
          </a:p>
          <a:p>
            <a:pPr marL="285840" indent="-284040">
              <a:lnSpc>
                <a:spcPct val="100000"/>
              </a:lnSpc>
              <a:buClr>
                <a:srgbClr val="000000"/>
              </a:buClr>
              <a:buFont typeface="Arial"/>
              <a:buChar char="•"/>
            </a:pPr>
            <a:r>
              <a:rPr lang="en-US" dirty="0"/>
              <a:t>Kiani, Rasoul, Siamak Mahdavi, and Amin Keshavarzi. "Analysis and prediction of crimes by clustering and classification." International Journal of Advanced Research in Artificial Intelligence 4, no. 8 (2015): 11-17. </a:t>
            </a:r>
          </a:p>
          <a:p>
            <a:pPr marL="285840" indent="-284040">
              <a:lnSpc>
                <a:spcPct val="100000"/>
              </a:lnSpc>
              <a:buClr>
                <a:srgbClr val="000000"/>
              </a:buClr>
              <a:buFont typeface="Arial"/>
              <a:buChar char="•"/>
            </a:pPr>
            <a:r>
              <a:rPr lang="en-IN" dirty="0"/>
              <a:t>Akansha A Chikhale, Ankita K Dhavale, Aparna P Thakre, Diksha B Herode, Nikita D Nasre, Pracheta D Patrikar, Prof. Milind Tote. “A Review on Crime Rate Analysis Using Data Mining” International Journal of Scientific Research in Science, Engineering and Technology 5, no. 5 (2019): 119 – 125.</a:t>
            </a:r>
            <a:endParaRPr lang="en-US" dirty="0"/>
          </a:p>
          <a:p>
            <a:pPr marL="285840" indent="-284040">
              <a:lnSpc>
                <a:spcPct val="100000"/>
              </a:lnSpc>
              <a:buClr>
                <a:srgbClr val="000000"/>
              </a:buClr>
              <a:buFont typeface="Arial"/>
              <a:buChar char="•"/>
            </a:pPr>
            <a:r>
              <a:rPr lang="en-US" dirty="0"/>
              <a:t>J. Zhou, Z. Li, J. J. Ma and F. Jiang, "Exploration of the Hidden Influential Factors on Crime Activities: A Big Data Approach," in IEEE Access, vol. 8, pp. 141033141045,2020,doi:10.1109/ACCESS.2020.3 009969. </a:t>
            </a:r>
            <a:endParaRPr lang="en-IN" dirty="0"/>
          </a:p>
          <a:p>
            <a:pPr marL="285840" indent="-284040">
              <a:lnSpc>
                <a:spcPct val="100000"/>
              </a:lnSpc>
              <a:buClr>
                <a:srgbClr val="000000"/>
              </a:buClr>
              <a:buFont typeface="Arial"/>
              <a:buChar char="•"/>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6155284C-24F2-4C44-4D74-A7C281A60067}"/>
              </a:ext>
            </a:extLst>
          </p:cNvPr>
          <p:cNvSpPr txBox="1"/>
          <p:nvPr/>
        </p:nvSpPr>
        <p:spPr>
          <a:xfrm>
            <a:off x="533400" y="1447800"/>
            <a:ext cx="8381160" cy="4529958"/>
          </a:xfrm>
          <a:prstGeom prst="rect">
            <a:avLst/>
          </a:prstGeom>
          <a:noFill/>
        </p:spPr>
        <p:txBody>
          <a:bodyPr wrap="square">
            <a:spAutoFit/>
          </a:bodyPr>
          <a:lstStyle/>
          <a:p>
            <a:pPr marL="285750" indent="-285750" algn="just">
              <a:lnSpc>
                <a:spcPct val="100000"/>
              </a:lnSpc>
              <a:buFont typeface="Arial" panose="020B0604020202020204" pitchFamily="34" charset="0"/>
              <a:buChar char="•"/>
            </a:pPr>
            <a:r>
              <a:rPr lang="en-IN" dirty="0"/>
              <a:t>Crime analysis and prediction is a systematic approach aimed for </a:t>
            </a:r>
            <a:r>
              <a:rPr lang="en-US" dirty="0"/>
              <a:t>Identifying and addressing criminal activities by predicting high-crime areas and visualizing potential trouble spots.</a:t>
            </a:r>
            <a:endParaRPr lang="en-IN" dirty="0"/>
          </a:p>
          <a:p>
            <a:pPr marL="285750" indent="-285750" algn="just">
              <a:lnSpc>
                <a:spcPct val="100000"/>
              </a:lnSpc>
              <a:buFont typeface="Arial" panose="020B0604020202020204" pitchFamily="34" charset="0"/>
              <a:buChar char="•"/>
            </a:pPr>
            <a:endParaRPr lang="en-IN" dirty="0"/>
          </a:p>
          <a:p>
            <a:pPr marL="285750" indent="-285750">
              <a:lnSpc>
                <a:spcPct val="100000"/>
              </a:lnSpc>
              <a:buFont typeface="Arial" panose="020B0604020202020204" pitchFamily="34" charset="0"/>
              <a:buChar char="•"/>
            </a:pPr>
            <a:r>
              <a:rPr lang="en-IN" dirty="0"/>
              <a:t>This system relies on existing datasets to extract new information, serving as a valuable tool in understanding and combatting the widespread challenges posed by crimes.</a:t>
            </a:r>
          </a:p>
          <a:p>
            <a:pPr marL="285750" indent="-285750" algn="just">
              <a:lnSpc>
                <a:spcPct val="100000"/>
              </a:lnSpc>
              <a:buFont typeface="Arial" panose="020B0604020202020204" pitchFamily="34" charset="0"/>
              <a:buChar char="•"/>
            </a:pPr>
            <a:endParaRPr lang="en-IN" dirty="0"/>
          </a:p>
          <a:p>
            <a:pPr marL="285750" indent="-285750" algn="just">
              <a:lnSpc>
                <a:spcPct val="100000"/>
              </a:lnSpc>
              <a:buFont typeface="Arial" panose="020B0604020202020204" pitchFamily="34" charset="0"/>
              <a:buChar char="•"/>
            </a:pPr>
            <a:r>
              <a:rPr lang="en-US" dirty="0"/>
              <a:t>From minor offenses to severe acts, crimes negatively affect quality of life, hinder economic growth, and damage a nation's reputation.</a:t>
            </a:r>
          </a:p>
          <a:p>
            <a:pPr marL="285750" indent="-285750" algn="just">
              <a:lnSpc>
                <a:spcPct val="100000"/>
              </a:lnSpc>
              <a:buFont typeface="Arial" panose="020B0604020202020204" pitchFamily="34" charset="0"/>
              <a:buChar char="•"/>
            </a:pPr>
            <a:endParaRPr lang="en-IN" dirty="0"/>
          </a:p>
          <a:p>
            <a:pPr marL="285750" indent="-285750" algn="just">
              <a:lnSpc>
                <a:spcPct val="100000"/>
              </a:lnSpc>
              <a:buFont typeface="Arial" panose="020B0604020202020204" pitchFamily="34" charset="0"/>
              <a:buChar char="•"/>
            </a:pPr>
            <a:r>
              <a:rPr lang="en-IN" dirty="0"/>
              <a:t>To safeguard society from these threats, advanced systems and innovative approaches are essential. There is a need to enhance crime analytics, focusing on the analysis, detection, and prediction of crime probabilities within specific regions to proactively protect communities.</a:t>
            </a:r>
          </a:p>
          <a:p>
            <a:pPr marL="342900" lvl="0" indent="-333375" algn="l" rtl="0">
              <a:lnSpc>
                <a:spcPct val="110000"/>
              </a:lnSpc>
              <a:spcBef>
                <a:spcPts val="0"/>
              </a:spcBef>
              <a:spcAft>
                <a:spcPts val="0"/>
              </a:spcAft>
              <a:buSzPct val="100000"/>
              <a:buFont typeface="Times New Roman"/>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D5BF8993-3518-4E11-4AAE-20CCE0B61864}"/>
              </a:ext>
            </a:extLst>
          </p:cNvPr>
          <p:cNvSpPr txBox="1"/>
          <p:nvPr/>
        </p:nvSpPr>
        <p:spPr>
          <a:xfrm>
            <a:off x="-75780" y="1295400"/>
            <a:ext cx="8381160" cy="5078313"/>
          </a:xfrm>
          <a:prstGeom prst="rect">
            <a:avLst/>
          </a:prstGeom>
          <a:noFill/>
        </p:spPr>
        <p:txBody>
          <a:bodyPr wrap="square">
            <a:spAutoFit/>
          </a:bodyPr>
          <a:lstStyle/>
          <a:p>
            <a:pPr marL="297485" indent="-285750" algn="just">
              <a:buClr>
                <a:schemeClr val="dk2"/>
              </a:buClr>
              <a:buSzPct val="100000"/>
              <a:buFont typeface="Arial" panose="020B0604020202020204" pitchFamily="34" charset="0"/>
              <a:buChar char="•"/>
            </a:pPr>
            <a:r>
              <a:rPr lang="en-US" dirty="0"/>
              <a:t>Crime is a pervasive issue in our society, demanding proactive measures for prevention. With a multitude of crimes occurring frequently, maintaining an accurate database is imperative. This database serves as a crucial resource for future reference and analysis.</a:t>
            </a:r>
          </a:p>
          <a:p>
            <a:pPr marL="11735" algn="just">
              <a:buClr>
                <a:schemeClr val="dk2"/>
              </a:buClr>
              <a:buSzPct val="100000"/>
            </a:pPr>
            <a:endParaRPr lang="en-US" dirty="0"/>
          </a:p>
          <a:p>
            <a:pPr marL="297485" indent="-285750" algn="just">
              <a:buClr>
                <a:schemeClr val="dk2"/>
              </a:buClr>
              <a:buSzPct val="100000"/>
              <a:buFont typeface="Arial" panose="020B0604020202020204" pitchFamily="34" charset="0"/>
              <a:buChar char="•"/>
            </a:pPr>
            <a:r>
              <a:rPr lang="en-US" dirty="0"/>
              <a:t>The daily crime rate is rising due to criminals leveraging modern technologies. The Crime Record Bureau reports an increase in crimes like murder and sexual offenses. Data is collected from blogs, news, and websites to build a comprehensive crime report database</a:t>
            </a:r>
            <a:endParaRPr lang="en-IN" dirty="0"/>
          </a:p>
          <a:p>
            <a:pPr marL="285750" indent="-285750" algn="just">
              <a:lnSpc>
                <a:spcPct val="100000"/>
              </a:lnSpc>
              <a:buFont typeface="Arial" panose="020B0604020202020204" pitchFamily="34" charset="0"/>
              <a:buChar char="•"/>
            </a:pPr>
            <a:endParaRPr lang="en-IN" dirty="0"/>
          </a:p>
          <a:p>
            <a:pPr marL="285750" indent="-285750" algn="just">
              <a:lnSpc>
                <a:spcPct val="100000"/>
              </a:lnSpc>
              <a:buFont typeface="Arial" panose="020B0604020202020204" pitchFamily="34" charset="0"/>
              <a:buChar char="•"/>
            </a:pPr>
            <a:r>
              <a:rPr lang="en-US" dirty="0"/>
              <a:t>Machine Learning and Data mining techniques provide valuable insights for crime reduction by aiding in faster culprit identification and highlighting high-crime areas. </a:t>
            </a:r>
            <a:endParaRPr lang="en-IN" dirty="0"/>
          </a:p>
          <a:p>
            <a:pPr marL="285750" indent="-285750" algn="just">
              <a:lnSpc>
                <a:spcPct val="100000"/>
              </a:lnSpc>
              <a:buFont typeface="Arial" panose="020B0604020202020204" pitchFamily="34" charset="0"/>
              <a:buChar char="•"/>
            </a:pPr>
            <a:endParaRPr lang="en-IN" dirty="0"/>
          </a:p>
          <a:p>
            <a:pPr marL="285750" indent="-285750" algn="just">
              <a:lnSpc>
                <a:spcPct val="100000"/>
              </a:lnSpc>
              <a:buFont typeface="Arial" panose="020B0604020202020204" pitchFamily="34" charset="0"/>
              <a:buChar char="•"/>
            </a:pPr>
            <a:r>
              <a:rPr lang="en-US" dirty="0"/>
              <a:t>The proposed framework uses different visualization techniques to show the trends of crimes and various ways that can predicts the crime using machine learning algorithm and Methods.</a:t>
            </a:r>
            <a:endParaRPr lang="en-IN" dirty="0"/>
          </a:p>
          <a:p>
            <a:pPr marL="285750" indent="-285750" algn="just">
              <a:lnSpc>
                <a:spcPct val="100000"/>
              </a:lnSpc>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graphicFrame>
        <p:nvGraphicFramePr>
          <p:cNvPr id="2" name="Table 1">
            <a:extLst>
              <a:ext uri="{FF2B5EF4-FFF2-40B4-BE49-F238E27FC236}">
                <a16:creationId xmlns:a16="http://schemas.microsoft.com/office/drawing/2014/main" id="{0A0AC9F4-19C6-7C3A-5DA4-654802FABEE9}"/>
              </a:ext>
            </a:extLst>
          </p:cNvPr>
          <p:cNvGraphicFramePr>
            <a:graphicFrameLocks noGrp="1"/>
          </p:cNvGraphicFramePr>
          <p:nvPr>
            <p:extLst>
              <p:ext uri="{D42A27DB-BD31-4B8C-83A1-F6EECF244321}">
                <p14:modId xmlns:p14="http://schemas.microsoft.com/office/powerpoint/2010/main" val="2180914032"/>
              </p:ext>
            </p:extLst>
          </p:nvPr>
        </p:nvGraphicFramePr>
        <p:xfrm>
          <a:off x="609600" y="1649691"/>
          <a:ext cx="8168642" cy="4487157"/>
        </p:xfrm>
        <a:graphic>
          <a:graphicData uri="http://schemas.openxmlformats.org/drawingml/2006/table">
            <a:tbl>
              <a:tblPr firstRow="1" bandRow="1"/>
              <a:tblGrid>
                <a:gridCol w="425424">
                  <a:extLst>
                    <a:ext uri="{9D8B030D-6E8A-4147-A177-3AD203B41FA5}">
                      <a16:colId xmlns:a16="http://schemas.microsoft.com/office/drawing/2014/main" val="1176981285"/>
                    </a:ext>
                  </a:extLst>
                </a:gridCol>
                <a:gridCol w="998444">
                  <a:extLst>
                    <a:ext uri="{9D8B030D-6E8A-4147-A177-3AD203B41FA5}">
                      <a16:colId xmlns:a16="http://schemas.microsoft.com/office/drawing/2014/main" val="1664258797"/>
                    </a:ext>
                  </a:extLst>
                </a:gridCol>
                <a:gridCol w="1353179">
                  <a:extLst>
                    <a:ext uri="{9D8B030D-6E8A-4147-A177-3AD203B41FA5}">
                      <a16:colId xmlns:a16="http://schemas.microsoft.com/office/drawing/2014/main" val="813744652"/>
                    </a:ext>
                  </a:extLst>
                </a:gridCol>
                <a:gridCol w="3101239">
                  <a:extLst>
                    <a:ext uri="{9D8B030D-6E8A-4147-A177-3AD203B41FA5}">
                      <a16:colId xmlns:a16="http://schemas.microsoft.com/office/drawing/2014/main" val="1648897357"/>
                    </a:ext>
                  </a:extLst>
                </a:gridCol>
                <a:gridCol w="2290356">
                  <a:extLst>
                    <a:ext uri="{9D8B030D-6E8A-4147-A177-3AD203B41FA5}">
                      <a16:colId xmlns:a16="http://schemas.microsoft.com/office/drawing/2014/main" val="2257863759"/>
                    </a:ext>
                  </a:extLst>
                </a:gridCol>
              </a:tblGrid>
              <a:tr h="915144">
                <a:tc>
                  <a:txBody>
                    <a:bodyPr/>
                    <a:lstStyle/>
                    <a:p>
                      <a:r>
                        <a:rPr lang="en-US" sz="1200" b="1" dirty="0">
                          <a:latin typeface="Times New Roman" panose="02020603050405020304" pitchFamily="18" charset="0"/>
                          <a:cs typeface="Times New Roman" panose="02020603050405020304" pitchFamily="18" charset="0"/>
                        </a:rPr>
                        <a:t>SN</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b="1" dirty="0">
                          <a:latin typeface="Times New Roman" panose="02020603050405020304" pitchFamily="18" charset="0"/>
                          <a:cs typeface="Times New Roman" panose="02020603050405020304" pitchFamily="18" charset="0"/>
                        </a:rPr>
                        <a:t>Problem</a:t>
                      </a:r>
                    </a:p>
                    <a:p>
                      <a:r>
                        <a:rPr lang="en-US" sz="1200" b="1" dirty="0">
                          <a:latin typeface="Times New Roman" panose="02020603050405020304" pitchFamily="18" charset="0"/>
                          <a:cs typeface="Times New Roman" panose="02020603050405020304" pitchFamily="18" charset="0"/>
                        </a:rPr>
                        <a:t>statement</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b="1" dirty="0">
                          <a:latin typeface="Times New Roman" panose="02020603050405020304" pitchFamily="18" charset="0"/>
                          <a:cs typeface="Times New Roman" panose="02020603050405020304" pitchFamily="18" charset="0"/>
                        </a:rPr>
                        <a:t>Name Of The Proposed </a:t>
                      </a:r>
                    </a:p>
                    <a:p>
                      <a:r>
                        <a:rPr lang="en-US" sz="1200" b="1" dirty="0">
                          <a:latin typeface="Times New Roman" panose="02020603050405020304" pitchFamily="18" charset="0"/>
                          <a:cs typeface="Times New Roman" panose="02020603050405020304" pitchFamily="18" charset="0"/>
                        </a:rPr>
                        <a:t>Solution / Method</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b="1" dirty="0">
                          <a:latin typeface="Times New Roman" panose="02020603050405020304" pitchFamily="18" charset="0"/>
                          <a:cs typeface="Times New Roman" panose="02020603050405020304" pitchFamily="18" charset="0"/>
                        </a:rPr>
                        <a:t>Solution</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b="1" dirty="0">
                          <a:latin typeface="Times New Roman" panose="02020603050405020304" pitchFamily="18" charset="0"/>
                          <a:cs typeface="Times New Roman" panose="02020603050405020304" pitchFamily="18" charset="0"/>
                        </a:rPr>
                        <a:t>Remarks</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2827177766"/>
                  </a:ext>
                </a:extLst>
              </a:tr>
              <a:tr h="1328435">
                <a:tc>
                  <a:txBody>
                    <a:bodyPr/>
                    <a:lstStyle/>
                    <a:p>
                      <a:r>
                        <a:rPr lang="en-US" sz="1200" b="1" dirty="0">
                          <a:latin typeface="Times New Roman" panose="02020603050405020304" pitchFamily="18" charset="0"/>
                          <a:cs typeface="Times New Roman" panose="02020603050405020304" pitchFamily="18" charset="0"/>
                        </a:rPr>
                        <a:t>1</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dirty="0">
                          <a:latin typeface="Times New Roman" panose="02020603050405020304" pitchFamily="18" charset="0"/>
                          <a:cs typeface="Times New Roman" panose="02020603050405020304" pitchFamily="18" charset="0"/>
                        </a:rPr>
                        <a:t>Crime Prediction</a:t>
                      </a:r>
                    </a:p>
                    <a:p>
                      <a:r>
                        <a:rPr lang="en-US" sz="1200" dirty="0">
                          <a:latin typeface="Times New Roman" panose="02020603050405020304" pitchFamily="18" charset="0"/>
                          <a:cs typeface="Times New Roman" panose="02020603050405020304" pitchFamily="18" charset="0"/>
                        </a:rPr>
                        <a:t>And Analysis</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Statistics Model</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strike="noStrike" spc="-1" dirty="0">
                          <a:solidFill>
                            <a:srgbClr val="000000"/>
                          </a:solidFill>
                          <a:latin typeface="Times New Roman" panose="02020603050405020304" pitchFamily="18" charset="0"/>
                          <a:ea typeface="DejaVu Sans"/>
                          <a:cs typeface="Times New Roman" panose="02020603050405020304" pitchFamily="18" charset="0"/>
                        </a:rPr>
                        <a:t>Traditional statistical models. These are used for crime prediction. These models analyse historical crime data and identify trends and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strike="noStrike" spc="-1" dirty="0">
                          <a:solidFill>
                            <a:srgbClr val="000000"/>
                          </a:solidFill>
                          <a:latin typeface="Times New Roman" panose="02020603050405020304" pitchFamily="18" charset="0"/>
                          <a:ea typeface="DejaVu Sans"/>
                          <a:cs typeface="Times New Roman" panose="02020603050405020304" pitchFamily="18" charset="0"/>
                        </a:rPr>
                        <a:t>patterns.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strike="noStrike" spc="-1" dirty="0">
                          <a:solidFill>
                            <a:srgbClr val="000000"/>
                          </a:solidFill>
                          <a:latin typeface="Arial"/>
                          <a:ea typeface="DejaVu Sans"/>
                        </a:rPr>
                        <a:t>Traditional statistical models, such as regression analysis and time-series analysis, have been used for crime prediction..</a:t>
                      </a:r>
                    </a:p>
                    <a:p>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1573031408"/>
                  </a:ext>
                </a:extLst>
              </a:tr>
              <a:tr h="1121789">
                <a:tc>
                  <a:txBody>
                    <a:bodyPr/>
                    <a:lstStyle/>
                    <a:p>
                      <a:r>
                        <a:rPr lang="en-US" sz="1200" b="1" dirty="0">
                          <a:latin typeface="Times New Roman" panose="02020603050405020304" pitchFamily="18" charset="0"/>
                          <a:cs typeface="Times New Roman" panose="02020603050405020304" pitchFamily="18" charset="0"/>
                        </a:rPr>
                        <a:t>2</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dirty="0">
                          <a:latin typeface="Times New Roman" panose="02020603050405020304" pitchFamily="18" charset="0"/>
                          <a:cs typeface="Times New Roman" panose="02020603050405020304" pitchFamily="18" charset="0"/>
                        </a:rPr>
                        <a:t>Crime Prediction</a:t>
                      </a:r>
                    </a:p>
                    <a:p>
                      <a:r>
                        <a:rPr lang="en-US" sz="1200" dirty="0">
                          <a:latin typeface="Times New Roman" panose="02020603050405020304" pitchFamily="18" charset="0"/>
                          <a:cs typeface="Times New Roman" panose="02020603050405020304" pitchFamily="18" charset="0"/>
                        </a:rPr>
                        <a:t>And Analysis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IN" sz="1200" b="0" strike="noStrike" spc="-1" dirty="0">
                          <a:solidFill>
                            <a:srgbClr val="000000"/>
                          </a:solidFill>
                          <a:latin typeface="Arial"/>
                          <a:ea typeface="DejaVu Sans"/>
                        </a:rPr>
                        <a:t>Hotspot Analysis</a:t>
                      </a:r>
                    </a:p>
                    <a:p>
                      <a:r>
                        <a:rPr lang="en-IN" sz="1200" b="0" strike="noStrike" spc="-1" dirty="0">
                          <a:solidFill>
                            <a:srgbClr val="000000"/>
                          </a:solidFill>
                          <a:latin typeface="Arial"/>
                          <a:ea typeface="DejaVu Sans"/>
                        </a:rPr>
                        <a:t>Method. </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IN" sz="1200" b="0" strike="noStrike" spc="-1" dirty="0">
                          <a:solidFill>
                            <a:srgbClr val="000000"/>
                          </a:solidFill>
                          <a:latin typeface="Arial"/>
                          <a:ea typeface="DejaVu Sans"/>
                        </a:rPr>
                        <a:t>Hotspot analysis identifies areas with high crime concentrations, enabling targeted policing efforts</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IN" sz="1200" b="0" strike="noStrike" spc="-1" dirty="0">
                          <a:solidFill>
                            <a:srgbClr val="000000"/>
                          </a:solidFill>
                          <a:latin typeface="Times New Roman" panose="02020603050405020304" pitchFamily="18" charset="0"/>
                          <a:ea typeface="DejaVu Sans"/>
                          <a:cs typeface="Times New Roman" panose="02020603050405020304" pitchFamily="18" charset="0"/>
                        </a:rPr>
                        <a:t>Hotspot analysis identifies areas with high crime concentrations, enabling targeted policing efforts</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4041808030"/>
                  </a:ext>
                </a:extLst>
              </a:tr>
              <a:tr h="1121789">
                <a:tc>
                  <a:txBody>
                    <a:bodyPr/>
                    <a:lstStyle/>
                    <a:p>
                      <a:r>
                        <a:rPr lang="en-US" sz="1200" b="1" dirty="0">
                          <a:latin typeface="Times New Roman" panose="02020603050405020304" pitchFamily="18" charset="0"/>
                          <a:cs typeface="Times New Roman" panose="02020603050405020304" pitchFamily="18" charset="0"/>
                        </a:rPr>
                        <a:t>3</a:t>
                      </a:r>
                      <a:endParaRPr lang="en-IN" sz="1200" b="1"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200" dirty="0">
                          <a:latin typeface="Times New Roman" panose="02020603050405020304" pitchFamily="18" charset="0"/>
                          <a:cs typeface="Times New Roman" panose="02020603050405020304" pitchFamily="18" charset="0"/>
                        </a:rPr>
                        <a:t>Crime Prediction</a:t>
                      </a:r>
                    </a:p>
                    <a:p>
                      <a:r>
                        <a:rPr lang="en-US" sz="1200" dirty="0">
                          <a:latin typeface="Times New Roman" panose="02020603050405020304" pitchFamily="18" charset="0"/>
                          <a:cs typeface="Times New Roman" panose="02020603050405020304" pitchFamily="18" charset="0"/>
                        </a:rPr>
                        <a:t>And Analysis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200" b="0" strike="noStrike" spc="-1" dirty="0">
                          <a:latin typeface="Arial"/>
                        </a:rPr>
                        <a:t>Crime Pattern Analysis Using Data Mining.</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200" b="0" strike="noStrike" spc="-1" dirty="0">
                          <a:latin typeface="Arial"/>
                        </a:rPr>
                        <a:t>The huge data is used as a record for creating a crime record database. The crime analysis using five steps they are Data Collection, Classification, Pattern identification, prediction, and Visualization.</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IN" sz="1200" b="0" strike="noStrike" spc="-1" dirty="0">
                          <a:latin typeface="Arial"/>
                        </a:rPr>
                        <a:t>complexity in finding the pattern and accuracy </a:t>
                      </a:r>
                      <a:endParaRPr lang="en-IN" sz="1200"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102478882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11016</TotalTime>
  <Words>1674</Words>
  <Application>Microsoft Office PowerPoint</Application>
  <PresentationFormat>On-screen Show (4:3)</PresentationFormat>
  <Paragraphs>160</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Maroju Meghana</cp:lastModifiedBy>
  <cp:revision>707</cp:revision>
  <dcterms:modified xsi:type="dcterms:W3CDTF">2024-03-23T07:08:08Z</dcterms:modified>
</cp:coreProperties>
</file>