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7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oju Meghana" userId="d9a4f4407cd4b2bb" providerId="LiveId" clId="{FE617245-A070-494F-B549-3FD92323113E}"/>
    <pc:docChg chg="undo custSel delSld modSld">
      <pc:chgData name="Maroju Meghana" userId="d9a4f4407cd4b2bb" providerId="LiveId" clId="{FE617245-A070-494F-B549-3FD92323113E}" dt="2023-11-07T07:30:37.453" v="583" actId="20577"/>
      <pc:docMkLst>
        <pc:docMk/>
      </pc:docMkLst>
      <pc:sldChg chg="addSp delSp modSp mod">
        <pc:chgData name="Maroju Meghana" userId="d9a4f4407cd4b2bb" providerId="LiveId" clId="{FE617245-A070-494F-B549-3FD92323113E}" dt="2023-11-07T06:41:46.064" v="9" actId="14100"/>
        <pc:sldMkLst>
          <pc:docMk/>
          <pc:sldMk cId="0" sldId="256"/>
        </pc:sldMkLst>
        <pc:graphicFrameChg chg="add mod modGraphic">
          <ac:chgData name="Maroju Meghana" userId="d9a4f4407cd4b2bb" providerId="LiveId" clId="{FE617245-A070-494F-B549-3FD92323113E}" dt="2023-11-07T06:41:46.064" v="9" actId="14100"/>
          <ac:graphicFrameMkLst>
            <pc:docMk/>
            <pc:sldMk cId="0" sldId="256"/>
            <ac:graphicFrameMk id="2" creationId="{C86D4DE4-D8E4-319B-3E5D-48F5491D6B83}"/>
          </ac:graphicFrameMkLst>
        </pc:graphicFrameChg>
        <pc:graphicFrameChg chg="del mod modGraphic">
          <ac:chgData name="Maroju Meghana" userId="d9a4f4407cd4b2bb" providerId="LiveId" clId="{FE617245-A070-494F-B549-3FD92323113E}" dt="2023-11-07T06:41:09.794" v="5" actId="21"/>
          <ac:graphicFrameMkLst>
            <pc:docMk/>
            <pc:sldMk cId="0" sldId="256"/>
            <ac:graphicFrameMk id="85" creationId="{00000000-0000-0000-0000-000000000000}"/>
          </ac:graphicFrameMkLst>
        </pc:graphicFrameChg>
      </pc:sldChg>
      <pc:sldChg chg="modSp mod">
        <pc:chgData name="Maroju Meghana" userId="d9a4f4407cd4b2bb" providerId="LiveId" clId="{FE617245-A070-494F-B549-3FD92323113E}" dt="2023-11-07T06:42:43.842" v="10" actId="12"/>
        <pc:sldMkLst>
          <pc:docMk/>
          <pc:sldMk cId="0" sldId="259"/>
        </pc:sldMkLst>
        <pc:spChg chg="mod">
          <ac:chgData name="Maroju Meghana" userId="d9a4f4407cd4b2bb" providerId="LiveId" clId="{FE617245-A070-494F-B549-3FD92323113E}" dt="2023-11-07T06:42:43.842" v="10" actId="12"/>
          <ac:spMkLst>
            <pc:docMk/>
            <pc:sldMk cId="0" sldId="259"/>
            <ac:spMk id="97" creationId="{00000000-0000-0000-0000-000000000000}"/>
          </ac:spMkLst>
        </pc:spChg>
      </pc:sldChg>
      <pc:sldChg chg="modSp mod">
        <pc:chgData name="Maroju Meghana" userId="d9a4f4407cd4b2bb" providerId="LiveId" clId="{FE617245-A070-494F-B549-3FD92323113E}" dt="2023-11-07T06:53:51.763" v="248" actId="12"/>
        <pc:sldMkLst>
          <pc:docMk/>
          <pc:sldMk cId="0" sldId="261"/>
        </pc:sldMkLst>
        <pc:spChg chg="mod">
          <ac:chgData name="Maroju Meghana" userId="d9a4f4407cd4b2bb" providerId="LiveId" clId="{FE617245-A070-494F-B549-3FD92323113E}" dt="2023-11-07T06:53:51.763" v="248" actId="12"/>
          <ac:spMkLst>
            <pc:docMk/>
            <pc:sldMk cId="0" sldId="261"/>
            <ac:spMk id="103" creationId="{00000000-0000-0000-0000-000000000000}"/>
          </ac:spMkLst>
        </pc:spChg>
      </pc:sldChg>
      <pc:sldChg chg="modSp mod">
        <pc:chgData name="Maroju Meghana" userId="d9a4f4407cd4b2bb" providerId="LiveId" clId="{FE617245-A070-494F-B549-3FD92323113E}" dt="2023-11-07T06:43:59.608" v="27" actId="1076"/>
        <pc:sldMkLst>
          <pc:docMk/>
          <pc:sldMk cId="0" sldId="263"/>
        </pc:sldMkLst>
        <pc:spChg chg="mod">
          <ac:chgData name="Maroju Meghana" userId="d9a4f4407cd4b2bb" providerId="LiveId" clId="{FE617245-A070-494F-B549-3FD92323113E}" dt="2023-11-07T06:43:59.608" v="27" actId="1076"/>
          <ac:spMkLst>
            <pc:docMk/>
            <pc:sldMk cId="0" sldId="263"/>
            <ac:spMk id="108" creationId="{00000000-0000-0000-0000-000000000000}"/>
          </ac:spMkLst>
        </pc:spChg>
      </pc:sldChg>
      <pc:sldChg chg="modSp mod">
        <pc:chgData name="Maroju Meghana" userId="d9a4f4407cd4b2bb" providerId="LiveId" clId="{FE617245-A070-494F-B549-3FD92323113E}" dt="2023-11-07T06:43:52.640" v="26" actId="1076"/>
        <pc:sldMkLst>
          <pc:docMk/>
          <pc:sldMk cId="0" sldId="265"/>
        </pc:sldMkLst>
        <pc:spChg chg="mod">
          <ac:chgData name="Maroju Meghana" userId="d9a4f4407cd4b2bb" providerId="LiveId" clId="{FE617245-A070-494F-B549-3FD92323113E}" dt="2023-11-07T06:43:52.640" v="26" actId="1076"/>
          <ac:spMkLst>
            <pc:docMk/>
            <pc:sldMk cId="0" sldId="265"/>
            <ac:spMk id="114" creationId="{00000000-0000-0000-0000-000000000000}"/>
          </ac:spMkLst>
        </pc:spChg>
      </pc:sldChg>
      <pc:sldChg chg="modSp mod">
        <pc:chgData name="Maroju Meghana" userId="d9a4f4407cd4b2bb" providerId="LiveId" clId="{FE617245-A070-494F-B549-3FD92323113E}" dt="2023-11-07T06:53:17.366" v="246" actId="20577"/>
        <pc:sldMkLst>
          <pc:docMk/>
          <pc:sldMk cId="0" sldId="270"/>
        </pc:sldMkLst>
        <pc:spChg chg="mod">
          <ac:chgData name="Maroju Meghana" userId="d9a4f4407cd4b2bb" providerId="LiveId" clId="{FE617245-A070-494F-B549-3FD92323113E}" dt="2023-11-07T06:53:17.366" v="246" actId="20577"/>
          <ac:spMkLst>
            <pc:docMk/>
            <pc:sldMk cId="0" sldId="270"/>
            <ac:spMk id="127" creationId="{00000000-0000-0000-0000-000000000000}"/>
          </ac:spMkLst>
        </pc:spChg>
      </pc:sldChg>
      <pc:sldChg chg="modSp mod">
        <pc:chgData name="Maroju Meghana" userId="d9a4f4407cd4b2bb" providerId="LiveId" clId="{FE617245-A070-494F-B549-3FD92323113E}" dt="2023-11-07T07:27:24.261" v="480" actId="20577"/>
        <pc:sldMkLst>
          <pc:docMk/>
          <pc:sldMk cId="0" sldId="271"/>
        </pc:sldMkLst>
        <pc:spChg chg="mod">
          <ac:chgData name="Maroju Meghana" userId="d9a4f4407cd4b2bb" providerId="LiveId" clId="{FE617245-A070-494F-B549-3FD92323113E}" dt="2023-11-07T07:27:24.261" v="480" actId="20577"/>
          <ac:spMkLst>
            <pc:docMk/>
            <pc:sldMk cId="0" sldId="271"/>
            <ac:spMk id="131" creationId="{00000000-0000-0000-0000-000000000000}"/>
          </ac:spMkLst>
        </pc:spChg>
      </pc:sldChg>
      <pc:sldChg chg="addSp modSp mod">
        <pc:chgData name="Maroju Meghana" userId="d9a4f4407cd4b2bb" providerId="LiveId" clId="{FE617245-A070-494F-B549-3FD92323113E}" dt="2023-11-07T07:30:37.453" v="583" actId="20577"/>
        <pc:sldMkLst>
          <pc:docMk/>
          <pc:sldMk cId="0" sldId="272"/>
        </pc:sldMkLst>
        <pc:spChg chg="add mod">
          <ac:chgData name="Maroju Meghana" userId="d9a4f4407cd4b2bb" providerId="LiveId" clId="{FE617245-A070-494F-B549-3FD92323113E}" dt="2023-11-07T06:55:33.151" v="259" actId="1076"/>
          <ac:spMkLst>
            <pc:docMk/>
            <pc:sldMk cId="0" sldId="272"/>
            <ac:spMk id="3" creationId="{576D2E48-B70E-379B-9683-53A1351E46C3}"/>
          </ac:spMkLst>
        </pc:spChg>
        <pc:spChg chg="add mod">
          <ac:chgData name="Maroju Meghana" userId="d9a4f4407cd4b2bb" providerId="LiveId" clId="{FE617245-A070-494F-B549-3FD92323113E}" dt="2023-11-07T06:55:18.203" v="257" actId="1076"/>
          <ac:spMkLst>
            <pc:docMk/>
            <pc:sldMk cId="0" sldId="272"/>
            <ac:spMk id="4" creationId="{9D5D4C4B-E07A-8C7D-5069-362B65264F22}"/>
          </ac:spMkLst>
        </pc:spChg>
        <pc:spChg chg="mod">
          <ac:chgData name="Maroju Meghana" userId="d9a4f4407cd4b2bb" providerId="LiveId" clId="{FE617245-A070-494F-B549-3FD92323113E}" dt="2023-11-07T07:30:37.453" v="583" actId="20577"/>
          <ac:spMkLst>
            <pc:docMk/>
            <pc:sldMk cId="0" sldId="272"/>
            <ac:spMk id="132" creationId="{00000000-0000-0000-0000-000000000000}"/>
          </ac:spMkLst>
        </pc:spChg>
      </pc:sldChg>
      <pc:sldChg chg="modSp mod">
        <pc:chgData name="Maroju Meghana" userId="d9a4f4407cd4b2bb" providerId="LiveId" clId="{FE617245-A070-494F-B549-3FD92323113E}" dt="2023-11-07T06:55:58.869" v="261" actId="12"/>
        <pc:sldMkLst>
          <pc:docMk/>
          <pc:sldMk cId="0" sldId="274"/>
        </pc:sldMkLst>
        <pc:spChg chg="mod">
          <ac:chgData name="Maroju Meghana" userId="d9a4f4407cd4b2bb" providerId="LiveId" clId="{FE617245-A070-494F-B549-3FD92323113E}" dt="2023-11-07T06:55:58.869" v="261" actId="12"/>
          <ac:spMkLst>
            <pc:docMk/>
            <pc:sldMk cId="0" sldId="274"/>
            <ac:spMk id="137" creationId="{00000000-0000-0000-0000-000000000000}"/>
          </ac:spMkLst>
        </pc:spChg>
      </pc:sldChg>
      <pc:sldChg chg="delSp del mod">
        <pc:chgData name="Maroju Meghana" userId="d9a4f4407cd4b2bb" providerId="LiveId" clId="{FE617245-A070-494F-B549-3FD92323113E}" dt="2023-11-07T06:56:21.966" v="263" actId="2696"/>
        <pc:sldMkLst>
          <pc:docMk/>
          <pc:sldMk cId="0" sldId="275"/>
        </pc:sldMkLst>
        <pc:picChg chg="del">
          <ac:chgData name="Maroju Meghana" userId="d9a4f4407cd4b2bb" providerId="LiveId" clId="{FE617245-A070-494F-B549-3FD92323113E}" dt="2023-11-07T06:56:13.721" v="262" actId="478"/>
          <ac:picMkLst>
            <pc:docMk/>
            <pc:sldMk cId="0" sldId="275"/>
            <ac:picMk id="140"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6"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n-IN" sz="4400" b="0" strike="noStrike" spc="-1">
                <a:latin typeface="Arial"/>
              </a:rPr>
              <a:t>Click to move the slide</a:t>
            </a:r>
          </a:p>
        </p:txBody>
      </p:sp>
      <p:sp>
        <p:nvSpPr>
          <p:cNvPr id="77"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78"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79"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80"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81"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EC221AAA-BC5B-4865-B49F-B91B3A65C2BA}"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4680" cy="11794680"/>
          </a:xfrm>
          <a:prstGeom prst="rect">
            <a:avLst/>
          </a:prstGeom>
        </p:spPr>
        <p:txBody>
          <a:bodyPr lIns="90000" tIns="45000" rIns="90000" bIns="45000">
            <a:noAutofit/>
          </a:bodyPr>
          <a:lstStyle/>
          <a:p>
            <a:endParaRPr lang="en-IN" sz="2000" b="0" strike="noStrike" spc="-1">
              <a:latin typeface="Arial"/>
            </a:endParaRPr>
          </a:p>
        </p:txBody>
      </p:sp>
      <p:sp>
        <p:nvSpPr>
          <p:cNvPr id="153" name="CustomShape 2"/>
          <p:cNvSpPr/>
          <p:nvPr/>
        </p:nvSpPr>
        <p:spPr>
          <a:xfrm>
            <a:off x="0" y="0"/>
            <a:ext cx="11794680" cy="1179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fld id="{858C547C-9537-4D33-BF2F-B66F484BCC7F}" type="slidenum">
              <a:rPr lang="en-IN" sz="1800" b="0" strike="noStrike" spc="-1">
                <a:solidFill>
                  <a:srgbClr val="000000"/>
                </a:solidFill>
                <a:latin typeface="+mn-lt"/>
                <a:ea typeface="+mn-ea"/>
              </a:rPr>
              <a:t>2</a:t>
            </a:fld>
            <a:endParaRPr lang="en-IN" sz="18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4680" cy="11794680"/>
          </a:xfrm>
          <a:prstGeom prst="rect">
            <a:avLst/>
          </a:prstGeom>
        </p:spPr>
        <p:txBody>
          <a:bodyPr lIns="90000" tIns="45000" rIns="90000" bIns="45000">
            <a:noAutofit/>
          </a:bodyPr>
          <a:lstStyle/>
          <a:p>
            <a:endParaRPr lang="en-IN" sz="2000" b="0" strike="noStrike" spc="-1">
              <a:latin typeface="Arial"/>
            </a:endParaRPr>
          </a:p>
        </p:txBody>
      </p:sp>
      <p:sp>
        <p:nvSpPr>
          <p:cNvPr id="171" name="CustomShape 2"/>
          <p:cNvSpPr/>
          <p:nvPr/>
        </p:nvSpPr>
        <p:spPr>
          <a:xfrm>
            <a:off x="0" y="0"/>
            <a:ext cx="11794680" cy="1179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fld id="{BDF050BC-DEA1-4F32-AD45-4CF52F74F6D7}" type="slidenum">
              <a:rPr lang="en-IN" sz="1800" b="0" strike="noStrike" spc="-1">
                <a:solidFill>
                  <a:srgbClr val="000000"/>
                </a:solidFill>
                <a:latin typeface="+mn-lt"/>
                <a:ea typeface="+mn-ea"/>
              </a:rPr>
              <a:t>20</a:t>
            </a:fld>
            <a:endParaRPr lang="en-IN" sz="18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laceHolder 1"/>
          <p:cNvSpPr>
            <a:spLocks noGrp="1"/>
          </p:cNvSpPr>
          <p:nvPr>
            <p:ph type="body"/>
          </p:nvPr>
        </p:nvSpPr>
        <p:spPr>
          <a:xfrm>
            <a:off x="0" y="0"/>
            <a:ext cx="11794680" cy="11794680"/>
          </a:xfrm>
          <a:prstGeom prst="rect">
            <a:avLst/>
          </a:prstGeom>
        </p:spPr>
        <p:txBody>
          <a:bodyPr lIns="90000" tIns="45000" rIns="90000" bIns="45000">
            <a:noAutofit/>
          </a:bodyPr>
          <a:lstStyle/>
          <a:p>
            <a:endParaRPr lang="en-IN" sz="2000" b="0" strike="noStrike" spc="-1">
              <a:latin typeface="Arial"/>
            </a:endParaRPr>
          </a:p>
        </p:txBody>
      </p:sp>
      <p:sp>
        <p:nvSpPr>
          <p:cNvPr id="173" name="CustomShape 2"/>
          <p:cNvSpPr/>
          <p:nvPr/>
        </p:nvSpPr>
        <p:spPr>
          <a:xfrm>
            <a:off x="0" y="0"/>
            <a:ext cx="11794680" cy="1179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fld id="{76BBBB3F-2791-45D5-BA00-A630A6BE2E06}" type="slidenum">
              <a:rPr lang="en-IN" sz="1800" b="0" strike="noStrike" spc="-1">
                <a:solidFill>
                  <a:srgbClr val="000000"/>
                </a:solidFill>
                <a:latin typeface="+mn-lt"/>
                <a:ea typeface="+mn-ea"/>
              </a:rPr>
              <a:t>22</a:t>
            </a:fld>
            <a:endParaRPr lang="en-IN" sz="18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0" y="0"/>
            <a:ext cx="11794680" cy="11794680"/>
          </a:xfrm>
          <a:prstGeom prst="rect">
            <a:avLst/>
          </a:prstGeom>
        </p:spPr>
        <p:txBody>
          <a:bodyPr lIns="90000" tIns="45000" rIns="90000" bIns="45000">
            <a:noAutofit/>
          </a:bodyPr>
          <a:lstStyle/>
          <a:p>
            <a:endParaRPr lang="en-IN" sz="2000" b="0" strike="noStrike" spc="-1">
              <a:latin typeface="Arial"/>
            </a:endParaRPr>
          </a:p>
        </p:txBody>
      </p:sp>
      <p:sp>
        <p:nvSpPr>
          <p:cNvPr id="155" name="CustomShape 2"/>
          <p:cNvSpPr/>
          <p:nvPr/>
        </p:nvSpPr>
        <p:spPr>
          <a:xfrm>
            <a:off x="0" y="0"/>
            <a:ext cx="11794680" cy="1179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fld id="{C43B3242-25C3-4EB2-B38B-D14FBED65B5A}" type="slidenum">
              <a:rPr lang="en-IN" sz="1800" b="0" strike="noStrike" spc="-1">
                <a:solidFill>
                  <a:srgbClr val="000000"/>
                </a:solidFill>
                <a:latin typeface="+mn-lt"/>
                <a:ea typeface="+mn-ea"/>
              </a:rPr>
              <a:t>3</a:t>
            </a:fld>
            <a:endParaRPr lang="en-IN" sz="18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type="body"/>
          </p:nvPr>
        </p:nvSpPr>
        <p:spPr>
          <a:xfrm>
            <a:off x="0" y="0"/>
            <a:ext cx="11794680" cy="11794680"/>
          </a:xfrm>
          <a:prstGeom prst="rect">
            <a:avLst/>
          </a:prstGeom>
        </p:spPr>
        <p:txBody>
          <a:bodyPr lIns="90000" tIns="45000" rIns="90000" bIns="45000">
            <a:noAutofit/>
          </a:bodyPr>
          <a:lstStyle/>
          <a:p>
            <a:endParaRPr lang="en-IN" sz="2000" b="0" strike="noStrike" spc="-1">
              <a:latin typeface="Arial"/>
            </a:endParaRPr>
          </a:p>
        </p:txBody>
      </p:sp>
      <p:sp>
        <p:nvSpPr>
          <p:cNvPr id="157" name="CustomShape 2"/>
          <p:cNvSpPr/>
          <p:nvPr/>
        </p:nvSpPr>
        <p:spPr>
          <a:xfrm>
            <a:off x="0" y="0"/>
            <a:ext cx="11794680" cy="1179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fld id="{48A01365-7E26-4077-BCA8-ACE01B80B4E0}" type="slidenum">
              <a:rPr lang="en-IN" sz="1800" b="0" strike="noStrike" spc="-1">
                <a:solidFill>
                  <a:srgbClr val="000000"/>
                </a:solidFill>
                <a:latin typeface="+mn-lt"/>
                <a:ea typeface="+mn-ea"/>
              </a:rPr>
              <a:t>5</a:t>
            </a:fld>
            <a:endParaRPr lang="en-IN" sz="18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0" y="0"/>
            <a:ext cx="11794680" cy="11794680"/>
          </a:xfrm>
          <a:prstGeom prst="rect">
            <a:avLst/>
          </a:prstGeom>
        </p:spPr>
        <p:txBody>
          <a:bodyPr lIns="90000" tIns="45000" rIns="90000" bIns="45000">
            <a:noAutofit/>
          </a:bodyPr>
          <a:lstStyle/>
          <a:p>
            <a:endParaRPr lang="en-IN" sz="2000" b="0" strike="noStrike" spc="-1">
              <a:latin typeface="Arial"/>
            </a:endParaRPr>
          </a:p>
        </p:txBody>
      </p:sp>
      <p:sp>
        <p:nvSpPr>
          <p:cNvPr id="159" name="CustomShape 2"/>
          <p:cNvSpPr/>
          <p:nvPr/>
        </p:nvSpPr>
        <p:spPr>
          <a:xfrm>
            <a:off x="0" y="0"/>
            <a:ext cx="11794680" cy="1179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fld id="{FC100DE4-144E-4902-A281-5AA3039BDB31}" type="slidenum">
              <a:rPr lang="en-IN" sz="1800" b="0" strike="noStrike" spc="-1">
                <a:solidFill>
                  <a:srgbClr val="000000"/>
                </a:solidFill>
                <a:latin typeface="+mn-lt"/>
                <a:ea typeface="+mn-ea"/>
              </a:rPr>
              <a:t>6</a:t>
            </a:fld>
            <a:endParaRPr lang="en-IN" sz="18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0" y="0"/>
            <a:ext cx="11794680" cy="11794680"/>
          </a:xfrm>
          <a:prstGeom prst="rect">
            <a:avLst/>
          </a:prstGeom>
        </p:spPr>
        <p:txBody>
          <a:bodyPr lIns="90000" tIns="45000" rIns="90000" bIns="45000">
            <a:noAutofit/>
          </a:bodyPr>
          <a:lstStyle/>
          <a:p>
            <a:endParaRPr lang="en-IN" sz="2000" b="0" strike="noStrike" spc="-1">
              <a:latin typeface="Arial"/>
            </a:endParaRPr>
          </a:p>
        </p:txBody>
      </p:sp>
      <p:sp>
        <p:nvSpPr>
          <p:cNvPr id="161" name="CustomShape 2"/>
          <p:cNvSpPr/>
          <p:nvPr/>
        </p:nvSpPr>
        <p:spPr>
          <a:xfrm>
            <a:off x="0" y="0"/>
            <a:ext cx="11794680" cy="1179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fld id="{BB5209D2-7147-453C-BEF3-B32A7F6EA3E2}" type="slidenum">
              <a:rPr lang="en-IN" sz="1800" b="0" strike="noStrike" spc="-1">
                <a:solidFill>
                  <a:srgbClr val="000000"/>
                </a:solidFill>
                <a:latin typeface="+mn-lt"/>
                <a:ea typeface="+mn-ea"/>
              </a:rPr>
              <a:t>7</a:t>
            </a:fld>
            <a:endParaRPr lang="en-IN" sz="18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p:cNvSpPr>
          <p:nvPr>
            <p:ph type="body"/>
          </p:nvPr>
        </p:nvSpPr>
        <p:spPr>
          <a:xfrm>
            <a:off x="0" y="0"/>
            <a:ext cx="11794680" cy="11794680"/>
          </a:xfrm>
          <a:prstGeom prst="rect">
            <a:avLst/>
          </a:prstGeom>
        </p:spPr>
        <p:txBody>
          <a:bodyPr lIns="90000" tIns="45000" rIns="90000" bIns="45000">
            <a:noAutofit/>
          </a:bodyPr>
          <a:lstStyle/>
          <a:p>
            <a:endParaRPr lang="en-IN" sz="2000" b="0" strike="noStrike" spc="-1">
              <a:latin typeface="Arial"/>
            </a:endParaRPr>
          </a:p>
        </p:txBody>
      </p:sp>
      <p:sp>
        <p:nvSpPr>
          <p:cNvPr id="163" name="CustomShape 2"/>
          <p:cNvSpPr/>
          <p:nvPr/>
        </p:nvSpPr>
        <p:spPr>
          <a:xfrm>
            <a:off x="0" y="0"/>
            <a:ext cx="11794680" cy="1179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fld id="{73D3617A-520D-4F3C-8F39-0062821DEE4E}" type="slidenum">
              <a:rPr lang="en-IN" sz="1800" b="0" strike="noStrike" spc="-1">
                <a:solidFill>
                  <a:srgbClr val="000000"/>
                </a:solidFill>
                <a:latin typeface="+mn-lt"/>
                <a:ea typeface="+mn-ea"/>
              </a:rPr>
              <a:t>9</a:t>
            </a:fld>
            <a:endParaRPr lang="en-IN" sz="18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laceHolder 1"/>
          <p:cNvSpPr>
            <a:spLocks noGrp="1"/>
          </p:cNvSpPr>
          <p:nvPr>
            <p:ph type="body"/>
          </p:nvPr>
        </p:nvSpPr>
        <p:spPr>
          <a:xfrm>
            <a:off x="0" y="0"/>
            <a:ext cx="11794680" cy="11794680"/>
          </a:xfrm>
          <a:prstGeom prst="rect">
            <a:avLst/>
          </a:prstGeom>
        </p:spPr>
        <p:txBody>
          <a:bodyPr lIns="90000" tIns="45000" rIns="90000" bIns="45000">
            <a:noAutofit/>
          </a:bodyPr>
          <a:lstStyle/>
          <a:p>
            <a:endParaRPr lang="en-IN" sz="2000" b="0" strike="noStrike" spc="-1">
              <a:latin typeface="Arial"/>
            </a:endParaRPr>
          </a:p>
        </p:txBody>
      </p:sp>
      <p:sp>
        <p:nvSpPr>
          <p:cNvPr id="165" name="CustomShape 2"/>
          <p:cNvSpPr/>
          <p:nvPr/>
        </p:nvSpPr>
        <p:spPr>
          <a:xfrm>
            <a:off x="0" y="0"/>
            <a:ext cx="11794680" cy="1179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fld id="{BC28E556-84B0-4011-B24B-0551F974D935}" type="slidenum">
              <a:rPr lang="en-IN" sz="1800" b="0" strike="noStrike" spc="-1">
                <a:solidFill>
                  <a:srgbClr val="000000"/>
                </a:solidFill>
                <a:latin typeface="+mn-lt"/>
                <a:ea typeface="+mn-ea"/>
              </a:rPr>
              <a:t>12</a:t>
            </a:fld>
            <a:endParaRPr lang="en-IN" sz="18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p:cNvSpPr>
          <p:nvPr>
            <p:ph type="body"/>
          </p:nvPr>
        </p:nvSpPr>
        <p:spPr>
          <a:xfrm>
            <a:off x="0" y="0"/>
            <a:ext cx="11794680" cy="11794680"/>
          </a:xfrm>
          <a:prstGeom prst="rect">
            <a:avLst/>
          </a:prstGeom>
        </p:spPr>
        <p:txBody>
          <a:bodyPr lIns="90000" tIns="45000" rIns="90000" bIns="45000">
            <a:noAutofit/>
          </a:bodyPr>
          <a:lstStyle/>
          <a:p>
            <a:endParaRPr lang="en-IN" sz="2000" b="0" strike="noStrike" spc="-1">
              <a:latin typeface="Arial"/>
            </a:endParaRPr>
          </a:p>
        </p:txBody>
      </p:sp>
      <p:sp>
        <p:nvSpPr>
          <p:cNvPr id="167" name="CustomShape 2"/>
          <p:cNvSpPr/>
          <p:nvPr/>
        </p:nvSpPr>
        <p:spPr>
          <a:xfrm>
            <a:off x="0" y="0"/>
            <a:ext cx="11794680" cy="1179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fld id="{E4800D2A-268E-42C4-9D24-6D619BC9ECE6}" type="slidenum">
              <a:rPr lang="en-IN" sz="1800" b="0" strike="noStrike" spc="-1">
                <a:solidFill>
                  <a:srgbClr val="000000"/>
                </a:solidFill>
                <a:latin typeface="+mn-lt"/>
                <a:ea typeface="+mn-ea"/>
              </a:rPr>
              <a:t>14</a:t>
            </a:fld>
            <a:endParaRPr lang="en-IN" sz="18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p:cNvSpPr>
          <p:nvPr>
            <p:ph type="body"/>
          </p:nvPr>
        </p:nvSpPr>
        <p:spPr>
          <a:xfrm>
            <a:off x="0" y="0"/>
            <a:ext cx="11794680" cy="11794680"/>
          </a:xfrm>
          <a:prstGeom prst="rect">
            <a:avLst/>
          </a:prstGeom>
        </p:spPr>
        <p:txBody>
          <a:bodyPr lIns="90000" tIns="45000" rIns="90000" bIns="45000">
            <a:noAutofit/>
          </a:bodyPr>
          <a:lstStyle/>
          <a:p>
            <a:endParaRPr lang="en-IN" sz="2000" b="0" strike="noStrike" spc="-1">
              <a:latin typeface="Arial"/>
            </a:endParaRPr>
          </a:p>
        </p:txBody>
      </p:sp>
      <p:sp>
        <p:nvSpPr>
          <p:cNvPr id="169" name="CustomShape 2"/>
          <p:cNvSpPr/>
          <p:nvPr/>
        </p:nvSpPr>
        <p:spPr>
          <a:xfrm>
            <a:off x="0" y="0"/>
            <a:ext cx="11794680" cy="1179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fld id="{DD5A39C1-8F6D-49E4-B7AD-AC7DBC3FD8D6}" type="slidenum">
              <a:rPr lang="en-IN" sz="1800" b="0" strike="noStrike" spc="-1">
                <a:solidFill>
                  <a:srgbClr val="000000"/>
                </a:solidFill>
                <a:latin typeface="+mn-lt"/>
                <a:ea typeface="+mn-ea"/>
              </a:rPr>
              <a:t>18</a:t>
            </a:fld>
            <a:endParaRPr lang="en-IN" sz="18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9"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www.ijcrt.org/papers/IJCRT2102057.pdf" TargetMode="External"/><Relationship Id="rId7" Type="http://schemas.openxmlformats.org/officeDocument/2006/relationships/hyperlink" Target="https://towardsdatascience.com/crime-location-analysis-and-prediction-using-python-and-machine-learning-1d8db9c8b6e6" TargetMode="External"/><Relationship Id="rId2" Type="http://schemas.openxmlformats.org/officeDocument/2006/relationships/hyperlink" Target="https://www.researchgate.net/publication/343750790_Crime_Prediction_and_Analysis" TargetMode="External"/><Relationship Id="rId1" Type="http://schemas.openxmlformats.org/officeDocument/2006/relationships/slideLayout" Target="../slideLayouts/slideLayout1.xml"/><Relationship Id="rId6" Type="http://schemas.openxmlformats.org/officeDocument/2006/relationships/hyperlink" Target="https://www.academia.edu/42277756/Crime_Analysis_and_Prediction_using_Data_Mining_Technique" TargetMode="External"/><Relationship Id="rId5" Type="http://schemas.openxmlformats.org/officeDocument/2006/relationships/hyperlink" Target="https://www.ijraset.com/research-paper/crime-prediction-and-analysis" TargetMode="External"/><Relationship Id="rId4" Type="http://schemas.openxmlformats.org/officeDocument/2006/relationships/hyperlink" Target="https://ieeexplore.ieee.org/document/9245120"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0" y="1905120"/>
            <a:ext cx="9142200" cy="69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000" b="1" strike="noStrike" spc="-1">
                <a:solidFill>
                  <a:srgbClr val="000000"/>
                </a:solidFill>
                <a:latin typeface="Arial"/>
                <a:ea typeface="DejaVu Sans"/>
              </a:rPr>
              <a:t>CRIME ANALYSIS AND PREDICTION</a:t>
            </a:r>
            <a:endParaRPr lang="en-IN" sz="4000" b="0" strike="noStrike" spc="-1">
              <a:latin typeface="Arial"/>
            </a:endParaRPr>
          </a:p>
        </p:txBody>
      </p:sp>
      <p:sp>
        <p:nvSpPr>
          <p:cNvPr id="83" name="CustomShape 2"/>
          <p:cNvSpPr/>
          <p:nvPr/>
        </p:nvSpPr>
        <p:spPr>
          <a:xfrm>
            <a:off x="5486400" y="4323240"/>
            <a:ext cx="5027400" cy="154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1" strike="noStrike" spc="-1">
                <a:solidFill>
                  <a:srgbClr val="17375E"/>
                </a:solidFill>
                <a:latin typeface="Times New Roman"/>
                <a:ea typeface="DejaVu Sans"/>
              </a:rPr>
              <a:t>PRESENTED BY:</a:t>
            </a:r>
            <a:endParaRPr lang="en-IN" sz="1600" b="0" strike="noStrike" spc="-1">
              <a:latin typeface="Arial"/>
            </a:endParaRPr>
          </a:p>
          <a:p>
            <a:pPr>
              <a:lnSpc>
                <a:spcPct val="100000"/>
              </a:lnSpc>
            </a:pPr>
            <a:r>
              <a:rPr lang="en-US" sz="1600" b="1" strike="noStrike" spc="-1">
                <a:solidFill>
                  <a:srgbClr val="000000"/>
                </a:solidFill>
                <a:latin typeface="Times New Roman"/>
                <a:ea typeface="DejaVu Sans"/>
              </a:rPr>
              <a:t>M . Guru Sai Chawan-20H51A0517</a:t>
            </a:r>
            <a:endParaRPr lang="en-IN" sz="1600" b="0" strike="noStrike" spc="-1">
              <a:latin typeface="Arial"/>
            </a:endParaRPr>
          </a:p>
          <a:p>
            <a:pPr>
              <a:lnSpc>
                <a:spcPct val="100000"/>
              </a:lnSpc>
            </a:pPr>
            <a:r>
              <a:rPr lang="en-US" sz="1600" b="1" strike="noStrike" spc="-1">
                <a:solidFill>
                  <a:srgbClr val="000000"/>
                </a:solidFill>
                <a:latin typeface="Times New Roman"/>
                <a:ea typeface="DejaVu Sans"/>
              </a:rPr>
              <a:t>T . Manohar-20H51A05D3</a:t>
            </a:r>
            <a:endParaRPr lang="en-IN" sz="1600" b="0" strike="noStrike" spc="-1">
              <a:latin typeface="Arial"/>
            </a:endParaRPr>
          </a:p>
          <a:p>
            <a:pPr>
              <a:lnSpc>
                <a:spcPct val="100000"/>
              </a:lnSpc>
            </a:pPr>
            <a:r>
              <a:rPr lang="en-US" sz="1600" b="1" strike="noStrike" spc="-1">
                <a:solidFill>
                  <a:srgbClr val="000000"/>
                </a:solidFill>
                <a:latin typeface="Times New Roman"/>
                <a:ea typeface="DejaVu Sans"/>
              </a:rPr>
              <a:t>M . Meghana-20H51A05P5</a:t>
            </a:r>
            <a:endParaRPr lang="en-IN" sz="1600" b="0" strike="noStrike" spc="-1">
              <a:latin typeface="Arial"/>
            </a:endParaRPr>
          </a:p>
          <a:p>
            <a:pPr>
              <a:lnSpc>
                <a:spcPct val="100000"/>
              </a:lnSpc>
            </a:pPr>
            <a:endParaRPr lang="en-IN" sz="1600" b="0" strike="noStrike" spc="-1">
              <a:latin typeface="Arial"/>
            </a:endParaRPr>
          </a:p>
          <a:p>
            <a:pPr>
              <a:lnSpc>
                <a:spcPct val="100000"/>
              </a:lnSpc>
            </a:pPr>
            <a:endParaRPr lang="en-IN" sz="1600" b="0" strike="noStrike" spc="-1">
              <a:latin typeface="Arial"/>
            </a:endParaRPr>
          </a:p>
        </p:txBody>
      </p:sp>
      <p:sp>
        <p:nvSpPr>
          <p:cNvPr id="84" name="CustomShape 3"/>
          <p:cNvSpPr/>
          <p:nvPr/>
        </p:nvSpPr>
        <p:spPr>
          <a:xfrm>
            <a:off x="158040" y="4191120"/>
            <a:ext cx="5179680" cy="98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spcBef>
                <a:spcPts val="400"/>
              </a:spcBef>
            </a:pPr>
            <a:r>
              <a:rPr lang="en-US" sz="1800" b="1" strike="noStrike" spc="-1">
                <a:solidFill>
                  <a:srgbClr val="C00000"/>
                </a:solidFill>
                <a:latin typeface="Arial"/>
                <a:ea typeface="DejaVu Sans"/>
              </a:rPr>
              <a:t>Under esteemed guidance of</a:t>
            </a:r>
            <a:endParaRPr lang="en-IN" sz="1800" b="0" strike="noStrike" spc="-1">
              <a:latin typeface="Arial"/>
            </a:endParaRPr>
          </a:p>
          <a:p>
            <a:pPr>
              <a:lnSpc>
                <a:spcPct val="100000"/>
              </a:lnSpc>
            </a:pPr>
            <a:r>
              <a:rPr lang="en-US" sz="1600" b="1" strike="noStrike" spc="-1">
                <a:solidFill>
                  <a:srgbClr val="000000"/>
                </a:solidFill>
                <a:latin typeface="Arial"/>
                <a:ea typeface="DejaVu Sans"/>
              </a:rPr>
              <a:t>Mr. M.SHIVAKUMAR</a:t>
            </a:r>
            <a:endParaRPr lang="en-IN" sz="1600" b="0" strike="noStrike" spc="-1">
              <a:latin typeface="Arial"/>
            </a:endParaRPr>
          </a:p>
          <a:p>
            <a:pPr>
              <a:lnSpc>
                <a:spcPct val="100000"/>
              </a:lnSpc>
            </a:pPr>
            <a:r>
              <a:rPr lang="en-US" sz="1600" b="1" strike="noStrike" spc="-1">
                <a:solidFill>
                  <a:srgbClr val="000000"/>
                </a:solidFill>
                <a:latin typeface="Arial"/>
                <a:ea typeface="DejaVu Sans"/>
              </a:rPr>
              <a:t>(Assistant Professor)</a:t>
            </a:r>
            <a:endParaRPr lang="en-IN" sz="1600" b="0" strike="noStrike" spc="-1">
              <a:latin typeface="Arial"/>
            </a:endParaRPr>
          </a:p>
        </p:txBody>
      </p:sp>
      <p:sp>
        <p:nvSpPr>
          <p:cNvPr id="86" name="CustomShape 5"/>
          <p:cNvSpPr/>
          <p:nvPr/>
        </p:nvSpPr>
        <p:spPr>
          <a:xfrm>
            <a:off x="155520" y="-144360"/>
            <a:ext cx="303120" cy="303120"/>
          </a:xfrm>
          <a:prstGeom prst="rect">
            <a:avLst/>
          </a:prstGeom>
          <a:noFill/>
          <a:ln>
            <a:noFill/>
          </a:ln>
        </p:spPr>
        <p:style>
          <a:lnRef idx="0">
            <a:scrgbClr r="0" g="0" b="0"/>
          </a:lnRef>
          <a:fillRef idx="0">
            <a:scrgbClr r="0" g="0" b="0"/>
          </a:fillRef>
          <a:effectRef idx="0">
            <a:scrgbClr r="0" g="0" b="0"/>
          </a:effectRef>
          <a:fontRef idx="minor"/>
        </p:style>
      </p:sp>
      <p:pic>
        <p:nvPicPr>
          <p:cNvPr id="87" name="Picture 4" descr="CMR College of Pharmacy updated... - CMR College of Pharmacy"/>
          <p:cNvPicPr/>
          <p:nvPr/>
        </p:nvPicPr>
        <p:blipFill>
          <a:blip r:embed="rId2"/>
          <a:stretch/>
        </p:blipFill>
        <p:spPr>
          <a:xfrm>
            <a:off x="380880" y="228600"/>
            <a:ext cx="1293480" cy="1141200"/>
          </a:xfrm>
          <a:prstGeom prst="rect">
            <a:avLst/>
          </a:prstGeom>
          <a:ln>
            <a:noFill/>
          </a:ln>
        </p:spPr>
      </p:pic>
      <p:sp>
        <p:nvSpPr>
          <p:cNvPr id="88" name="CustomShape 6"/>
          <p:cNvSpPr/>
          <p:nvPr/>
        </p:nvSpPr>
        <p:spPr>
          <a:xfrm>
            <a:off x="155520" y="-144360"/>
            <a:ext cx="303120" cy="303120"/>
          </a:xfrm>
          <a:prstGeom prst="rect">
            <a:avLst/>
          </a:prstGeom>
          <a:noFill/>
          <a:ln>
            <a:noFill/>
          </a:ln>
        </p:spPr>
        <p:style>
          <a:lnRef idx="0">
            <a:scrgbClr r="0" g="0" b="0"/>
          </a:lnRef>
          <a:fillRef idx="0">
            <a:scrgbClr r="0" g="0" b="0"/>
          </a:fillRef>
          <a:effectRef idx="0">
            <a:scrgbClr r="0" g="0" b="0"/>
          </a:effectRef>
          <a:fontRef idx="minor"/>
        </p:style>
      </p:sp>
      <p:graphicFrame>
        <p:nvGraphicFramePr>
          <p:cNvPr id="2" name="Table 1">
            <a:extLst>
              <a:ext uri="{FF2B5EF4-FFF2-40B4-BE49-F238E27FC236}">
                <a16:creationId xmlns:a16="http://schemas.microsoft.com/office/drawing/2014/main" id="{C86D4DE4-D8E4-319B-3E5D-48F5491D6B83}"/>
              </a:ext>
            </a:extLst>
          </p:cNvPr>
          <p:cNvGraphicFramePr>
            <a:graphicFrameLocks noGrp="1"/>
          </p:cNvGraphicFramePr>
          <p:nvPr>
            <p:extLst>
              <p:ext uri="{D42A27DB-BD31-4B8C-83A1-F6EECF244321}">
                <p14:modId xmlns:p14="http://schemas.microsoft.com/office/powerpoint/2010/main" val="1288655035"/>
              </p:ext>
            </p:extLst>
          </p:nvPr>
        </p:nvGraphicFramePr>
        <p:xfrm>
          <a:off x="1674360" y="228599"/>
          <a:ext cx="6401128" cy="994026"/>
        </p:xfrm>
        <a:graphic>
          <a:graphicData uri="http://schemas.openxmlformats.org/drawingml/2006/table">
            <a:tbl>
              <a:tblPr>
                <a:tableStyleId>{2D5ABB26-0587-4C30-8999-92F81FD0307C}</a:tableStyleId>
              </a:tblPr>
              <a:tblGrid>
                <a:gridCol w="6401128">
                  <a:extLst>
                    <a:ext uri="{9D8B030D-6E8A-4147-A177-3AD203B41FA5}">
                      <a16:colId xmlns:a16="http://schemas.microsoft.com/office/drawing/2014/main" val="2555322307"/>
                    </a:ext>
                  </a:extLst>
                </a:gridCol>
              </a:tblGrid>
              <a:tr h="331342">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344837553"/>
                  </a:ext>
                </a:extLst>
              </a:tr>
              <a:tr h="331342">
                <a:tc>
                  <a:txBody>
                    <a:bodyPr/>
                    <a:lstStyle/>
                    <a:p>
                      <a:pPr algn="ctr" rtl="0" fontAlgn="b"/>
                      <a:r>
                        <a:rPr lang="en-US" sz="2000" dirty="0">
                          <a:solidFill>
                            <a:srgbClr val="002060"/>
                          </a:solidFill>
                        </a:rPr>
                        <a:t>Kandlakoya, Medchal,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2583191548"/>
                  </a:ext>
                </a:extLst>
              </a:tr>
              <a:tr h="331342">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3996611613"/>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457200" y="1066680"/>
            <a:ext cx="8379360" cy="7380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sp>
      <p:sp>
        <p:nvSpPr>
          <p:cNvPr id="114" name="CustomShape 2"/>
          <p:cNvSpPr/>
          <p:nvPr/>
        </p:nvSpPr>
        <p:spPr>
          <a:xfrm>
            <a:off x="457200" y="534420"/>
            <a:ext cx="4462920" cy="106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200" b="1" strike="noStrike" spc="-1" dirty="0">
                <a:solidFill>
                  <a:srgbClr val="C00000"/>
                </a:solidFill>
                <a:latin typeface="Calibri"/>
                <a:ea typeface="DejaVu Sans"/>
              </a:rPr>
              <a:t>Problem   Definition</a:t>
            </a:r>
            <a:endParaRPr lang="en-IN" sz="3200" b="0" strike="noStrike" spc="-1" dirty="0">
              <a:latin typeface="Arial"/>
            </a:endParaRPr>
          </a:p>
        </p:txBody>
      </p:sp>
      <p:sp>
        <p:nvSpPr>
          <p:cNvPr id="115" name="CustomShape 3"/>
          <p:cNvSpPr/>
          <p:nvPr/>
        </p:nvSpPr>
        <p:spPr>
          <a:xfrm>
            <a:off x="469440" y="1295280"/>
            <a:ext cx="8379360" cy="420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4040" algn="just">
              <a:lnSpc>
                <a:spcPct val="100000"/>
              </a:lnSpc>
              <a:buClr>
                <a:srgbClr val="000000"/>
              </a:buClr>
              <a:buFont typeface="Arial"/>
              <a:buChar char="•"/>
            </a:pPr>
            <a:r>
              <a:rPr lang="en-US" sz="1800" b="0" strike="noStrike" spc="-1">
                <a:solidFill>
                  <a:srgbClr val="000000"/>
                </a:solidFill>
                <a:latin typeface="Times New Roman"/>
                <a:ea typeface="DejaVu Sans"/>
              </a:rPr>
              <a:t>In this project, we will be using the technique of machine learning for crime prediction of crime data sets. The crime data is extracted from the official portal of police.</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endParaRPr lang="en-IN" sz="1800" b="0" strike="noStrike" spc="-1">
              <a:latin typeface="Arial"/>
            </a:endParaRPr>
          </a:p>
          <a:p>
            <a:pPr marL="285840" indent="-284040" algn="just">
              <a:lnSpc>
                <a:spcPct val="100000"/>
              </a:lnSpc>
              <a:buClr>
                <a:srgbClr val="000000"/>
              </a:buClr>
              <a:buFont typeface="Arial"/>
              <a:buChar char="•"/>
            </a:pPr>
            <a:r>
              <a:rPr lang="en-US" sz="1800" b="0" strike="noStrike" spc="-1">
                <a:solidFill>
                  <a:srgbClr val="000000"/>
                </a:solidFill>
                <a:latin typeface="Times New Roman"/>
                <a:ea typeface="DejaVu Sans"/>
              </a:rPr>
              <a:t>It consists of crime information like location description, type of crime, date, time, latitude, longitude. Before training the model data preprocessing will be done following this feature selection and scaling will be done so that the accuracy obtained will be high. </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endParaRPr lang="en-IN" sz="1800" b="0" strike="noStrike" spc="-1">
              <a:latin typeface="Arial"/>
            </a:endParaRPr>
          </a:p>
          <a:p>
            <a:pPr marL="285840" indent="-284040" algn="just">
              <a:lnSpc>
                <a:spcPct val="100000"/>
              </a:lnSpc>
              <a:buClr>
                <a:srgbClr val="000000"/>
              </a:buClr>
              <a:buFont typeface="Arial"/>
              <a:buChar char="•"/>
            </a:pPr>
            <a:r>
              <a:rPr lang="en-US" sz="1800" b="0" strike="noStrike" spc="-1">
                <a:solidFill>
                  <a:srgbClr val="000000"/>
                </a:solidFill>
                <a:latin typeface="Times New Roman"/>
                <a:ea typeface="DejaVu Sans"/>
              </a:rPr>
              <a:t>The K-Nearest Neighbor (KNN) classification and various other algorithms (Decision</a:t>
            </a:r>
            <a:r>
              <a:rPr lang="en-US" sz="1400" b="0" strike="noStrike" spc="-1">
                <a:solidFill>
                  <a:srgbClr val="000000"/>
                </a:solidFill>
                <a:latin typeface="Times New Roman"/>
                <a:ea typeface="DejaVu Sans"/>
              </a:rPr>
              <a:t> </a:t>
            </a:r>
            <a:r>
              <a:rPr lang="en-US" sz="1800" b="0" strike="noStrike" spc="-1">
                <a:solidFill>
                  <a:srgbClr val="000000"/>
                </a:solidFill>
                <a:latin typeface="Times New Roman"/>
                <a:ea typeface="DejaVu Sans"/>
              </a:rPr>
              <a:t>Tree and Random Forest) will be tested for crime and propose one with better query-based use for training. </a:t>
            </a:r>
            <a:endParaRPr lang="en-IN" sz="1800" b="0" strike="noStrike" spc="-1">
              <a:latin typeface="Arial"/>
            </a:endParaRPr>
          </a:p>
          <a:p>
            <a:pPr algn="just">
              <a:lnSpc>
                <a:spcPct val="100000"/>
              </a:lnSpc>
            </a:pPr>
            <a:endParaRPr lang="en-IN" sz="18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648000" y="720000"/>
            <a:ext cx="7918920" cy="38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1800" b="0" strike="noStrike" spc="-1">
                <a:solidFill>
                  <a:srgbClr val="000000"/>
                </a:solidFill>
                <a:latin typeface="Times New Roman"/>
                <a:ea typeface="DejaVu Sans"/>
              </a:rPr>
              <a:t>Visualization of the dataset will be done in terms of graphical representation of many cases, for example at which time the crime rates are high or at which month the criminal activities are high. </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0" strike="noStrike" spc="-1">
                <a:solidFill>
                  <a:srgbClr val="000000"/>
                </a:solidFill>
                <a:latin typeface="Times New Roman"/>
                <a:ea typeface="DejaVu Sans"/>
              </a:rPr>
              <a:t>The sole purpose of this project is to give a just idea of how machine learning can be used by law enforcement agencies to detect, predict and involve crimes at a much faster rate and thus reduce the crime rate.</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0" strike="noStrike" spc="-1">
                <a:solidFill>
                  <a:srgbClr val="000000"/>
                </a:solidFill>
                <a:latin typeface="Times New Roman"/>
                <a:ea typeface="DejaVu Sans"/>
              </a:rPr>
              <a:t> This can be used in other states or countries depending upon the availability of the dataset.</a:t>
            </a:r>
            <a:endParaRPr lang="en-IN" sz="1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228600" y="3809160"/>
            <a:ext cx="8379720" cy="7380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sp>
      <p:sp>
        <p:nvSpPr>
          <p:cNvPr id="118" name="CustomShape 2"/>
          <p:cNvSpPr/>
          <p:nvPr/>
        </p:nvSpPr>
        <p:spPr>
          <a:xfrm>
            <a:off x="-876240" y="3048840"/>
            <a:ext cx="10894680" cy="7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000000"/>
                </a:solidFill>
                <a:latin typeface="Arial Black"/>
                <a:ea typeface="DejaVu Sans"/>
              </a:rPr>
              <a:t>P</a:t>
            </a:r>
            <a:r>
              <a:rPr lang="en-IN" sz="4400" b="1" strike="noStrike" spc="-1">
                <a:solidFill>
                  <a:srgbClr val="000000"/>
                </a:solidFill>
                <a:latin typeface="Arial Black"/>
                <a:ea typeface="DejaVu Sans"/>
              </a:rPr>
              <a:t>roblem Scope </a:t>
            </a:r>
            <a:endParaRPr lang="en-IN" sz="44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457200" y="1066680"/>
            <a:ext cx="8379360" cy="7380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sp>
      <p:sp>
        <p:nvSpPr>
          <p:cNvPr id="120" name="CustomShape 2"/>
          <p:cNvSpPr/>
          <p:nvPr/>
        </p:nvSpPr>
        <p:spPr>
          <a:xfrm>
            <a:off x="457200" y="533520"/>
            <a:ext cx="8379360" cy="45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200" b="1" strike="noStrike" spc="-1">
                <a:solidFill>
                  <a:srgbClr val="C00000"/>
                </a:solidFill>
                <a:latin typeface="Calibri"/>
                <a:ea typeface="DejaVu Sans"/>
              </a:rPr>
              <a:t>P</a:t>
            </a:r>
            <a:r>
              <a:rPr lang="en-IN" sz="3200" b="1" strike="noStrike" spc="-1">
                <a:solidFill>
                  <a:srgbClr val="C00000"/>
                </a:solidFill>
                <a:latin typeface="Calibri"/>
                <a:ea typeface="DejaVu Sans"/>
              </a:rPr>
              <a:t>roblem Scope</a:t>
            </a:r>
            <a:endParaRPr lang="en-IN" sz="3200" b="0" strike="noStrike" spc="-1">
              <a:latin typeface="Arial"/>
            </a:endParaRPr>
          </a:p>
        </p:txBody>
      </p:sp>
      <p:sp>
        <p:nvSpPr>
          <p:cNvPr id="121" name="CustomShape 3"/>
          <p:cNvSpPr/>
          <p:nvPr/>
        </p:nvSpPr>
        <p:spPr>
          <a:xfrm>
            <a:off x="457200" y="1240200"/>
            <a:ext cx="8379360" cy="447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4040" algn="just">
              <a:lnSpc>
                <a:spcPct val="100000"/>
              </a:lnSpc>
              <a:buClr>
                <a:srgbClr val="000000"/>
              </a:buClr>
              <a:buFont typeface="Arial"/>
              <a:buChar char="•"/>
            </a:pPr>
            <a:r>
              <a:rPr lang="en-US" sz="1800" b="0" strike="noStrike" spc="-1">
                <a:solidFill>
                  <a:srgbClr val="000000"/>
                </a:solidFill>
                <a:latin typeface="Times New Roman"/>
                <a:ea typeface="DejaVu Sans"/>
              </a:rPr>
              <a:t>This work in future can be extended to have better classiﬁcation algorithms which can detect criminals more accurately.We can also increase privacy and some other security measures to protect data set that we are using. </a:t>
            </a:r>
            <a:endParaRPr lang="en-IN" sz="1800" b="0" strike="noStrike" spc="-1">
              <a:latin typeface="Arial"/>
            </a:endParaRPr>
          </a:p>
          <a:p>
            <a:pPr algn="just">
              <a:lnSpc>
                <a:spcPct val="100000"/>
              </a:lnSpc>
            </a:pPr>
            <a:endParaRPr lang="en-IN" sz="1800" b="0" strike="noStrike" spc="-1">
              <a:latin typeface="Arial"/>
            </a:endParaRPr>
          </a:p>
          <a:p>
            <a:pPr marL="285840" indent="-284040" algn="just">
              <a:lnSpc>
                <a:spcPct val="100000"/>
              </a:lnSpc>
              <a:buClr>
                <a:srgbClr val="000000"/>
              </a:buClr>
              <a:buFont typeface="Arial"/>
              <a:buChar char="•"/>
            </a:pPr>
            <a:r>
              <a:rPr lang="en-US" sz="1800" b="0" strike="noStrike" spc="-1">
                <a:solidFill>
                  <a:srgbClr val="000000"/>
                </a:solidFill>
                <a:latin typeface="Times New Roman"/>
                <a:ea typeface="DejaVu Sans"/>
              </a:rPr>
              <a:t>Along with this, this work can be further extended to predict who will commit a crime and this can be done using Face recognition. The system will detect if there is any suspicious change in the behavior or usual movements. For example if a person is moving back and forth in same region over and over might indicate that he is a pickpocket and it will also track person over time.</a:t>
            </a:r>
            <a:endParaRPr lang="en-IN" sz="1800" b="0" strike="noStrike" spc="-1">
              <a:latin typeface="Arial"/>
            </a:endParaRPr>
          </a:p>
          <a:p>
            <a:pPr algn="just">
              <a:lnSpc>
                <a:spcPct val="100000"/>
              </a:lnSpc>
            </a:pPr>
            <a:endParaRPr lang="en-IN" sz="1800" b="0" strike="noStrike" spc="-1">
              <a:latin typeface="Arial"/>
            </a:endParaRPr>
          </a:p>
          <a:p>
            <a:pPr marL="285840" indent="-284040" algn="just">
              <a:lnSpc>
                <a:spcPct val="100000"/>
              </a:lnSpc>
              <a:buClr>
                <a:srgbClr val="000000"/>
              </a:buClr>
              <a:buFont typeface="Arial"/>
              <a:buChar char="•"/>
            </a:pPr>
            <a:r>
              <a:rPr lang="en-US" sz="1800" b="0" strike="noStrike" spc="-1">
                <a:solidFill>
                  <a:srgbClr val="000000"/>
                </a:solidFill>
                <a:latin typeface="Times New Roman"/>
                <a:ea typeface="DejaVu Sans"/>
              </a:rPr>
              <a:t>Future enhancement of this research work on training bots to predict the crime prone areas by using machine learning techniques. Since, machine learning is similar to data mining advanced concept of machine learning can be used for better prediction. The data privacy, reliability, accuracy can be improved for enhanced prediction.</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endParaRPr lang="en-IN"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28600" y="3809160"/>
            <a:ext cx="8379720" cy="7380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sp>
      <p:sp>
        <p:nvSpPr>
          <p:cNvPr id="123" name="CustomShape 2"/>
          <p:cNvSpPr/>
          <p:nvPr/>
        </p:nvSpPr>
        <p:spPr>
          <a:xfrm>
            <a:off x="-876240" y="3048840"/>
            <a:ext cx="10894680" cy="7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000000"/>
                </a:solidFill>
                <a:latin typeface="Arial Black"/>
                <a:ea typeface="DejaVu Sans"/>
              </a:rPr>
              <a:t>Literature Review</a:t>
            </a:r>
            <a:endParaRPr lang="en-IN" sz="44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457200" y="1066680"/>
            <a:ext cx="8379360" cy="7380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sp>
      <p:sp>
        <p:nvSpPr>
          <p:cNvPr id="125" name="CustomShape 2"/>
          <p:cNvSpPr/>
          <p:nvPr/>
        </p:nvSpPr>
        <p:spPr>
          <a:xfrm>
            <a:off x="457200" y="533520"/>
            <a:ext cx="8379360" cy="45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200" b="1" strike="noStrike" spc="-1" dirty="0">
                <a:solidFill>
                  <a:srgbClr val="C00000"/>
                </a:solidFill>
                <a:latin typeface="Calibri"/>
                <a:ea typeface="DejaVu Sans"/>
              </a:rPr>
              <a:t>Literature Review</a:t>
            </a:r>
            <a:endParaRPr lang="en-IN" sz="3200" b="0" strike="noStrike" spc="-1" dirty="0">
              <a:latin typeface="Arial"/>
            </a:endParaRPr>
          </a:p>
        </p:txBody>
      </p:sp>
      <p:sp>
        <p:nvSpPr>
          <p:cNvPr id="126" name="CustomShape 3"/>
          <p:cNvSpPr/>
          <p:nvPr/>
        </p:nvSpPr>
        <p:spPr>
          <a:xfrm>
            <a:off x="457200" y="1240200"/>
            <a:ext cx="8379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endParaRPr lang="en-IN" sz="1800" b="0" strike="noStrike" spc="-1">
              <a:latin typeface="Arial"/>
            </a:endParaRPr>
          </a:p>
          <a:p>
            <a:pPr algn="just">
              <a:lnSpc>
                <a:spcPct val="100000"/>
              </a:lnSpc>
            </a:pPr>
            <a:endParaRPr lang="en-IN" sz="1800" b="0" strike="noStrike" spc="-1">
              <a:latin typeface="Arial"/>
            </a:endParaRPr>
          </a:p>
        </p:txBody>
      </p:sp>
      <p:sp>
        <p:nvSpPr>
          <p:cNvPr id="127" name="CustomShape 4"/>
          <p:cNvSpPr/>
          <p:nvPr/>
        </p:nvSpPr>
        <p:spPr>
          <a:xfrm>
            <a:off x="457200" y="1141200"/>
            <a:ext cx="8326080" cy="555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1.Statistical Models:</a:t>
            </a:r>
            <a:endParaRPr lang="en-IN" spc="-1" dirty="0">
              <a:latin typeface="Arial"/>
            </a:endParaRPr>
          </a:p>
          <a:p>
            <a:pPr>
              <a:lnSpc>
                <a:spcPct val="100000"/>
              </a:lnSpc>
            </a:pPr>
            <a:r>
              <a:rPr lang="en-IN" sz="1800" b="0" strike="noStrike" spc="-1" dirty="0">
                <a:solidFill>
                  <a:srgbClr val="000000"/>
                </a:solidFill>
                <a:latin typeface="Arial"/>
                <a:ea typeface="DejaVu Sans"/>
              </a:rPr>
              <a:t>	Solution: Traditional statistical models, such as regression analysis and 		time-series analysis, have been used for crime prediction. 		These models analyse historical crime data and identify trends 		and patterns.</a:t>
            </a:r>
          </a:p>
          <a:p>
            <a:pPr>
              <a:lnSpc>
                <a:spcPct val="100000"/>
              </a:lnSpc>
            </a:pP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 	Drawbacks: </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		They may struggle to capture complex, non-linear</a:t>
            </a:r>
            <a:r>
              <a:rPr lang="en-IN" spc="-1" dirty="0">
                <a:solidFill>
                  <a:srgbClr val="000000"/>
                </a:solidFill>
                <a:latin typeface="Arial"/>
                <a:ea typeface="DejaVu Sans"/>
              </a:rPr>
              <a:t> 			</a:t>
            </a:r>
            <a:r>
              <a:rPr lang="en-IN" sz="1800" b="0" strike="noStrike" spc="-1" dirty="0">
                <a:solidFill>
                  <a:srgbClr val="000000"/>
                </a:solidFill>
                <a:latin typeface="Arial"/>
                <a:ea typeface="DejaVu Sans"/>
              </a:rPr>
              <a:t>relationships and 	spatial dependencies in crime data. 			Additionally, they often do not account for sudden changes in 		criminal behaviour.</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2. Hotspot Analysis:</a:t>
            </a:r>
            <a:endParaRPr lang="en-IN" sz="1800" b="0" strike="noStrike" spc="-1" dirty="0">
              <a:latin typeface="Arial"/>
            </a:endParaRPr>
          </a:p>
          <a:p>
            <a:pPr algn="just">
              <a:lnSpc>
                <a:spcPct val="100000"/>
              </a:lnSpc>
            </a:pPr>
            <a:r>
              <a:rPr lang="en-IN" sz="1800" b="0" strike="noStrike" spc="-1" dirty="0">
                <a:solidFill>
                  <a:srgbClr val="000000"/>
                </a:solidFill>
                <a:latin typeface="Arial"/>
                <a:ea typeface="DejaVu Sans"/>
              </a:rPr>
              <a:t>   	Solution: Hotspot analysis identifies areas with high crime 			concentrations, enabling targeted policing efforts.</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              Drawbacks:</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		 It focuses on identifying where crimes are occurring without 		necessarily explaining why. Moreover, it may lead to an over-		policing problem if not balanced with other strategies.</a:t>
            </a:r>
            <a:endParaRPr lang="en-IN" sz="1800" b="0" strike="noStrike" spc="-1" dirty="0">
              <a:latin typeface="Arial"/>
            </a:endParaRPr>
          </a:p>
          <a:p>
            <a:pPr>
              <a:lnSpc>
                <a:spcPct val="100000"/>
              </a:lnSpc>
            </a:pPr>
            <a:endParaRPr lang="en-IN" sz="1800" b="0" strike="noStrike" spc="-1" dirty="0">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457200" y="1066680"/>
            <a:ext cx="8379360" cy="7380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sp>
      <p:sp>
        <p:nvSpPr>
          <p:cNvPr id="129" name="CustomShape 2"/>
          <p:cNvSpPr/>
          <p:nvPr/>
        </p:nvSpPr>
        <p:spPr>
          <a:xfrm>
            <a:off x="457200" y="533520"/>
            <a:ext cx="8379360" cy="45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200" b="1" strike="noStrike" spc="-1">
                <a:solidFill>
                  <a:srgbClr val="C00000"/>
                </a:solidFill>
                <a:latin typeface="Calibri"/>
                <a:ea typeface="DejaVu Sans"/>
              </a:rPr>
              <a:t>Literature Review</a:t>
            </a:r>
            <a:endParaRPr lang="en-IN" sz="3200" b="0" strike="noStrike" spc="-1">
              <a:latin typeface="Arial"/>
            </a:endParaRPr>
          </a:p>
        </p:txBody>
      </p:sp>
      <p:sp>
        <p:nvSpPr>
          <p:cNvPr id="130" name="CustomShape 3"/>
          <p:cNvSpPr/>
          <p:nvPr/>
        </p:nvSpPr>
        <p:spPr>
          <a:xfrm>
            <a:off x="457200" y="1240200"/>
            <a:ext cx="8379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endParaRPr lang="en-IN" sz="1800" b="0" strike="noStrike" spc="-1">
              <a:latin typeface="Arial"/>
            </a:endParaRPr>
          </a:p>
          <a:p>
            <a:pPr algn="just">
              <a:lnSpc>
                <a:spcPct val="100000"/>
              </a:lnSpc>
            </a:pPr>
            <a:endParaRPr lang="en-IN" sz="1800" b="0" strike="noStrike" spc="-1">
              <a:latin typeface="Arial"/>
            </a:endParaRPr>
          </a:p>
        </p:txBody>
      </p:sp>
      <p:sp>
        <p:nvSpPr>
          <p:cNvPr id="131" name="CustomShape 4"/>
          <p:cNvSpPr/>
          <p:nvPr/>
        </p:nvSpPr>
        <p:spPr>
          <a:xfrm>
            <a:off x="457200" y="1240200"/>
            <a:ext cx="8038440" cy="5481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en-IN" sz="1800" b="0" strike="noStrike" spc="-1" dirty="0">
              <a:latin typeface="Arial"/>
            </a:endParaRPr>
          </a:p>
          <a:p>
            <a:pPr>
              <a:lnSpc>
                <a:spcPct val="100000"/>
              </a:lnSpc>
            </a:pPr>
            <a:r>
              <a:rPr lang="en-IN" sz="1800" b="0" strike="noStrike" spc="-1" dirty="0">
                <a:latin typeface="Arial"/>
              </a:rPr>
              <a:t>3. </a:t>
            </a:r>
            <a:r>
              <a:rPr lang="en-US" sz="1800" b="0" strike="noStrike" spc="-1" dirty="0">
                <a:latin typeface="Arial"/>
              </a:rPr>
              <a:t>Crime Pattern Analysis, Visualizations And Prediction.</a:t>
            </a:r>
          </a:p>
          <a:p>
            <a:pPr>
              <a:lnSpc>
                <a:spcPct val="100000"/>
              </a:lnSpc>
            </a:pPr>
            <a:endParaRPr lang="en-IN" sz="1800" b="0" strike="noStrike" spc="-1" dirty="0">
              <a:latin typeface="Arial"/>
            </a:endParaRPr>
          </a:p>
          <a:p>
            <a:pPr>
              <a:lnSpc>
                <a:spcPct val="100000"/>
              </a:lnSpc>
            </a:pPr>
            <a:r>
              <a:rPr lang="en-IN" sz="1800" b="0" strike="noStrike" spc="-1" dirty="0">
                <a:latin typeface="Arial"/>
              </a:rPr>
              <a:t>	Description:</a:t>
            </a:r>
            <a:r>
              <a:rPr lang="en-US" sz="1800" b="0" strike="noStrike" spc="-1" dirty="0">
                <a:latin typeface="Arial"/>
              </a:rPr>
              <a:t> The main aim of this research paper consists of 			developing analytical data mining methods that can 			systematically address the complex problems related to 		various form of crime.</a:t>
            </a:r>
            <a:endParaRPr lang="en-IN" sz="1800" b="0" strike="noStrike" spc="-1" dirty="0">
              <a:latin typeface="Arial"/>
            </a:endParaRPr>
          </a:p>
          <a:p>
            <a:pPr>
              <a:lnSpc>
                <a:spcPct val="100000"/>
              </a:lnSpc>
            </a:pPr>
            <a:r>
              <a:rPr lang="en-IN" sz="1800" b="0" strike="noStrike" spc="-1" dirty="0">
                <a:latin typeface="Arial"/>
              </a:rPr>
              <a:t>		algorithms: K-Means, Cluster, Correlation.</a:t>
            </a:r>
          </a:p>
          <a:p>
            <a:pPr>
              <a:lnSpc>
                <a:spcPct val="100000"/>
              </a:lnSpc>
            </a:pPr>
            <a:r>
              <a:rPr lang="en-IN" sz="1800" b="0" strike="noStrike" spc="-1" dirty="0">
                <a:latin typeface="Arial"/>
              </a:rPr>
              <a:t>	Drawbacks: </a:t>
            </a:r>
          </a:p>
          <a:p>
            <a:pPr>
              <a:lnSpc>
                <a:spcPct val="100000"/>
              </a:lnSpc>
            </a:pPr>
            <a:r>
              <a:rPr lang="en-IN" sz="1800" b="0" strike="noStrike" spc="-1" dirty="0">
                <a:latin typeface="Arial"/>
              </a:rPr>
              <a:t>	</a:t>
            </a:r>
            <a:r>
              <a:rPr lang="en-IN" spc="-1" dirty="0">
                <a:latin typeface="Arial"/>
              </a:rPr>
              <a:t>	</a:t>
            </a:r>
            <a:r>
              <a:rPr lang="en-US" spc="-1" dirty="0">
                <a:latin typeface="Arial"/>
              </a:rPr>
              <a:t> crime can also be correlated on the basis of age ,group, 		location of crime &amp; type of crime. But here only the crime 		location and time is taken into consideration.</a:t>
            </a:r>
            <a:endParaRPr lang="en-IN" sz="1800" b="0" strike="noStrike" spc="-1" dirty="0">
              <a:latin typeface="Arial"/>
            </a:endParaRPr>
          </a:p>
          <a:p>
            <a:pPr>
              <a:lnSpc>
                <a:spcPct val="100000"/>
              </a:lnSpc>
            </a:pPr>
            <a:r>
              <a:rPr lang="en-IN" sz="1800" b="0" strike="noStrike" spc="-1" dirty="0">
                <a:latin typeface="Arial"/>
              </a:rPr>
              <a:t>4. </a:t>
            </a:r>
            <a:r>
              <a:rPr lang="en-US" sz="1800" b="0" strike="noStrike" spc="-1" dirty="0">
                <a:latin typeface="Arial"/>
              </a:rPr>
              <a:t>Crime  Analysis and Prediction Using Data Mining.</a:t>
            </a:r>
            <a:r>
              <a:rPr lang="en-IN" sz="1800" b="0" strike="noStrike" spc="-1" dirty="0">
                <a:latin typeface="Arial"/>
              </a:rPr>
              <a:t>	</a:t>
            </a:r>
          </a:p>
          <a:p>
            <a:pPr>
              <a:lnSpc>
                <a:spcPct val="100000"/>
              </a:lnSpc>
            </a:pPr>
            <a:r>
              <a:rPr lang="en-IN" spc="-1" dirty="0">
                <a:latin typeface="Arial"/>
              </a:rPr>
              <a:t>	</a:t>
            </a:r>
            <a:r>
              <a:rPr lang="en-IN" sz="1800" b="0" strike="noStrike" spc="-1" dirty="0">
                <a:latin typeface="Arial"/>
              </a:rPr>
              <a:t>Description: </a:t>
            </a:r>
            <a:r>
              <a:rPr lang="en-US" sz="1800" b="0" strike="noStrike" spc="-1" dirty="0">
                <a:latin typeface="Arial"/>
              </a:rPr>
              <a:t> In this paper data's are collected </a:t>
            </a:r>
            <a:r>
              <a:rPr lang="en-US" spc="-1" dirty="0">
                <a:latin typeface="Arial"/>
              </a:rPr>
              <a:t>.</a:t>
            </a:r>
            <a:r>
              <a:rPr lang="en-US" sz="1800" b="0" strike="noStrike" spc="-1" dirty="0">
                <a:latin typeface="Arial"/>
              </a:rPr>
              <a:t>This huge data is 		used as a record for creating a crime record database. The 		crime analysis using five steps they are Data Collection, 		Classification, Pattern identification, prediction, and 			Visualization.</a:t>
            </a:r>
            <a:r>
              <a:rPr lang="en-IN" sz="1800" b="0" strike="noStrike" spc="-1" dirty="0">
                <a:latin typeface="Arial"/>
              </a:rPr>
              <a:t>			</a:t>
            </a:r>
          </a:p>
          <a:p>
            <a:pPr>
              <a:lnSpc>
                <a:spcPct val="100000"/>
              </a:lnSpc>
            </a:pPr>
            <a:r>
              <a:rPr lang="en-IN" sz="1800" b="0" strike="noStrike" spc="-1" dirty="0">
                <a:latin typeface="Arial"/>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432000" y="648000"/>
            <a:ext cx="8495640" cy="304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latin typeface="Arial"/>
              </a:rPr>
              <a:t>	</a:t>
            </a:r>
          </a:p>
          <a:p>
            <a:pPr>
              <a:lnSpc>
                <a:spcPct val="100000"/>
              </a:lnSpc>
            </a:pPr>
            <a:r>
              <a:rPr lang="en-IN" spc="-1" dirty="0">
                <a:latin typeface="Arial"/>
              </a:rPr>
              <a:t>	</a:t>
            </a:r>
          </a:p>
          <a:p>
            <a:pPr>
              <a:lnSpc>
                <a:spcPct val="100000"/>
              </a:lnSpc>
            </a:pPr>
            <a:r>
              <a:rPr lang="en-IN" spc="-1" dirty="0">
                <a:latin typeface="Arial"/>
              </a:rPr>
              <a:t>	</a:t>
            </a:r>
            <a:r>
              <a:rPr lang="en-IN" sz="1800" b="0" strike="noStrike" spc="-1" dirty="0">
                <a:latin typeface="Arial"/>
              </a:rPr>
              <a:t>Drawbacks: </a:t>
            </a:r>
          </a:p>
          <a:p>
            <a:pPr>
              <a:lnSpc>
                <a:spcPct val="100000"/>
              </a:lnSpc>
            </a:pPr>
            <a:r>
              <a:rPr lang="en-IN" sz="1800" b="0" strike="noStrike" spc="-1" dirty="0">
                <a:latin typeface="Arial"/>
              </a:rPr>
              <a:t>		complexity in finding the pattern and accuracy </a:t>
            </a:r>
            <a:r>
              <a:rPr lang="en-IN" spc="-1" dirty="0">
                <a:latin typeface="Arial"/>
              </a:rPr>
              <a:t>.</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0" strike="noStrike" spc="-1" dirty="0">
                <a:latin typeface="Arial"/>
              </a:rPr>
              <a:t>5.Time Series Models (ARIMA):</a:t>
            </a:r>
          </a:p>
          <a:p>
            <a:pPr>
              <a:lnSpc>
                <a:spcPct val="100000"/>
              </a:lnSpc>
            </a:pPr>
            <a:r>
              <a:rPr lang="en-IN" sz="1800" b="0" strike="noStrike" spc="-1" dirty="0">
                <a:latin typeface="Arial"/>
              </a:rPr>
              <a:t>	Description: Autoregressive Integrated Moving Average (ARIMA) models 		can be used to analyse and predict time-series crime data over 		time.</a:t>
            </a:r>
          </a:p>
          <a:p>
            <a:pPr>
              <a:lnSpc>
                <a:spcPct val="100000"/>
              </a:lnSpc>
            </a:pPr>
            <a:r>
              <a:rPr lang="en-IN" sz="1800" b="0" strike="noStrike" spc="-1" dirty="0">
                <a:latin typeface="Arial"/>
              </a:rPr>
              <a:t>		Algorithms: Autoregressive (AR), Integrated (I), Moving 			Average(MA)</a:t>
            </a:r>
          </a:p>
          <a:p>
            <a:pPr>
              <a:lnSpc>
                <a:spcPct val="100000"/>
              </a:lnSpc>
            </a:pPr>
            <a:endParaRPr lang="en-IN" sz="1800" b="0" strike="noStrike" spc="-1" dirty="0">
              <a:latin typeface="Arial"/>
            </a:endParaRPr>
          </a:p>
          <a:p>
            <a:pPr>
              <a:lnSpc>
                <a:spcPct val="100000"/>
              </a:lnSpc>
            </a:pPr>
            <a:r>
              <a:rPr lang="en-IN" sz="1800" b="0" strike="noStrike" spc="-1" dirty="0">
                <a:latin typeface="Arial"/>
              </a:rPr>
              <a:t>	Drawbacks: </a:t>
            </a:r>
          </a:p>
          <a:p>
            <a:pPr>
              <a:lnSpc>
                <a:spcPct val="100000"/>
              </a:lnSpc>
            </a:pPr>
            <a:r>
              <a:rPr lang="en-IN" sz="1800" b="0" strike="noStrike" spc="-1" dirty="0">
                <a:latin typeface="Arial"/>
              </a:rPr>
              <a:t>		Assumes stationarity in the data, which may not hold for all 			crime types. ARIMA models may not capture long-term trends 			well.</a:t>
            </a:r>
          </a:p>
        </p:txBody>
      </p:sp>
      <p:sp>
        <p:nvSpPr>
          <p:cNvPr id="3" name="TextBox 2">
            <a:extLst>
              <a:ext uri="{FF2B5EF4-FFF2-40B4-BE49-F238E27FC236}">
                <a16:creationId xmlns:a16="http://schemas.microsoft.com/office/drawing/2014/main" id="{576D2E48-B70E-379B-9683-53A1351E46C3}"/>
              </a:ext>
            </a:extLst>
          </p:cNvPr>
          <p:cNvSpPr txBox="1"/>
          <p:nvPr/>
        </p:nvSpPr>
        <p:spPr>
          <a:xfrm>
            <a:off x="490140" y="315568"/>
            <a:ext cx="4572000" cy="584775"/>
          </a:xfrm>
          <a:prstGeom prst="rect">
            <a:avLst/>
          </a:prstGeom>
          <a:noFill/>
        </p:spPr>
        <p:txBody>
          <a:bodyPr wrap="square">
            <a:spAutoFit/>
          </a:bodyPr>
          <a:lstStyle/>
          <a:p>
            <a:pPr>
              <a:lnSpc>
                <a:spcPct val="100000"/>
              </a:lnSpc>
            </a:pPr>
            <a:r>
              <a:rPr lang="en-US" sz="3200" b="1" strike="noStrike" spc="-1" dirty="0">
                <a:solidFill>
                  <a:srgbClr val="C00000"/>
                </a:solidFill>
                <a:latin typeface="Calibri"/>
                <a:ea typeface="DejaVu Sans"/>
              </a:rPr>
              <a:t>Literature Review</a:t>
            </a:r>
            <a:endParaRPr lang="en-IN" sz="3200" b="0" strike="noStrike" spc="-1" dirty="0">
              <a:latin typeface="Arial"/>
            </a:endParaRPr>
          </a:p>
        </p:txBody>
      </p:sp>
      <p:sp>
        <p:nvSpPr>
          <p:cNvPr id="4" name="CustomShape 1">
            <a:extLst>
              <a:ext uri="{FF2B5EF4-FFF2-40B4-BE49-F238E27FC236}">
                <a16:creationId xmlns:a16="http://schemas.microsoft.com/office/drawing/2014/main" id="{9D5D4C4B-E07A-8C7D-5069-362B65264F22}"/>
              </a:ext>
            </a:extLst>
          </p:cNvPr>
          <p:cNvSpPr/>
          <p:nvPr/>
        </p:nvSpPr>
        <p:spPr>
          <a:xfrm>
            <a:off x="490140" y="863443"/>
            <a:ext cx="8379360" cy="7380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228600" y="3809160"/>
            <a:ext cx="8379720" cy="7380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sp>
      <p:sp>
        <p:nvSpPr>
          <p:cNvPr id="134" name="CustomShape 2"/>
          <p:cNvSpPr/>
          <p:nvPr/>
        </p:nvSpPr>
        <p:spPr>
          <a:xfrm>
            <a:off x="-876240" y="3048840"/>
            <a:ext cx="10894680" cy="7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000000"/>
                </a:solidFill>
                <a:latin typeface="Arial Black"/>
                <a:ea typeface="DejaVu Sans"/>
              </a:rPr>
              <a:t>Implementation </a:t>
            </a:r>
            <a:endParaRPr lang="en-IN" sz="44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457200" y="1066680"/>
            <a:ext cx="8379360" cy="7380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sp>
      <p:sp>
        <p:nvSpPr>
          <p:cNvPr id="136" name="CustomShape 2"/>
          <p:cNvSpPr/>
          <p:nvPr/>
        </p:nvSpPr>
        <p:spPr>
          <a:xfrm>
            <a:off x="457200" y="533520"/>
            <a:ext cx="8379360" cy="45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200" b="1" strike="noStrike" spc="-1">
                <a:solidFill>
                  <a:srgbClr val="C00000"/>
                </a:solidFill>
                <a:latin typeface="Calibri"/>
                <a:ea typeface="DejaVu Sans"/>
              </a:rPr>
              <a:t>I</a:t>
            </a:r>
            <a:r>
              <a:rPr lang="en-IN" sz="3200" b="1" strike="noStrike" spc="-1">
                <a:solidFill>
                  <a:srgbClr val="C00000"/>
                </a:solidFill>
                <a:latin typeface="Calibri"/>
                <a:ea typeface="DejaVu Sans"/>
              </a:rPr>
              <a:t>mplementation</a:t>
            </a:r>
            <a:endParaRPr lang="en-IN" sz="3200" b="0" strike="noStrike" spc="-1">
              <a:latin typeface="Arial"/>
            </a:endParaRPr>
          </a:p>
        </p:txBody>
      </p:sp>
      <p:sp>
        <p:nvSpPr>
          <p:cNvPr id="137" name="CustomShape 3"/>
          <p:cNvSpPr/>
          <p:nvPr/>
        </p:nvSpPr>
        <p:spPr>
          <a:xfrm>
            <a:off x="457200" y="1312560"/>
            <a:ext cx="8379360" cy="452286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750" indent="-285750" algn="just">
              <a:lnSpc>
                <a:spcPct val="100000"/>
              </a:lnSpc>
              <a:buFont typeface="Arial" panose="020B0604020202020204" pitchFamily="34" charset="0"/>
              <a:buChar char="•"/>
            </a:pPr>
            <a:r>
              <a:rPr lang="en-US" sz="1800" b="0" strike="noStrike" spc="-1" dirty="0">
                <a:solidFill>
                  <a:srgbClr val="000000"/>
                </a:solidFill>
                <a:latin typeface="Times New Roman"/>
                <a:ea typeface="DejaVu Sans"/>
              </a:rPr>
              <a:t>Predictive modeling involves the utilization of Machine Learning algorithms, which can analyze data and create models for making predictions. These models are divided into two major categories: Regression, used for predicting continuous variables based on relationships between trends and variables, and Classification, which assigns class labels to data points.</a:t>
            </a:r>
            <a:endParaRPr lang="en-IN" sz="1800" b="0" strike="noStrike" spc="-1" dirty="0">
              <a:latin typeface="Arial"/>
            </a:endParaRPr>
          </a:p>
          <a:p>
            <a:pPr marL="285750" indent="-285750" algn="just">
              <a:lnSpc>
                <a:spcPct val="100000"/>
              </a:lnSpc>
              <a:buFont typeface="Arial" panose="020B0604020202020204" pitchFamily="34" charset="0"/>
              <a:buChar char="•"/>
            </a:pPr>
            <a:endParaRPr lang="en-IN" sz="1800" b="0" strike="noStrike" spc="-1" dirty="0">
              <a:latin typeface="Arial"/>
            </a:endParaRPr>
          </a:p>
          <a:p>
            <a:pPr marL="285750" indent="-285750" algn="just">
              <a:lnSpc>
                <a:spcPct val="100000"/>
              </a:lnSpc>
              <a:buFont typeface="Arial" panose="020B0604020202020204" pitchFamily="34" charset="0"/>
              <a:buChar char="•"/>
            </a:pPr>
            <a:r>
              <a:rPr lang="en-US" sz="1800" b="0" strike="noStrike" spc="-1" dirty="0">
                <a:solidFill>
                  <a:srgbClr val="000000"/>
                </a:solidFill>
                <a:latin typeface="Times New Roman"/>
                <a:ea typeface="DejaVu Sans"/>
              </a:rPr>
              <a:t>Classification further branches into Supervised and Unsupervised learning. Supervised learning involves the prior knowledge of class labels for building classification models. Unsupervised learning, on the other hand, operates without known class labels, making it suitable for tasks where the classes are not predefined.</a:t>
            </a:r>
            <a:endParaRPr lang="en-IN" sz="1800" b="0" strike="noStrike" spc="-1" dirty="0">
              <a:latin typeface="Arial"/>
            </a:endParaRPr>
          </a:p>
          <a:p>
            <a:pPr marL="285750" indent="-285750" algn="just">
              <a:lnSpc>
                <a:spcPct val="100000"/>
              </a:lnSpc>
              <a:buFont typeface="Arial" panose="020B0604020202020204" pitchFamily="34" charset="0"/>
              <a:buChar char="•"/>
            </a:pPr>
            <a:endParaRPr lang="en-IN" sz="1800" b="0" strike="noStrike" spc="-1" dirty="0">
              <a:latin typeface="Arial"/>
            </a:endParaRPr>
          </a:p>
          <a:p>
            <a:pPr marL="285750" indent="-285750" algn="just">
              <a:lnSpc>
                <a:spcPct val="100000"/>
              </a:lnSpc>
              <a:buFont typeface="Arial" panose="020B0604020202020204" pitchFamily="34" charset="0"/>
              <a:buChar char="•"/>
            </a:pPr>
            <a:r>
              <a:rPr lang="en-US" sz="1800" b="0" strike="noStrike" spc="-1" dirty="0">
                <a:solidFill>
                  <a:srgbClr val="000000"/>
                </a:solidFill>
                <a:latin typeface="Times New Roman"/>
                <a:ea typeface="DejaVu Sans"/>
              </a:rPr>
              <a:t>This project focuses on supervised learning, where known class labels are used to train classification models, allowing for the accurate prediction of class labels for new data instances.</a:t>
            </a:r>
            <a:endParaRPr lang="en-IN" sz="1800" b="0" strike="noStrike" spc="-1" dirty="0">
              <a:latin typeface="Arial"/>
            </a:endParaRPr>
          </a:p>
          <a:p>
            <a:pPr algn="just">
              <a:lnSpc>
                <a:spcPct val="100000"/>
              </a:lnSpc>
            </a:pPr>
            <a:endParaRPr lang="en-IN" sz="1800" b="0" strike="noStrike" spc="-1" dirty="0">
              <a:latin typeface="Arial"/>
            </a:endParaRPr>
          </a:p>
          <a:p>
            <a:pPr algn="just">
              <a:lnSpc>
                <a:spcPct val="100000"/>
              </a:lnSpc>
            </a:pPr>
            <a:endParaRPr lang="en-IN" sz="18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457200" y="1066680"/>
            <a:ext cx="8379360" cy="7380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sp>
      <p:sp>
        <p:nvSpPr>
          <p:cNvPr id="90" name="CustomShape 2"/>
          <p:cNvSpPr/>
          <p:nvPr/>
        </p:nvSpPr>
        <p:spPr>
          <a:xfrm>
            <a:off x="457200" y="457200"/>
            <a:ext cx="837936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3200" b="1" strike="noStrike" spc="-1">
                <a:solidFill>
                  <a:srgbClr val="C00000"/>
                </a:solidFill>
                <a:latin typeface="Calibri"/>
                <a:ea typeface="DejaVu Sans"/>
              </a:rPr>
              <a:t>Outline</a:t>
            </a:r>
            <a:endParaRPr lang="en-IN" sz="3200" b="0" strike="noStrike" spc="-1">
              <a:latin typeface="Arial"/>
            </a:endParaRPr>
          </a:p>
        </p:txBody>
      </p:sp>
      <p:sp>
        <p:nvSpPr>
          <p:cNvPr id="91" name="CustomShape 3"/>
          <p:cNvSpPr/>
          <p:nvPr/>
        </p:nvSpPr>
        <p:spPr>
          <a:xfrm>
            <a:off x="380880" y="1219320"/>
            <a:ext cx="8456400" cy="586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4560">
              <a:lnSpc>
                <a:spcPct val="100000"/>
              </a:lnSpc>
              <a:buClr>
                <a:srgbClr val="000000"/>
              </a:buClr>
              <a:buFont typeface="Arial"/>
              <a:buChar char="•"/>
            </a:pPr>
            <a:r>
              <a:rPr lang="en-IN" sz="2000" b="1" strike="noStrike" spc="-1">
                <a:solidFill>
                  <a:srgbClr val="000000"/>
                </a:solidFill>
                <a:latin typeface="Bookman Old Style"/>
                <a:ea typeface="DejaVu Sans"/>
              </a:rPr>
              <a:t> Abstract </a:t>
            </a:r>
            <a:endParaRPr lang="en-IN" sz="2000" b="0" strike="noStrike" spc="-1">
              <a:latin typeface="Arial"/>
            </a:endParaRPr>
          </a:p>
          <a:p>
            <a:pPr marL="216000" indent="-214560">
              <a:lnSpc>
                <a:spcPct val="100000"/>
              </a:lnSpc>
              <a:buClr>
                <a:srgbClr val="000000"/>
              </a:buClr>
              <a:buFont typeface="Arial"/>
              <a:buChar char="•"/>
            </a:pPr>
            <a:r>
              <a:rPr lang="en-IN" sz="2000" b="1" strike="noStrike" spc="-1">
                <a:solidFill>
                  <a:srgbClr val="000000"/>
                </a:solidFill>
                <a:latin typeface="Bookman Old Style"/>
                <a:ea typeface="DejaVu Sans"/>
              </a:rPr>
              <a:t> Introduction </a:t>
            </a:r>
            <a:endParaRPr lang="en-IN" sz="2000" b="0" strike="noStrike" spc="-1">
              <a:latin typeface="Arial"/>
            </a:endParaRPr>
          </a:p>
          <a:p>
            <a:pPr marL="216000" indent="-214560">
              <a:lnSpc>
                <a:spcPct val="100000"/>
              </a:lnSpc>
              <a:buClr>
                <a:srgbClr val="000000"/>
              </a:buClr>
              <a:buFont typeface="Arial"/>
              <a:buChar char="•"/>
            </a:pPr>
            <a:r>
              <a:rPr lang="en-IN" sz="2000" b="1" strike="noStrike" spc="-1">
                <a:solidFill>
                  <a:srgbClr val="000000"/>
                </a:solidFill>
                <a:latin typeface="Bookman Old Style"/>
                <a:ea typeface="DejaVu Sans"/>
              </a:rPr>
              <a:t> Research Objective</a:t>
            </a:r>
            <a:endParaRPr lang="en-IN" sz="2000" b="0" strike="noStrike" spc="-1">
              <a:latin typeface="Arial"/>
            </a:endParaRPr>
          </a:p>
          <a:p>
            <a:pPr marL="216000" indent="-214560">
              <a:lnSpc>
                <a:spcPct val="100000"/>
              </a:lnSpc>
              <a:buClr>
                <a:srgbClr val="000000"/>
              </a:buClr>
              <a:buFont typeface="Arial"/>
              <a:buChar char="•"/>
            </a:pPr>
            <a:r>
              <a:rPr lang="en-IN" sz="2000" b="1" strike="noStrike" spc="-1">
                <a:solidFill>
                  <a:srgbClr val="000000"/>
                </a:solidFill>
                <a:latin typeface="Bookman Old Style"/>
                <a:ea typeface="DejaVu Sans"/>
              </a:rPr>
              <a:t> Problem Definition</a:t>
            </a:r>
            <a:endParaRPr lang="en-IN" sz="2000" b="0" strike="noStrike" spc="-1">
              <a:latin typeface="Arial"/>
            </a:endParaRPr>
          </a:p>
          <a:p>
            <a:pPr marL="216000" indent="-214560">
              <a:lnSpc>
                <a:spcPct val="100000"/>
              </a:lnSpc>
              <a:buClr>
                <a:srgbClr val="000000"/>
              </a:buClr>
              <a:buFont typeface="Arial"/>
              <a:buChar char="•"/>
            </a:pPr>
            <a:r>
              <a:rPr lang="en-IN" sz="2000" b="1" strike="noStrike" spc="-1">
                <a:solidFill>
                  <a:srgbClr val="000000"/>
                </a:solidFill>
                <a:latin typeface="Bookman Old Style"/>
                <a:ea typeface="DejaVu Sans"/>
              </a:rPr>
              <a:t> Project Scope </a:t>
            </a:r>
            <a:endParaRPr lang="en-IN" sz="2000" b="0" strike="noStrike" spc="-1">
              <a:latin typeface="Arial"/>
            </a:endParaRPr>
          </a:p>
          <a:p>
            <a:pPr marL="216000" indent="-214560">
              <a:lnSpc>
                <a:spcPct val="100000"/>
              </a:lnSpc>
              <a:buClr>
                <a:srgbClr val="000000"/>
              </a:buClr>
              <a:buFont typeface="Arial"/>
              <a:buChar char="•"/>
            </a:pPr>
            <a:r>
              <a:rPr lang="en-IN" sz="2000" b="1" strike="noStrike" spc="-1">
                <a:solidFill>
                  <a:srgbClr val="000000"/>
                </a:solidFill>
                <a:latin typeface="Bookman Old Style"/>
                <a:ea typeface="DejaVu Sans"/>
              </a:rPr>
              <a:t> Literature Review</a:t>
            </a:r>
            <a:endParaRPr lang="en-IN" sz="2000" b="0" strike="noStrike" spc="-1">
              <a:latin typeface="Arial"/>
            </a:endParaRPr>
          </a:p>
          <a:p>
            <a:pPr marL="216000" indent="-214560">
              <a:lnSpc>
                <a:spcPct val="100000"/>
              </a:lnSpc>
              <a:buClr>
                <a:srgbClr val="000000"/>
              </a:buClr>
              <a:buFont typeface="Arial"/>
              <a:buChar char="•"/>
            </a:pPr>
            <a:r>
              <a:rPr lang="en-IN" sz="2000" b="1" strike="noStrike" spc="-1">
                <a:solidFill>
                  <a:srgbClr val="000000"/>
                </a:solidFill>
                <a:latin typeface="Bookman Old Style"/>
                <a:ea typeface="DejaVu Sans"/>
              </a:rPr>
              <a:t> Implementation of the Existing system</a:t>
            </a:r>
            <a:endParaRPr lang="en-IN" sz="2000" b="0" strike="noStrike" spc="-1">
              <a:latin typeface="Arial"/>
            </a:endParaRPr>
          </a:p>
          <a:p>
            <a:pPr marL="216000" indent="-214560">
              <a:lnSpc>
                <a:spcPct val="100000"/>
              </a:lnSpc>
              <a:buClr>
                <a:srgbClr val="000000"/>
              </a:buClr>
              <a:buFont typeface="Arial"/>
              <a:buChar char="•"/>
            </a:pPr>
            <a:r>
              <a:rPr lang="en-IN" sz="2000" b="1" strike="noStrike" spc="-1">
                <a:solidFill>
                  <a:srgbClr val="000000"/>
                </a:solidFill>
                <a:latin typeface="Bookman Old Style"/>
                <a:ea typeface="DejaVu Sans"/>
              </a:rPr>
              <a:t> Conclusion</a:t>
            </a:r>
            <a:endParaRPr lang="en-IN" sz="2000" b="0" strike="noStrike" spc="-1">
              <a:latin typeface="Arial"/>
            </a:endParaRPr>
          </a:p>
          <a:p>
            <a:pPr marL="216000" indent="-214560">
              <a:lnSpc>
                <a:spcPct val="100000"/>
              </a:lnSpc>
              <a:buClr>
                <a:srgbClr val="000000"/>
              </a:buClr>
              <a:buFont typeface="Arial"/>
              <a:buChar char="•"/>
            </a:pPr>
            <a:r>
              <a:rPr lang="en-IN" sz="2000" b="1" strike="noStrike" spc="-1">
                <a:solidFill>
                  <a:srgbClr val="000000"/>
                </a:solidFill>
                <a:latin typeface="Bookman Old Style"/>
                <a:ea typeface="DejaVu Sans"/>
              </a:rPr>
              <a:t> References</a:t>
            </a:r>
            <a:endParaRPr lang="en-IN" sz="2000" b="0" strike="noStrike" spc="-1">
              <a:latin typeface="Arial"/>
            </a:endParaRPr>
          </a:p>
          <a:p>
            <a:pPr>
              <a:lnSpc>
                <a:spcPct val="150000"/>
              </a:lnSpc>
            </a:pPr>
            <a:endParaRPr lang="en-IN" sz="2000" b="0" strike="noStrike" spc="-1">
              <a:latin typeface="Arial"/>
            </a:endParaRPr>
          </a:p>
          <a:p>
            <a:pPr>
              <a:lnSpc>
                <a:spcPct val="150000"/>
              </a:lnSpc>
            </a:pPr>
            <a:endParaRPr lang="en-IN" sz="2000" b="0" strike="noStrike" spc="-1">
              <a:latin typeface="Arial"/>
            </a:endParaRPr>
          </a:p>
          <a:p>
            <a:pPr>
              <a:lnSpc>
                <a:spcPct val="150000"/>
              </a:lnSpc>
            </a:pPr>
            <a:r>
              <a:rPr lang="en-IN" sz="2800" b="1" strike="noStrike" spc="-1">
                <a:solidFill>
                  <a:srgbClr val="000000"/>
                </a:solidFill>
                <a:latin typeface="Calibri"/>
                <a:ea typeface="DejaVu Sans"/>
              </a:rPr>
              <a:t>	</a:t>
            </a:r>
            <a:endParaRPr lang="en-IN" sz="2800" b="0" strike="noStrike" spc="-1">
              <a:latin typeface="Arial"/>
            </a:endParaRPr>
          </a:p>
          <a:p>
            <a:pPr>
              <a:lnSpc>
                <a:spcPct val="100000"/>
              </a:lnSpc>
            </a:pPr>
            <a:endParaRPr lang="en-IN" sz="28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228600" y="3429720"/>
            <a:ext cx="8379720" cy="7380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sp>
      <p:sp>
        <p:nvSpPr>
          <p:cNvPr id="142" name="CustomShape 2"/>
          <p:cNvSpPr/>
          <p:nvPr/>
        </p:nvSpPr>
        <p:spPr>
          <a:xfrm>
            <a:off x="-876240" y="2636280"/>
            <a:ext cx="10894680" cy="7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000000"/>
                </a:solidFill>
                <a:latin typeface="Arial Black"/>
                <a:ea typeface="DejaVu Sans"/>
              </a:rPr>
              <a:t>Conclusion</a:t>
            </a:r>
            <a:endParaRPr lang="en-IN" sz="44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457200" y="1066680"/>
            <a:ext cx="8379360" cy="7380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sp>
      <p:sp>
        <p:nvSpPr>
          <p:cNvPr id="144" name="CustomShape 2"/>
          <p:cNvSpPr/>
          <p:nvPr/>
        </p:nvSpPr>
        <p:spPr>
          <a:xfrm>
            <a:off x="457200" y="533520"/>
            <a:ext cx="8379360" cy="45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3200" b="1" strike="noStrike" spc="-1">
                <a:solidFill>
                  <a:srgbClr val="C00000"/>
                </a:solidFill>
                <a:latin typeface="Calibri"/>
                <a:ea typeface="DejaVu Sans"/>
              </a:rPr>
              <a:t>Conclusion</a:t>
            </a:r>
            <a:endParaRPr lang="en-IN" sz="3200" b="0" strike="noStrike" spc="-1">
              <a:latin typeface="Arial"/>
            </a:endParaRPr>
          </a:p>
        </p:txBody>
      </p:sp>
      <p:sp>
        <p:nvSpPr>
          <p:cNvPr id="145" name="CustomShape 3"/>
          <p:cNvSpPr/>
          <p:nvPr/>
        </p:nvSpPr>
        <p:spPr>
          <a:xfrm>
            <a:off x="455400" y="1371600"/>
            <a:ext cx="8379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Times New Roman"/>
                <a:ea typeface="DejaVu Sans"/>
              </a:rPr>
              <a:t>This is focused on building predictive models for crime frequencies per crime type per month. The crime rates in India are increasing day by day due to many factors such as increase in poverty, implementation, corruption, etc. The proposed model is very useful for both the investigating agencies and the police officials in taking necessary steps to reduce crime. The project helps the crime analysis to analyze these crime networks by means of various interactive visualizations. </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228600" y="3809160"/>
            <a:ext cx="8379720" cy="7380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sp>
      <p:sp>
        <p:nvSpPr>
          <p:cNvPr id="147" name="CustomShape 2"/>
          <p:cNvSpPr/>
          <p:nvPr/>
        </p:nvSpPr>
        <p:spPr>
          <a:xfrm>
            <a:off x="-876240" y="3048840"/>
            <a:ext cx="10894680" cy="7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000000"/>
                </a:solidFill>
                <a:latin typeface="Arial Black"/>
                <a:ea typeface="DejaVu Sans"/>
              </a:rPr>
              <a:t>References</a:t>
            </a:r>
            <a:endParaRPr lang="en-IN" sz="44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228600" y="914400"/>
            <a:ext cx="8379360" cy="7380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sp>
      <p:sp>
        <p:nvSpPr>
          <p:cNvPr id="149" name="CustomShape 2"/>
          <p:cNvSpPr/>
          <p:nvPr/>
        </p:nvSpPr>
        <p:spPr>
          <a:xfrm>
            <a:off x="152280" y="304920"/>
            <a:ext cx="2817720" cy="106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1" strike="noStrike" spc="-1">
                <a:solidFill>
                  <a:srgbClr val="C00000"/>
                </a:solidFill>
                <a:latin typeface="Calibri"/>
                <a:ea typeface="DejaVu Sans"/>
              </a:rPr>
              <a:t>References</a:t>
            </a:r>
            <a:endParaRPr lang="en-IN" sz="3200" b="0" strike="noStrike" spc="-1">
              <a:latin typeface="Arial"/>
            </a:endParaRPr>
          </a:p>
          <a:p>
            <a:pPr>
              <a:lnSpc>
                <a:spcPct val="100000"/>
              </a:lnSpc>
            </a:pPr>
            <a:endParaRPr lang="en-IN" sz="3200" b="0" strike="noStrike" spc="-1">
              <a:latin typeface="Arial"/>
            </a:endParaRPr>
          </a:p>
        </p:txBody>
      </p:sp>
      <p:sp>
        <p:nvSpPr>
          <p:cNvPr id="150" name="CustomShape 3"/>
          <p:cNvSpPr/>
          <p:nvPr/>
        </p:nvSpPr>
        <p:spPr>
          <a:xfrm>
            <a:off x="228600" y="1254960"/>
            <a:ext cx="853272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4040">
              <a:lnSpc>
                <a:spcPct val="100000"/>
              </a:lnSpc>
              <a:buClr>
                <a:srgbClr val="000000"/>
              </a:buClr>
              <a:buFont typeface="Arial"/>
              <a:buChar char="•"/>
            </a:pPr>
            <a:r>
              <a:rPr lang="en-IN" sz="1800" b="0" u="sng" strike="noStrike" spc="-1">
                <a:solidFill>
                  <a:srgbClr val="0000FF"/>
                </a:solidFill>
                <a:uFillTx/>
                <a:latin typeface="Times New Roman"/>
                <a:ea typeface="DejaVu Sans"/>
                <a:hlinkClick r:id="rId2"/>
              </a:rPr>
              <a:t>https://www.researchgate.net/publication/343750790_Crime_Prediction_and_Analysis</a:t>
            </a:r>
            <a:endParaRPr lang="en-IN" sz="1800" b="0" strike="noStrike" spc="-1">
              <a:latin typeface="Arial"/>
            </a:endParaRPr>
          </a:p>
          <a:p>
            <a:pPr marL="285840" indent="-284040">
              <a:lnSpc>
                <a:spcPct val="100000"/>
              </a:lnSpc>
              <a:buClr>
                <a:srgbClr val="000000"/>
              </a:buClr>
              <a:buFont typeface="Arial"/>
              <a:buChar char="•"/>
            </a:pPr>
            <a:r>
              <a:rPr lang="en-IN" sz="1800" b="0" u="sng" strike="noStrike" spc="-1">
                <a:solidFill>
                  <a:srgbClr val="0000FF"/>
                </a:solidFill>
                <a:uFillTx/>
                <a:latin typeface="Times New Roman"/>
                <a:ea typeface="DejaVu Sans"/>
                <a:hlinkClick r:id="rId3"/>
              </a:rPr>
              <a:t>https://www.ijcrt.org/papers/IJCRT2102057.pdf</a:t>
            </a:r>
            <a:endParaRPr lang="en-IN" sz="1800" b="0" strike="noStrike" spc="-1">
              <a:latin typeface="Arial"/>
            </a:endParaRPr>
          </a:p>
          <a:p>
            <a:pPr marL="285840" indent="-284040">
              <a:lnSpc>
                <a:spcPct val="100000"/>
              </a:lnSpc>
              <a:buClr>
                <a:srgbClr val="000000"/>
              </a:buClr>
              <a:buFont typeface="Arial"/>
              <a:buChar char="•"/>
            </a:pPr>
            <a:r>
              <a:rPr lang="en-IN" sz="1800" b="0" u="sng" strike="noStrike" spc="-1">
                <a:solidFill>
                  <a:srgbClr val="0000FF"/>
                </a:solidFill>
                <a:uFillTx/>
                <a:latin typeface="Times New Roman"/>
                <a:ea typeface="DejaVu Sans"/>
                <a:hlinkClick r:id="rId4"/>
              </a:rPr>
              <a:t>https://ieeexplore.ieee.org/document/9245120</a:t>
            </a:r>
            <a:endParaRPr lang="en-IN" sz="1800" b="0" strike="noStrike" spc="-1">
              <a:latin typeface="Arial"/>
            </a:endParaRPr>
          </a:p>
          <a:p>
            <a:pPr marL="285840" indent="-284040">
              <a:lnSpc>
                <a:spcPct val="100000"/>
              </a:lnSpc>
              <a:buClr>
                <a:srgbClr val="000000"/>
              </a:buClr>
              <a:buFont typeface="Arial"/>
              <a:buChar char="•"/>
            </a:pPr>
            <a:r>
              <a:rPr lang="en-IN" sz="1800" b="0" u="sng" strike="noStrike" spc="-1">
                <a:solidFill>
                  <a:srgbClr val="0000FF"/>
                </a:solidFill>
                <a:uFillTx/>
                <a:latin typeface="Times New Roman"/>
                <a:ea typeface="DejaVu Sans"/>
                <a:hlinkClick r:id="rId5"/>
              </a:rPr>
              <a:t>https://www.ijraset.com/research-paper/crime-prediction-and-analysis</a:t>
            </a:r>
            <a:endParaRPr lang="en-IN" sz="1800" b="0" strike="noStrike" spc="-1">
              <a:latin typeface="Arial"/>
            </a:endParaRPr>
          </a:p>
          <a:p>
            <a:pPr marL="285840" indent="-284040">
              <a:lnSpc>
                <a:spcPct val="100000"/>
              </a:lnSpc>
              <a:buClr>
                <a:srgbClr val="000000"/>
              </a:buClr>
              <a:buFont typeface="Arial"/>
              <a:buChar char="•"/>
            </a:pPr>
            <a:r>
              <a:rPr lang="en-IN" sz="1800" b="0" u="sng" strike="noStrike" spc="-1">
                <a:solidFill>
                  <a:srgbClr val="0000FF"/>
                </a:solidFill>
                <a:uFillTx/>
                <a:latin typeface="Times New Roman"/>
                <a:ea typeface="DejaVu Sans"/>
                <a:hlinkClick r:id="rId6"/>
              </a:rPr>
              <a:t>https://www.academia.edu/42277756/Crime_Analysis_and_Prediction_using_Data_Mining_Technique</a:t>
            </a:r>
            <a:endParaRPr lang="en-IN" sz="1800" b="0" strike="noStrike" spc="-1">
              <a:latin typeface="Arial"/>
            </a:endParaRPr>
          </a:p>
          <a:p>
            <a:pPr marL="285840" indent="-284040">
              <a:lnSpc>
                <a:spcPct val="100000"/>
              </a:lnSpc>
              <a:buClr>
                <a:srgbClr val="000000"/>
              </a:buClr>
              <a:buFont typeface="Arial"/>
              <a:buChar char="•"/>
            </a:pPr>
            <a:r>
              <a:rPr lang="en-IN" sz="1800" b="0" u="sng" strike="noStrike" spc="-1">
                <a:solidFill>
                  <a:srgbClr val="0000FF"/>
                </a:solidFill>
                <a:uFillTx/>
                <a:latin typeface="Times New Roman"/>
                <a:ea typeface="DejaVu Sans"/>
                <a:hlinkClick r:id="rId7"/>
              </a:rPr>
              <a:t>https://towardsdatascience.com/crime-location-analysis-and-prediction-using-python-and-machine-learning-1d8db9c8b6e6</a:t>
            </a: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1402560" y="3048120"/>
            <a:ext cx="6707160" cy="1552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9600" b="1" strike="noStrike" spc="-1">
                <a:solidFill>
                  <a:srgbClr val="9FC0FF"/>
                </a:solidFill>
                <a:latin typeface="Arial"/>
                <a:ea typeface="DejaVu Sans"/>
              </a:rPr>
              <a:t>Thank You!</a:t>
            </a:r>
            <a:endParaRPr lang="en-IN" sz="96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533880" y="3733920"/>
            <a:ext cx="8074800" cy="7380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sp>
      <p:sp>
        <p:nvSpPr>
          <p:cNvPr id="93" name="CustomShape 2"/>
          <p:cNvSpPr/>
          <p:nvPr/>
        </p:nvSpPr>
        <p:spPr>
          <a:xfrm>
            <a:off x="511200" y="2788920"/>
            <a:ext cx="8150760" cy="7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IN" sz="4400" b="1" strike="noStrike" spc="-1">
                <a:solidFill>
                  <a:srgbClr val="000000"/>
                </a:solidFill>
                <a:latin typeface="Arial Black"/>
                <a:ea typeface="DejaVu Sans"/>
              </a:rPr>
              <a:t>Abstract </a:t>
            </a:r>
            <a:endParaRPr lang="en-IN" sz="4400" b="0" strike="noStrike" spc="-1">
              <a:latin typeface="Arial"/>
            </a:endParaRPr>
          </a:p>
        </p:txBody>
      </p:sp>
      <p:sp>
        <p:nvSpPr>
          <p:cNvPr id="94" name="CustomShape 3"/>
          <p:cNvSpPr/>
          <p:nvPr/>
        </p:nvSpPr>
        <p:spPr>
          <a:xfrm>
            <a:off x="685800" y="1295280"/>
            <a:ext cx="7617600" cy="77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457200" y="1066680"/>
            <a:ext cx="8379360" cy="7380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sp>
      <p:sp>
        <p:nvSpPr>
          <p:cNvPr id="96" name="CustomShape 2"/>
          <p:cNvSpPr/>
          <p:nvPr/>
        </p:nvSpPr>
        <p:spPr>
          <a:xfrm>
            <a:off x="533520" y="545040"/>
            <a:ext cx="3655800" cy="57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200" b="1" strike="noStrike" spc="-1">
                <a:solidFill>
                  <a:srgbClr val="C00000"/>
                </a:solidFill>
                <a:latin typeface="Calibri"/>
                <a:ea typeface="DejaVu Sans"/>
              </a:rPr>
              <a:t>ABSTRACT</a:t>
            </a:r>
            <a:endParaRPr lang="en-IN" sz="3200" b="0" strike="noStrike" spc="-1">
              <a:latin typeface="Arial"/>
            </a:endParaRPr>
          </a:p>
        </p:txBody>
      </p:sp>
      <p:sp>
        <p:nvSpPr>
          <p:cNvPr id="97" name="CustomShape 3"/>
          <p:cNvSpPr/>
          <p:nvPr/>
        </p:nvSpPr>
        <p:spPr>
          <a:xfrm>
            <a:off x="457200" y="1371600"/>
            <a:ext cx="8379360" cy="452286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750" indent="-285750" algn="just">
              <a:lnSpc>
                <a:spcPct val="100000"/>
              </a:lnSpc>
              <a:buFont typeface="Arial" panose="020B0604020202020204" pitchFamily="34" charset="0"/>
              <a:buChar char="•"/>
            </a:pPr>
            <a:r>
              <a:rPr lang="en-IN" sz="1800" b="0" strike="noStrike" spc="-1" dirty="0">
                <a:solidFill>
                  <a:srgbClr val="000000"/>
                </a:solidFill>
                <a:latin typeface="Times New Roman"/>
                <a:ea typeface="DejaVu Sans"/>
              </a:rPr>
              <a:t>Crime analysis and prediction is a systematic approach aimed at identifying and addressing criminal activities. It involves the prediction of high-crime regions and the visualization of areas prone to criminal incidents.</a:t>
            </a:r>
            <a:endParaRPr lang="en-IN" sz="1800" b="0" strike="noStrike" spc="-1" dirty="0">
              <a:latin typeface="Arial"/>
            </a:endParaRPr>
          </a:p>
          <a:p>
            <a:pPr marL="285750" indent="-285750" algn="just">
              <a:lnSpc>
                <a:spcPct val="100000"/>
              </a:lnSpc>
              <a:buFont typeface="Arial" panose="020B0604020202020204" pitchFamily="34" charset="0"/>
              <a:buChar char="•"/>
            </a:pPr>
            <a:endParaRPr lang="en-IN" sz="1800" b="0" strike="noStrike" spc="-1" dirty="0">
              <a:latin typeface="Arial"/>
            </a:endParaRPr>
          </a:p>
          <a:p>
            <a:pPr marL="285750" indent="-285750" algn="just">
              <a:lnSpc>
                <a:spcPct val="100000"/>
              </a:lnSpc>
              <a:buFont typeface="Arial" panose="020B0604020202020204" pitchFamily="34" charset="0"/>
              <a:buChar char="•"/>
            </a:pPr>
            <a:r>
              <a:rPr lang="en-IN" sz="1800" b="0" strike="noStrike" spc="-1" dirty="0">
                <a:solidFill>
                  <a:srgbClr val="000000"/>
                </a:solidFill>
                <a:latin typeface="Times New Roman"/>
                <a:ea typeface="DejaVu Sans"/>
              </a:rPr>
              <a:t>This system relies on existing datasets to extract new information, serving as a valuable tool in understanding and combatting the widespread challenges posed by crimes.</a:t>
            </a:r>
            <a:endParaRPr lang="en-IN" sz="1800" b="0" strike="noStrike" spc="-1" dirty="0">
              <a:latin typeface="Arial"/>
            </a:endParaRPr>
          </a:p>
          <a:p>
            <a:pPr marL="285750" indent="-285750" algn="just">
              <a:lnSpc>
                <a:spcPct val="100000"/>
              </a:lnSpc>
              <a:buFont typeface="Arial" panose="020B0604020202020204" pitchFamily="34" charset="0"/>
              <a:buChar char="•"/>
            </a:pPr>
            <a:endParaRPr lang="en-IN" sz="1800" b="0" strike="noStrike" spc="-1" dirty="0">
              <a:latin typeface="Arial"/>
            </a:endParaRPr>
          </a:p>
          <a:p>
            <a:pPr marL="285750" indent="-285750" algn="just">
              <a:lnSpc>
                <a:spcPct val="100000"/>
              </a:lnSpc>
              <a:buFont typeface="Arial" panose="020B0604020202020204" pitchFamily="34" charset="0"/>
              <a:buChar char="•"/>
            </a:pPr>
            <a:r>
              <a:rPr lang="en-IN" sz="1800" b="0" strike="noStrike" spc="-1" dirty="0">
                <a:solidFill>
                  <a:srgbClr val="000000"/>
                </a:solidFill>
                <a:latin typeface="Times New Roman"/>
                <a:ea typeface="DejaVu Sans"/>
              </a:rPr>
              <a:t>Crimes, ranging from minor offenses to severe acts, have a far-reaching impact on society. They negatively affect the quality of life, hinder economic growth, and damage a nation's reputation.</a:t>
            </a:r>
            <a:endParaRPr lang="en-IN" sz="1800" b="0" strike="noStrike" spc="-1" dirty="0">
              <a:latin typeface="Arial"/>
            </a:endParaRPr>
          </a:p>
          <a:p>
            <a:pPr marL="285750" indent="-285750" algn="just">
              <a:lnSpc>
                <a:spcPct val="100000"/>
              </a:lnSpc>
              <a:buFont typeface="Arial" panose="020B0604020202020204" pitchFamily="34" charset="0"/>
              <a:buChar char="•"/>
            </a:pPr>
            <a:endParaRPr lang="en-IN" sz="1800" b="0" strike="noStrike" spc="-1" dirty="0">
              <a:latin typeface="Arial"/>
            </a:endParaRPr>
          </a:p>
          <a:p>
            <a:pPr marL="285750" indent="-285750" algn="just">
              <a:lnSpc>
                <a:spcPct val="100000"/>
              </a:lnSpc>
              <a:buFont typeface="Arial" panose="020B0604020202020204" pitchFamily="34" charset="0"/>
              <a:buChar char="•"/>
            </a:pPr>
            <a:r>
              <a:rPr lang="en-IN" sz="1800" b="0" strike="noStrike" spc="-1" dirty="0">
                <a:solidFill>
                  <a:srgbClr val="000000"/>
                </a:solidFill>
                <a:latin typeface="Times New Roman"/>
                <a:ea typeface="DejaVu Sans"/>
              </a:rPr>
              <a:t>To safeguard society from these threats, advanced systems and innovative approaches are essential. There is a need to enhance crime analytics, focusing on the analysis, detection, and prediction of crime probabilities within specific regions to proactively protect communities.</a:t>
            </a:r>
            <a:endParaRPr lang="en-IN" sz="18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228600" y="4267080"/>
            <a:ext cx="8379720" cy="7380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sp>
      <p:sp>
        <p:nvSpPr>
          <p:cNvPr id="99" name="CustomShape 2"/>
          <p:cNvSpPr/>
          <p:nvPr/>
        </p:nvSpPr>
        <p:spPr>
          <a:xfrm>
            <a:off x="-914400" y="3429000"/>
            <a:ext cx="10894680" cy="7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IN" sz="4400" b="1" strike="noStrike" spc="-1">
                <a:solidFill>
                  <a:srgbClr val="000000"/>
                </a:solidFill>
                <a:latin typeface="Arial Black"/>
                <a:ea typeface="DejaVu Sans"/>
              </a:rPr>
              <a:t>I</a:t>
            </a:r>
            <a:r>
              <a:rPr lang="en-IN" sz="3200" b="1" strike="noStrike" spc="-1">
                <a:solidFill>
                  <a:srgbClr val="000000"/>
                </a:solidFill>
                <a:latin typeface="Arial Black"/>
                <a:ea typeface="DejaVu Sans"/>
              </a:rPr>
              <a:t>NTRODUCTION</a:t>
            </a:r>
            <a:endParaRPr lang="en-IN" sz="32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457200" y="1066680"/>
            <a:ext cx="8379360" cy="7380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sp>
      <p:sp>
        <p:nvSpPr>
          <p:cNvPr id="101" name="CustomShape 2"/>
          <p:cNvSpPr/>
          <p:nvPr/>
        </p:nvSpPr>
        <p:spPr>
          <a:xfrm>
            <a:off x="457200" y="489240"/>
            <a:ext cx="837936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3200" b="1" strike="noStrike" spc="-1">
                <a:solidFill>
                  <a:srgbClr val="C00000"/>
                </a:solidFill>
                <a:latin typeface="Calibri"/>
                <a:ea typeface="DejaVu Sans"/>
              </a:rPr>
              <a:t>Introduction</a:t>
            </a:r>
            <a:endParaRPr lang="en-IN" sz="3200" b="0" strike="noStrike" spc="-1">
              <a:latin typeface="Arial"/>
            </a:endParaRPr>
          </a:p>
        </p:txBody>
      </p:sp>
      <p:sp>
        <p:nvSpPr>
          <p:cNvPr id="102" name="CustomShape 3"/>
          <p:cNvSpPr/>
          <p:nvPr/>
        </p:nvSpPr>
        <p:spPr>
          <a:xfrm>
            <a:off x="304920" y="1447920"/>
            <a:ext cx="7618320" cy="367560"/>
          </a:xfrm>
          <a:prstGeom prst="rect">
            <a:avLst/>
          </a:prstGeom>
          <a:noFill/>
          <a:ln>
            <a:noFill/>
          </a:ln>
        </p:spPr>
        <p:style>
          <a:lnRef idx="0">
            <a:scrgbClr r="0" g="0" b="0"/>
          </a:lnRef>
          <a:fillRef idx="0">
            <a:scrgbClr r="0" g="0" b="0"/>
          </a:fillRef>
          <a:effectRef idx="0">
            <a:scrgbClr r="0" g="0" b="0"/>
          </a:effectRef>
          <a:fontRef idx="minor"/>
        </p:style>
      </p:sp>
      <p:sp>
        <p:nvSpPr>
          <p:cNvPr id="103" name="CustomShape 4"/>
          <p:cNvSpPr/>
          <p:nvPr/>
        </p:nvSpPr>
        <p:spPr>
          <a:xfrm>
            <a:off x="457200" y="1380742"/>
            <a:ext cx="8379360" cy="369186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750" indent="-285750" algn="just">
              <a:lnSpc>
                <a:spcPct val="100000"/>
              </a:lnSpc>
              <a:buFont typeface="Arial" panose="020B0604020202020204" pitchFamily="34" charset="0"/>
              <a:buChar char="•"/>
            </a:pPr>
            <a:r>
              <a:rPr lang="en-US" sz="1800" b="0" strike="noStrike" spc="-1" dirty="0">
                <a:solidFill>
                  <a:srgbClr val="000000"/>
                </a:solidFill>
                <a:latin typeface="Times New Roman"/>
                <a:ea typeface="DejaVu Sans"/>
              </a:rPr>
              <a:t>The daily crime rate is rising due to criminals leveraging modern technologies. The          Crime Record Bureau reports an increase in crimes like murder and sexual offenses.          Data is collected from blogs, news, and websites to build a comprehensive crime              report database.</a:t>
            </a:r>
            <a:endParaRPr lang="en-IN" sz="1800" b="0" strike="noStrike" spc="-1" dirty="0">
              <a:latin typeface="Arial"/>
            </a:endParaRPr>
          </a:p>
          <a:p>
            <a:pPr marL="285750" indent="-285750" algn="just">
              <a:lnSpc>
                <a:spcPct val="100000"/>
              </a:lnSpc>
              <a:buFont typeface="Arial" panose="020B0604020202020204" pitchFamily="34" charset="0"/>
              <a:buChar char="•"/>
              <a:tabLst>
                <a:tab pos="408240" algn="l"/>
              </a:tabLst>
            </a:pPr>
            <a:endParaRPr lang="en-IN" spc="-1" dirty="0">
              <a:latin typeface="Arial"/>
            </a:endParaRPr>
          </a:p>
          <a:p>
            <a:pPr marL="285750" indent="-285750" algn="just">
              <a:lnSpc>
                <a:spcPct val="100000"/>
              </a:lnSpc>
              <a:buFont typeface="Arial" panose="020B0604020202020204" pitchFamily="34" charset="0"/>
              <a:buChar char="•"/>
              <a:tabLst>
                <a:tab pos="408240" algn="l"/>
              </a:tabLst>
            </a:pPr>
            <a:r>
              <a:rPr lang="en-US" sz="1800" b="0" strike="noStrike" spc="-1" dirty="0">
                <a:solidFill>
                  <a:srgbClr val="000000"/>
                </a:solidFill>
                <a:latin typeface="Times New Roman"/>
                <a:ea typeface="DejaVu Sans"/>
              </a:rPr>
              <a:t>Data mining techniques provide valuable insights for crime reduction by aiding in            faster culprit identification and highlighting high-crime areas. Crime occurrence is           influenced by factors including criminal intelligence and location security</a:t>
            </a:r>
            <a:endParaRPr lang="en-IN" sz="1800" b="0" strike="noStrike" spc="-1" dirty="0">
              <a:latin typeface="Arial"/>
            </a:endParaRPr>
          </a:p>
          <a:p>
            <a:pPr marL="285750" indent="-285750" algn="just">
              <a:lnSpc>
                <a:spcPct val="100000"/>
              </a:lnSpc>
              <a:buFont typeface="Arial" panose="020B0604020202020204" pitchFamily="34" charset="0"/>
              <a:buChar char="•"/>
            </a:pPr>
            <a:endParaRPr lang="en-IN" sz="1800" b="0" strike="noStrike" spc="-1" dirty="0">
              <a:latin typeface="Arial"/>
            </a:endParaRPr>
          </a:p>
          <a:p>
            <a:pPr marL="285750" indent="-285750" algn="just">
              <a:lnSpc>
                <a:spcPct val="100000"/>
              </a:lnSpc>
              <a:buFont typeface="Arial" panose="020B0604020202020204" pitchFamily="34" charset="0"/>
              <a:buChar char="•"/>
            </a:pPr>
            <a:r>
              <a:rPr lang="en-US" sz="1800" b="0" strike="noStrike" spc="-1" dirty="0">
                <a:solidFill>
                  <a:srgbClr val="000000"/>
                </a:solidFill>
                <a:latin typeface="Times New Roman"/>
                <a:ea typeface="DejaVu Sans"/>
              </a:rPr>
              <a:t>The proposed framework uses different visualization techniques to show the trends of      crimes and various ways that can predicts the crime using machine learning algorithm.</a:t>
            </a:r>
            <a:endParaRPr lang="en-IN" sz="1800" b="0" strike="noStrike" spc="-1" dirty="0">
              <a:latin typeface="Arial"/>
            </a:endParaRPr>
          </a:p>
          <a:p>
            <a:pPr algn="just">
              <a:lnSpc>
                <a:spcPct val="100000"/>
              </a:lnSpc>
            </a:pPr>
            <a:endParaRPr lang="en-IN" sz="1800" b="0" strike="noStrike" spc="-1" dirty="0">
              <a:latin typeface="Arial"/>
            </a:endParaRPr>
          </a:p>
          <a:p>
            <a:pPr algn="just">
              <a:lnSpc>
                <a:spcPct val="100000"/>
              </a:lnSpc>
            </a:pPr>
            <a:endParaRPr lang="en-IN" sz="18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533880" y="3884400"/>
            <a:ext cx="8074800" cy="7380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sp>
      <p:sp>
        <p:nvSpPr>
          <p:cNvPr id="105" name="CustomShape 2"/>
          <p:cNvSpPr/>
          <p:nvPr/>
        </p:nvSpPr>
        <p:spPr>
          <a:xfrm>
            <a:off x="457200" y="3124080"/>
            <a:ext cx="7161120" cy="7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IN" sz="4400" b="1" strike="noStrike" spc="-1">
                <a:solidFill>
                  <a:srgbClr val="000000"/>
                </a:solidFill>
                <a:latin typeface="Arial Black"/>
                <a:ea typeface="DejaVu Sans"/>
              </a:rPr>
              <a:t>Research Objective </a:t>
            </a:r>
            <a:endParaRPr lang="en-IN" sz="4400" b="0" strike="noStrike" spc="-1">
              <a:latin typeface="Arial"/>
            </a:endParaRPr>
          </a:p>
          <a:p>
            <a:pPr algn="r">
              <a:lnSpc>
                <a:spcPct val="100000"/>
              </a:lnSpc>
            </a:pPr>
            <a:r>
              <a:rPr lang="en-IN" sz="4400" b="1" strike="noStrike" spc="-1">
                <a:solidFill>
                  <a:srgbClr val="000000"/>
                </a:solidFill>
                <a:latin typeface="Arial Black"/>
                <a:ea typeface="DejaVu Sans"/>
              </a:rPr>
              <a:t> </a:t>
            </a:r>
            <a:endParaRPr lang="en-IN" sz="4400" b="0" strike="noStrike" spc="-1">
              <a:latin typeface="Arial"/>
            </a:endParaRPr>
          </a:p>
        </p:txBody>
      </p:sp>
      <p:sp>
        <p:nvSpPr>
          <p:cNvPr id="106" name="CustomShape 3"/>
          <p:cNvSpPr/>
          <p:nvPr/>
        </p:nvSpPr>
        <p:spPr>
          <a:xfrm>
            <a:off x="685800" y="1295280"/>
            <a:ext cx="7617600" cy="77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457200" y="1066680"/>
            <a:ext cx="8379360" cy="7380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sp>
      <p:sp>
        <p:nvSpPr>
          <p:cNvPr id="108" name="CustomShape 2"/>
          <p:cNvSpPr/>
          <p:nvPr/>
        </p:nvSpPr>
        <p:spPr>
          <a:xfrm>
            <a:off x="457200" y="534420"/>
            <a:ext cx="3579480" cy="106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200" b="1" strike="noStrike" spc="-1" dirty="0">
                <a:solidFill>
                  <a:srgbClr val="C00000"/>
                </a:solidFill>
                <a:latin typeface="Calibri"/>
                <a:ea typeface="DejaVu Sans"/>
              </a:rPr>
              <a:t>Research objective</a:t>
            </a:r>
            <a:endParaRPr lang="en-IN" sz="3200" b="0" strike="noStrike" spc="-1" dirty="0">
              <a:latin typeface="Arial"/>
            </a:endParaRPr>
          </a:p>
        </p:txBody>
      </p:sp>
      <p:sp>
        <p:nvSpPr>
          <p:cNvPr id="109" name="CustomShape 3"/>
          <p:cNvSpPr/>
          <p:nvPr/>
        </p:nvSpPr>
        <p:spPr>
          <a:xfrm>
            <a:off x="444960" y="1337760"/>
            <a:ext cx="8379360" cy="365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4040" algn="just">
              <a:lnSpc>
                <a:spcPct val="100000"/>
              </a:lnSpc>
              <a:buClr>
                <a:srgbClr val="000000"/>
              </a:buClr>
              <a:buFont typeface="Arial"/>
              <a:buChar char="•"/>
            </a:pPr>
            <a:r>
              <a:rPr lang="en-US" sz="1800" b="0" strike="noStrike" spc="-1">
                <a:solidFill>
                  <a:srgbClr val="000000"/>
                </a:solidFill>
                <a:latin typeface="Times New Roman"/>
                <a:ea typeface="DejaVu Sans"/>
              </a:rPr>
              <a:t>This system gives the most trending technology-based skills used at the present. To help police to detect the crime type based on location. Machine learning is a process that is widely used for prediction. N number of algorithms are available in various libraries which can be used for prediction.</a:t>
            </a:r>
            <a:endParaRPr lang="en-IN" sz="1800" b="0" strike="noStrike" spc="-1">
              <a:latin typeface="Arial"/>
            </a:endParaRPr>
          </a:p>
          <a:p>
            <a:pPr algn="just">
              <a:lnSpc>
                <a:spcPct val="100000"/>
              </a:lnSpc>
            </a:pPr>
            <a:endParaRPr lang="en-IN" sz="1800" b="0" strike="noStrike" spc="-1">
              <a:latin typeface="Arial"/>
            </a:endParaRPr>
          </a:p>
          <a:p>
            <a:pPr marL="285840" indent="-284040" algn="just">
              <a:lnSpc>
                <a:spcPct val="100000"/>
              </a:lnSpc>
              <a:buClr>
                <a:srgbClr val="000000"/>
              </a:buClr>
              <a:buFont typeface="Arial"/>
              <a:buChar char="•"/>
            </a:pPr>
            <a:r>
              <a:rPr lang="en-US" sz="1800" b="0" strike="noStrike" spc="-1">
                <a:solidFill>
                  <a:srgbClr val="000000"/>
                </a:solidFill>
                <a:latin typeface="Times New Roman"/>
                <a:ea typeface="DejaVu Sans"/>
              </a:rPr>
              <a:t> In this project we are going to build a prediction model on historic data using different machine learning algorithms and classifiers, plot the results and calculate the accuracy of the model on the testing data</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endParaRPr lang="en-IN" sz="1800" b="0" strike="noStrike" spc="-1">
              <a:latin typeface="Arial"/>
            </a:endParaRPr>
          </a:p>
          <a:p>
            <a:pPr marL="285840" indent="-284040" algn="just">
              <a:lnSpc>
                <a:spcPct val="100000"/>
              </a:lnSpc>
              <a:buClr>
                <a:srgbClr val="000000"/>
              </a:buClr>
              <a:buFont typeface="Arial"/>
              <a:buChar char="•"/>
            </a:pPr>
            <a:r>
              <a:rPr lang="en-US" sz="1800" b="0" strike="noStrike" spc="-1">
                <a:solidFill>
                  <a:srgbClr val="000000"/>
                </a:solidFill>
                <a:latin typeface="Times New Roman"/>
                <a:ea typeface="DejaVu Sans"/>
              </a:rPr>
              <a:t>Building/Training a model using various algorithms on a large dataset is one part of the data. But using these models within different applications is the second part of deploying machine learning in the real world.</a:t>
            </a:r>
            <a:endParaRPr lang="en-IN" sz="1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533520" y="3580560"/>
            <a:ext cx="8074800" cy="7380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sp>
      <p:sp>
        <p:nvSpPr>
          <p:cNvPr id="111" name="CustomShape 2"/>
          <p:cNvSpPr/>
          <p:nvPr/>
        </p:nvSpPr>
        <p:spPr>
          <a:xfrm>
            <a:off x="457560" y="2820240"/>
            <a:ext cx="8150760" cy="7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IN" sz="4400" b="1" strike="noStrike" spc="-1">
                <a:solidFill>
                  <a:srgbClr val="000000"/>
                </a:solidFill>
                <a:latin typeface="Arial Black"/>
                <a:ea typeface="DejaVu Sans"/>
              </a:rPr>
              <a:t>Problem Definition </a:t>
            </a:r>
            <a:endParaRPr lang="en-IN" sz="4400" b="0" strike="noStrike" spc="-1">
              <a:latin typeface="Arial"/>
            </a:endParaRPr>
          </a:p>
        </p:txBody>
      </p:sp>
      <p:sp>
        <p:nvSpPr>
          <p:cNvPr id="112" name="CustomShape 3"/>
          <p:cNvSpPr/>
          <p:nvPr/>
        </p:nvSpPr>
        <p:spPr>
          <a:xfrm>
            <a:off x="685800" y="1357920"/>
            <a:ext cx="7617600" cy="77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10159</TotalTime>
  <Words>1617</Words>
  <Application>Microsoft Office PowerPoint</Application>
  <PresentationFormat>On-screen Show (4:3)</PresentationFormat>
  <Paragraphs>136</Paragraphs>
  <Slides>24</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Arial Black</vt:lpstr>
      <vt:lpstr>Bookman Old Style</vt:lpstr>
      <vt:lpstr>Calibri</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Hareen</dc:creator>
  <dc:description/>
  <cp:lastModifiedBy>Maroju Meghana</cp:lastModifiedBy>
  <cp:revision>739</cp:revision>
  <dcterms:modified xsi:type="dcterms:W3CDTF">2023-11-07T07:52:20Z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23</vt:i4>
  </property>
</Properties>
</file>