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Times New Roman Bold" panose="02020803070505020304" pitchFamily="18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4AEAA-ADBB-1323-458A-0041C7A91B26}" v="67" dt="2024-10-19T09:31:03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2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har Dagade" userId="26f41ba754fee1eb" providerId="LiveId" clId="{CE1B59D1-D2BA-49FC-80E6-6AB113A3EF0F}"/>
    <pc:docChg chg="delSld modSld">
      <pc:chgData name="Manohar Dagade" userId="26f41ba754fee1eb" providerId="LiveId" clId="{CE1B59D1-D2BA-49FC-80E6-6AB113A3EF0F}" dt="2024-10-19T08:15:49.971" v="15" actId="47"/>
      <pc:docMkLst>
        <pc:docMk/>
      </pc:docMkLst>
      <pc:sldChg chg="modSp mod">
        <pc:chgData name="Manohar Dagade" userId="26f41ba754fee1eb" providerId="LiveId" clId="{CE1B59D1-D2BA-49FC-80E6-6AB113A3EF0F}" dt="2024-10-19T08:15:24.252" v="13" actId="20577"/>
        <pc:sldMkLst>
          <pc:docMk/>
          <pc:sldMk cId="0" sldId="256"/>
        </pc:sldMkLst>
        <pc:spChg chg="mod">
          <ac:chgData name="Manohar Dagade" userId="26f41ba754fee1eb" providerId="LiveId" clId="{CE1B59D1-D2BA-49FC-80E6-6AB113A3EF0F}" dt="2024-10-19T08:15:24.252" v="13" actId="20577"/>
          <ac:spMkLst>
            <pc:docMk/>
            <pc:sldMk cId="0" sldId="256"/>
            <ac:spMk id="5" creationId="{00000000-0000-0000-0000-000000000000}"/>
          </ac:spMkLst>
        </pc:spChg>
      </pc:sldChg>
      <pc:sldChg chg="del">
        <pc:chgData name="Manohar Dagade" userId="26f41ba754fee1eb" providerId="LiveId" clId="{CE1B59D1-D2BA-49FC-80E6-6AB113A3EF0F}" dt="2024-10-19T08:15:48.454" v="14" actId="47"/>
        <pc:sldMkLst>
          <pc:docMk/>
          <pc:sldMk cId="0" sldId="267"/>
        </pc:sldMkLst>
      </pc:sldChg>
      <pc:sldChg chg="del">
        <pc:chgData name="Manohar Dagade" userId="26f41ba754fee1eb" providerId="LiveId" clId="{CE1B59D1-D2BA-49FC-80E6-6AB113A3EF0F}" dt="2024-10-19T08:15:49.971" v="15" actId="47"/>
        <pc:sldMkLst>
          <pc:docMk/>
          <pc:sldMk cId="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228600" y="171450"/>
            <a:ext cx="2743200" cy="2085975"/>
          </a:xfrm>
          <a:custGeom>
            <a:avLst/>
            <a:gdLst/>
            <a:ahLst/>
            <a:cxnLst/>
            <a:rect l="l" t="t" r="r" b="b"/>
            <a:pathLst>
              <a:path w="2743200" h="2085975">
                <a:moveTo>
                  <a:pt x="0" y="0"/>
                </a:moveTo>
                <a:lnTo>
                  <a:pt x="2743200" y="0"/>
                </a:lnTo>
                <a:lnTo>
                  <a:pt x="2743200" y="2085975"/>
                </a:lnTo>
                <a:lnTo>
                  <a:pt x="0" y="2085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7" b="-9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429000" y="1333500"/>
            <a:ext cx="12621578" cy="656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Government College of Engineering and Research </a:t>
            </a:r>
            <a:r>
              <a:rPr lang="en-US" sz="3600" b="1" spc="-7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Avasari</a:t>
            </a: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, Pune</a:t>
            </a:r>
          </a:p>
          <a:p>
            <a:pPr algn="l">
              <a:lnSpc>
                <a:spcPts val="4320"/>
              </a:lnSpc>
            </a:pPr>
            <a:endParaRPr lang="en-US" sz="3600" b="1" spc="-7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ctr">
              <a:lnSpc>
                <a:spcPts val="4320"/>
              </a:lnSpc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of</a:t>
            </a:r>
            <a:endParaRPr lang="en-US" sz="3600" b="1" spc="-7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</a:endParaRPr>
          </a:p>
          <a:p>
            <a:pPr algn="ctr">
              <a:lnSpc>
                <a:spcPts val="4320"/>
              </a:lnSpc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Instrumentation and Control Engineering</a:t>
            </a:r>
            <a:endParaRPr lang="en-US" sz="3600" b="1" spc="-7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</a:endParaRPr>
          </a:p>
          <a:p>
            <a:pPr algn="l">
              <a:lnSpc>
                <a:spcPts val="4320"/>
              </a:lnSpc>
            </a:pPr>
            <a:endParaRPr lang="en-US" sz="3600" b="1" spc="-7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4320"/>
              </a:lnSpc>
            </a:pPr>
            <a:endParaRPr lang="en-US" sz="3600" b="1" spc="-7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ctr">
              <a:lnSpc>
                <a:spcPts val="4950"/>
              </a:lnSpc>
            </a:pPr>
            <a:r>
              <a:rPr lang="en-US" sz="4100" b="1" spc="3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Simulation and Development of Robotic Arm using  Matlab and Simulink</a:t>
            </a:r>
            <a:endParaRPr lang="en-US" sz="4100" b="1" spc="30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</a:endParaRPr>
          </a:p>
          <a:p>
            <a:pPr algn="l">
              <a:lnSpc>
                <a:spcPts val="4320"/>
              </a:lnSpc>
            </a:pPr>
            <a:endParaRPr lang="en-US" sz="4125" b="1" spc="30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ctr">
              <a:lnSpc>
                <a:spcPts val="3600"/>
              </a:lnSpc>
            </a:pPr>
            <a:r>
              <a:rPr lang="en-US" sz="3000" spc="-7" dirty="0">
                <a:solidFill>
                  <a:srgbClr val="E970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lang="en-US" sz="3000" spc="-7" dirty="0">
              <a:solidFill>
                <a:srgbClr val="E97031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ts val="3600"/>
              </a:lnSpc>
            </a:pPr>
            <a:r>
              <a:rPr lang="en-US" sz="3000" b="1" spc="-7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Manohar Ravindra Dagade</a:t>
            </a:r>
            <a:endParaRPr lang="en-US" sz="3000" b="1" spc="-7" dirty="0">
              <a:solidFill>
                <a:schemeClr val="tx1">
                  <a:lumMod val="95000"/>
                  <a:lumOff val="5000"/>
                </a:schemeClr>
              </a:solidFill>
              <a:latin typeface="Times New Roman Bold"/>
              <a:ea typeface="Times New Roman Bold"/>
              <a:cs typeface="Times New Roman Bold"/>
            </a:endParaRPr>
          </a:p>
          <a:p>
            <a:pPr algn="l">
              <a:lnSpc>
                <a:spcPts val="4320"/>
              </a:lnSpc>
            </a:pPr>
            <a:endParaRPr lang="en-US" sz="3000" b="1" spc="-7" dirty="0">
              <a:solidFill>
                <a:srgbClr val="E97031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512003" y="640687"/>
            <a:ext cx="9261758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5400" b="1" spc="-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work and  Improvement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54174" y="2600610"/>
            <a:ext cx="11399520" cy="560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607" lvl="1" indent="-334804" algn="l">
              <a:lnSpc>
                <a:spcPts val="4320"/>
              </a:lnSpc>
              <a:buFont typeface="Arial"/>
              <a:buChar char="•"/>
            </a:pPr>
            <a:r>
              <a:rPr lang="en-US" sz="3600" b="1" spc="-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Kinematics Development:</a:t>
            </a:r>
          </a:p>
          <a:p>
            <a:pPr marL="669607" lvl="1" indent="-334804" algn="l">
              <a:lnSpc>
                <a:spcPts val="3944"/>
              </a:lnSpc>
            </a:pPr>
            <a:r>
              <a:rPr lang="en-US" sz="3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forward and inverse kinematics to control the  robotic arm's joint angles for precise end-effector positioning.</a:t>
            </a:r>
          </a:p>
          <a:p>
            <a:pPr marL="669607" lvl="1" indent="-334804" algn="l">
              <a:lnSpc>
                <a:spcPts val="4320"/>
              </a:lnSpc>
              <a:buFont typeface="Arial"/>
              <a:buChar char="•"/>
            </a:pPr>
            <a:r>
              <a:rPr lang="en-US" sz="3600" b="1" spc="-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Waypoint Strategy:</a:t>
            </a:r>
          </a:p>
          <a:p>
            <a:pPr marL="669607" lvl="1" indent="-334804" algn="l">
              <a:lnSpc>
                <a:spcPts val="3944"/>
              </a:lnSpc>
            </a:pPr>
            <a:r>
              <a:rPr lang="en-US" sz="3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waypoint-based approach for trajectory planning to  guide the arm through a series of target positions.</a:t>
            </a:r>
          </a:p>
          <a:p>
            <a:pPr marL="669607" lvl="1" indent="-334804" algn="l">
              <a:lnSpc>
                <a:spcPts val="4320"/>
              </a:lnSpc>
              <a:buFont typeface="Arial"/>
              <a:buChar char="•"/>
            </a:pPr>
            <a:r>
              <a:rPr lang="en-US" sz="3600" b="1" spc="-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End-Effector Control:</a:t>
            </a:r>
          </a:p>
          <a:p>
            <a:pPr marL="669607" lvl="1" indent="-334804" algn="l">
              <a:lnSpc>
                <a:spcPts val="4072"/>
              </a:lnSpc>
            </a:pPr>
            <a:r>
              <a:rPr lang="en-US" sz="3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control over the end-effector for accurate task</a:t>
            </a:r>
          </a:p>
          <a:p>
            <a:pPr marL="669607" lvl="1" indent="-334804" algn="l">
              <a:lnSpc>
                <a:spcPts val="4072"/>
              </a:lnSpc>
            </a:pPr>
            <a:r>
              <a:rPr lang="en-US" sz="3600" spc="-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execution, such as reaching and manipulating objects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60894" y="961388"/>
            <a:ext cx="3670935" cy="104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09"/>
              </a:lnSpc>
            </a:pPr>
            <a:r>
              <a:rPr lang="en-US" sz="5925" b="1" spc="2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48406" y="3095529"/>
            <a:ext cx="11733848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560" lvl="1" indent="-335280" algn="l">
              <a:lnSpc>
                <a:spcPts val="3888"/>
              </a:lnSpc>
              <a:buFont typeface="Arial"/>
              <a:buChar char="•"/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Overview: </a:t>
            </a: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developed and simulated a  5-DOF robotic arm using MATLAB and Simulink, from  design in SolidWorks to joint control.</a:t>
            </a:r>
          </a:p>
          <a:p>
            <a:pPr marL="670560" lvl="1" indent="-335280" algn="l">
              <a:lnSpc>
                <a:spcPts val="3888"/>
              </a:lnSpc>
              <a:buFont typeface="Arial"/>
              <a:buChar char="•"/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Work: </a:t>
            </a: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sets the stage for kinematics  implementation, waypoint strategy development, and  enhanced end-effector control.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3944"/>
              </a:lnSpc>
              <a:buFont typeface="Arial"/>
              <a:buChar char="•"/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Significance: </a:t>
            </a: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foundation for advanced robotic arm  control and practical robotics applications.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7354" y="1035684"/>
            <a:ext cx="6600825" cy="7342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7"/>
              </a:lnSpc>
            </a:pPr>
            <a:r>
              <a:rPr lang="en-US" sz="3675" b="1" spc="3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Content:</a:t>
            </a:r>
          </a:p>
          <a:p>
            <a:pPr marL="684133" lvl="1" indent="-342067" algn="l">
              <a:lnSpc>
                <a:spcPts val="4057"/>
              </a:lnSpc>
              <a:buAutoNum type="arabicPeriod"/>
            </a:pPr>
            <a:r>
              <a:rPr lang="en-US" sz="3675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1160383" lvl="2" indent="-386794" algn="l">
              <a:lnSpc>
                <a:spcPts val="4057"/>
              </a:lnSpc>
              <a:buAutoNum type="alphaLcPeriod"/>
            </a:pPr>
            <a:r>
              <a:rPr lang="en-US" sz="3675" spc="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Robotic Arms</a:t>
            </a:r>
          </a:p>
          <a:p>
            <a:pPr marL="1159431" lvl="2" indent="-386477" algn="l">
              <a:lnSpc>
                <a:spcPts val="4237"/>
              </a:lnSpc>
              <a:buAutoNum type="alphaLcPeriod"/>
            </a:pPr>
            <a:r>
              <a:rPr lang="en-US" sz="3675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Project</a:t>
            </a:r>
          </a:p>
          <a:p>
            <a:pPr marL="1159431" lvl="2" indent="-386477" algn="l">
              <a:lnSpc>
                <a:spcPts val="4410"/>
              </a:lnSpc>
            </a:pPr>
            <a:endParaRPr lang="en-US" sz="3675" spc="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4133" lvl="1" indent="-342067" algn="l">
              <a:lnSpc>
                <a:spcPts val="4230"/>
              </a:lnSpc>
              <a:buAutoNum type="arabicPeriod"/>
            </a:pPr>
            <a:r>
              <a:rPr lang="en-US" sz="3675" spc="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  <a:p>
            <a:pPr marL="1160383" lvl="2" indent="-386794" algn="l">
              <a:lnSpc>
                <a:spcPts val="4057"/>
              </a:lnSpc>
              <a:buAutoNum type="alphaLcPeriod"/>
            </a:pPr>
            <a:r>
              <a:rPr lang="en-US" sz="3675" spc="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in SolidWorks</a:t>
            </a:r>
          </a:p>
          <a:p>
            <a:pPr marL="1159431" lvl="2" indent="-386477" algn="l">
              <a:lnSpc>
                <a:spcPts val="4057"/>
              </a:lnSpc>
              <a:buAutoNum type="alphaLcPeriod"/>
            </a:pPr>
            <a:r>
              <a:rPr lang="en-US" sz="3675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Importing in Simulink</a:t>
            </a:r>
          </a:p>
          <a:p>
            <a:pPr marL="1160383" lvl="2" indent="-386794" algn="l">
              <a:lnSpc>
                <a:spcPts val="4057"/>
              </a:lnSpc>
              <a:buAutoNum type="alphaLcPeriod"/>
            </a:pPr>
            <a:r>
              <a:rPr lang="en-US" sz="3675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Giving Input to Actuators</a:t>
            </a:r>
          </a:p>
          <a:p>
            <a:pPr marL="1159431" lvl="2" indent="-386477" algn="l">
              <a:lnSpc>
                <a:spcPts val="4230"/>
              </a:lnSpc>
              <a:buAutoNum type="alphaLcPeriod"/>
            </a:pPr>
            <a:r>
              <a:rPr lang="en-US" sz="3675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Strategy</a:t>
            </a:r>
          </a:p>
          <a:p>
            <a:pPr marL="1159431" lvl="2" indent="-386477" algn="l">
              <a:lnSpc>
                <a:spcPts val="4410"/>
              </a:lnSpc>
            </a:pPr>
            <a:endParaRPr lang="en-US" sz="3675" spc="3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4133" lvl="1" indent="-342067" algn="l">
              <a:lnSpc>
                <a:spcPts val="4230"/>
              </a:lnSpc>
              <a:buAutoNum type="arabicPeriod"/>
            </a:pPr>
            <a:r>
              <a:rPr lang="en-US" sz="3675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 and Improvements</a:t>
            </a:r>
          </a:p>
          <a:p>
            <a:pPr marL="684133" lvl="1" indent="-342067" algn="l">
              <a:lnSpc>
                <a:spcPts val="4057"/>
              </a:lnSpc>
              <a:buAutoNum type="arabicPeriod"/>
            </a:pPr>
            <a:r>
              <a:rPr lang="en-US" sz="3675" spc="3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684133" lvl="1" indent="-342067" algn="l">
              <a:lnSpc>
                <a:spcPts val="4237"/>
              </a:lnSpc>
              <a:buAutoNum type="arabicPeriod"/>
            </a:pPr>
            <a:r>
              <a:rPr lang="en-US" sz="3675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and Answer</a:t>
            </a:r>
          </a:p>
        </p:txBody>
      </p:sp>
      <p:sp>
        <p:nvSpPr>
          <p:cNvPr id="5" name="Freeform 5"/>
          <p:cNvSpPr/>
          <p:nvPr/>
        </p:nvSpPr>
        <p:spPr>
          <a:xfrm>
            <a:off x="9344774" y="19046"/>
            <a:ext cx="8943223" cy="10267848"/>
          </a:xfrm>
          <a:custGeom>
            <a:avLst/>
            <a:gdLst/>
            <a:ahLst/>
            <a:cxnLst/>
            <a:rect l="l" t="t" r="r" b="b"/>
            <a:pathLst>
              <a:path w="8943223" h="10267848">
                <a:moveTo>
                  <a:pt x="0" y="0"/>
                </a:moveTo>
                <a:lnTo>
                  <a:pt x="8943223" y="0"/>
                </a:lnTo>
                <a:lnTo>
                  <a:pt x="8943223" y="10267848"/>
                </a:lnTo>
                <a:lnTo>
                  <a:pt x="0" y="10267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" r="-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3531489" y="295592"/>
            <a:ext cx="10347960" cy="116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1" spc="-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 of Robotic Arm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91100" y="1817592"/>
            <a:ext cx="13890307" cy="7694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560" lvl="1" indent="-335280" algn="l">
              <a:lnSpc>
                <a:spcPts val="4297"/>
              </a:lnSpc>
              <a:buFont typeface="Arial"/>
              <a:buChar char="•"/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Definition: </a:t>
            </a: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Programmable mechanical devices that replicate the motion</a:t>
            </a:r>
          </a:p>
          <a:p>
            <a:pPr marL="670560" lvl="1" indent="-335280" algn="l">
              <a:lnSpc>
                <a:spcPts val="4297"/>
              </a:lnSpc>
            </a:pP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functions of a human arm.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275"/>
              </a:lnSpc>
              <a:buFont typeface="Arial"/>
              <a:buChar char="•"/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Structure: </a:t>
            </a: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Composed of interconnected links and joints, enabling a wide  range of movements.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290"/>
              </a:lnSpc>
              <a:buFont typeface="Arial"/>
              <a:buChar char="•"/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Degrees of Freedom (DOF): </a:t>
            </a: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designed with multiple DOF,  allowing for complex and precise tasks.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132"/>
              </a:lnSpc>
              <a:buFont typeface="Arial"/>
              <a:buChar char="•"/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Applications: </a:t>
            </a: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Widely used in industries such as manufacturing, medical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297"/>
              </a:lnSpc>
            </a:pP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surgery, and research.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297"/>
              </a:lnSpc>
              <a:buFont typeface="Arial"/>
              <a:buChar char="•"/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Tasks Performed: </a:t>
            </a: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Capable of operations like welding, assembly,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305"/>
              </a:lnSpc>
            </a:pP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handling, and precision tasks in medical fields.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282"/>
              </a:lnSpc>
              <a:buFont typeface="Arial"/>
              <a:buChar char="•"/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Significance in Simulation: </a:t>
            </a: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helps in optimizing design and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297"/>
              </a:lnSpc>
            </a:pP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strategies before real-world deployment.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>
              <a:lnSpc>
                <a:spcPts val="4297"/>
              </a:lnSpc>
              <a:buFont typeface="Arial"/>
              <a:buChar char="•"/>
            </a:pPr>
            <a:r>
              <a:rPr lang="en-US" sz="36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Advancements: </a:t>
            </a: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AI and advanced control algorithms for smarter and more autonomous functionalities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814310" y="494663"/>
            <a:ext cx="2659378" cy="116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1" spc="-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76362" y="2557524"/>
            <a:ext cx="15172373" cy="5437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3900" lvl="1" indent="-361950" algn="l">
              <a:lnSpc>
                <a:spcPts val="4290"/>
              </a:lnSpc>
              <a:buFont typeface="Arial"/>
              <a:buChar char="•"/>
            </a:pPr>
            <a:r>
              <a:rPr lang="en-US" sz="39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Objective: </a:t>
            </a:r>
            <a:r>
              <a:rPr lang="en-US" sz="39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aims to develop and simulate a 5-DOF robotic arm  using MATLAB and Simulink.</a:t>
            </a:r>
          </a:p>
          <a:p>
            <a:pPr marL="723900" lvl="1" indent="-361950" algn="l">
              <a:lnSpc>
                <a:spcPts val="4170"/>
              </a:lnSpc>
              <a:buFont typeface="Arial"/>
              <a:buChar char="•"/>
            </a:pPr>
            <a:r>
              <a:rPr lang="en-US" sz="39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Approach: </a:t>
            </a:r>
            <a:r>
              <a:rPr lang="en-US" sz="39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robotic arm was first designed in SolidWorks, then  imported into Simulink for simulation and control.</a:t>
            </a:r>
            <a:endParaRPr lang="en-US" sz="39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723900" lvl="1" indent="-361950" algn="l">
              <a:lnSpc>
                <a:spcPts val="4170"/>
              </a:lnSpc>
              <a:buFont typeface="Arial"/>
              <a:buChar char="•"/>
            </a:pPr>
            <a:r>
              <a:rPr lang="en-US" sz="39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Software Tools: </a:t>
            </a:r>
            <a:r>
              <a:rPr lang="en-US" sz="39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SolidWorks for mechanical modeling and  MATLAB/Simulink for simulation and control design.</a:t>
            </a:r>
            <a:endParaRPr lang="en-US" sz="39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723900" lvl="1" indent="-361950" algn="l">
              <a:lnSpc>
                <a:spcPts val="4170"/>
              </a:lnSpc>
              <a:buFont typeface="Arial"/>
              <a:buChar char="•"/>
            </a:pPr>
            <a:r>
              <a:rPr lang="en-US" sz="39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Control Strategy: </a:t>
            </a:r>
            <a:r>
              <a:rPr lang="en-US" sz="39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control of each joint is implemented using  sliders to allow 360-degree rotation.</a:t>
            </a:r>
            <a:endParaRPr lang="en-US" sz="39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723900" lvl="1" indent="-361950" algn="l">
              <a:lnSpc>
                <a:spcPts val="4275"/>
              </a:lnSpc>
              <a:buFont typeface="Arial"/>
              <a:buChar char="•"/>
            </a:pPr>
            <a:r>
              <a:rPr lang="en-US" sz="3900" b="1" spc="-7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Simulation Purpose: </a:t>
            </a:r>
            <a:r>
              <a:rPr lang="en-US" sz="39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testing and analysis of the arm's motion,  control strategies, and overall system behavior in a virtual environment.</a:t>
            </a:r>
            <a:endParaRPr lang="en-US" sz="39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87238" cy="10287000"/>
            <a:chOff x="0" y="0"/>
            <a:chExt cx="1624965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49650" cy="13716000"/>
            </a:xfrm>
            <a:custGeom>
              <a:avLst/>
              <a:gdLst/>
              <a:ahLst/>
              <a:cxnLst/>
              <a:rect l="l" t="t" r="r" b="b"/>
              <a:pathLst>
                <a:path w="16249650" h="13716000">
                  <a:moveTo>
                    <a:pt x="0" y="13716000"/>
                  </a:moveTo>
                  <a:lnTo>
                    <a:pt x="16249650" y="13716000"/>
                  </a:lnTo>
                  <a:lnTo>
                    <a:pt x="16249650" y="0"/>
                  </a:lnTo>
                  <a:lnTo>
                    <a:pt x="0" y="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276825" y="775747"/>
            <a:ext cx="4088130" cy="176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39"/>
              </a:lnSpc>
            </a:pPr>
            <a:r>
              <a:rPr lang="en-US" sz="5925" b="1" spc="3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Designing in  Solidworks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2478" y="3787361"/>
            <a:ext cx="7629525" cy="5067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4619" lvl="1" indent="-382310" algn="l">
              <a:lnSpc>
                <a:spcPts val="4500"/>
              </a:lnSpc>
              <a:buFont typeface="Arial"/>
              <a:buChar char="•"/>
            </a:pPr>
            <a:r>
              <a:rPr lang="en-US" sz="4125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element of arm is designed  in Solidworks</a:t>
            </a:r>
          </a:p>
          <a:p>
            <a:pPr marL="764619" lvl="1" indent="-382310" algn="l">
              <a:lnSpc>
                <a:spcPts val="4504"/>
              </a:lnSpc>
              <a:buFont typeface="Arial"/>
              <a:buChar char="•"/>
            </a:pPr>
            <a:r>
              <a:rPr lang="en-US" sz="4125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purposely designed for  simulation so no mechanical  detailed are carried out</a:t>
            </a:r>
          </a:p>
          <a:p>
            <a:pPr marL="764619" lvl="1" indent="-382310" algn="l">
              <a:lnSpc>
                <a:spcPts val="4515"/>
              </a:lnSpc>
              <a:buFont typeface="Arial"/>
              <a:buChar char="•"/>
            </a:pPr>
            <a:r>
              <a:rPr lang="en-US" sz="4125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part is designed individually  and then assembled it as like we  do in hardware.</a:t>
            </a:r>
          </a:p>
        </p:txBody>
      </p:sp>
      <p:sp>
        <p:nvSpPr>
          <p:cNvPr id="6" name="Freeform 6"/>
          <p:cNvSpPr/>
          <p:nvPr/>
        </p:nvSpPr>
        <p:spPr>
          <a:xfrm>
            <a:off x="12187238" y="0"/>
            <a:ext cx="6100762" cy="10286998"/>
          </a:xfrm>
          <a:custGeom>
            <a:avLst/>
            <a:gdLst/>
            <a:ahLst/>
            <a:cxnLst/>
            <a:rect l="l" t="t" r="r" b="b"/>
            <a:pathLst>
              <a:path w="6100762" h="10286998">
                <a:moveTo>
                  <a:pt x="0" y="0"/>
                </a:moveTo>
                <a:lnTo>
                  <a:pt x="6100762" y="0"/>
                </a:lnTo>
                <a:lnTo>
                  <a:pt x="6100762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2187238" y="0"/>
            <a:ext cx="6100762" cy="9601200"/>
          </a:xfrm>
          <a:custGeom>
            <a:avLst/>
            <a:gdLst/>
            <a:ahLst/>
            <a:cxnLst/>
            <a:rect l="l" t="t" r="r" b="b"/>
            <a:pathLst>
              <a:path w="6100762" h="9601200">
                <a:moveTo>
                  <a:pt x="0" y="0"/>
                </a:moveTo>
                <a:lnTo>
                  <a:pt x="6100762" y="0"/>
                </a:lnTo>
                <a:lnTo>
                  <a:pt x="6100762" y="9601200"/>
                </a:lnTo>
                <a:lnTo>
                  <a:pt x="0" y="960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2187238" y="0"/>
            <a:ext cx="5414962" cy="10287000"/>
          </a:xfrm>
          <a:custGeom>
            <a:avLst/>
            <a:gdLst/>
            <a:ahLst/>
            <a:cxnLst/>
            <a:rect l="l" t="t" r="r" b="b"/>
            <a:pathLst>
              <a:path w="5414962" h="10287000">
                <a:moveTo>
                  <a:pt x="0" y="0"/>
                </a:moveTo>
                <a:lnTo>
                  <a:pt x="5414962" y="0"/>
                </a:lnTo>
                <a:lnTo>
                  <a:pt x="54149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0772775" y="1657350"/>
            <a:ext cx="6100762" cy="7015162"/>
          </a:xfrm>
          <a:custGeom>
            <a:avLst/>
            <a:gdLst/>
            <a:ahLst/>
            <a:cxnLst/>
            <a:rect l="l" t="t" r="r" b="b"/>
            <a:pathLst>
              <a:path w="6100762" h="7015162">
                <a:moveTo>
                  <a:pt x="0" y="0"/>
                </a:moveTo>
                <a:lnTo>
                  <a:pt x="6100763" y="0"/>
                </a:lnTo>
                <a:lnTo>
                  <a:pt x="6100763" y="7015162"/>
                </a:lnTo>
                <a:lnTo>
                  <a:pt x="0" y="70151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53" r="-1253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87238" cy="10287000"/>
            <a:chOff x="0" y="0"/>
            <a:chExt cx="1624965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49650" cy="13716000"/>
            </a:xfrm>
            <a:custGeom>
              <a:avLst/>
              <a:gdLst/>
              <a:ahLst/>
              <a:cxnLst/>
              <a:rect l="l" t="t" r="r" b="b"/>
              <a:pathLst>
                <a:path w="16249650" h="13716000">
                  <a:moveTo>
                    <a:pt x="0" y="13716000"/>
                  </a:moveTo>
                  <a:lnTo>
                    <a:pt x="16249650" y="13716000"/>
                  </a:lnTo>
                  <a:lnTo>
                    <a:pt x="16249650" y="0"/>
                  </a:lnTo>
                  <a:lnTo>
                    <a:pt x="0" y="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824038" y="1179767"/>
            <a:ext cx="7262812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24"/>
              </a:lnSpc>
            </a:pPr>
            <a:r>
              <a:rPr lang="en-US" sz="5900" b="1" spc="-315" dirty="0">
                <a:solidFill>
                  <a:srgbClr val="000000"/>
                </a:solidFill>
                <a:latin typeface="Times New Roman"/>
                <a:ea typeface="Trebuchet MS Bold"/>
                <a:cs typeface="Trebuchet MS Bold"/>
                <a:sym typeface="Trebuchet MS Bold"/>
              </a:rPr>
              <a:t>Importing Robotic arm  in Simulink</a:t>
            </a:r>
            <a:endParaRPr lang="en-US" sz="5900" b="1" spc="-315" dirty="0">
              <a:solidFill>
                <a:srgbClr val="000000"/>
              </a:solidFill>
              <a:latin typeface="Times New Roman"/>
              <a:ea typeface="Trebuchet MS Bold"/>
              <a:cs typeface="Trebuchet M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75885" y="3818794"/>
            <a:ext cx="7334250" cy="435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975" lvl="1" indent="-280670" algn="l">
              <a:lnSpc>
                <a:spcPts val="3211"/>
              </a:lnSpc>
              <a:buFont typeface="Arial"/>
              <a:buChar char="•"/>
            </a:pPr>
            <a:r>
              <a:rPr lang="en-US" sz="3000" b="1" spc="-37" dirty="0">
                <a:solidFill>
                  <a:srgbClr val="000000"/>
                </a:solidFill>
                <a:latin typeface="Times New Roman"/>
                <a:ea typeface="Trebuchet MS Bold"/>
                <a:cs typeface="Trebuchet MS Bold"/>
                <a:sym typeface="Trebuchet MS Bold"/>
              </a:rPr>
              <a:t>Model Import: </a:t>
            </a:r>
            <a:r>
              <a:rPr lang="en-US" sz="3000" spc="-37" dirty="0">
                <a:solidFill>
                  <a:srgbClr val="000000"/>
                </a:solidFill>
                <a:latin typeface="Times New Roman"/>
                <a:ea typeface="Trebuchet MS"/>
                <a:cs typeface="Trebuchet MS"/>
                <a:sym typeface="Trebuchet MS"/>
              </a:rPr>
              <a:t>The robotic arm was  imported into Simulink using the Simulink-  SolidWorks Plug-In.</a:t>
            </a:r>
            <a:endParaRPr lang="en-US" sz="3000" spc="-37" dirty="0">
              <a:solidFill>
                <a:srgbClr val="000000"/>
              </a:solidFill>
              <a:latin typeface="Times New Roman"/>
              <a:ea typeface="Trebuchet MS"/>
              <a:cs typeface="Trebuchet MS"/>
            </a:endParaRPr>
          </a:p>
          <a:p>
            <a:pPr marL="561975" lvl="1" indent="-280670" algn="l">
              <a:lnSpc>
                <a:spcPts val="3270"/>
              </a:lnSpc>
              <a:buFont typeface="Arial"/>
              <a:buChar char="•"/>
            </a:pPr>
            <a:r>
              <a:rPr lang="en-US" sz="3000" b="1" spc="-82" dirty="0">
                <a:solidFill>
                  <a:srgbClr val="000000"/>
                </a:solidFill>
                <a:latin typeface="Times New Roman"/>
                <a:ea typeface="Trebuchet MS Bold"/>
                <a:cs typeface="Trebuchet MS Bold"/>
                <a:sym typeface="Trebuchet MS Bold"/>
              </a:rPr>
              <a:t>Integration Tool: </a:t>
            </a:r>
            <a:r>
              <a:rPr lang="en-US" sz="3000" spc="-82" dirty="0">
                <a:solidFill>
                  <a:srgbClr val="000000"/>
                </a:solidFill>
                <a:latin typeface="Times New Roman"/>
                <a:ea typeface="Trebuchet MS"/>
                <a:cs typeface="Trebuchet MS"/>
                <a:sym typeface="Trebuchet MS"/>
              </a:rPr>
              <a:t>This plug-in facilitates a  seamless transfer of CAD models from  SolidWorks into the Simulink environment.</a:t>
            </a:r>
            <a:endParaRPr lang="en-US" sz="3000" spc="-82" dirty="0">
              <a:solidFill>
                <a:srgbClr val="000000"/>
              </a:solidFill>
              <a:latin typeface="Times New Roman"/>
              <a:ea typeface="Trebuchet MS"/>
              <a:cs typeface="Trebuchet MS"/>
            </a:endParaRPr>
          </a:p>
          <a:p>
            <a:pPr marL="561975" lvl="1" indent="-280670" algn="l">
              <a:lnSpc>
                <a:spcPts val="3268"/>
              </a:lnSpc>
              <a:buFont typeface="Arial"/>
              <a:buChar char="•"/>
            </a:pPr>
            <a:r>
              <a:rPr lang="en-US" sz="3000" b="1" spc="-187" dirty="0">
                <a:solidFill>
                  <a:srgbClr val="000000"/>
                </a:solidFill>
                <a:latin typeface="Times New Roman"/>
                <a:ea typeface="Trebuchet MS Bold"/>
                <a:cs typeface="Trebuchet MS Bold"/>
                <a:sym typeface="Trebuchet MS Bold"/>
              </a:rPr>
              <a:t>Simulation and Control: </a:t>
            </a:r>
            <a:r>
              <a:rPr lang="en-US" sz="3000" spc="-187" dirty="0">
                <a:solidFill>
                  <a:srgbClr val="000000"/>
                </a:solidFill>
                <a:latin typeface="Times New Roman"/>
                <a:ea typeface="Trebuchet MS"/>
                <a:cs typeface="Trebuchet MS"/>
                <a:sym typeface="Trebuchet MS"/>
              </a:rPr>
              <a:t>Enables direct  incorporation of detailed mechanical  designs for simulation and control system  development in Simulink.</a:t>
            </a:r>
            <a:endParaRPr lang="en-US" sz="3000" spc="-187" dirty="0">
              <a:solidFill>
                <a:srgbClr val="000000"/>
              </a:solidFill>
              <a:latin typeface="Times New Roman"/>
              <a:ea typeface="Trebuchet MS"/>
              <a:cs typeface="Trebuchet M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187238" y="0"/>
            <a:ext cx="6100762" cy="10286998"/>
          </a:xfrm>
          <a:custGeom>
            <a:avLst/>
            <a:gdLst/>
            <a:ahLst/>
            <a:cxnLst/>
            <a:rect l="l" t="t" r="r" b="b"/>
            <a:pathLst>
              <a:path w="6100762" h="10286998">
                <a:moveTo>
                  <a:pt x="0" y="0"/>
                </a:moveTo>
                <a:lnTo>
                  <a:pt x="6100762" y="0"/>
                </a:lnTo>
                <a:lnTo>
                  <a:pt x="6100762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2187238" y="0"/>
            <a:ext cx="6100762" cy="9601200"/>
          </a:xfrm>
          <a:custGeom>
            <a:avLst/>
            <a:gdLst/>
            <a:ahLst/>
            <a:cxnLst/>
            <a:rect l="l" t="t" r="r" b="b"/>
            <a:pathLst>
              <a:path w="6100762" h="9601200">
                <a:moveTo>
                  <a:pt x="0" y="0"/>
                </a:moveTo>
                <a:lnTo>
                  <a:pt x="6100762" y="0"/>
                </a:lnTo>
                <a:lnTo>
                  <a:pt x="6100762" y="9601200"/>
                </a:lnTo>
                <a:lnTo>
                  <a:pt x="0" y="960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2187238" y="0"/>
            <a:ext cx="5414962" cy="10287000"/>
          </a:xfrm>
          <a:custGeom>
            <a:avLst/>
            <a:gdLst/>
            <a:ahLst/>
            <a:cxnLst/>
            <a:rect l="l" t="t" r="r" b="b"/>
            <a:pathLst>
              <a:path w="5414962" h="10287000">
                <a:moveTo>
                  <a:pt x="0" y="0"/>
                </a:moveTo>
                <a:lnTo>
                  <a:pt x="5414962" y="0"/>
                </a:lnTo>
                <a:lnTo>
                  <a:pt x="54149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0615612" y="2100262"/>
            <a:ext cx="6257925" cy="6129338"/>
          </a:xfrm>
          <a:custGeom>
            <a:avLst/>
            <a:gdLst/>
            <a:ahLst/>
            <a:cxnLst/>
            <a:rect l="l" t="t" r="r" b="b"/>
            <a:pathLst>
              <a:path w="6257925" h="6129338">
                <a:moveTo>
                  <a:pt x="0" y="0"/>
                </a:moveTo>
                <a:lnTo>
                  <a:pt x="6257926" y="0"/>
                </a:lnTo>
                <a:lnTo>
                  <a:pt x="6257926" y="6129338"/>
                </a:lnTo>
                <a:lnTo>
                  <a:pt x="0" y="61293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" r="-1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87238" cy="10287000"/>
            <a:chOff x="0" y="0"/>
            <a:chExt cx="1624965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49650" cy="13716000"/>
            </a:xfrm>
            <a:custGeom>
              <a:avLst/>
              <a:gdLst/>
              <a:ahLst/>
              <a:cxnLst/>
              <a:rect l="l" t="t" r="r" b="b"/>
              <a:pathLst>
                <a:path w="16249650" h="13716000">
                  <a:moveTo>
                    <a:pt x="0" y="13716000"/>
                  </a:moveTo>
                  <a:lnTo>
                    <a:pt x="16249650" y="13716000"/>
                  </a:lnTo>
                  <a:lnTo>
                    <a:pt x="16249650" y="0"/>
                  </a:lnTo>
                  <a:lnTo>
                    <a:pt x="0" y="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293495" y="820800"/>
            <a:ext cx="5004435" cy="104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09"/>
              </a:lnSpc>
            </a:pPr>
            <a:r>
              <a:rPr lang="en-US" sz="5925" b="1" spc="3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Inputs to joints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5353" y="2558954"/>
            <a:ext cx="7722870" cy="6078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560" lvl="1" indent="-335280">
              <a:lnSpc>
                <a:spcPts val="3944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robotic arm consists of 6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Dof</a:t>
            </a: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3825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each link there is a revolute  joint which allows rotation of links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132"/>
              </a:lnSpc>
              <a:buFont typeface="Arial"/>
              <a:buChar char="•"/>
            </a:pPr>
            <a:r>
              <a:rPr lang="en-US" sz="3600" spc="-1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parameters can be observed and</a:t>
            </a:r>
            <a:endParaRPr lang="en-US" sz="3600" spc="-15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132"/>
              </a:lnSpc>
            </a:pP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monitored through revolute joints.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132"/>
              </a:lnSpc>
              <a:buFont typeface="Arial"/>
              <a:buChar char="•"/>
            </a:pP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give motion as well as torque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4132"/>
              </a:lnSpc>
            </a:pP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to joint depending of need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3825"/>
              </a:lnSpc>
              <a:buFont typeface="Arial"/>
              <a:buChar char="•"/>
            </a:pP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Furthermore we can see angular  position, angular velocity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70560" lvl="1" indent="-335280" algn="l">
              <a:lnSpc>
                <a:spcPts val="3944"/>
              </a:lnSpc>
              <a:buFont typeface="Arial"/>
              <a:buChar char="•"/>
            </a:pPr>
            <a:r>
              <a:rPr lang="en-US" sz="3600" spc="-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motion input is given in order to  calculate torque</a:t>
            </a:r>
            <a:endParaRPr lang="en-US" sz="3600" spc="-7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187238" y="0"/>
            <a:ext cx="6100762" cy="10286998"/>
          </a:xfrm>
          <a:custGeom>
            <a:avLst/>
            <a:gdLst/>
            <a:ahLst/>
            <a:cxnLst/>
            <a:rect l="l" t="t" r="r" b="b"/>
            <a:pathLst>
              <a:path w="6100762" h="10286998">
                <a:moveTo>
                  <a:pt x="0" y="0"/>
                </a:moveTo>
                <a:lnTo>
                  <a:pt x="6100762" y="0"/>
                </a:lnTo>
                <a:lnTo>
                  <a:pt x="6100762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2187238" y="0"/>
            <a:ext cx="6100762" cy="9601200"/>
          </a:xfrm>
          <a:custGeom>
            <a:avLst/>
            <a:gdLst/>
            <a:ahLst/>
            <a:cxnLst/>
            <a:rect l="l" t="t" r="r" b="b"/>
            <a:pathLst>
              <a:path w="6100762" h="9601200">
                <a:moveTo>
                  <a:pt x="0" y="0"/>
                </a:moveTo>
                <a:lnTo>
                  <a:pt x="6100762" y="0"/>
                </a:lnTo>
                <a:lnTo>
                  <a:pt x="6100762" y="9601200"/>
                </a:lnTo>
                <a:lnTo>
                  <a:pt x="0" y="960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2187238" y="0"/>
            <a:ext cx="5414962" cy="10287000"/>
          </a:xfrm>
          <a:custGeom>
            <a:avLst/>
            <a:gdLst/>
            <a:ahLst/>
            <a:cxnLst/>
            <a:rect l="l" t="t" r="r" b="b"/>
            <a:pathLst>
              <a:path w="5414962" h="10287000">
                <a:moveTo>
                  <a:pt x="0" y="0"/>
                </a:moveTo>
                <a:lnTo>
                  <a:pt x="5414962" y="0"/>
                </a:lnTo>
                <a:lnTo>
                  <a:pt x="54149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158538" y="1357312"/>
            <a:ext cx="5157788" cy="7615238"/>
          </a:xfrm>
          <a:custGeom>
            <a:avLst/>
            <a:gdLst/>
            <a:ahLst/>
            <a:cxnLst/>
            <a:rect l="l" t="t" r="r" b="b"/>
            <a:pathLst>
              <a:path w="5157788" h="7615238">
                <a:moveTo>
                  <a:pt x="0" y="0"/>
                </a:moveTo>
                <a:lnTo>
                  <a:pt x="5157787" y="0"/>
                </a:lnTo>
                <a:lnTo>
                  <a:pt x="5157787" y="7615238"/>
                </a:lnTo>
                <a:lnTo>
                  <a:pt x="0" y="76152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" b="-8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601200"/>
            <a:chOff x="0" y="0"/>
            <a:chExt cx="24384000" cy="12801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2801600"/>
            </a:xfrm>
            <a:custGeom>
              <a:avLst/>
              <a:gdLst/>
              <a:ahLst/>
              <a:cxnLst/>
              <a:rect l="l" t="t" r="r" b="b"/>
              <a:pathLst>
                <a:path w="24384000" h="12801600">
                  <a:moveTo>
                    <a:pt x="0" y="12801600"/>
                  </a:moveTo>
                  <a:lnTo>
                    <a:pt x="24384000" y="12801600"/>
                  </a:lnTo>
                  <a:lnTo>
                    <a:pt x="24384000" y="0"/>
                  </a:lnTo>
                  <a:lnTo>
                    <a:pt x="0" y="0"/>
                  </a:lnTo>
                  <a:lnTo>
                    <a:pt x="0" y="128016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491138" y="1242853"/>
            <a:ext cx="3410155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109"/>
              </a:lnSpc>
            </a:pPr>
            <a:r>
              <a:rPr lang="en-US" sz="5925" b="1" spc="9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Controls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58238" y="2840513"/>
            <a:ext cx="7105650" cy="5598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560" lvl="1" indent="-335280" algn="l">
              <a:lnSpc>
                <a:spcPts val="3944"/>
              </a:lnSpc>
              <a:buFont typeface="Arial"/>
              <a:buChar char="•"/>
            </a:pPr>
            <a:r>
              <a:rPr lang="en-US" sz="3600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link's joint is control using  sliders</a:t>
            </a:r>
          </a:p>
          <a:p>
            <a:pPr marL="670560" lvl="1" indent="-335280" algn="l">
              <a:lnSpc>
                <a:spcPts val="3883"/>
              </a:lnSpc>
              <a:buFont typeface="Arial"/>
              <a:buChar char="•"/>
            </a:pPr>
            <a:r>
              <a:rPr lang="en-US" sz="3600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slider has been given a specific  limit so that the arm will work in  defined workspace</a:t>
            </a:r>
          </a:p>
          <a:p>
            <a:pPr marL="670560" lvl="1" indent="-335280" algn="l">
              <a:lnSpc>
                <a:spcPts val="4079"/>
              </a:lnSpc>
              <a:buFont typeface="Arial"/>
              <a:buChar char="•"/>
            </a:pPr>
            <a:r>
              <a:rPr lang="en-US" sz="3600" spc="-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each joint is control</a:t>
            </a:r>
          </a:p>
          <a:p>
            <a:pPr marL="670560" lvl="1" indent="-335280" algn="l">
              <a:lnSpc>
                <a:spcPts val="4079"/>
              </a:lnSpc>
            </a:pPr>
            <a:r>
              <a:rPr lang="en-US" sz="3600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individually.</a:t>
            </a:r>
          </a:p>
          <a:p>
            <a:pPr marL="670560" lvl="1" indent="-335280" algn="l">
              <a:lnSpc>
                <a:spcPts val="3888"/>
              </a:lnSpc>
              <a:buFont typeface="Arial"/>
              <a:buChar char="•"/>
            </a:pPr>
            <a:r>
              <a:rPr lang="en-US" sz="3600" spc="-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strategies but  initially Manual control over each  joint is used.</a:t>
            </a:r>
          </a:p>
        </p:txBody>
      </p:sp>
      <p:sp>
        <p:nvSpPr>
          <p:cNvPr id="6" name="Freeform 6"/>
          <p:cNvSpPr/>
          <p:nvPr/>
        </p:nvSpPr>
        <p:spPr>
          <a:xfrm>
            <a:off x="9772650" y="1757362"/>
            <a:ext cx="7800975" cy="6157912"/>
          </a:xfrm>
          <a:custGeom>
            <a:avLst/>
            <a:gdLst/>
            <a:ahLst/>
            <a:cxnLst/>
            <a:rect l="l" t="t" r="r" b="b"/>
            <a:pathLst>
              <a:path w="7800975" h="6157912">
                <a:moveTo>
                  <a:pt x="0" y="0"/>
                </a:moveTo>
                <a:lnTo>
                  <a:pt x="7800975" y="0"/>
                </a:lnTo>
                <a:lnTo>
                  <a:pt x="7800975" y="6157913"/>
                </a:lnTo>
                <a:lnTo>
                  <a:pt x="0" y="6157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2" b="-5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0" y="9601200"/>
            <a:ext cx="18288000" cy="685800"/>
          </a:xfrm>
          <a:custGeom>
            <a:avLst/>
            <a:gdLst/>
            <a:ahLst/>
            <a:cxnLst/>
            <a:rect l="l" t="t" r="r" b="b"/>
            <a:pathLst>
              <a:path w="18288000" h="685800">
                <a:moveTo>
                  <a:pt x="0" y="0"/>
                </a:moveTo>
                <a:lnTo>
                  <a:pt x="18288000" y="0"/>
                </a:lnTo>
                <a:lnTo>
                  <a:pt x="182880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" name="Picture 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770948" y="1210796"/>
            <a:ext cx="17133658" cy="831304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74875" y="256391"/>
            <a:ext cx="6494145" cy="95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 spc="-1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620</Words>
  <Application>Microsoft Office PowerPoint</Application>
  <PresentationFormat>Custom</PresentationFormat>
  <Paragraphs>78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TE Robotic Arm Manohar.pptx</dc:title>
  <cp:lastModifiedBy>Manohar Dagade</cp:lastModifiedBy>
  <cp:revision>23</cp:revision>
  <dcterms:created xsi:type="dcterms:W3CDTF">2006-08-16T00:00:00Z</dcterms:created>
  <dcterms:modified xsi:type="dcterms:W3CDTF">2024-10-19T08:15:52Z</dcterms:modified>
  <dc:identifier>DAGT_D97AhM</dc:identifier>
</cp:coreProperties>
</file>