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handoutMasterIdLst>
    <p:handoutMasterId r:id="rId13"/>
  </p:handoutMasterIdLst>
  <p:sldIdLst>
    <p:sldId id="531" r:id="rId2"/>
    <p:sldId id="289" r:id="rId3"/>
    <p:sldId id="292" r:id="rId4"/>
    <p:sldId id="294" r:id="rId5"/>
    <p:sldId id="298" r:id="rId6"/>
    <p:sldId id="532" r:id="rId7"/>
    <p:sldId id="302" r:id="rId8"/>
    <p:sldId id="303" r:id="rId9"/>
    <p:sldId id="307" r:id="rId10"/>
    <p:sldId id="301" r:id="rId11"/>
  </p:sldIdLst>
  <p:sldSz cx="12192000" cy="6858000"/>
  <p:notesSz cx="6858000" cy="9144000"/>
  <p:embeddedFontLst>
    <p:embeddedFont>
      <p:font typeface="Aharoni" panose="02010803020104030203" pitchFamily="2" charset="-79"/>
      <p:bold r:id="rId14"/>
    </p:embeddedFont>
    <p:embeddedFont>
      <p:font typeface="Montserrat" panose="00000500000000000000" pitchFamily="2" charset="0"/>
      <p:regular r:id="rId15"/>
      <p:bold r:id="rId16"/>
      <p:italic r:id="rId17"/>
      <p:boldItalic r:id="rId18"/>
    </p:embeddedFont>
    <p:embeddedFont>
      <p:font typeface="Montserrat Medium" panose="00000600000000000000" pitchFamily="2" charset="0"/>
      <p:regular r:id="rId19"/>
      <p:italic r:id="rId20"/>
    </p:embeddedFont>
    <p:embeddedFont>
      <p:font typeface="Open Sans" panose="020B0606030504020204" pitchFamily="34" charset="0"/>
      <p:regular r:id="rId21"/>
      <p:bold r:id="rId22"/>
      <p:italic r:id="rId23"/>
      <p:boldItalic r:id="rId24"/>
    </p:embeddedFont>
    <p:embeddedFont>
      <p:font typeface="Plus Jakarta Sans" panose="020B0604020202020204" charset="0"/>
      <p:regular r:id="rId25"/>
      <p:bold r:id="rId26"/>
      <p:italic r:id="rId27"/>
      <p:boldItalic r:id="rId28"/>
    </p:embeddedFont>
    <p:embeddedFont>
      <p:font typeface="Poppins SemiBold" panose="00000700000000000000" pitchFamily="2"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custDataLst>
    <p:tags r:id="rId3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font" Target="fonts/font21.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gs" Target="tags/tag1.xml"/><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26-09-2025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3514702" cy="138495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0" marR="0" lvl="0" indent="0" rtl="0">
              <a:lnSpc>
                <a:spcPct val="100000"/>
              </a:lnSpc>
              <a:spcBef>
                <a:spcPts val="0"/>
              </a:spcBef>
              <a:spcAft>
                <a:spcPts val="0"/>
              </a:spcAft>
              <a:buClr>
                <a:srgbClr val="000000"/>
              </a:buClr>
              <a:buSzPts val="1400"/>
              <a:buFont typeface="Arial"/>
              <a:buNone/>
            </a:pPr>
            <a:endParaRPr lang="en-US" sz="1400" b="1" i="0" u="none" strike="noStrike" cap="none" dirty="0">
              <a:solidFill>
                <a:schemeClr val="dk1"/>
              </a:solidFill>
              <a:latin typeface="Montserrat Medium"/>
              <a:ea typeface="Montserrat Medium"/>
              <a:cs typeface="Montserrat Medium"/>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CHANDU C BU22EECE0100480</a:t>
            </a:r>
          </a:p>
          <a:p>
            <a:pPr marL="285750" indent="-285750">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BHARATH J  BU22EECE0100479</a:t>
            </a:r>
            <a:endParaRPr lang="en-US" sz="1400" b="1"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MANOHAR R  BU22EECE0100302</a:t>
            </a:r>
            <a:endParaRPr lang="en-US" b="1" dirty="0">
              <a:solidFill>
                <a:schemeClr val="dk1"/>
              </a:solidFill>
              <a:latin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19231" y="4791220"/>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lvl="0" indent="-285750">
              <a:buSzPts val="1400"/>
              <a:buFont typeface="Arial" panose="020B0604020202020204" pitchFamily="34" charset="0"/>
              <a:buChar char="•"/>
            </a:pPr>
            <a:r>
              <a:rPr lang="en-IN" dirty="0"/>
              <a:t>Dr. Pradyumna Ranjan Ghosh</a:t>
            </a:r>
          </a:p>
          <a:p>
            <a:pPr lvl="0">
              <a:buSzPts val="1400"/>
            </a:pPr>
            <a:endParaRPr lang="en-IN" dirty="0"/>
          </a:p>
          <a:p>
            <a:pPr lvl="0">
              <a:buSzPts val="1400"/>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lvl="0" indent="-285750">
              <a:buSzPts val="1400"/>
              <a:buFont typeface="Arial" panose="020B0604020202020204" pitchFamily="34" charset="0"/>
              <a:buChar char="•"/>
            </a:pPr>
            <a:r>
              <a:rPr lang="en-IN" dirty="0"/>
              <a:t>Dr. Subhashish Tiwari</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3761843" y="279753"/>
            <a:ext cx="4667078"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VEHICLE CONTROL UNIT</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625220" y="1025551"/>
            <a:ext cx="9943179" cy="2492990"/>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rPr>
              <a:t> </a:t>
            </a: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To create a standardized Vehicle Control Unit VCU design architecture corresponding to AUTOSAR standards for two-wheeler electric vehicles.</a:t>
            </a:r>
          </a:p>
          <a:p>
            <a:pPr marL="171450" indent="-171450">
              <a:buFont typeface="Arial" panose="020B0604020202020204" pitchFamily="34" charset="0"/>
              <a:buChar char="•"/>
            </a:pP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To carry out CAN protocol integration for dependable subsystem communication with BMS, MCU, and User Interface.</a:t>
            </a:r>
          </a:p>
          <a:p>
            <a:pPr marL="171450" indent="-171450">
              <a:buFont typeface="Arial" panose="020B0604020202020204" pitchFamily="34" charset="0"/>
              <a:buChar char="•"/>
            </a:pP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To evaluate systems for constituent structure based on modular design, and the refactorability to be gained through layered architecture.</a:t>
            </a:r>
          </a:p>
          <a:p>
            <a:pPr marL="171450" indent="-171450">
              <a:buFont typeface="Arial" panose="020B0604020202020204" pitchFamily="34" charset="0"/>
              <a:buChar char="•"/>
            </a:pP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To evaluate the resource usage and reliability to the communication under constraints for two-wheeler EVs.</a:t>
            </a:r>
          </a:p>
          <a:p>
            <a:pPr marL="171450" indent="-171450">
              <a:buFont typeface="Arial" panose="020B0604020202020204" pitchFamily="34" charset="0"/>
              <a:buChar char="•"/>
            </a:pPr>
            <a:endParaRPr lang="en-US"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To provide a VCU solution that is inexpensive and is easy to maintain for use in academic studies and industry.</a:t>
            </a:r>
          </a:p>
          <a:p>
            <a:pPr marL="171450" indent="-171450">
              <a:buFont typeface="Arial" panose="020B0604020202020204" pitchFamily="34" charset="0"/>
              <a:buChar char="•"/>
            </a:pPr>
            <a:endParaRPr lang="en-US" sz="120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550606" y="3829585"/>
            <a:ext cx="11749477" cy="2769989"/>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sz="1200" dirty="0">
                <a:latin typeface="Verdana" panose="020B0604030504040204" pitchFamily="34" charset="0"/>
                <a:ea typeface="Verdana" panose="020B0604030504040204" pitchFamily="34" charset="0"/>
              </a:rPr>
              <a:t>Establish the base framework of the Vehicle Control unit of two-wheeler Electric Vehicles (EV) and implement the control unit using the guidelines of the AUTOSAR standard.</a:t>
            </a:r>
          </a:p>
          <a:p>
            <a:pPr marL="285750" indent="-285750">
              <a:buFont typeface="Arial" panose="020B0604020202020204" pitchFamily="34" charset="0"/>
              <a:buChar char="•"/>
            </a:pPr>
            <a:r>
              <a:rPr lang="en-US" sz="1200" dirty="0">
                <a:latin typeface="Verdana" panose="020B0604030504040204" pitchFamily="34" charset="0"/>
                <a:ea typeface="Verdana" panose="020B0604030504040204" pitchFamily="34" charset="0"/>
              </a:rPr>
              <a:t>Execute the implementation of the CAN protocol for inter subsystem (BMS, motor control, user interface) secure communication.</a:t>
            </a:r>
          </a:p>
          <a:p>
            <a:pPr marL="285750" indent="-285750">
              <a:buFont typeface="Arial" panose="020B0604020202020204" pitchFamily="34" charset="0"/>
              <a:buChar char="•"/>
            </a:pPr>
            <a:r>
              <a:rPr lang="en-US" sz="1200" dirty="0">
                <a:latin typeface="Verdana" panose="020B0604030504040204" pitchFamily="34" charset="0"/>
                <a:ea typeface="Verdana" panose="020B0604030504040204" pitchFamily="34" charset="0"/>
              </a:rPr>
              <a:t>The system must be strong, economical and easy to service for real world implementation.</a:t>
            </a:r>
          </a:p>
          <a:p>
            <a:pPr marL="285750" indent="-285750">
              <a:buFont typeface="Arial" panose="020B0604020202020204" pitchFamily="34" charset="0"/>
              <a:buChar char="•"/>
            </a:pPr>
            <a:r>
              <a:rPr lang="en-US" sz="1200" dirty="0">
                <a:latin typeface="Verdana" panose="020B0604030504040204" pitchFamily="34" charset="0"/>
                <a:ea typeface="Verdana" panose="020B0604030504040204" pitchFamily="34" charset="0"/>
              </a:rPr>
              <a:t>The software should be designed in such a way that allows for integration of future modular features of the EV.</a:t>
            </a:r>
          </a:p>
          <a:p>
            <a:endParaRPr lang="en-US" sz="1200"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Additional Goals </a:t>
            </a: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Reference model for academic research on automotive embedded systems.</a:t>
            </a: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Facilitate communication reliability and resource usage validation simulation and testing.</a:t>
            </a: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Simplify the addition of new modules like telematics and IoT based monitoring.</a:t>
            </a:r>
          </a:p>
          <a:p>
            <a:pPr marL="171450" indent="-171450">
              <a:buFont typeface="Arial" panose="020B0604020202020204" pitchFamily="34" charset="0"/>
              <a:buChar char="•"/>
            </a:pPr>
            <a:r>
              <a:rPr lang="en-US" sz="1200" dirty="0">
                <a:latin typeface="Verdana" panose="020B0604030504040204" pitchFamily="34" charset="0"/>
                <a:ea typeface="Verdana" panose="020B0604030504040204" pitchFamily="34" charset="0"/>
              </a:rPr>
              <a:t>Advocate for the application of AUTOSAR standards for two-wheeler electric vehicles.</a:t>
            </a:r>
          </a:p>
          <a:p>
            <a:endParaRPr lang="en-US" sz="12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109852" y="126968"/>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a:t>
            </a:r>
            <a:endParaRPr dirty="0"/>
          </a:p>
        </p:txBody>
      </p:sp>
      <p:pic>
        <p:nvPicPr>
          <p:cNvPr id="9" name="Picture 8">
            <a:extLst>
              <a:ext uri="{FF2B5EF4-FFF2-40B4-BE49-F238E27FC236}">
                <a16:creationId xmlns:a16="http://schemas.microsoft.com/office/drawing/2014/main" id="{63727895-6777-7A95-1B84-6F6E53DE3BEC}"/>
              </a:ext>
            </a:extLst>
          </p:cNvPr>
          <p:cNvPicPr>
            <a:picLocks noChangeAspect="1"/>
          </p:cNvPicPr>
          <p:nvPr/>
        </p:nvPicPr>
        <p:blipFill>
          <a:blip r:embed="rId3"/>
          <a:stretch>
            <a:fillRect/>
          </a:stretch>
        </p:blipFill>
        <p:spPr>
          <a:xfrm>
            <a:off x="120396" y="604789"/>
            <a:ext cx="11951207" cy="5648422"/>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285750" indent="-285750">
              <a:lnSpc>
                <a:spcPct val="200000"/>
              </a:lnSpc>
              <a:buFont typeface="Arial" panose="020B0604020202020204" pitchFamily="34" charset="0"/>
              <a:buChar char="•"/>
            </a:pPr>
            <a:r>
              <a:rPr lang="en-US" dirty="0"/>
              <a:t>Studies show AUTOSAR provides modular, layered architecture that increases software portability and reusability.</a:t>
            </a:r>
          </a:p>
          <a:p>
            <a:pPr marL="285750" indent="-285750">
              <a:lnSpc>
                <a:spcPct val="200000"/>
              </a:lnSpc>
              <a:buFont typeface="Arial" panose="020B0604020202020204" pitchFamily="34" charset="0"/>
              <a:buChar char="•"/>
            </a:pPr>
            <a:r>
              <a:rPr lang="en-US" dirty="0"/>
              <a:t>Researchers highlight that AUTOSAR improves integration of different subsystems like BMS, motor control, and user interface.</a:t>
            </a:r>
          </a:p>
          <a:p>
            <a:pPr marL="285750" indent="-285750">
              <a:lnSpc>
                <a:spcPct val="200000"/>
              </a:lnSpc>
              <a:buFont typeface="Arial" panose="020B0604020202020204" pitchFamily="34" charset="0"/>
              <a:buChar char="•"/>
            </a:pPr>
            <a:r>
              <a:rPr lang="en-US" dirty="0"/>
              <a:t>CAN protocol is widely reported as a reliable and low-cost communication bus in automotive systems.</a:t>
            </a:r>
          </a:p>
          <a:p>
            <a:pPr marL="285750" indent="-285750">
              <a:lnSpc>
                <a:spcPct val="200000"/>
              </a:lnSpc>
              <a:buFont typeface="Arial" panose="020B0604020202020204" pitchFamily="34" charset="0"/>
              <a:buChar char="•"/>
            </a:pPr>
            <a:r>
              <a:rPr lang="en-US" dirty="0"/>
              <a:t>Literature emphasizes CAN’s error detection, priority-based messaging, and suitability for resource-limited EV platforms.</a:t>
            </a:r>
          </a:p>
          <a:p>
            <a:pPr marL="285750" indent="-285750">
              <a:lnSpc>
                <a:spcPct val="200000"/>
              </a:lnSpc>
              <a:buFont typeface="Arial" panose="020B0604020202020204" pitchFamily="34" charset="0"/>
              <a:buChar char="•"/>
            </a:pPr>
            <a:r>
              <a:rPr lang="en-US" dirty="0"/>
              <a:t>Prior works on VCU architectures show their role as the “brain” of EVs, ensuring safe power management and torque control.</a:t>
            </a:r>
          </a:p>
          <a:p>
            <a:pPr marL="285750" indent="-285750">
              <a:lnSpc>
                <a:spcPct val="200000"/>
              </a:lnSpc>
              <a:buFont typeface="Arial" panose="020B0604020202020204" pitchFamily="34" charset="0"/>
              <a:buChar char="•"/>
            </a:pPr>
            <a:r>
              <a:rPr lang="en-US" dirty="0"/>
              <a:t>Two-wheeler EVs demand lightweight, cost-effective VCUs due to tighter space and cost limits compared to four-wheelers.</a:t>
            </a:r>
          </a:p>
          <a:p>
            <a:pPr marL="285750" indent="-285750">
              <a:lnSpc>
                <a:spcPct val="200000"/>
              </a:lnSpc>
              <a:buFont typeface="Arial" panose="020B0604020202020204" pitchFamily="34" charset="0"/>
              <a:buChar char="•"/>
            </a:pPr>
            <a:r>
              <a:rPr lang="en-US" dirty="0"/>
              <a:t>Research also shows that AUTOSAR can be adapted for smaller ECUs with limited processing capacity.</a:t>
            </a:r>
          </a:p>
          <a:p>
            <a:pPr marL="285750" indent="-285750">
              <a:lnSpc>
                <a:spcPct val="200000"/>
              </a:lnSpc>
              <a:buFont typeface="Arial" panose="020B0604020202020204" pitchFamily="34" charset="0"/>
              <a:buChar char="•"/>
            </a:pPr>
            <a:r>
              <a:rPr lang="en-US" dirty="0"/>
              <a:t>Battery management integration with VCUs is well-studied for ensuring safe charging, discharging, and thermal protection.</a:t>
            </a:r>
          </a:p>
          <a:p>
            <a:pPr marL="285750" indent="-285750">
              <a:lnSpc>
                <a:spcPct val="200000"/>
              </a:lnSpc>
              <a:buFont typeface="Arial" panose="020B0604020202020204" pitchFamily="34" charset="0"/>
              <a:buChar char="•"/>
            </a:pPr>
            <a:r>
              <a:rPr lang="en-US" dirty="0"/>
              <a:t>Motor controller communication with the VCU enables smooth torque delivery and regenerative braking.</a:t>
            </a:r>
          </a:p>
          <a:p>
            <a:pPr marL="285750" indent="-285750">
              <a:lnSpc>
                <a:spcPct val="200000"/>
              </a:lnSpc>
              <a:buFont typeface="Arial" panose="020B0604020202020204" pitchFamily="34" charset="0"/>
              <a:buChar char="•"/>
            </a:pPr>
            <a:r>
              <a:rPr lang="en-US" dirty="0"/>
              <a:t>Previous research confirms that modular VCUs improve maintainability and long-term scalability of EV systems.</a:t>
            </a:r>
          </a:p>
          <a:p>
            <a:pPr marL="285750" indent="-285750">
              <a:lnSpc>
                <a:spcPct val="200000"/>
              </a:lnSpc>
              <a:buFont typeface="Arial" panose="020B0604020202020204" pitchFamily="34" charset="0"/>
              <a:buChar char="•"/>
            </a:pPr>
            <a:r>
              <a:rPr lang="en-US" dirty="0"/>
              <a:t>Overall, existing studies support the idea that combining AUTOSAR and CAN leads to robust, standardized, and future-ready VCU designs.</a:t>
            </a: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Block Diagram/Pin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Behaviour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Flow chart/ State machine</a:t>
            </a:r>
          </a:p>
          <a:p>
            <a:r>
              <a:rPr lang="en-IN" sz="1200"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61D1C348-5D70-CF0F-1C61-769D39E8764F}"/>
              </a:ext>
            </a:extLst>
          </p:cNvPr>
          <p:cNvPicPr>
            <a:picLocks noChangeAspect="1"/>
          </p:cNvPicPr>
          <p:nvPr/>
        </p:nvPicPr>
        <p:blipFill>
          <a:blip r:embed="rId2"/>
          <a:stretch>
            <a:fillRect/>
          </a:stretch>
        </p:blipFill>
        <p:spPr>
          <a:xfrm>
            <a:off x="452284" y="1930551"/>
            <a:ext cx="5407190" cy="3606711"/>
          </a:xfrm>
          <a:prstGeom prst="rect">
            <a:avLst/>
          </a:prstGeom>
        </p:spPr>
      </p:pic>
      <p:pic>
        <p:nvPicPr>
          <p:cNvPr id="11" name="Picture 10">
            <a:extLst>
              <a:ext uri="{FF2B5EF4-FFF2-40B4-BE49-F238E27FC236}">
                <a16:creationId xmlns:a16="http://schemas.microsoft.com/office/drawing/2014/main" id="{D3AFEEAF-6DA9-ABEA-5C04-63C3E0D9ECB4}"/>
              </a:ext>
            </a:extLst>
          </p:cNvPr>
          <p:cNvPicPr>
            <a:picLocks noChangeAspect="1"/>
          </p:cNvPicPr>
          <p:nvPr/>
        </p:nvPicPr>
        <p:blipFill>
          <a:blip r:embed="rId3"/>
          <a:stretch>
            <a:fillRect/>
          </a:stretch>
        </p:blipFill>
        <p:spPr>
          <a:xfrm>
            <a:off x="6323824" y="1868530"/>
            <a:ext cx="5191900" cy="3668732"/>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sz="9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r>
              <a:rPr lang="en-US" b="1" dirty="0"/>
              <a:t>1. Unit Testing</a:t>
            </a:r>
          </a:p>
          <a:p>
            <a:r>
              <a:rPr lang="en-US" dirty="0"/>
              <a:t>Test each software module (BMS interface, motor control, CAN stack).</a:t>
            </a:r>
          </a:p>
          <a:p>
            <a:r>
              <a:rPr lang="en-US" dirty="0"/>
              <a:t>Verify input-output mapping at code level.</a:t>
            </a:r>
          </a:p>
          <a:p>
            <a:r>
              <a:rPr lang="en-US" b="1" dirty="0"/>
              <a:t>2. Integration Testing</a:t>
            </a:r>
          </a:p>
          <a:p>
            <a:r>
              <a:rPr lang="en-US" dirty="0"/>
              <a:t>Check communication between BMS, Motor Controller, and User Interface via CAN.</a:t>
            </a:r>
          </a:p>
          <a:p>
            <a:r>
              <a:rPr lang="en-US" dirty="0"/>
              <a:t>Ensure message IDs and data frames are transmitted correctly.</a:t>
            </a:r>
          </a:p>
          <a:p>
            <a:r>
              <a:rPr lang="en-US" b="1" dirty="0"/>
              <a:t>3. System Testing</a:t>
            </a:r>
          </a:p>
          <a:p>
            <a:r>
              <a:rPr lang="en-US" dirty="0"/>
              <a:t>Simulate real driving conditions (acceleration, braking, battery drain).</a:t>
            </a:r>
          </a:p>
          <a:p>
            <a:r>
              <a:rPr lang="en-US" dirty="0"/>
              <a:t>Validate that torque control, fault handling, and UI feedback work as intended.</a:t>
            </a:r>
          </a:p>
          <a:p>
            <a:r>
              <a:rPr lang="en-US" b="1" dirty="0"/>
              <a:t>4. Fault Injection Testing</a:t>
            </a:r>
          </a:p>
          <a:p>
            <a:r>
              <a:rPr lang="en-US" dirty="0"/>
              <a:t>Inject errors (e.g., CAN bus off, wrong sensor data, overheating).</a:t>
            </a:r>
          </a:p>
          <a:p>
            <a:r>
              <a:rPr lang="en-US" dirty="0"/>
              <a:t>Observe if VCU enters safe/limp mode.</a:t>
            </a:r>
          </a:p>
          <a:p>
            <a:r>
              <a:rPr lang="en-US" b="1" dirty="0"/>
              <a:t>5. Performance Testing</a:t>
            </a:r>
          </a:p>
          <a:p>
            <a:r>
              <a:rPr lang="en-US" dirty="0"/>
              <a:t>Measure CPU load, memory usage, and CAN bus utilization.</a:t>
            </a:r>
          </a:p>
          <a:p>
            <a:r>
              <a:rPr lang="en-US" dirty="0"/>
              <a:t>Ensure system meets real-time constraints of two-wheeler EV.</a:t>
            </a:r>
          </a:p>
          <a:p>
            <a:r>
              <a:rPr lang="en-US" b="1" dirty="0"/>
              <a:t>6. Hardware-in-the-Loop (HIL) Testing </a:t>
            </a:r>
            <a:r>
              <a:rPr lang="en-US" b="1" i="1" dirty="0"/>
              <a:t>(if possible)</a:t>
            </a:r>
            <a:endParaRPr lang="en-US" b="1" dirty="0"/>
          </a:p>
          <a:p>
            <a:r>
              <a:rPr lang="en-US" dirty="0"/>
              <a:t>Connect VCU to a simulation environment.</a:t>
            </a:r>
          </a:p>
          <a:p>
            <a:r>
              <a:rPr lang="en-US" dirty="0"/>
              <a:t>Run driving cycles (start, stop, uphill, downhill) virtually to test logic.</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9" name="Rectangle 4">
            <a:extLst>
              <a:ext uri="{FF2B5EF4-FFF2-40B4-BE49-F238E27FC236}">
                <a16:creationId xmlns:a16="http://schemas.microsoft.com/office/drawing/2014/main" id="{0B974E7D-CD3A-D919-7EBB-8500B9E55E22}"/>
              </a:ext>
            </a:extLst>
          </p:cNvPr>
          <p:cNvSpPr>
            <a:spLocks noChangeArrowheads="1"/>
          </p:cNvSpPr>
          <p:nvPr/>
        </p:nvSpPr>
        <p:spPr bwMode="auto">
          <a:xfrm>
            <a:off x="216308" y="-5153590"/>
            <a:ext cx="6115485" cy="115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Battery Management Integration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Case: Monitor State of Charge (SOC), State of Health (SOH).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Actor: VCU ↔ Battery Management System (BMS).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Goal: Prevent overcharge/discharge, optimize battery life.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Motor Control &amp; Torque Request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Case: Interpret throttle input and send torque demand to Motor Controller.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Actor: Rider ↔ VCU ↔ Motor Control Unit.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Goal: Ensure smooth acceleration and regenerative braking.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Vehicle Diagnostics &amp; Fault Handling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Case: Detect abnormal temperature, voltage, current, or communication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Actor: VCU ↔ Sensors ↔ User Interface (cluster).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Goal: Trigger error messages, enter safe mode, log faults.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User Interface Communication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Case: Display speed, battery level, and warnings on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Actor: VCU ↔ Instrument Cluster.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Goal: Provide real-time feedback to rider.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Scalability for Future Features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Case: Support add-ons like IoT tracking, GPS, or remote diagnostics.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Actor: VCU ↔ External Modules via CAN.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Goal: Enable future upgrades without redesign.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6" name="Rectangle 2">
            <a:extLst>
              <a:ext uri="{FF2B5EF4-FFF2-40B4-BE49-F238E27FC236}">
                <a16:creationId xmlns:a16="http://schemas.microsoft.com/office/drawing/2014/main" id="{4BB9E0B4-AFFD-319B-4779-E3FD4AED1E3A}"/>
              </a:ext>
            </a:extLst>
          </p:cNvPr>
          <p:cNvSpPr>
            <a:spLocks noChangeArrowheads="1"/>
          </p:cNvSpPr>
          <p:nvPr/>
        </p:nvSpPr>
        <p:spPr bwMode="auto">
          <a:xfrm>
            <a:off x="0" y="-3231642"/>
            <a:ext cx="26481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453ED770-E27F-6384-BC76-812984302D96}"/>
              </a:ext>
            </a:extLst>
          </p:cNvPr>
          <p:cNvPicPr>
            <a:picLocks noChangeAspect="1"/>
          </p:cNvPicPr>
          <p:nvPr/>
        </p:nvPicPr>
        <p:blipFill>
          <a:blip r:embed="rId2"/>
          <a:stretch>
            <a:fillRect/>
          </a:stretch>
        </p:blipFill>
        <p:spPr>
          <a:xfrm>
            <a:off x="3350275" y="1382852"/>
            <a:ext cx="5509737" cy="4092295"/>
          </a:xfrm>
          <a:prstGeom prst="rect">
            <a:avLst/>
          </a:prstGeom>
        </p:spPr>
      </p:pic>
    </p:spTree>
    <p:extLst>
      <p:ext uri="{BB962C8B-B14F-4D97-AF65-F5344CB8AC3E}">
        <p14:creationId xmlns:p14="http://schemas.microsoft.com/office/powerpoint/2010/main" val="122919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698372" y="68443"/>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DISCUSSION</a:t>
            </a:r>
            <a:endParaRPr lang="en-US" sz="14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8B8C73BA-32D7-17F2-BDD4-D1CA635A7D96}"/>
              </a:ext>
            </a:extLst>
          </p:cNvPr>
          <p:cNvSpPr>
            <a:spLocks noChangeArrowheads="1"/>
          </p:cNvSpPr>
          <p:nvPr/>
        </p:nvSpPr>
        <p:spPr bwMode="auto">
          <a:xfrm>
            <a:off x="292791" y="-6256366"/>
            <a:ext cx="11326761" cy="1264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Speed (km/h)</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blue line shows the vehicle's speed, starting at 0 km/h and rising to a peak of around 18 km/h by 5 seconds, followed by fluctuations between 10-15 km/h until 25 seconds, with a final increase to about 20 km/h.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reflects the VCU's response to throttle and brake inputs, simulating acceleration, cruising, and minor speed adjustments.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Input Signals (Throttle and Brake)</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green line (throttle) and red line (brake) represent normalized input values (0 to 0.6).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Throttle is active in pulses (e.g., 0.4-0.6) around 0-10 seconds, 15-20 seconds, and 25-30 seconds, indicating driver acceleration commands.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Brake is active in corresponding pulses (e.g., 0.4-0.6) around 10-15 seconds and 20-25 seconds, showing deceleration phases.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VCU interprets these inputs to control motor power and braking.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Torque (Nm)</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magenta line depicts torque, peaking at 20 Nm during throttle phases (0-5 seconds, 15-20 seconds, 25-30 seconds) and dropping to 0 Nm during brake phases (10-15 seconds, 20-25 seconds).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indicates the VCU's torque management, aligning with throttle for acceleration and reducing torque during braking.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State of Charge (SoC, %)</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black line shows SoC, starting near 99.99% and gradually declining to about 99.97% by 30 seconds.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slow decrease reflects minimal energy consumption over the short simulation, consistent with a 2-wheeler's efficient operation under the VCU's control.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46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945260" y="126968"/>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222307" y="82581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a:lnSpc>
                <a:spcPct val="150000"/>
              </a:lnSpc>
            </a:pPr>
            <a:r>
              <a:rPr lang="en-US" dirty="0"/>
              <a:t>The capstone project on the "Vehicle Control Unit (VCU) for a 2-Wheeler Electric Vehicle" designs a robust, efficient, and safe control system to enhance urban mobility and reduce environmental impact, drawing from Littelfuse’s circuit protection and sensing techniques. It explores an AUTOSAR-compliant VCU architecture with CAN bus integration, focusing on optimizing battery range, ensuring reliability with components like TVS diodes and MOSFETs, and meeting standards such as ISO 8820 and AEC-Q. The project successfully establishes a scalable foundation for eco-friendly 2-wheeler EVs, addressing key challenges of power efficiency and fault tolerance. Leveraging industry-standard components and modular software, it offers a practical solution for sustainable transportation. Future efforts could include hardware prototyping and real-world testing to validate performance across diverse conditions.</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nSpc>
                <a:spcPct val="150000"/>
              </a:lnSpc>
            </a:pPr>
            <a:r>
              <a:rPr lang="en-US" dirty="0"/>
              <a:t>The project can be extended by developing a hardware prototype using Arduino or STM32 to validate the VCU design in real-world conditions. Integration of advanced features like regenerative braking and machine learning-based energy optimization could further enhance efficiency. Field testing across varied terrains and weather conditions will ensure robustness and compliance with international safety standards. Collaboration with industry partners could facilitate scaling the design for commercial 2-wheeler EV applications.</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2640</TotalTime>
  <Words>1410</Words>
  <Application>Microsoft Office PowerPoint</Application>
  <PresentationFormat>Widescreen</PresentationFormat>
  <Paragraphs>227</Paragraphs>
  <Slides>10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Verdana</vt:lpstr>
      <vt:lpstr>Aharoni</vt:lpstr>
      <vt:lpstr>Montserrat</vt:lpstr>
      <vt:lpstr>Plus Jakarta Sans</vt:lpstr>
      <vt:lpstr>Montserrat Medium</vt:lpstr>
      <vt:lpstr>Calibri</vt:lpstr>
      <vt:lpstr>Arial</vt:lpstr>
      <vt:lpstr>Poppins SemiBold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reddymasi manohar</cp:lastModifiedBy>
  <cp:revision>34</cp:revision>
  <dcterms:created xsi:type="dcterms:W3CDTF">2022-05-23T07:15:42Z</dcterms:created>
  <dcterms:modified xsi:type="dcterms:W3CDTF">2025-09-26T03:31:35Z</dcterms:modified>
</cp:coreProperties>
</file>