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69" r:id="rId2"/>
    <p:sldId id="276" r:id="rId3"/>
    <p:sldId id="313" r:id="rId4"/>
    <p:sldId id="277" r:id="rId5"/>
    <p:sldId id="314" r:id="rId6"/>
    <p:sldId id="278" r:id="rId7"/>
    <p:sldId id="271" r:id="rId8"/>
    <p:sldId id="289" r:id="rId9"/>
    <p:sldId id="315" r:id="rId10"/>
    <p:sldId id="270" r:id="rId11"/>
    <p:sldId id="305" r:id="rId12"/>
    <p:sldId id="316" r:id="rId13"/>
    <p:sldId id="312" r:id="rId14"/>
    <p:sldId id="306" r:id="rId15"/>
    <p:sldId id="308" r:id="rId16"/>
    <p:sldId id="311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286" r:id="rId26"/>
    <p:sldId id="294" r:id="rId27"/>
    <p:sldId id="303" r:id="rId28"/>
    <p:sldId id="304" r:id="rId29"/>
    <p:sldId id="290" r:id="rId30"/>
    <p:sldId id="291" r:id="rId31"/>
    <p:sldId id="279" r:id="rId32"/>
    <p:sldId id="288" r:id="rId33"/>
    <p:sldId id="274" r:id="rId34"/>
    <p:sldId id="275" r:id="rId35"/>
    <p:sldId id="282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000066"/>
    <a:srgbClr val="893611"/>
    <a:srgbClr val="A44114"/>
    <a:srgbClr val="F3B99F"/>
    <a:srgbClr val="B94917"/>
    <a:srgbClr val="FF6600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9" d="100"/>
          <a:sy n="89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Chokkapu" userId="354eaab7ea0f82db" providerId="LiveId" clId="{3F4D5D6C-E7C0-F34C-A28B-73FDED49878A}"/>
    <pc:docChg chg="undo custSel addSld delSld modSld sldOrd">
      <pc:chgData name="Manohar Chokkapu" userId="354eaab7ea0f82db" providerId="LiveId" clId="{3F4D5D6C-E7C0-F34C-A28B-73FDED49878A}" dt="2018-04-27T04:59:01.228" v="1077" actId="20577"/>
      <pc:docMkLst>
        <pc:docMk/>
      </pc:docMkLst>
      <pc:sldChg chg="delSp modSp">
        <pc:chgData name="Manohar Chokkapu" userId="354eaab7ea0f82db" providerId="LiveId" clId="{3F4D5D6C-E7C0-F34C-A28B-73FDED49878A}" dt="2018-04-26T13:27:17.884" v="42" actId="27636"/>
        <pc:sldMkLst>
          <pc:docMk/>
          <pc:sldMk cId="909016520" sldId="279"/>
        </pc:sldMkLst>
        <pc:spChg chg="mod">
          <ac:chgData name="Manohar Chokkapu" userId="354eaab7ea0f82db" providerId="LiveId" clId="{3F4D5D6C-E7C0-F34C-A28B-73FDED49878A}" dt="2018-04-26T13:27:17.884" v="42" actId="27636"/>
          <ac:spMkLst>
            <pc:docMk/>
            <pc:sldMk cId="909016520" sldId="279"/>
            <ac:spMk id="12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33.438" v="27" actId="1076"/>
          <ac:spMkLst>
            <pc:docMk/>
            <pc:sldMk cId="909016520" sldId="279"/>
            <ac:spMk id="1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15.284" v="24" actId="1076"/>
          <ac:spMkLst>
            <pc:docMk/>
            <pc:sldMk cId="909016520" sldId="279"/>
            <ac:spMk id="19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07.245" v="12" actId="478"/>
          <ac:spMkLst>
            <pc:docMk/>
            <pc:sldMk cId="909016520" sldId="279"/>
            <ac:spMk id="2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0.088" v="13" actId="478"/>
          <ac:spMkLst>
            <pc:docMk/>
            <pc:sldMk cId="909016520" sldId="279"/>
            <ac:spMk id="24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25.199" v="37" actId="1076"/>
          <ac:spMkLst>
            <pc:docMk/>
            <pc:sldMk cId="909016520" sldId="279"/>
            <ac:spMk id="25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03.578" v="35" actId="1076"/>
          <ac:spMkLst>
            <pc:docMk/>
            <pc:sldMk cId="909016520" sldId="279"/>
            <ac:spMk id="26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0.611" v="32" actId="1076"/>
          <ac:spMkLst>
            <pc:docMk/>
            <pc:sldMk cId="909016520" sldId="279"/>
            <ac:spMk id="40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25.994" v="26" actId="1076"/>
          <ac:spMkLst>
            <pc:docMk/>
            <pc:sldMk cId="909016520" sldId="279"/>
            <ac:spMk id="4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3.992" v="18" actId="478"/>
          <ac:spMkLst>
            <pc:docMk/>
            <pc:sldMk cId="909016520" sldId="279"/>
            <ac:spMk id="42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8.465" v="16" actId="478"/>
          <ac:spMkLst>
            <pc:docMk/>
            <pc:sldMk cId="909016520" sldId="279"/>
            <ac:spMk id="43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2.980" v="14" actId="478"/>
          <ac:spMkLst>
            <pc:docMk/>
            <pc:sldMk cId="909016520" sldId="279"/>
            <ac:spMk id="46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1.037" v="17" actId="478"/>
          <ac:spMkLst>
            <pc:docMk/>
            <pc:sldMk cId="909016520" sldId="279"/>
            <ac:spMk id="4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5.814" v="33" actId="1076"/>
          <ac:spMkLst>
            <pc:docMk/>
            <pc:sldMk cId="909016520" sldId="279"/>
            <ac:spMk id="48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9.575" v="34" actId="1076"/>
          <ac:spMkLst>
            <pc:docMk/>
            <pc:sldMk cId="909016520" sldId="279"/>
            <ac:spMk id="49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7.793" v="31" actId="1076"/>
          <ac:spMkLst>
            <pc:docMk/>
            <pc:sldMk cId="909016520" sldId="279"/>
            <ac:spMk id="50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5.859" v="15" actId="478"/>
          <ac:spMkLst>
            <pc:docMk/>
            <pc:sldMk cId="909016520" sldId="279"/>
            <ac:spMk id="51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0.548" v="30" actId="1076"/>
          <ac:spMkLst>
            <pc:docMk/>
            <pc:sldMk cId="909016520" sldId="279"/>
            <ac:spMk id="52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31:23.059" v="488" actId="20577"/>
        <pc:sldMkLst>
          <pc:docMk/>
          <pc:sldMk cId="3818952499" sldId="294"/>
        </pc:sldMkLst>
        <pc:spChg chg="mod">
          <ac:chgData name="Manohar Chokkapu" userId="354eaab7ea0f82db" providerId="LiveId" clId="{3F4D5D6C-E7C0-F34C-A28B-73FDED49878A}" dt="2018-04-26T13:31:23.059" v="488" actId="20577"/>
          <ac:spMkLst>
            <pc:docMk/>
            <pc:sldMk cId="3818952499" sldId="294"/>
            <ac:spMk id="3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58:09.489" v="1026" actId="20577"/>
        <pc:sldMkLst>
          <pc:docMk/>
          <pc:sldMk cId="777204473" sldId="300"/>
        </pc:sldMkLst>
        <pc:spChg chg="mod">
          <ac:chgData name="Manohar Chokkapu" userId="354eaab7ea0f82db" providerId="LiveId" clId="{3F4D5D6C-E7C0-F34C-A28B-73FDED49878A}" dt="2018-04-26T13:58:09.489" v="1026" actId="20577"/>
          <ac:spMkLst>
            <pc:docMk/>
            <pc:sldMk cId="777204473" sldId="300"/>
            <ac:spMk id="3" creationId="{9B690BD1-9A74-D644-9008-AFFCC2D798A0}"/>
          </ac:spMkLst>
        </pc:spChg>
      </pc:sldChg>
      <pc:sldChg chg="addSp delSp modSp del ord">
        <pc:chgData name="Manohar Chokkapu" userId="354eaab7ea0f82db" providerId="LiveId" clId="{3F4D5D6C-E7C0-F34C-A28B-73FDED49878A}" dt="2018-04-26T13:28:50.229" v="195" actId="2696"/>
        <pc:sldMkLst>
          <pc:docMk/>
          <pc:sldMk cId="2512327401" sldId="301"/>
        </pc:sldMkLst>
        <pc:spChg chg="add del mod">
          <ac:chgData name="Manohar Chokkapu" userId="354eaab7ea0f82db" providerId="LiveId" clId="{3F4D5D6C-E7C0-F34C-A28B-73FDED49878A}" dt="2018-04-26T13:27:25.375" v="61" actId="20577"/>
          <ac:spMkLst>
            <pc:docMk/>
            <pc:sldMk cId="2512327401" sldId="301"/>
            <ac:spMk id="2" creationId="{678A08AB-E7E4-FD40-AF56-B5668EA7FF0C}"/>
          </ac:spMkLst>
        </pc:spChg>
        <pc:spChg chg="mod">
          <ac:chgData name="Manohar Chokkapu" userId="354eaab7ea0f82db" providerId="LiveId" clId="{3F4D5D6C-E7C0-F34C-A28B-73FDED49878A}" dt="2018-04-26T13:28:33.045" v="194" actId="20577"/>
          <ac:spMkLst>
            <pc:docMk/>
            <pc:sldMk cId="2512327401" sldId="301"/>
            <ac:spMk id="3" creationId="{BC0961C9-D1D3-574D-AB96-F18E7D248371}"/>
          </ac:spMkLst>
        </pc:spChg>
      </pc:sldChg>
      <pc:sldChg chg="modSp new">
        <pc:chgData name="Manohar Chokkapu" userId="354eaab7ea0f82db" providerId="LiveId" clId="{3F4D5D6C-E7C0-F34C-A28B-73FDED49878A}" dt="2018-04-26T13:46:23.770" v="731" actId="20577"/>
        <pc:sldMkLst>
          <pc:docMk/>
          <pc:sldMk cId="2457766472" sldId="303"/>
        </pc:sldMkLst>
        <pc:spChg chg="mod">
          <ac:chgData name="Manohar Chokkapu" userId="354eaab7ea0f82db" providerId="LiveId" clId="{3F4D5D6C-E7C0-F34C-A28B-73FDED49878A}" dt="2018-04-26T13:33:09.527" v="503" actId="20577"/>
          <ac:spMkLst>
            <pc:docMk/>
            <pc:sldMk cId="2457766472" sldId="303"/>
            <ac:spMk id="2" creationId="{A87C6E7B-C180-A840-B005-BA7EFB239F89}"/>
          </ac:spMkLst>
        </pc:spChg>
        <pc:spChg chg="mod">
          <ac:chgData name="Manohar Chokkapu" userId="354eaab7ea0f82db" providerId="LiveId" clId="{3F4D5D6C-E7C0-F34C-A28B-73FDED49878A}" dt="2018-04-26T13:46:23.770" v="731" actId="20577"/>
          <ac:spMkLst>
            <pc:docMk/>
            <pc:sldMk cId="2457766472" sldId="303"/>
            <ac:spMk id="3" creationId="{6428765B-3DB4-CA47-86B4-D6FE4937FDCF}"/>
          </ac:spMkLst>
        </pc:spChg>
      </pc:sldChg>
      <pc:sldChg chg="modSp new">
        <pc:chgData name="Manohar Chokkapu" userId="354eaab7ea0f82db" providerId="LiveId" clId="{3F4D5D6C-E7C0-F34C-A28B-73FDED49878A}" dt="2018-04-27T04:59:01.228" v="1077" actId="20577"/>
        <pc:sldMkLst>
          <pc:docMk/>
          <pc:sldMk cId="3033824809" sldId="304"/>
        </pc:sldMkLst>
        <pc:spChg chg="mod">
          <ac:chgData name="Manohar Chokkapu" userId="354eaab7ea0f82db" providerId="LiveId" clId="{3F4D5D6C-E7C0-F34C-A28B-73FDED49878A}" dt="2018-04-26T13:49:12.039" v="739" actId="20577"/>
          <ac:spMkLst>
            <pc:docMk/>
            <pc:sldMk cId="3033824809" sldId="304"/>
            <ac:spMk id="2" creationId="{408565E7-9CEB-7143-85AD-8FB2828E709A}"/>
          </ac:spMkLst>
        </pc:spChg>
        <pc:spChg chg="mod">
          <ac:chgData name="Manohar Chokkapu" userId="354eaab7ea0f82db" providerId="LiveId" clId="{3F4D5D6C-E7C0-F34C-A28B-73FDED49878A}" dt="2018-04-27T04:59:01.228" v="1077" actId="20577"/>
          <ac:spMkLst>
            <pc:docMk/>
            <pc:sldMk cId="3033824809" sldId="304"/>
            <ac:spMk id="3" creationId="{608D6558-91D2-E64E-8E4B-886FFA9796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5/1/2018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based SMS  spam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4809060"/>
            <a:ext cx="6248400" cy="1234899"/>
          </a:xfrm>
        </p:spPr>
        <p:txBody>
          <a:bodyPr>
            <a:normAutofit/>
          </a:bodyPr>
          <a:lstStyle/>
          <a:p>
            <a:r>
              <a:rPr lang="en-US" sz="2000" dirty="0"/>
              <a:t>Ch. Manohar(1407029)</a:t>
            </a:r>
          </a:p>
          <a:p>
            <a:r>
              <a:rPr lang="en-US" sz="2000" dirty="0"/>
              <a:t>Sai Shashank(1407007)</a:t>
            </a:r>
          </a:p>
          <a:p>
            <a:r>
              <a:rPr lang="en-US" sz="2000" dirty="0"/>
              <a:t>Pooja Bharti(1407011)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427" y="2957427"/>
            <a:ext cx="6696745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Under the guidance of </a:t>
            </a:r>
          </a:p>
          <a:p>
            <a:pPr algn="ctr">
              <a:buNone/>
            </a:pPr>
            <a:r>
              <a:rPr lang="en-US" dirty="0"/>
              <a:t>Dr. Akshay Deepak</a:t>
            </a:r>
          </a:p>
          <a:p>
            <a:pPr algn="ctr">
              <a:buNone/>
            </a:pPr>
            <a:r>
              <a:rPr lang="en-US" sz="2000" dirty="0"/>
              <a:t>Assistant Professor</a:t>
            </a:r>
          </a:p>
          <a:p>
            <a:pPr algn="ctr">
              <a:buNone/>
            </a:pPr>
            <a:r>
              <a:rPr lang="en-US" sz="1800" dirty="0"/>
              <a:t>CSE Department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72" y="1412776"/>
            <a:ext cx="1294880" cy="10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 in BoW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16832"/>
            <a:ext cx="6809184" cy="4411663"/>
          </a:xfrm>
        </p:spPr>
        <p:txBody>
          <a:bodyPr/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have to preprocess the text for good performance of model.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First, we converted each letter to lowercase.</a:t>
            </a:r>
            <a:endParaRPr lang="en-US" sz="2000" dirty="0"/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removed unnecessary words like a, an, the ….. (stopwords)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And then we stemmed each word.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Above two step are done by using nltk module.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Thanks to nltk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model, each message is represented by its unique words and each word frequency.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created corpus of 510 highly occurring words and larger corpuses gave less accuracy.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removed other words, retaining these 510 highly occurring words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611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391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applied different machine learning techniques – 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Support vector machine (svm)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Naive </a:t>
            </a:r>
            <a:r>
              <a:rPr lang="en-US" sz="2000" dirty="0" smtClean="0"/>
              <a:t>Bayes</a:t>
            </a:r>
            <a:endParaRPr lang="en-IN" sz="2000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Logistic </a:t>
            </a:r>
            <a:r>
              <a:rPr lang="en-IN" sz="2000" dirty="0" smtClean="0"/>
              <a:t>Regression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K-Nearest </a:t>
            </a:r>
            <a:r>
              <a:rPr lang="en-US" sz="2000" dirty="0" smtClean="0"/>
              <a:t>Neighbors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Decision </a:t>
            </a:r>
            <a:r>
              <a:rPr lang="en-US" sz="2000" dirty="0" smtClean="0"/>
              <a:t>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27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</a:t>
            </a:r>
            <a:r>
              <a:rPr lang="en-IN" dirty="0" smtClean="0"/>
              <a:t>Words(accuracies)-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12299"/>
              </p:ext>
            </p:extLst>
          </p:nvPr>
        </p:nvGraphicFramePr>
        <p:xfrm>
          <a:off x="827584" y="1772814"/>
          <a:ext cx="6600056" cy="36724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7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also stacking for improving model accuracy.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Stacking – it is the technique that combine multiple machine learning models. This improves accuracy.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used tpot library for stacking purposes.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applied different </a:t>
            </a:r>
            <a:r>
              <a:rPr lang="en-IN" sz="2000" dirty="0" smtClean="0"/>
              <a:t>combinations machine </a:t>
            </a:r>
            <a:r>
              <a:rPr lang="en-IN" sz="2000" dirty="0"/>
              <a:t>learning techniques – </a:t>
            </a: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Gaussian and SVM</a:t>
            </a:r>
          </a:p>
          <a:p>
            <a:pPr marL="502920" indent="-457200">
              <a:buFont typeface="+mj-lt"/>
              <a:buAutoNum type="arabicPeriod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Thanks to tpot.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911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Stacking accuracies -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14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BoW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 all words are dumped in bag randomly.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bag of words, it does not consider the order of words.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model, context of message is ignored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For example :</a:t>
            </a:r>
          </a:p>
          <a:p>
            <a:r>
              <a:rPr lang="en-IN" sz="2000" dirty="0" smtClean="0"/>
              <a:t>Text 1 :</a:t>
            </a:r>
          </a:p>
          <a:p>
            <a:r>
              <a:rPr lang="en-IN" sz="2000" dirty="0" smtClean="0"/>
              <a:t>Text 2 :</a:t>
            </a:r>
          </a:p>
          <a:p>
            <a:r>
              <a:rPr lang="en-IN" sz="2000" dirty="0" smtClean="0"/>
              <a:t>This model treats above two sentences in similar manner.</a:t>
            </a: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51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we converted each letter to lowercase</a:t>
            </a:r>
            <a:r>
              <a:rPr lang="en-US" sz="2000" dirty="0" smtClean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And removed punctuations.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80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We cannot compute words directly. So , we need numerical representation of words to compute.</a:t>
            </a:r>
            <a:endParaRPr lang="en-IN" sz="18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So, we approached word2vec method for obtaining numerical representation of words.</a:t>
            </a:r>
            <a:endParaRPr lang="en-IN" sz="18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Word2vec can give near numerical representation of similar words.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5700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C7E5F-9048-4E4C-BCCA-226A2EC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100EF-A23B-4C4B-89B7-B3B704D3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Word2vec is simple 3-layer Neural Network</a:t>
            </a:r>
            <a:r>
              <a:rPr lang="en-US" sz="2000" dirty="0" smtClean="0"/>
              <a:t>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6372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Proposed model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Work done so far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18347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E520E-AA47-9746-968B-66CCD74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F73C5-D12D-334B-B0AF-AFA15A32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857328"/>
          </a:xfrm>
        </p:spPr>
        <p:txBody>
          <a:bodyPr/>
          <a:lstStyle/>
          <a:p>
            <a:r>
              <a:rPr lang="en-US" sz="2000" dirty="0"/>
              <a:t>Sample SMS: thank you for using state bank internet banking</a:t>
            </a:r>
            <a:r>
              <a:rPr lang="en-US" sz="2000" dirty="0" smtClean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First</a:t>
            </a:r>
            <a:r>
              <a:rPr lang="en-US" sz="2000" dirty="0"/>
              <a:t>, we should build dictionary of words. We have taken total words in the dataset.</a:t>
            </a:r>
            <a:endParaRPr lang="en-IN" sz="2000" dirty="0"/>
          </a:p>
          <a:p>
            <a:r>
              <a:rPr lang="en-US" sz="2000" dirty="0"/>
              <a:t>Sample dictionary:</a:t>
            </a:r>
            <a:endParaRPr lang="en-IN" sz="2000" dirty="0"/>
          </a:p>
          <a:p>
            <a:pPr marL="560070" indent="-514350">
              <a:buFont typeface="+mj-lt"/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hank</a:t>
            </a:r>
            <a:endParaRPr lang="en-IN" sz="2000" dirty="0"/>
          </a:p>
          <a:p>
            <a:pPr marL="560070" indent="-514350"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dirty="0" smtClean="0"/>
              <a:t>ou</a:t>
            </a:r>
            <a:endParaRPr lang="en-IN" sz="2000" dirty="0"/>
          </a:p>
          <a:p>
            <a:pPr marL="560070" indent="-514350">
              <a:buFont typeface="+mj-lt"/>
              <a:buAutoNum type="arabicPeriod"/>
            </a:pPr>
            <a:r>
              <a:rPr lang="en-US" sz="2000" dirty="0" smtClean="0"/>
              <a:t>…….</a:t>
            </a:r>
            <a:endParaRPr lang="en-IN" sz="2000" dirty="0"/>
          </a:p>
          <a:p>
            <a:pPr marL="560070" indent="-514350">
              <a:buFont typeface="+mj-lt"/>
              <a:buAutoNum type="arabicPeriod"/>
            </a:pPr>
            <a:r>
              <a:rPr lang="en-US" sz="2000" dirty="0" smtClean="0"/>
              <a:t>…….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dirty="0" smtClean="0"/>
              <a:t>sing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000" dirty="0" smtClean="0"/>
              <a:t>state</a:t>
            </a:r>
          </a:p>
          <a:p>
            <a:pPr marL="560070" indent="-514350">
              <a:buFont typeface="+mj-lt"/>
              <a:buAutoNum type="arabicPeriod"/>
            </a:pPr>
            <a:r>
              <a:rPr lang="en-IN" sz="2000" dirty="0" smtClean="0"/>
              <a:t>…….</a:t>
            </a:r>
            <a:endParaRPr lang="en-IN" sz="2000" dirty="0"/>
          </a:p>
          <a:p>
            <a:pPr marL="560070" indent="-514350">
              <a:buFont typeface="+mj-lt"/>
              <a:buAutoNum type="arabicPeriod"/>
            </a:pPr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176DD-D361-B449-8DFF-CF7BC28B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01118D-13D9-CA40-9853-246306A8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4116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Sample SMS</a:t>
            </a:r>
            <a:r>
              <a:rPr lang="en-US" sz="2000" dirty="0"/>
              <a:t>: thank you for using state bank internet banking.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We taken previous word, next word for each word for training into word2vec.</a:t>
            </a:r>
            <a:endParaRPr lang="en-IN" sz="2000" dirty="0"/>
          </a:p>
          <a:p>
            <a:r>
              <a:rPr lang="en-US" sz="2000" dirty="0"/>
              <a:t>So, </a:t>
            </a:r>
            <a:r>
              <a:rPr lang="en-IN" sz="2000" dirty="0" smtClean="0"/>
              <a:t>combinations </a:t>
            </a:r>
            <a:r>
              <a:rPr lang="en-IN" sz="2000" dirty="0"/>
              <a:t>for obtained from above SMS,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[ thank , you ]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[ you , thank ]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[ you , for ]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………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………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………</a:t>
            </a:r>
            <a:endParaRPr lang="en-US" sz="2000" dirty="0"/>
          </a:p>
          <a:p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90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1CEF-C2A2-B74B-8BFE-4F11295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D5358-9297-F048-972E-67A9F7EF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one of the above combination ,</a:t>
            </a:r>
            <a:endParaRPr lang="en-IN" sz="2000" dirty="0"/>
          </a:p>
          <a:p>
            <a:r>
              <a:rPr lang="en-US" sz="2000" dirty="0"/>
              <a:t>[ thank , you ]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Here context word is ‘thank’ and target word is ‘you’.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We take one hot representation of ‘thank’ as input into neural network and output is one hot </a:t>
            </a:r>
            <a:r>
              <a:rPr lang="en-IN" sz="2000" dirty="0"/>
              <a:t>representation of ‘you’.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trained every combination of words.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48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5BB36-1A82-E640-801E-DD41E16A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90BD1-9A74-D644-9008-AFFCC2D7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For numerical representation of ‘thank’ , we </a:t>
            </a:r>
            <a:r>
              <a:rPr lang="en-IN" sz="2000" dirty="0"/>
              <a:t>inputted</a:t>
            </a:r>
            <a:r>
              <a:rPr lang="en-US" sz="2000" dirty="0"/>
              <a:t> one hot representation of ‘thank’ values of hidden layer is taken for representation word ‘thank’.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And we obtained numerical representation of all words. </a:t>
            </a: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We used genism module for generating word2vec.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Thanks to genism.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0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27199-4944-274A-8CEE-3CD61EA7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5EDC3-A2D9-0840-BE62-237967E4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The sequence of words in a sentence matters the meaning of sentence.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RNN is useful in dealing with sequence in information.</a:t>
            </a:r>
            <a:endParaRPr lang="en-IN" sz="2000" dirty="0"/>
          </a:p>
          <a:p>
            <a:r>
              <a:rPr lang="en-IN" sz="2000" dirty="0"/>
              <a:t>Use cases:</a:t>
            </a:r>
          </a:p>
          <a:p>
            <a:pPr marL="560070" indent="-514350">
              <a:buFont typeface="+mj-lt"/>
              <a:buAutoNum type="arabicPeriod"/>
            </a:pPr>
            <a:r>
              <a:rPr lang="en-IN" sz="2000" dirty="0"/>
              <a:t>Sentiment classification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IN" sz="2000" dirty="0"/>
              <a:t>Image captioning</a:t>
            </a:r>
          </a:p>
          <a:p>
            <a:pPr marL="560070" indent="-514350">
              <a:buFont typeface="+mj-lt"/>
              <a:buAutoNum type="arabicPeriod"/>
            </a:pPr>
            <a:r>
              <a:rPr lang="en-IN" sz="2000" dirty="0"/>
              <a:t>Language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83215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245424" cy="5433392"/>
          </a:xfrm>
        </p:spPr>
        <p:txBody>
          <a:bodyPr>
            <a:normAutofit/>
          </a:bodyPr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RNN</a:t>
            </a:r>
          </a:p>
          <a:p>
            <a:pPr algn="just"/>
            <a:r>
              <a:rPr lang="en-US" b="1" dirty="0"/>
              <a:t>    </a:t>
            </a:r>
            <a:r>
              <a:rPr lang="en-US" sz="2000" dirty="0" smtClean="0"/>
              <a:t>Recurrent Neural network is a class of artificial neural network where connections between units form a directed graph along a sequence .A RNN has loops in them that     allow information to be carried across neurons while reading in input.</a:t>
            </a:r>
          </a:p>
          <a:p>
            <a:pPr algn="just"/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8"/>
            <a:ext cx="81369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Long Short-Term Memory (LSTM) Networks are special kind of RNN, capable of learning </a:t>
            </a:r>
            <a:r>
              <a:rPr lang="en-IN" sz="2000" dirty="0"/>
              <a:t>long- term </a:t>
            </a:r>
            <a:r>
              <a:rPr lang="en-IN" sz="2000" dirty="0" smtClean="0"/>
              <a:t>dependencies</a:t>
            </a:r>
            <a:r>
              <a:rPr lang="en-IN" sz="2000" dirty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Introduced by Hocheiter and Scmidhuber.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Remembers information for long periods of time is practically their default behaviour.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3861048"/>
            <a:ext cx="6921856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2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6E7B-C180-A840-B005-BA7EFB2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8765B-3DB4-CA47-86B4-D6FE4937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dirty="0" smtClean="0"/>
              <a:t>inputted each </a:t>
            </a:r>
            <a:r>
              <a:rPr lang="en-US" sz="2000" dirty="0"/>
              <a:t>word in message into the </a:t>
            </a:r>
            <a:r>
              <a:rPr lang="en-IN" sz="2000" dirty="0"/>
              <a:t>network in sequence.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took output at end of the network.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776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565E7-9CEB-7143-85AD-8FB2828E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D6558-91D2-E64E-8E4B-886FFA97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Our model is LSTM network connected to 120 nodes layer at the end.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And this 120 nodes layer is connected to 2 nodes layer.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These 2 nodes at the end determine whether a SMS is spam or not.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We ran model 7 epochs with batch size 50</a:t>
            </a:r>
          </a:p>
        </p:txBody>
      </p:sp>
    </p:spTree>
    <p:extLst>
      <p:ext uri="{BB962C8B-B14F-4D97-AF65-F5344CB8AC3E}">
        <p14:creationId xmlns:p14="http://schemas.microsoft.com/office/powerpoint/2010/main" val="303382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on 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0024" y="1844824"/>
            <a:ext cx="6984776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FMono-Regular"/>
              </a:rPr>
              <a:t>In the work of Gomez Hidalgo et al. in SMS spam detection ,among various machine </a:t>
            </a:r>
            <a:r>
              <a:rPr lang="en-US" sz="2000" dirty="0"/>
              <a:t>learning classification techniques of email spam filtering , Bayesian filtering techniques can be effectively used for SMS spam detection.</a:t>
            </a:r>
          </a:p>
          <a:p>
            <a:pPr marL="457200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So we applied different machine learning algorithm like SVM ,Naïve Bayes ,decision tree etc. on Kaggle dataset as well </a:t>
            </a:r>
            <a:r>
              <a:rPr lang="en-US" sz="2000" dirty="0" smtClean="0"/>
              <a:t>all ( kaggle + self)collected </a:t>
            </a:r>
            <a:r>
              <a:rPr lang="en-US" sz="2000" dirty="0"/>
              <a:t>dataset.</a:t>
            </a:r>
          </a:p>
          <a:p>
            <a:pPr marL="457200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our case also Naïve Bayes gives the high accuracy.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9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What is spam?</a:t>
            </a:r>
          </a:p>
          <a:p>
            <a:r>
              <a:rPr lang="en-IN" sz="2000" dirty="0" smtClean="0"/>
              <a:t>spam is the use of electronic systems to send unsolicited bulk messages, especially advertising, indiscriminately.</a:t>
            </a:r>
          </a:p>
          <a:p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Purpose spam –  </a:t>
            </a:r>
          </a:p>
          <a:p>
            <a:pPr marL="977900" lvl="1" indent="-285750"/>
            <a:r>
              <a:rPr lang="en-IN" sz="1700" dirty="0" smtClean="0"/>
              <a:t>Advertisements</a:t>
            </a:r>
          </a:p>
          <a:p>
            <a:pPr marL="977900" lvl="1" indent="-285750"/>
            <a:r>
              <a:rPr lang="en-IN" sz="1700" dirty="0" smtClean="0"/>
              <a:t>Political SMS</a:t>
            </a:r>
          </a:p>
          <a:p>
            <a:pPr marL="977900" lvl="1" indent="-285750"/>
            <a:r>
              <a:rPr lang="en-IN" sz="1700" dirty="0" smtClean="0"/>
              <a:t>Misleading SMS</a:t>
            </a:r>
          </a:p>
          <a:p>
            <a:pPr marL="977900" lvl="1" indent="-285750"/>
            <a:r>
              <a:rPr lang="en-IN" sz="1700" dirty="0" smtClean="0"/>
              <a:t>Stock market advices</a:t>
            </a:r>
          </a:p>
          <a:p>
            <a:pPr marL="977900" lvl="1" indent="-285750"/>
            <a:endParaRPr lang="en-IN" sz="17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439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75672"/>
              </p:ext>
            </p:extLst>
          </p:nvPr>
        </p:nvGraphicFramePr>
        <p:xfrm>
          <a:off x="827584" y="1772814"/>
          <a:ext cx="6600056" cy="41764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7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SVM_RBF</a:t>
                      </a:r>
                      <a:r>
                        <a:rPr lang="en-US" baseline="0" dirty="0"/>
                        <a:t>_KERNEL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3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187102" y="1965533"/>
            <a:ext cx="1800200" cy="31453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 bwMode="auto">
          <a:xfrm>
            <a:off x="3255903" y="4956885"/>
            <a:ext cx="2811611" cy="405674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LSTM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</a:t>
            </a: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p:sp>
        <p:nvSpPr>
          <p:cNvPr id="32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word2vec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ontent Placeholder 11"/>
          <p:cNvSpPr txBox="1">
            <a:spLocks/>
          </p:cNvSpPr>
          <p:nvPr/>
        </p:nvSpPr>
        <p:spPr bwMode="auto">
          <a:xfrm>
            <a:off x="3255903" y="5836551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 bwMode="auto">
          <a:xfrm>
            <a:off x="5032209" y="5836551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4488098" y="309883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3694314" y="5601919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5391039" y="561448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3435919" y="5578428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4558407" y="537670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Down Arrow 42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To deal with the actual context of message is our main motivation to develop this </a:t>
            </a:r>
            <a:r>
              <a:rPr lang="en-US" sz="2000" dirty="0" smtClean="0"/>
              <a:t>model.</a:t>
            </a:r>
            <a:endParaRPr lang="en-US" sz="2000" dirty="0"/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For our experimental purposes we have tried out all the classification models.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Accuracies are pretty high but these models are based on frequency of words.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For an example, "I will BUY you a FREE drink, come to my place." this is a HAM message, but if we go based on keywords, some classification models may detect it as SPAM.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In this project, we proposed  model that deals with the actual context, using WordtoVec followed by LSTM(Long Short Term Memory). </a:t>
            </a:r>
          </a:p>
          <a:p>
            <a:pPr algn="just"/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634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9466B-BE6A-4B6B-A05A-B966A39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CA560-1B45-40C2-B999-DB887312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Adding Indian SMS dataset and implementing using Deep Learning algorithms like RNN etc.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87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A9065-E141-4D5E-8D62-293FA21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D887C-0BC7-4074-8591-177A0A01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10101"/>
                </a:solidFill>
              </a:rPr>
              <a:t>Spam </a:t>
            </a:r>
            <a:r>
              <a:rPr lang="en-IN" sz="2000" dirty="0">
                <a:solidFill>
                  <a:srgbClr val="010101"/>
                </a:solidFill>
              </a:rPr>
              <a:t>Detection Using Text Clustering by Minoru </a:t>
            </a:r>
            <a:r>
              <a:rPr lang="en-IN" sz="2000" dirty="0" smtClean="0">
                <a:solidFill>
                  <a:srgbClr val="010101"/>
                </a:solidFill>
              </a:rPr>
              <a:t>Sasaki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Evaluating </a:t>
            </a:r>
            <a:r>
              <a:rPr lang="en-IN" sz="2000" dirty="0"/>
              <a:t>the efficacy of android applications by Akshay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Manohar-RNN ,Coding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Shashank –Data Collection ,Stacking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Pooja-Data Collection ,SVM , Naive Bayes</a:t>
            </a:r>
          </a:p>
        </p:txBody>
      </p:sp>
      <p:sp>
        <p:nvSpPr>
          <p:cNvPr id="4" name="Chevron 3"/>
          <p:cNvSpPr/>
          <p:nvPr/>
        </p:nvSpPr>
        <p:spPr bwMode="auto">
          <a:xfrm>
            <a:off x="3491880" y="2564904"/>
            <a:ext cx="45719" cy="45719"/>
          </a:xfrm>
          <a:prstGeom prst="chevr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Growth of mobile phone users and reduction of cost of messaging services had led to dramatically increased in SMS spam messages.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Filtering of these SPAM messages has  done precisely using machine learning techniques.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9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Spam as a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72816"/>
            <a:ext cx="7391400" cy="4162847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Consumes computing resources and time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Reduces the effectiveness of legitimate advertising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Fraud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Identity theft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Consumer theft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Consumer perception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Global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415138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24000"/>
            <a:ext cx="7169224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are proposing a model to detect sms spam</a:t>
            </a:r>
            <a:endParaRPr lang="en-US" sz="2000" dirty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are proposing an efficient translation-free recurrent neural architecture to  perform multilingual SMS spam detection which actually remembers the context of SMS rather than frequency of words.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require multi-lingual dataset, so we have collected our own sms which contains three different languages and mix of these three languages.</a:t>
            </a: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e also have standard </a:t>
            </a:r>
            <a:r>
              <a:rPr lang="en-US" sz="2000" dirty="0"/>
              <a:t>English dataset </a:t>
            </a:r>
            <a:r>
              <a:rPr lang="en-US" sz="2000" dirty="0" smtClean="0"/>
              <a:t>obtained from kaggle.com.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source </a:t>
            </a:r>
            <a:r>
              <a:rPr lang="en-US" sz="2000" dirty="0" smtClean="0"/>
              <a:t>of standard English dataset - </a:t>
            </a:r>
            <a:r>
              <a:rPr lang="en-US" sz="2000" dirty="0"/>
              <a:t>https://www.kaggle.com/uciml/sms- </a:t>
            </a:r>
            <a:r>
              <a:rPr lang="en-US" sz="2000" dirty="0" smtClean="0"/>
              <a:t>spam-collection-dataset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359612"/>
              </p:ext>
            </p:extLst>
          </p:nvPr>
        </p:nvGraphicFramePr>
        <p:xfrm>
          <a:off x="611560" y="1700802"/>
          <a:ext cx="7097217" cy="46085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652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                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Telugu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46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1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 model flow chart</a:t>
            </a:r>
            <a:endParaRPr lang="en-IN" dirty="0"/>
          </a:p>
        </p:txBody>
      </p:sp>
      <p:sp>
        <p:nvSpPr>
          <p:cNvPr id="4" name="Content Placeholder 11"/>
          <p:cNvSpPr txBox="1">
            <a:spLocks/>
          </p:cNvSpPr>
          <p:nvPr/>
        </p:nvSpPr>
        <p:spPr bwMode="auto">
          <a:xfrm>
            <a:off x="3255903" y="4956884"/>
            <a:ext cx="2811611" cy="607011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  Machine Learning </a:t>
            </a:r>
          </a:p>
          <a:p>
            <a:pPr algn="ctr"/>
            <a:r>
              <a:rPr lang="en-US" sz="2000" kern="0" dirty="0" smtClean="0"/>
              <a:t>Techniques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</a:t>
            </a:r>
          </a:p>
        </p:txBody>
      </p:sp>
      <p:sp>
        <p:nvSpPr>
          <p:cNvPr id="6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</a:t>
            </a:r>
          </a:p>
        </p:txBody>
      </p:sp>
      <p:sp>
        <p:nvSpPr>
          <p:cNvPr id="7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p:sp>
        <p:nvSpPr>
          <p:cNvPr id="8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Bag of words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11"/>
          <p:cNvSpPr txBox="1">
            <a:spLocks/>
          </p:cNvSpPr>
          <p:nvPr/>
        </p:nvSpPr>
        <p:spPr bwMode="auto">
          <a:xfrm>
            <a:off x="3131840" y="6031515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 bwMode="auto">
          <a:xfrm>
            <a:off x="5162027" y="6031515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488098" y="309883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3779912" y="579649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401844" y="580020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Minus 14"/>
          <p:cNvSpPr/>
          <p:nvPr/>
        </p:nvSpPr>
        <p:spPr bwMode="auto">
          <a:xfrm>
            <a:off x="3463231" y="5772742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558407" y="556216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180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1686</TotalTime>
  <Words>1313</Words>
  <Application>Microsoft Office PowerPoint</Application>
  <PresentationFormat>On-screen Show (4:3)</PresentationFormat>
  <Paragraphs>273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SFMono-Regular</vt:lpstr>
      <vt:lpstr>Wingdings</vt:lpstr>
      <vt:lpstr>Sales training presentation</vt:lpstr>
      <vt:lpstr>Content based SMS  spam detection</vt:lpstr>
      <vt:lpstr>Contents</vt:lpstr>
      <vt:lpstr>Introduction</vt:lpstr>
      <vt:lpstr>Introduction </vt:lpstr>
      <vt:lpstr>Spam as a problem</vt:lpstr>
      <vt:lpstr>Objective</vt:lpstr>
      <vt:lpstr>Data Collection</vt:lpstr>
      <vt:lpstr>Dataset</vt:lpstr>
      <vt:lpstr>Base model flow chart</vt:lpstr>
      <vt:lpstr>Data Pre-processing in BoW</vt:lpstr>
      <vt:lpstr>Bag of Words</vt:lpstr>
      <vt:lpstr>Bag of Words</vt:lpstr>
      <vt:lpstr>Bag of Words(accuracies)-</vt:lpstr>
      <vt:lpstr>Bag of Words</vt:lpstr>
      <vt:lpstr>Bag of Words</vt:lpstr>
      <vt:lpstr>Drawbacks of BoW</vt:lpstr>
      <vt:lpstr>Data Pre-processing</vt:lpstr>
      <vt:lpstr>Word2Vec</vt:lpstr>
      <vt:lpstr>Building word2vec</vt:lpstr>
      <vt:lpstr>Building word2vec</vt:lpstr>
      <vt:lpstr>Building word2vec</vt:lpstr>
      <vt:lpstr>Building word2vec</vt:lpstr>
      <vt:lpstr>Building word2vec</vt:lpstr>
      <vt:lpstr>Recurrent Neural Network</vt:lpstr>
      <vt:lpstr>Machine Learning Algorithms</vt:lpstr>
      <vt:lpstr>Long-Short Term Memory</vt:lpstr>
      <vt:lpstr>LSTM Network</vt:lpstr>
      <vt:lpstr>Model</vt:lpstr>
      <vt:lpstr>Model Based on Existing Method</vt:lpstr>
      <vt:lpstr>Accuracy</vt:lpstr>
      <vt:lpstr>Proposed Model</vt:lpstr>
      <vt:lpstr>Motivation</vt:lpstr>
      <vt:lpstr>Conclusion and Future Work</vt:lpstr>
      <vt:lpstr>Sources</vt:lpstr>
      <vt:lpstr>Contribution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SMS based spam detection</dc:title>
  <dc:creator>Manohar Chokkapu</dc:creator>
  <cp:lastModifiedBy>Manohar Chokkapu</cp:lastModifiedBy>
  <cp:revision>86</cp:revision>
  <dcterms:created xsi:type="dcterms:W3CDTF">2018-02-02T05:25:56Z</dcterms:created>
  <dcterms:modified xsi:type="dcterms:W3CDTF">2018-05-01T07:36:06Z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