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69" r:id="rId2"/>
    <p:sldId id="276" r:id="rId3"/>
    <p:sldId id="278" r:id="rId4"/>
    <p:sldId id="319" r:id="rId5"/>
    <p:sldId id="315" r:id="rId6"/>
    <p:sldId id="271" r:id="rId7"/>
    <p:sldId id="289" r:id="rId8"/>
    <p:sldId id="320" r:id="rId9"/>
    <p:sldId id="270" r:id="rId10"/>
    <p:sldId id="305" r:id="rId11"/>
    <p:sldId id="316" r:id="rId12"/>
    <p:sldId id="330" r:id="rId13"/>
    <p:sldId id="331" r:id="rId14"/>
    <p:sldId id="312" r:id="rId15"/>
    <p:sldId id="311" r:id="rId16"/>
    <p:sldId id="318" r:id="rId17"/>
    <p:sldId id="279" r:id="rId18"/>
    <p:sldId id="295" r:id="rId19"/>
    <p:sldId id="297" r:id="rId20"/>
    <p:sldId id="299" r:id="rId21"/>
    <p:sldId id="296" r:id="rId22"/>
    <p:sldId id="286" r:id="rId23"/>
    <p:sldId id="294" r:id="rId24"/>
    <p:sldId id="334" r:id="rId25"/>
    <p:sldId id="328" r:id="rId26"/>
    <p:sldId id="304" r:id="rId27"/>
    <p:sldId id="321" r:id="rId28"/>
    <p:sldId id="335" r:id="rId29"/>
    <p:sldId id="324" r:id="rId30"/>
    <p:sldId id="325" r:id="rId31"/>
    <p:sldId id="326" r:id="rId32"/>
    <p:sldId id="327" r:id="rId33"/>
    <p:sldId id="332" r:id="rId34"/>
    <p:sldId id="336" r:id="rId35"/>
    <p:sldId id="33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7F4"/>
    <a:srgbClr val="000066"/>
    <a:srgbClr val="893611"/>
    <a:srgbClr val="A44114"/>
    <a:srgbClr val="F3B99F"/>
    <a:srgbClr val="B94917"/>
    <a:srgbClr val="FF6600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7155" autoAdjust="0"/>
  </p:normalViewPr>
  <p:slideViewPr>
    <p:cSldViewPr>
      <p:cViewPr varScale="1">
        <p:scale>
          <a:sx n="89" d="100"/>
          <a:sy n="89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Chokkapu" userId="354eaab7ea0f82db" providerId="LiveId" clId="{3F4D5D6C-E7C0-F34C-A28B-73FDED49878A}"/>
    <pc:docChg chg="undo custSel addSld delSld modSld sldOrd">
      <pc:chgData name="Manohar Chokkapu" userId="354eaab7ea0f82db" providerId="LiveId" clId="{3F4D5D6C-E7C0-F34C-A28B-73FDED49878A}" dt="2018-04-27T04:59:01.228" v="1077" actId="20577"/>
      <pc:docMkLst>
        <pc:docMk/>
      </pc:docMkLst>
      <pc:sldChg chg="delSp modSp">
        <pc:chgData name="Manohar Chokkapu" userId="354eaab7ea0f82db" providerId="LiveId" clId="{3F4D5D6C-E7C0-F34C-A28B-73FDED49878A}" dt="2018-04-26T13:27:17.884" v="42" actId="27636"/>
        <pc:sldMkLst>
          <pc:docMk/>
          <pc:sldMk cId="909016520" sldId="279"/>
        </pc:sldMkLst>
        <pc:spChg chg="mod">
          <ac:chgData name="Manohar Chokkapu" userId="354eaab7ea0f82db" providerId="LiveId" clId="{3F4D5D6C-E7C0-F34C-A28B-73FDED49878A}" dt="2018-04-26T13:27:17.884" v="42" actId="27636"/>
          <ac:spMkLst>
            <pc:docMk/>
            <pc:sldMk cId="909016520" sldId="279"/>
            <ac:spMk id="12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33.438" v="27" actId="1076"/>
          <ac:spMkLst>
            <pc:docMk/>
            <pc:sldMk cId="909016520" sldId="279"/>
            <ac:spMk id="17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15.284" v="24" actId="1076"/>
          <ac:spMkLst>
            <pc:docMk/>
            <pc:sldMk cId="909016520" sldId="279"/>
            <ac:spMk id="19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07.245" v="12" actId="478"/>
          <ac:spMkLst>
            <pc:docMk/>
            <pc:sldMk cId="909016520" sldId="279"/>
            <ac:spMk id="21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0.088" v="13" actId="478"/>
          <ac:spMkLst>
            <pc:docMk/>
            <pc:sldMk cId="909016520" sldId="279"/>
            <ac:spMk id="24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5:25.199" v="37" actId="1076"/>
          <ac:spMkLst>
            <pc:docMk/>
            <pc:sldMk cId="909016520" sldId="279"/>
            <ac:spMk id="25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5:03.578" v="35" actId="1076"/>
          <ac:spMkLst>
            <pc:docMk/>
            <pc:sldMk cId="909016520" sldId="279"/>
            <ac:spMk id="26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0.611" v="32" actId="1076"/>
          <ac:spMkLst>
            <pc:docMk/>
            <pc:sldMk cId="909016520" sldId="279"/>
            <ac:spMk id="40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3:25.994" v="26" actId="1076"/>
          <ac:spMkLst>
            <pc:docMk/>
            <pc:sldMk cId="909016520" sldId="279"/>
            <ac:spMk id="41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23.992" v="18" actId="478"/>
          <ac:spMkLst>
            <pc:docMk/>
            <pc:sldMk cId="909016520" sldId="279"/>
            <ac:spMk id="42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8.465" v="16" actId="478"/>
          <ac:spMkLst>
            <pc:docMk/>
            <pc:sldMk cId="909016520" sldId="279"/>
            <ac:spMk id="43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2.980" v="14" actId="478"/>
          <ac:spMkLst>
            <pc:docMk/>
            <pc:sldMk cId="909016520" sldId="279"/>
            <ac:spMk id="46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21.037" v="17" actId="478"/>
          <ac:spMkLst>
            <pc:docMk/>
            <pc:sldMk cId="909016520" sldId="279"/>
            <ac:spMk id="47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5.814" v="33" actId="1076"/>
          <ac:spMkLst>
            <pc:docMk/>
            <pc:sldMk cId="909016520" sldId="279"/>
            <ac:spMk id="48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59.575" v="34" actId="1076"/>
          <ac:spMkLst>
            <pc:docMk/>
            <pc:sldMk cId="909016520" sldId="279"/>
            <ac:spMk id="49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27.793" v="31" actId="1076"/>
          <ac:spMkLst>
            <pc:docMk/>
            <pc:sldMk cId="909016520" sldId="279"/>
            <ac:spMk id="50" creationId="{00000000-0000-0000-0000-000000000000}"/>
          </ac:spMkLst>
        </pc:spChg>
        <pc:spChg chg="del">
          <ac:chgData name="Manohar Chokkapu" userId="354eaab7ea0f82db" providerId="LiveId" clId="{3F4D5D6C-E7C0-F34C-A28B-73FDED49878A}" dt="2018-04-25T09:21:15.859" v="15" actId="478"/>
          <ac:spMkLst>
            <pc:docMk/>
            <pc:sldMk cId="909016520" sldId="279"/>
            <ac:spMk id="51" creationId="{00000000-0000-0000-0000-000000000000}"/>
          </ac:spMkLst>
        </pc:spChg>
        <pc:spChg chg="mod">
          <ac:chgData name="Manohar Chokkapu" userId="354eaab7ea0f82db" providerId="LiveId" clId="{3F4D5D6C-E7C0-F34C-A28B-73FDED49878A}" dt="2018-04-25T09:24:20.548" v="30" actId="1076"/>
          <ac:spMkLst>
            <pc:docMk/>
            <pc:sldMk cId="909016520" sldId="279"/>
            <ac:spMk id="52" creationId="{00000000-0000-0000-0000-000000000000}"/>
          </ac:spMkLst>
        </pc:spChg>
      </pc:sldChg>
      <pc:sldChg chg="modSp">
        <pc:chgData name="Manohar Chokkapu" userId="354eaab7ea0f82db" providerId="LiveId" clId="{3F4D5D6C-E7C0-F34C-A28B-73FDED49878A}" dt="2018-04-26T13:31:23.059" v="488" actId="20577"/>
        <pc:sldMkLst>
          <pc:docMk/>
          <pc:sldMk cId="3818952499" sldId="294"/>
        </pc:sldMkLst>
        <pc:spChg chg="mod">
          <ac:chgData name="Manohar Chokkapu" userId="354eaab7ea0f82db" providerId="LiveId" clId="{3F4D5D6C-E7C0-F34C-A28B-73FDED49878A}" dt="2018-04-26T13:31:23.059" v="488" actId="20577"/>
          <ac:spMkLst>
            <pc:docMk/>
            <pc:sldMk cId="3818952499" sldId="294"/>
            <ac:spMk id="3" creationId="{00000000-0000-0000-0000-000000000000}"/>
          </ac:spMkLst>
        </pc:spChg>
      </pc:sldChg>
      <pc:sldChg chg="modSp">
        <pc:chgData name="Manohar Chokkapu" userId="354eaab7ea0f82db" providerId="LiveId" clId="{3F4D5D6C-E7C0-F34C-A28B-73FDED49878A}" dt="2018-04-26T13:58:09.489" v="1026" actId="20577"/>
        <pc:sldMkLst>
          <pc:docMk/>
          <pc:sldMk cId="777204473" sldId="300"/>
        </pc:sldMkLst>
        <pc:spChg chg="mod">
          <ac:chgData name="Manohar Chokkapu" userId="354eaab7ea0f82db" providerId="LiveId" clId="{3F4D5D6C-E7C0-F34C-A28B-73FDED49878A}" dt="2018-04-26T13:58:09.489" v="1026" actId="20577"/>
          <ac:spMkLst>
            <pc:docMk/>
            <pc:sldMk cId="777204473" sldId="300"/>
            <ac:spMk id="3" creationId="{9B690BD1-9A74-D644-9008-AFFCC2D798A0}"/>
          </ac:spMkLst>
        </pc:spChg>
      </pc:sldChg>
      <pc:sldChg chg="addSp delSp modSp del ord">
        <pc:chgData name="Manohar Chokkapu" userId="354eaab7ea0f82db" providerId="LiveId" clId="{3F4D5D6C-E7C0-F34C-A28B-73FDED49878A}" dt="2018-04-26T13:28:50.229" v="195" actId="2696"/>
        <pc:sldMkLst>
          <pc:docMk/>
          <pc:sldMk cId="2512327401" sldId="301"/>
        </pc:sldMkLst>
        <pc:spChg chg="add del mod">
          <ac:chgData name="Manohar Chokkapu" userId="354eaab7ea0f82db" providerId="LiveId" clId="{3F4D5D6C-E7C0-F34C-A28B-73FDED49878A}" dt="2018-04-26T13:27:25.375" v="61" actId="20577"/>
          <ac:spMkLst>
            <pc:docMk/>
            <pc:sldMk cId="2512327401" sldId="301"/>
            <ac:spMk id="2" creationId="{678A08AB-E7E4-FD40-AF56-B5668EA7FF0C}"/>
          </ac:spMkLst>
        </pc:spChg>
        <pc:spChg chg="mod">
          <ac:chgData name="Manohar Chokkapu" userId="354eaab7ea0f82db" providerId="LiveId" clId="{3F4D5D6C-E7C0-F34C-A28B-73FDED49878A}" dt="2018-04-26T13:28:33.045" v="194" actId="20577"/>
          <ac:spMkLst>
            <pc:docMk/>
            <pc:sldMk cId="2512327401" sldId="301"/>
            <ac:spMk id="3" creationId="{BC0961C9-D1D3-574D-AB96-F18E7D248371}"/>
          </ac:spMkLst>
        </pc:spChg>
      </pc:sldChg>
      <pc:sldChg chg="modSp new">
        <pc:chgData name="Manohar Chokkapu" userId="354eaab7ea0f82db" providerId="LiveId" clId="{3F4D5D6C-E7C0-F34C-A28B-73FDED49878A}" dt="2018-04-26T13:46:23.770" v="731" actId="20577"/>
        <pc:sldMkLst>
          <pc:docMk/>
          <pc:sldMk cId="2457766472" sldId="303"/>
        </pc:sldMkLst>
        <pc:spChg chg="mod">
          <ac:chgData name="Manohar Chokkapu" userId="354eaab7ea0f82db" providerId="LiveId" clId="{3F4D5D6C-E7C0-F34C-A28B-73FDED49878A}" dt="2018-04-26T13:33:09.527" v="503" actId="20577"/>
          <ac:spMkLst>
            <pc:docMk/>
            <pc:sldMk cId="2457766472" sldId="303"/>
            <ac:spMk id="2" creationId="{A87C6E7B-C180-A840-B005-BA7EFB239F89}"/>
          </ac:spMkLst>
        </pc:spChg>
        <pc:spChg chg="mod">
          <ac:chgData name="Manohar Chokkapu" userId="354eaab7ea0f82db" providerId="LiveId" clId="{3F4D5D6C-E7C0-F34C-A28B-73FDED49878A}" dt="2018-04-26T13:46:23.770" v="731" actId="20577"/>
          <ac:spMkLst>
            <pc:docMk/>
            <pc:sldMk cId="2457766472" sldId="303"/>
            <ac:spMk id="3" creationId="{6428765B-3DB4-CA47-86B4-D6FE4937FDCF}"/>
          </ac:spMkLst>
        </pc:spChg>
      </pc:sldChg>
      <pc:sldChg chg="modSp new">
        <pc:chgData name="Manohar Chokkapu" userId="354eaab7ea0f82db" providerId="LiveId" clId="{3F4D5D6C-E7C0-F34C-A28B-73FDED49878A}" dt="2018-04-27T04:59:01.228" v="1077" actId="20577"/>
        <pc:sldMkLst>
          <pc:docMk/>
          <pc:sldMk cId="3033824809" sldId="304"/>
        </pc:sldMkLst>
        <pc:spChg chg="mod">
          <ac:chgData name="Manohar Chokkapu" userId="354eaab7ea0f82db" providerId="LiveId" clId="{3F4D5D6C-E7C0-F34C-A28B-73FDED49878A}" dt="2018-04-26T13:49:12.039" v="739" actId="20577"/>
          <ac:spMkLst>
            <pc:docMk/>
            <pc:sldMk cId="3033824809" sldId="304"/>
            <ac:spMk id="2" creationId="{408565E7-9CEB-7143-85AD-8FB2828E709A}"/>
          </ac:spMkLst>
        </pc:spChg>
        <pc:spChg chg="mod">
          <ac:chgData name="Manohar Chokkapu" userId="354eaab7ea0f82db" providerId="LiveId" clId="{3F4D5D6C-E7C0-F34C-A28B-73FDED49878A}" dt="2018-04-27T04:59:01.228" v="1077" actId="20577"/>
          <ac:spMkLst>
            <pc:docMk/>
            <pc:sldMk cId="3033824809" sldId="304"/>
            <ac:spMk id="3" creationId="{608D6558-91D2-E64E-8E4B-886FFA9796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5/4/2018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har9600/Multilingual-SMS-spam-detection-using-RN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ms-spam-colle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Multi-Lingual </a:t>
            </a:r>
            <a:r>
              <a:rPr lang="en-US" dirty="0"/>
              <a:t>SMS  spam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4809060"/>
            <a:ext cx="6248400" cy="1234899"/>
          </a:xfrm>
        </p:spPr>
        <p:txBody>
          <a:bodyPr>
            <a:normAutofit/>
          </a:bodyPr>
          <a:lstStyle/>
          <a:p>
            <a:r>
              <a:rPr lang="en-US" sz="2000" dirty="0"/>
              <a:t>Ch. Manohar(1407029)</a:t>
            </a:r>
          </a:p>
          <a:p>
            <a:r>
              <a:rPr lang="en-US" sz="2000" dirty="0"/>
              <a:t>Sai Shashank(1407007)</a:t>
            </a:r>
          </a:p>
          <a:p>
            <a:r>
              <a:rPr lang="en-US" sz="2000" dirty="0"/>
              <a:t>Pooja Bharti(1407011)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427" y="2957427"/>
            <a:ext cx="6696745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Under the guidance of </a:t>
            </a:r>
          </a:p>
          <a:p>
            <a:pPr algn="ctr">
              <a:buNone/>
            </a:pPr>
            <a:r>
              <a:rPr lang="en-US" dirty="0"/>
              <a:t>Dr. Akshay Deepak</a:t>
            </a:r>
          </a:p>
          <a:p>
            <a:pPr algn="ctr">
              <a:buNone/>
            </a:pPr>
            <a:r>
              <a:rPr lang="en-US" sz="2000" dirty="0"/>
              <a:t>Assistant Professor</a:t>
            </a:r>
          </a:p>
          <a:p>
            <a:pPr algn="ctr">
              <a:buNone/>
            </a:pPr>
            <a:r>
              <a:rPr lang="en-US" sz="1800" dirty="0"/>
              <a:t>CSE Department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72" y="1196752"/>
            <a:ext cx="1294880" cy="12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 this technique, each message is represented by its unique word’s frequency.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We created corpus of 410 highly occurring words and larger corpuses gave less accuracy.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Numerical representation is given for entire sentence.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65104"/>
            <a:ext cx="4752528" cy="1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391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</a:t>
            </a:r>
            <a:r>
              <a:rPr lang="en-IN" sz="2000" dirty="0"/>
              <a:t>applied different machine learning techniques </a:t>
            </a:r>
            <a:r>
              <a:rPr lang="en-IN" sz="2000" dirty="0" smtClean="0"/>
              <a:t>–</a:t>
            </a:r>
          </a:p>
          <a:p>
            <a:r>
              <a:rPr lang="en-IN" sz="2000" dirty="0" smtClean="0"/>
              <a:t> </a:t>
            </a:r>
            <a:endParaRPr lang="en-IN" sz="2000" dirty="0"/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Support vector machine (svm)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Naive </a:t>
            </a:r>
            <a:r>
              <a:rPr lang="en-US" sz="2000" dirty="0" smtClean="0"/>
              <a:t>Bayes</a:t>
            </a:r>
            <a:endParaRPr lang="en-IN" sz="2000" dirty="0"/>
          </a:p>
          <a:p>
            <a:pPr marL="502920" indent="-457200">
              <a:buFont typeface="+mj-lt"/>
              <a:buAutoNum type="arabicPeriod"/>
            </a:pPr>
            <a:r>
              <a:rPr lang="en-IN" sz="2000" dirty="0"/>
              <a:t>Logistic </a:t>
            </a:r>
            <a:r>
              <a:rPr lang="en-IN" sz="2000" dirty="0" smtClean="0"/>
              <a:t>Regression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K-Nearest </a:t>
            </a:r>
            <a:r>
              <a:rPr lang="en-US" sz="2000" dirty="0" smtClean="0"/>
              <a:t>Neighbors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Decision </a:t>
            </a:r>
            <a:r>
              <a:rPr lang="en-US" sz="2000" dirty="0" smtClean="0"/>
              <a:t>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  <a:p>
            <a:pPr marL="502920" indent="-457200">
              <a:buFont typeface="+mj-lt"/>
              <a:buAutoNum type="arabicPeriod"/>
            </a:pPr>
            <a:endParaRPr lang="en-US" sz="2000" dirty="0"/>
          </a:p>
          <a:p>
            <a:pPr marL="502920" indent="-457200">
              <a:buFont typeface="+mj-lt"/>
              <a:buAutoNum type="arabicPeriod"/>
            </a:pPr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32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b="1" dirty="0" smtClean="0"/>
              <a:t>SVM</a:t>
            </a:r>
            <a:r>
              <a:rPr lang="en-IN" sz="2000" dirty="0" smtClean="0"/>
              <a:t> – A line that splits input variable space.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Naive Bayes </a:t>
            </a:r>
            <a:r>
              <a:rPr lang="en-IN" sz="2000" dirty="0" smtClean="0"/>
              <a:t>– It uses probability to predict different classes based </a:t>
            </a:r>
            <a:r>
              <a:rPr lang="en-IN" sz="2000" dirty="0"/>
              <a:t>on various </a:t>
            </a:r>
            <a:r>
              <a:rPr lang="en-IN" sz="2000" dirty="0" smtClean="0"/>
              <a:t>attributes.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3744416" cy="21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b="1" dirty="0" smtClean="0"/>
              <a:t>Logistic Regression </a:t>
            </a:r>
            <a:r>
              <a:rPr lang="en-IN" sz="2000" dirty="0" smtClean="0"/>
              <a:t>- </a:t>
            </a:r>
            <a:r>
              <a:rPr lang="en-US" sz="2000" dirty="0"/>
              <a:t>It is a statistical Model with one or more independent variable and categorical dependent variable</a:t>
            </a:r>
            <a:r>
              <a:rPr lang="en-US" sz="2400" dirty="0"/>
              <a:t>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K-Nearest </a:t>
            </a:r>
            <a:r>
              <a:rPr lang="en-US" sz="2000" b="1" dirty="0" smtClean="0"/>
              <a:t>Neighbors </a:t>
            </a:r>
            <a:r>
              <a:rPr lang="en-US" sz="2000" dirty="0" smtClean="0"/>
              <a:t>- </a:t>
            </a:r>
            <a:r>
              <a:rPr lang="en-US" sz="2000" dirty="0"/>
              <a:t>An object is classified by a majority vote of its neighbors</a:t>
            </a:r>
            <a:r>
              <a:rPr lang="en-US" sz="2000" dirty="0" smtClean="0"/>
              <a:t>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Decision Tree </a:t>
            </a:r>
            <a:r>
              <a:rPr lang="en-US" sz="2000" dirty="0" smtClean="0"/>
              <a:t>- </a:t>
            </a:r>
            <a:r>
              <a:rPr lang="en-US" sz="2000" dirty="0"/>
              <a:t>It is a tree-like graph or model of decisions and their possible consequences. 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Random Forest </a:t>
            </a:r>
            <a:r>
              <a:rPr lang="en-US" sz="2000" dirty="0" smtClean="0"/>
              <a:t>– It operates by constructing multiple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524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</a:t>
            </a:r>
            <a:r>
              <a:rPr lang="en-IN" dirty="0" smtClean="0"/>
              <a:t>Words(accuracies)-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73938"/>
              </p:ext>
            </p:extLst>
          </p:nvPr>
        </p:nvGraphicFramePr>
        <p:xfrm>
          <a:off x="827584" y="1772814"/>
          <a:ext cx="6600056" cy="36724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7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Naive </a:t>
                      </a:r>
                      <a:r>
                        <a:rPr lang="en-US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 of BoW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 all words are dumped in bag randomly.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bag of words, it does not consider the order of words.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In this model, context of message is ignored.</a:t>
            </a:r>
          </a:p>
          <a:p>
            <a:endParaRPr lang="en-IN" sz="2000" dirty="0" smtClean="0"/>
          </a:p>
          <a:p>
            <a:r>
              <a:rPr lang="en-IN" sz="2000" dirty="0" smtClean="0"/>
              <a:t>For example :</a:t>
            </a:r>
          </a:p>
          <a:p>
            <a:r>
              <a:rPr lang="en-IN" sz="2000" dirty="0" smtClean="0"/>
              <a:t>Text 1 : Are you free? ( a ham SMS )</a:t>
            </a:r>
          </a:p>
          <a:p>
            <a:r>
              <a:rPr lang="en-IN" sz="2000" dirty="0" smtClean="0"/>
              <a:t>Text 2 : Free!! Only for you. ( a spam SMS )</a:t>
            </a:r>
          </a:p>
          <a:p>
            <a:endParaRPr lang="en-IN" sz="2000" dirty="0" smtClean="0"/>
          </a:p>
          <a:p>
            <a:r>
              <a:rPr lang="en-IN" sz="2000" dirty="0" smtClean="0"/>
              <a:t>This model may treat above two sentences in similar manner.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3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overcome?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By remembering context of message.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This can be done by using Recurrent Neural Networks.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8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</a:t>
            </a:r>
            <a:r>
              <a:rPr lang="en-US" dirty="0"/>
              <a:t>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187102" y="1965533"/>
            <a:ext cx="1800200" cy="31453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 bwMode="auto">
          <a:xfrm>
            <a:off x="3255903" y="4956885"/>
            <a:ext cx="2811611" cy="405674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LSTM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ontent Placeholder 11"/>
          <p:cNvSpPr txBox="1">
            <a:spLocks/>
          </p:cNvSpPr>
          <p:nvPr/>
        </p:nvSpPr>
        <p:spPr bwMode="auto">
          <a:xfrm>
            <a:off x="3255903" y="1905417"/>
            <a:ext cx="2808311" cy="4207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Collection </a:t>
            </a:r>
          </a:p>
        </p:txBody>
      </p:sp>
      <p:sp>
        <p:nvSpPr>
          <p:cNvPr id="29" name="Content Placeholder 11"/>
          <p:cNvSpPr txBox="1">
            <a:spLocks/>
          </p:cNvSpPr>
          <p:nvPr/>
        </p:nvSpPr>
        <p:spPr bwMode="auto">
          <a:xfrm>
            <a:off x="3255903" y="3393392"/>
            <a:ext cx="2808312" cy="4653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 bwMode="auto">
          <a:xfrm>
            <a:off x="3255903" y="2662029"/>
            <a:ext cx="2808311" cy="4236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   </a:t>
            </a:r>
            <a:r>
              <a:rPr lang="en-US" sz="2000" kern="0" dirty="0" smtClean="0"/>
              <a:t>  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Labelling</a:t>
            </a:r>
          </a:p>
        </p:txBody>
      </p:sp>
      <p:sp>
        <p:nvSpPr>
          <p:cNvPr id="32" name="Content Placeholder 11"/>
          <p:cNvSpPr txBox="1">
            <a:spLocks/>
          </p:cNvSpPr>
          <p:nvPr/>
        </p:nvSpPr>
        <p:spPr bwMode="auto">
          <a:xfrm>
            <a:off x="3255903" y="4196628"/>
            <a:ext cx="2808311" cy="4405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word2vec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ontent Placeholder 11"/>
          <p:cNvSpPr txBox="1">
            <a:spLocks/>
          </p:cNvSpPr>
          <p:nvPr/>
        </p:nvSpPr>
        <p:spPr bwMode="auto">
          <a:xfrm>
            <a:off x="3255903" y="5836551"/>
            <a:ext cx="1080120" cy="400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SPAM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 bwMode="auto">
          <a:xfrm>
            <a:off x="5032209" y="5836551"/>
            <a:ext cx="1080120" cy="4405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HAM</a:t>
            </a:r>
          </a:p>
        </p:txBody>
      </p:sp>
      <p:sp>
        <p:nvSpPr>
          <p:cNvPr id="35" name="Down Arrow 34"/>
          <p:cNvSpPr/>
          <p:nvPr/>
        </p:nvSpPr>
        <p:spPr bwMode="auto">
          <a:xfrm>
            <a:off x="5594336" y="2473484"/>
            <a:ext cx="215503" cy="44899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4488098" y="309883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3694314" y="5601919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5391039" y="561448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Minus 38"/>
          <p:cNvSpPr/>
          <p:nvPr/>
        </p:nvSpPr>
        <p:spPr bwMode="auto">
          <a:xfrm>
            <a:off x="3435919" y="5578428"/>
            <a:ext cx="2448272" cy="499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Down Arrow 39"/>
          <p:cNvSpPr/>
          <p:nvPr/>
        </p:nvSpPr>
        <p:spPr bwMode="auto">
          <a:xfrm>
            <a:off x="4558407" y="5376701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4488098" y="233837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4488098" y="3867724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Down Arrow 42"/>
          <p:cNvSpPr/>
          <p:nvPr/>
        </p:nvSpPr>
        <p:spPr bwMode="auto">
          <a:xfrm>
            <a:off x="4515475" y="464662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029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W</a:t>
            </a:r>
            <a:r>
              <a:rPr lang="en-US" sz="1800" dirty="0" smtClean="0"/>
              <a:t>ord2vec technique is used for </a:t>
            </a:r>
            <a:r>
              <a:rPr lang="en-US" sz="1800" dirty="0"/>
              <a:t>obtaining numerical representation of words.</a:t>
            </a:r>
            <a:endParaRPr lang="en-IN" sz="18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1800" dirty="0"/>
              <a:t>Word2vec can give near numerical representation of similar words.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570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E520E-AA47-9746-968B-66CCD748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F73C5-D12D-334B-B0AF-AFA15A32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857328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 need to built a dictionary which contains all words of the dataset.</a:t>
            </a:r>
            <a:endParaRPr lang="en-IN" sz="2000" dirty="0"/>
          </a:p>
          <a:p>
            <a:endParaRPr lang="en-US" sz="2000" dirty="0" smtClean="0"/>
          </a:p>
          <a:p>
            <a:r>
              <a:rPr lang="en-US" sz="2000" dirty="0" smtClean="0"/>
              <a:t>Sample </a:t>
            </a:r>
            <a:r>
              <a:rPr lang="en-US" sz="2000" dirty="0"/>
              <a:t>SMS: </a:t>
            </a:r>
            <a:r>
              <a:rPr lang="en-US" sz="2000" b="1" dirty="0"/>
              <a:t>thank you for using state bank internet banking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Sample </a:t>
            </a:r>
            <a:r>
              <a:rPr lang="en-US" sz="2000" dirty="0"/>
              <a:t>dictionary</a:t>
            </a:r>
            <a:r>
              <a:rPr lang="en-US" sz="2000" dirty="0" smtClean="0"/>
              <a:t>:</a:t>
            </a:r>
            <a:endParaRPr lang="en-IN" sz="2000" dirty="0"/>
          </a:p>
          <a:p>
            <a:endParaRPr lang="en-US" sz="2000" dirty="0" smtClean="0"/>
          </a:p>
          <a:p>
            <a:endParaRPr lang="en-IN" dirty="0"/>
          </a:p>
          <a:p>
            <a:pPr marL="560070" indent="-514350">
              <a:buFont typeface="+mj-lt"/>
              <a:buAutoNum type="arabicPeriod"/>
            </a:pPr>
            <a:endParaRPr lang="en-IN" dirty="0"/>
          </a:p>
          <a:p>
            <a:pPr marL="56007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0" y="3967813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Objective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 Collection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 Labelling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Data preprocessing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Bag of Words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Word2vec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LSTM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Our Model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Conclusion and Future </a:t>
            </a:r>
            <a:r>
              <a:rPr lang="en-US" sz="2000" dirty="0" smtClean="0"/>
              <a:t>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3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1CEF-C2A2-B74B-8BFE-4F11295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D5358-9297-F048-972E-67A9F7EF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Sample SMS: </a:t>
            </a:r>
            <a:r>
              <a:rPr lang="en-US" sz="2000" b="1" dirty="0"/>
              <a:t>thank you for using state bank internet banking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we consider word ‘for’ , you and using are</a:t>
            </a:r>
          </a:p>
          <a:p>
            <a:r>
              <a:rPr lang="en-US" sz="2000" dirty="0" smtClean="0"/>
              <a:t>     target words.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84376"/>
            <a:ext cx="198884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C7E5F-9048-4E4C-BCCA-226A2EC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100EF-A23B-4C4B-89B7-B3B704D3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Word2vec </a:t>
            </a:r>
            <a:r>
              <a:rPr lang="en-US" sz="2000" dirty="0"/>
              <a:t>is simple 3-layer Neural Network</a:t>
            </a:r>
            <a:r>
              <a:rPr lang="en-US" sz="2000" dirty="0" smtClean="0"/>
              <a:t>.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04864"/>
            <a:ext cx="6372225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16932"/>
            <a:ext cx="1794565" cy="2636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10" y="2816932"/>
            <a:ext cx="1572530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245424" cy="5433392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 RNN has loops in them that  allow information to be carried across neurons while reading in input.</a:t>
            </a:r>
          </a:p>
          <a:p>
            <a:pPr algn="just"/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81369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</a:t>
            </a:r>
            <a:r>
              <a:rPr lang="en-US" dirty="0" smtClean="0"/>
              <a:t>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LSTM </a:t>
            </a:r>
            <a:r>
              <a:rPr lang="en-US" sz="2000" dirty="0"/>
              <a:t>Networks are special kind of RNN, capable of learning </a:t>
            </a:r>
            <a:r>
              <a:rPr lang="en-IN" sz="2000" dirty="0"/>
              <a:t>long- term </a:t>
            </a:r>
            <a:r>
              <a:rPr lang="en-IN" sz="2000" dirty="0" smtClean="0"/>
              <a:t>dependencies.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3861048"/>
            <a:ext cx="6921856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To perform matrix operations efficiently, we need to make sure that each input data should be of equal length.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So, we did padding to make each message of 200 length.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618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6480720" cy="5370477"/>
          </a:xfrm>
        </p:spPr>
      </p:pic>
    </p:spTree>
    <p:extLst>
      <p:ext uri="{BB962C8B-B14F-4D97-AF65-F5344CB8AC3E}">
        <p14:creationId xmlns:p14="http://schemas.microsoft.com/office/powerpoint/2010/main" val="8084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565E7-9CEB-7143-85AD-8FB2828E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</a:t>
            </a:r>
            <a:r>
              <a:rPr lang="en-US" dirty="0" smtClean="0"/>
              <a:t>Network in our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D6558-91D2-E64E-8E4B-886FFA97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input each word of message into the </a:t>
            </a:r>
            <a:r>
              <a:rPr lang="en-IN" sz="2000" dirty="0"/>
              <a:t>network in a sequence</a:t>
            </a: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Output length of LSTM is 200 and  it is connected 2 node output layer.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These 2 nodes at the end determine whether a SMS is spam or ham.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149080"/>
            <a:ext cx="5697415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89402"/>
              </p:ext>
            </p:extLst>
          </p:nvPr>
        </p:nvGraphicFramePr>
        <p:xfrm>
          <a:off x="683568" y="2309664"/>
          <a:ext cx="6984776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84176"/>
                <a:gridCol w="1728192"/>
                <a:gridCol w="1728192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 Caught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Blocked HAM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97.91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706138"/>
            <a:ext cx="18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Multilingual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0654" y="1772816"/>
            <a:ext cx="227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English (Kaggle)</a:t>
            </a: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0173"/>
              </p:ext>
            </p:extLst>
          </p:nvPr>
        </p:nvGraphicFramePr>
        <p:xfrm>
          <a:off x="752261" y="4365104"/>
          <a:ext cx="6988090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69492"/>
                <a:gridCol w="1979614"/>
                <a:gridCol w="1669492"/>
                <a:gridCol w="166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 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 Caught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Blocked 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Word2vec’s first two layers is directly connected to LSTM’s input. </a:t>
            </a:r>
            <a:endParaRPr lang="en-IN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Accuracies :</a:t>
            </a:r>
          </a:p>
          <a:p>
            <a:r>
              <a:rPr lang="en-IN" sz="2000" dirty="0" smtClean="0"/>
              <a:t>	Kaggle ( English ) – 99.4%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Multi-lingual – 94.2%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068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Technology/Implementation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501862"/>
              </p:ext>
            </p:extLst>
          </p:nvPr>
        </p:nvGraphicFramePr>
        <p:xfrm>
          <a:off x="1016794" y="1988838"/>
          <a:ext cx="5931470" cy="321568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65735"/>
                <a:gridCol w="2965735"/>
              </a:tblGrid>
              <a:tr h="88877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Tools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Spyder ,</a:t>
                      </a:r>
                    </a:p>
                    <a:p>
                      <a:r>
                        <a:rPr lang="en-US" b="0" dirty="0" smtClean="0"/>
                        <a:t>Jupiter Notebook</a:t>
                      </a:r>
                      <a:endParaRPr lang="en-US" b="0" dirty="0"/>
                    </a:p>
                  </a:txBody>
                  <a:tcPr/>
                </a:tc>
              </a:tr>
              <a:tr h="62339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1043612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</a:t>
                      </a:r>
                      <a:r>
                        <a:rPr lang="en-US" baseline="0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Pandas, numpy, tpot,</a:t>
                      </a:r>
                      <a:r>
                        <a:rPr lang="en-US" baseline="0" dirty="0" smtClean="0"/>
                        <a:t> nltk, genism, </a:t>
                      </a:r>
                      <a:r>
                        <a:rPr lang="en-US" dirty="0" smtClean="0"/>
                        <a:t>sklearn ,keras, tensorflow</a:t>
                      </a:r>
                      <a:endParaRPr lang="en-US" dirty="0"/>
                    </a:p>
                  </a:txBody>
                  <a:tcPr/>
                </a:tc>
              </a:tr>
              <a:tr h="659905"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  <a:r>
                        <a:rPr lang="en-US" baseline="0" dirty="0" smtClean="0"/>
                        <a:t>_to_Excel android app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24000"/>
            <a:ext cx="7169224" cy="4411663"/>
          </a:xfrm>
        </p:spPr>
        <p:txBody>
          <a:bodyPr>
            <a:normAutofit/>
          </a:bodyPr>
          <a:lstStyle/>
          <a:p>
            <a:endParaRPr lang="en-US" sz="2000" dirty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have built a </a:t>
            </a:r>
            <a:r>
              <a:rPr lang="en-US" sz="2000" dirty="0"/>
              <a:t>translation-free </a:t>
            </a:r>
            <a:r>
              <a:rPr lang="en-US" sz="2000" dirty="0" smtClean="0">
                <a:latin typeface="+mj-lt"/>
              </a:rPr>
              <a:t>sms spam filter based on frequency of words which lacks context of message.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developed an efficient translation-free recurrent neural architecture to  perform multilingual SMS spam detection which actually remembers the context of SMS.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6696744" cy="4090839"/>
          </a:xfrm>
        </p:spPr>
        <p:txBody>
          <a:bodyPr>
            <a:normAutofit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Manually  labelling of </a:t>
            </a:r>
            <a:r>
              <a:rPr lang="en-US" sz="2000" dirty="0"/>
              <a:t> </a:t>
            </a:r>
            <a:r>
              <a:rPr lang="en-US" sz="2000" dirty="0" smtClean="0"/>
              <a:t>10167 data.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   For </a:t>
            </a:r>
            <a:r>
              <a:rPr lang="en-US" sz="2000" dirty="0" smtClean="0"/>
              <a:t>example-</a:t>
            </a:r>
          </a:p>
          <a:p>
            <a:pPr marL="344487" lvl="1" indent="0">
              <a:buNone/>
            </a:pPr>
            <a:r>
              <a:rPr lang="en-US" sz="14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Recharge your AIRTEL number with Rs.448 &amp; enjoy UNLIMITED ALL Calls (including ROAMING) + 70GB (1GB/Day) + Free SMS for 70 Days! For ALL Phones (4G/3G/2G)</a:t>
            </a:r>
            <a:endParaRPr lang="en-US" sz="14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/>
              <a:t>For someone it might be spam or may be ham.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took 10GB ram while training the model.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have a graphic card to train the model. So, it took lots of time to train.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implemented Lang2vec which is a future scope work, but while training it took beyond our available resources (12GB ram).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980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Efficient multi-lingual SMS spam detection has been achieved using Recurrent Neural Networks.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need to implement stacking on LSTM.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Lang2vec can be used instead of word2vec may give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27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Standard multi-lingual dataset is made publicly available which contains around 10000 records.</a:t>
            </a:r>
          </a:p>
          <a:p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We  made this project publicly available on GitHub.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Link - </a:t>
            </a:r>
            <a:r>
              <a:rPr lang="en-IN" sz="2000" dirty="0" err="1" smtClean="0">
                <a:hlinkClick r:id="rId2"/>
              </a:rPr>
              <a:t>GitHub</a:t>
            </a:r>
            <a:r>
              <a:rPr lang="en-IN" sz="2000" dirty="0" smtClean="0">
                <a:hlinkClick r:id="rId2"/>
              </a:rPr>
              <a:t> link</a:t>
            </a:r>
            <a:r>
              <a:rPr lang="en-IN" sz="2000" dirty="0" smtClean="0"/>
              <a:t>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/>
              <a:t>We are writing a research paper based on this work.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41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116631"/>
            <a:ext cx="9077325" cy="66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Individual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Pooja Barathi – Data labelling, Machine Learning Techniques</a:t>
            </a:r>
            <a:endParaRPr lang="en-IN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Shashank – Bag of words, Machine Learning Techniques, word2vec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Manohar – Word2vec, LSTM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377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996952"/>
            <a:ext cx="5085184" cy="1296144"/>
          </a:xfrm>
        </p:spPr>
        <p:txBody>
          <a:bodyPr>
            <a:normAutofit fontScale="92500"/>
          </a:bodyPr>
          <a:lstStyle/>
          <a:p>
            <a:r>
              <a:rPr lang="en-IN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1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6336704" cy="4339655"/>
          </a:xfrm>
        </p:spPr>
        <p:txBody>
          <a:bodyPr>
            <a:normAutofit/>
          </a:bodyPr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Acc. to ,Gomez Hidalgo </a:t>
            </a:r>
            <a:r>
              <a:rPr lang="en-US" sz="1800" i="1" dirty="0" smtClean="0"/>
              <a:t>et al.</a:t>
            </a:r>
            <a:r>
              <a:rPr lang="en-US" sz="1800" dirty="0" smtClean="0"/>
              <a:t> work to detect mobile phone spam on English and Spanish dataset , Bayesian classifier gives the better result.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In the work of Sakshi Agrawal for Indian messages SVM with the linear kernel had the best accuracy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SVM – 98.23%</a:t>
            </a:r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MNB – 97.87%</a:t>
            </a:r>
            <a:endParaRPr lang="en-US" sz="1800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IN" sz="1800" dirty="0"/>
              <a:t>Distributed Representations </a:t>
            </a:r>
            <a:r>
              <a:rPr lang="en-IN" sz="1800" dirty="0" smtClean="0"/>
              <a:t>of Words </a:t>
            </a:r>
            <a:r>
              <a:rPr lang="en-IN" sz="1800" dirty="0"/>
              <a:t>and </a:t>
            </a:r>
            <a:r>
              <a:rPr lang="en-IN" sz="1800" dirty="0" smtClean="0"/>
              <a:t>Phrases and </a:t>
            </a:r>
            <a:r>
              <a:rPr lang="en-IN" sz="1800" dirty="0"/>
              <a:t>their </a:t>
            </a:r>
            <a:r>
              <a:rPr lang="en-IN" sz="1800" dirty="0" smtClean="0"/>
              <a:t>Compositionality by </a:t>
            </a:r>
            <a:r>
              <a:rPr lang="en-IN" sz="1800" dirty="0"/>
              <a:t>Tomas </a:t>
            </a:r>
            <a:r>
              <a:rPr lang="en-IN" sz="1800" dirty="0" smtClean="0"/>
              <a:t>Mikolov and others. (word2vec)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Long short term memory by </a:t>
            </a:r>
            <a:r>
              <a:rPr lang="en-IN" sz="1800" dirty="0"/>
              <a:t>Sepp </a:t>
            </a:r>
            <a:r>
              <a:rPr lang="en-IN" sz="1800" dirty="0" smtClean="0"/>
              <a:t>Hochreiter </a:t>
            </a:r>
            <a:r>
              <a:rPr lang="en-IN" sz="1800" dirty="0"/>
              <a:t>and </a:t>
            </a:r>
            <a:r>
              <a:rPr lang="en-IN" sz="1800" dirty="0" smtClean="0"/>
              <a:t>Jürgen Schmidhuber. (LSTM)</a:t>
            </a:r>
            <a:endParaRPr lang="en-US" sz="1800" dirty="0" smtClean="0"/>
          </a:p>
          <a:p>
            <a:pPr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60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 model flow chart</a:t>
            </a:r>
            <a:endParaRPr lang="en-IN" dirty="0"/>
          </a:p>
        </p:txBody>
      </p:sp>
      <p:sp>
        <p:nvSpPr>
          <p:cNvPr id="4" name="Content Placeholder 11"/>
          <p:cNvSpPr txBox="1">
            <a:spLocks/>
          </p:cNvSpPr>
          <p:nvPr/>
        </p:nvSpPr>
        <p:spPr bwMode="auto">
          <a:xfrm>
            <a:off x="3255903" y="4956884"/>
            <a:ext cx="2811611" cy="607011"/>
          </a:xfrm>
          <a:prstGeom prst="roundRect">
            <a:avLst>
              <a:gd name="adj" fmla="val 11263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  Machine Learning </a:t>
            </a:r>
          </a:p>
          <a:p>
            <a:pPr algn="ctr"/>
            <a:r>
              <a:rPr lang="en-US" sz="2000" kern="0" dirty="0" smtClean="0"/>
              <a:t>Techniques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11"/>
          <p:cNvSpPr txBox="1">
            <a:spLocks/>
          </p:cNvSpPr>
          <p:nvPr/>
        </p:nvSpPr>
        <p:spPr bwMode="auto">
          <a:xfrm>
            <a:off x="3255903" y="1905417"/>
            <a:ext cx="2808311" cy="4207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</a:t>
            </a:r>
          </a:p>
        </p:txBody>
      </p:sp>
      <p:sp>
        <p:nvSpPr>
          <p:cNvPr id="6" name="Content Placeholder 11"/>
          <p:cNvSpPr txBox="1">
            <a:spLocks/>
          </p:cNvSpPr>
          <p:nvPr/>
        </p:nvSpPr>
        <p:spPr bwMode="auto">
          <a:xfrm>
            <a:off x="3255903" y="3393392"/>
            <a:ext cx="2808312" cy="4653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</a:t>
            </a:r>
          </a:p>
        </p:txBody>
      </p:sp>
      <p:sp>
        <p:nvSpPr>
          <p:cNvPr id="7" name="Content Placeholder 11"/>
          <p:cNvSpPr txBox="1">
            <a:spLocks/>
          </p:cNvSpPr>
          <p:nvPr/>
        </p:nvSpPr>
        <p:spPr bwMode="auto">
          <a:xfrm>
            <a:off x="3255903" y="2662029"/>
            <a:ext cx="2808311" cy="4236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   </a:t>
            </a:r>
            <a:r>
              <a:rPr lang="en-US" sz="2000" kern="0" dirty="0" smtClean="0"/>
              <a:t>  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</a:p>
        </p:txBody>
      </p:sp>
      <p:sp>
        <p:nvSpPr>
          <p:cNvPr id="8" name="Content Placeholder 11"/>
          <p:cNvSpPr txBox="1">
            <a:spLocks/>
          </p:cNvSpPr>
          <p:nvPr/>
        </p:nvSpPr>
        <p:spPr bwMode="auto">
          <a:xfrm>
            <a:off x="3255903" y="4196628"/>
            <a:ext cx="2808311" cy="4405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kern="0" dirty="0" smtClean="0"/>
              <a:t>Bag of words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11"/>
          <p:cNvSpPr txBox="1">
            <a:spLocks/>
          </p:cNvSpPr>
          <p:nvPr/>
        </p:nvSpPr>
        <p:spPr bwMode="auto">
          <a:xfrm>
            <a:off x="3131840" y="6031515"/>
            <a:ext cx="1080120" cy="400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</a:t>
            </a: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 bwMode="auto">
          <a:xfrm>
            <a:off x="5162027" y="6031515"/>
            <a:ext cx="1080120" cy="4405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5594336" y="2473484"/>
            <a:ext cx="215503" cy="44899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488098" y="308049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3779912" y="579649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401844" y="5800203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Minus 14"/>
          <p:cNvSpPr/>
          <p:nvPr/>
        </p:nvSpPr>
        <p:spPr bwMode="auto">
          <a:xfrm>
            <a:off x="3463231" y="5772742"/>
            <a:ext cx="2448272" cy="49926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558407" y="5562161"/>
            <a:ext cx="203297" cy="22206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488098" y="2338377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4488098" y="3867724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515475" y="4646626"/>
            <a:ext cx="289163" cy="31989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029400" cy="4411663"/>
          </a:xfrm>
        </p:spPr>
        <p:txBody>
          <a:bodyPr>
            <a:normAutofit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/>
              <a:t>We also have standard English dataset obtained from kaggle.com</a:t>
            </a:r>
            <a:r>
              <a:rPr lang="en-US" sz="2000" dirty="0" smtClean="0"/>
              <a:t>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built our own multi-lingual dataset, we have collected our own SMSs which contains three different languages and mix of these three languages.</a:t>
            </a:r>
            <a:endParaRPr lang="en-US" sz="2000" dirty="0"/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source </a:t>
            </a:r>
            <a:r>
              <a:rPr lang="en-US" sz="2000" dirty="0" smtClean="0"/>
              <a:t>of standard English dataset -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https://www.kaggle.com/uciml/sms-spam-collection-dataset</a:t>
            </a:r>
            <a:r>
              <a:rPr lang="en-US" sz="2000" dirty="0" smtClean="0"/>
              <a:t>.</a:t>
            </a:r>
            <a:endParaRPr lang="en-US" sz="2000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93805"/>
              </p:ext>
            </p:extLst>
          </p:nvPr>
        </p:nvGraphicFramePr>
        <p:xfrm>
          <a:off x="611560" y="1700802"/>
          <a:ext cx="7097217" cy="46085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4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652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English                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Kaggle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Telugu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46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0808"/>
            <a:ext cx="6597352" cy="4234855"/>
          </a:xfrm>
        </p:spPr>
        <p:txBody>
          <a:bodyPr>
            <a:normAutofit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Divided data among ourselves.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Manually Labelling 4595 records as SPAM or HAM</a:t>
            </a:r>
          </a:p>
          <a:p>
            <a:r>
              <a:rPr lang="en-US" sz="2000" dirty="0" smtClean="0"/>
              <a:t>       based on individual perspective.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3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16832"/>
            <a:ext cx="6809184" cy="4411663"/>
          </a:xfrm>
        </p:spPr>
        <p:txBody>
          <a:bodyPr/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Data Preprocessing means cleaning of the data.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have converted all letters to lowercase.</a:t>
            </a:r>
            <a:endParaRPr lang="en-US" sz="2000" dirty="0"/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removed unnecessary words like a, an, the ….. (stopwords)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And then we applied stemming.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Above two step are done by using nltk module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3739</TotalTime>
  <Words>1098</Words>
  <Application>Microsoft Office PowerPoint</Application>
  <PresentationFormat>On-screen Show (4:3)</PresentationFormat>
  <Paragraphs>277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Wingdings</vt:lpstr>
      <vt:lpstr>Sales training presentation</vt:lpstr>
      <vt:lpstr>Multi-Lingual SMS  spam detection</vt:lpstr>
      <vt:lpstr>Contents</vt:lpstr>
      <vt:lpstr>Objective</vt:lpstr>
      <vt:lpstr>Reference Paper</vt:lpstr>
      <vt:lpstr>Base model flow chart</vt:lpstr>
      <vt:lpstr>Data Collection</vt:lpstr>
      <vt:lpstr>Dataset</vt:lpstr>
      <vt:lpstr>Data Labelling</vt:lpstr>
      <vt:lpstr>Data Pre-processing</vt:lpstr>
      <vt:lpstr>Bag of Words</vt:lpstr>
      <vt:lpstr>Machine Learning Techniques</vt:lpstr>
      <vt:lpstr>Machine Learning Techniques</vt:lpstr>
      <vt:lpstr>Machine Learning Techniques</vt:lpstr>
      <vt:lpstr>Bag of Words(accuracies)-</vt:lpstr>
      <vt:lpstr>Drawbacks of BoW</vt:lpstr>
      <vt:lpstr>How to overcome?</vt:lpstr>
      <vt:lpstr>RNN Model</vt:lpstr>
      <vt:lpstr>Word2Vec</vt:lpstr>
      <vt:lpstr>Building word2vec</vt:lpstr>
      <vt:lpstr>Building word2vec</vt:lpstr>
      <vt:lpstr>Building word2vec</vt:lpstr>
      <vt:lpstr>Recurrent Neural Networks</vt:lpstr>
      <vt:lpstr>Long-Short Term Memory (LSTM)</vt:lpstr>
      <vt:lpstr>Padding</vt:lpstr>
      <vt:lpstr>PowerPoint Presentation</vt:lpstr>
      <vt:lpstr>LSTM Network in our Model</vt:lpstr>
      <vt:lpstr>LSTM Result</vt:lpstr>
      <vt:lpstr>Model 2 </vt:lpstr>
      <vt:lpstr>Technology/Implementation</vt:lpstr>
      <vt:lpstr>Challenges</vt:lpstr>
      <vt:lpstr>Conclusion and Future scope</vt:lpstr>
      <vt:lpstr>Contributions</vt:lpstr>
      <vt:lpstr>PowerPoint Presentation</vt:lpstr>
      <vt:lpstr>Individual contributions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SMS based spam detection</dc:title>
  <dc:creator>Manohar Chokkapu</dc:creator>
  <cp:lastModifiedBy>Manohar Chokkapu</cp:lastModifiedBy>
  <cp:revision>157</cp:revision>
  <dcterms:created xsi:type="dcterms:W3CDTF">2018-02-02T05:25:56Z</dcterms:created>
  <dcterms:modified xsi:type="dcterms:W3CDTF">2018-05-04T04:32:57Z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