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</p:sldMasterIdLst>
  <p:notesMasterIdLst>
    <p:notesMasterId r:id="rId35"/>
  </p:notesMasterIdLst>
  <p:handoutMasterIdLst>
    <p:handoutMasterId r:id="rId36"/>
  </p:handoutMasterIdLst>
  <p:sldIdLst>
    <p:sldId id="269" r:id="rId2"/>
    <p:sldId id="276" r:id="rId3"/>
    <p:sldId id="278" r:id="rId4"/>
    <p:sldId id="319" r:id="rId5"/>
    <p:sldId id="315" r:id="rId6"/>
    <p:sldId id="271" r:id="rId7"/>
    <p:sldId id="289" r:id="rId8"/>
    <p:sldId id="320" r:id="rId9"/>
    <p:sldId id="270" r:id="rId10"/>
    <p:sldId id="305" r:id="rId11"/>
    <p:sldId id="316" r:id="rId12"/>
    <p:sldId id="330" r:id="rId13"/>
    <p:sldId id="331" r:id="rId14"/>
    <p:sldId id="312" r:id="rId15"/>
    <p:sldId id="311" r:id="rId16"/>
    <p:sldId id="318" r:id="rId17"/>
    <p:sldId id="279" r:id="rId18"/>
    <p:sldId id="295" r:id="rId19"/>
    <p:sldId id="297" r:id="rId20"/>
    <p:sldId id="299" r:id="rId21"/>
    <p:sldId id="296" r:id="rId22"/>
    <p:sldId id="286" r:id="rId23"/>
    <p:sldId id="294" r:id="rId24"/>
    <p:sldId id="334" r:id="rId25"/>
    <p:sldId id="328" r:id="rId26"/>
    <p:sldId id="304" r:id="rId27"/>
    <p:sldId id="321" r:id="rId28"/>
    <p:sldId id="324" r:id="rId29"/>
    <p:sldId id="325" r:id="rId30"/>
    <p:sldId id="326" r:id="rId31"/>
    <p:sldId id="327" r:id="rId32"/>
    <p:sldId id="332" r:id="rId33"/>
    <p:sldId id="333" r:id="rId34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20000"/>
      </a:spcBef>
      <a:spcAft>
        <a:spcPct val="0"/>
      </a:spcAft>
      <a:buClr>
        <a:schemeClr val="accent2"/>
      </a:buClr>
      <a:buSzPct val="70000"/>
      <a:buFont typeface="Wingdings" pitchFamily="2" charset="2"/>
      <a:buChar char="l"/>
      <a:defRPr sz="26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buClr>
        <a:schemeClr val="accent2"/>
      </a:buClr>
      <a:buSzPct val="70000"/>
      <a:buFont typeface="Wingdings" pitchFamily="2" charset="2"/>
      <a:buChar char="l"/>
      <a:defRPr sz="2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buClr>
        <a:schemeClr val="accent2"/>
      </a:buClr>
      <a:buSzPct val="70000"/>
      <a:buFont typeface="Wingdings" pitchFamily="2" charset="2"/>
      <a:buChar char="l"/>
      <a:defRPr sz="26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buClr>
        <a:schemeClr val="accent2"/>
      </a:buClr>
      <a:buSzPct val="70000"/>
      <a:buFont typeface="Wingdings" pitchFamily="2" charset="2"/>
      <a:buChar char="l"/>
      <a:defRPr sz="26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buClr>
        <a:schemeClr val="accent2"/>
      </a:buClr>
      <a:buSzPct val="70000"/>
      <a:buFont typeface="Wingdings" pitchFamily="2" charset="2"/>
      <a:buChar char="l"/>
      <a:defRPr sz="2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6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6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6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6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4E7F4"/>
    <a:srgbClr val="000066"/>
    <a:srgbClr val="893611"/>
    <a:srgbClr val="A44114"/>
    <a:srgbClr val="F3B99F"/>
    <a:srgbClr val="B94917"/>
    <a:srgbClr val="FF6600"/>
    <a:srgbClr val="0000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77" autoAdjust="0"/>
    <p:restoredTop sz="97155" autoAdjust="0"/>
  </p:normalViewPr>
  <p:slideViewPr>
    <p:cSldViewPr>
      <p:cViewPr varScale="1">
        <p:scale>
          <a:sx n="89" d="100"/>
          <a:sy n="89" d="100"/>
        </p:scale>
        <p:origin x="1306" y="5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43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nohar Chokkapu" userId="354eaab7ea0f82db" providerId="LiveId" clId="{3F4D5D6C-E7C0-F34C-A28B-73FDED49878A}"/>
    <pc:docChg chg="undo custSel addSld delSld modSld sldOrd">
      <pc:chgData name="Manohar Chokkapu" userId="354eaab7ea0f82db" providerId="LiveId" clId="{3F4D5D6C-E7C0-F34C-A28B-73FDED49878A}" dt="2018-04-27T04:59:01.228" v="1077" actId="20577"/>
      <pc:docMkLst>
        <pc:docMk/>
      </pc:docMkLst>
      <pc:sldChg chg="delSp modSp">
        <pc:chgData name="Manohar Chokkapu" userId="354eaab7ea0f82db" providerId="LiveId" clId="{3F4D5D6C-E7C0-F34C-A28B-73FDED49878A}" dt="2018-04-26T13:27:17.884" v="42" actId="27636"/>
        <pc:sldMkLst>
          <pc:docMk/>
          <pc:sldMk cId="909016520" sldId="279"/>
        </pc:sldMkLst>
        <pc:spChg chg="mod">
          <ac:chgData name="Manohar Chokkapu" userId="354eaab7ea0f82db" providerId="LiveId" clId="{3F4D5D6C-E7C0-F34C-A28B-73FDED49878A}" dt="2018-04-26T13:27:17.884" v="42" actId="27636"/>
          <ac:spMkLst>
            <pc:docMk/>
            <pc:sldMk cId="909016520" sldId="279"/>
            <ac:spMk id="12" creationId="{00000000-0000-0000-0000-000000000000}"/>
          </ac:spMkLst>
        </pc:spChg>
        <pc:spChg chg="mod">
          <ac:chgData name="Manohar Chokkapu" userId="354eaab7ea0f82db" providerId="LiveId" clId="{3F4D5D6C-E7C0-F34C-A28B-73FDED49878A}" dt="2018-04-25T09:23:33.438" v="27" actId="1076"/>
          <ac:spMkLst>
            <pc:docMk/>
            <pc:sldMk cId="909016520" sldId="279"/>
            <ac:spMk id="17" creationId="{00000000-0000-0000-0000-000000000000}"/>
          </ac:spMkLst>
        </pc:spChg>
        <pc:spChg chg="mod">
          <ac:chgData name="Manohar Chokkapu" userId="354eaab7ea0f82db" providerId="LiveId" clId="{3F4D5D6C-E7C0-F34C-A28B-73FDED49878A}" dt="2018-04-25T09:23:15.284" v="24" actId="1076"/>
          <ac:spMkLst>
            <pc:docMk/>
            <pc:sldMk cId="909016520" sldId="279"/>
            <ac:spMk id="19" creationId="{00000000-0000-0000-0000-000000000000}"/>
          </ac:spMkLst>
        </pc:spChg>
        <pc:spChg chg="del">
          <ac:chgData name="Manohar Chokkapu" userId="354eaab7ea0f82db" providerId="LiveId" clId="{3F4D5D6C-E7C0-F34C-A28B-73FDED49878A}" dt="2018-04-25T09:21:07.245" v="12" actId="478"/>
          <ac:spMkLst>
            <pc:docMk/>
            <pc:sldMk cId="909016520" sldId="279"/>
            <ac:spMk id="21" creationId="{00000000-0000-0000-0000-000000000000}"/>
          </ac:spMkLst>
        </pc:spChg>
        <pc:spChg chg="del">
          <ac:chgData name="Manohar Chokkapu" userId="354eaab7ea0f82db" providerId="LiveId" clId="{3F4D5D6C-E7C0-F34C-A28B-73FDED49878A}" dt="2018-04-25T09:21:10.088" v="13" actId="478"/>
          <ac:spMkLst>
            <pc:docMk/>
            <pc:sldMk cId="909016520" sldId="279"/>
            <ac:spMk id="24" creationId="{00000000-0000-0000-0000-000000000000}"/>
          </ac:spMkLst>
        </pc:spChg>
        <pc:spChg chg="mod">
          <ac:chgData name="Manohar Chokkapu" userId="354eaab7ea0f82db" providerId="LiveId" clId="{3F4D5D6C-E7C0-F34C-A28B-73FDED49878A}" dt="2018-04-25T09:25:25.199" v="37" actId="1076"/>
          <ac:spMkLst>
            <pc:docMk/>
            <pc:sldMk cId="909016520" sldId="279"/>
            <ac:spMk id="25" creationId="{00000000-0000-0000-0000-000000000000}"/>
          </ac:spMkLst>
        </pc:spChg>
        <pc:spChg chg="mod">
          <ac:chgData name="Manohar Chokkapu" userId="354eaab7ea0f82db" providerId="LiveId" clId="{3F4D5D6C-E7C0-F34C-A28B-73FDED49878A}" dt="2018-04-25T09:25:03.578" v="35" actId="1076"/>
          <ac:spMkLst>
            <pc:docMk/>
            <pc:sldMk cId="909016520" sldId="279"/>
            <ac:spMk id="26" creationId="{00000000-0000-0000-0000-000000000000}"/>
          </ac:spMkLst>
        </pc:spChg>
        <pc:spChg chg="mod">
          <ac:chgData name="Manohar Chokkapu" userId="354eaab7ea0f82db" providerId="LiveId" clId="{3F4D5D6C-E7C0-F34C-A28B-73FDED49878A}" dt="2018-04-25T09:24:50.611" v="32" actId="1076"/>
          <ac:spMkLst>
            <pc:docMk/>
            <pc:sldMk cId="909016520" sldId="279"/>
            <ac:spMk id="40" creationId="{00000000-0000-0000-0000-000000000000}"/>
          </ac:spMkLst>
        </pc:spChg>
        <pc:spChg chg="mod">
          <ac:chgData name="Manohar Chokkapu" userId="354eaab7ea0f82db" providerId="LiveId" clId="{3F4D5D6C-E7C0-F34C-A28B-73FDED49878A}" dt="2018-04-25T09:23:25.994" v="26" actId="1076"/>
          <ac:spMkLst>
            <pc:docMk/>
            <pc:sldMk cId="909016520" sldId="279"/>
            <ac:spMk id="41" creationId="{00000000-0000-0000-0000-000000000000}"/>
          </ac:spMkLst>
        </pc:spChg>
        <pc:spChg chg="del">
          <ac:chgData name="Manohar Chokkapu" userId="354eaab7ea0f82db" providerId="LiveId" clId="{3F4D5D6C-E7C0-F34C-A28B-73FDED49878A}" dt="2018-04-25T09:21:23.992" v="18" actId="478"/>
          <ac:spMkLst>
            <pc:docMk/>
            <pc:sldMk cId="909016520" sldId="279"/>
            <ac:spMk id="42" creationId="{00000000-0000-0000-0000-000000000000}"/>
          </ac:spMkLst>
        </pc:spChg>
        <pc:spChg chg="del">
          <ac:chgData name="Manohar Chokkapu" userId="354eaab7ea0f82db" providerId="LiveId" clId="{3F4D5D6C-E7C0-F34C-A28B-73FDED49878A}" dt="2018-04-25T09:21:18.465" v="16" actId="478"/>
          <ac:spMkLst>
            <pc:docMk/>
            <pc:sldMk cId="909016520" sldId="279"/>
            <ac:spMk id="43" creationId="{00000000-0000-0000-0000-000000000000}"/>
          </ac:spMkLst>
        </pc:spChg>
        <pc:spChg chg="del">
          <ac:chgData name="Manohar Chokkapu" userId="354eaab7ea0f82db" providerId="LiveId" clId="{3F4D5D6C-E7C0-F34C-A28B-73FDED49878A}" dt="2018-04-25T09:21:12.980" v="14" actId="478"/>
          <ac:spMkLst>
            <pc:docMk/>
            <pc:sldMk cId="909016520" sldId="279"/>
            <ac:spMk id="46" creationId="{00000000-0000-0000-0000-000000000000}"/>
          </ac:spMkLst>
        </pc:spChg>
        <pc:spChg chg="del">
          <ac:chgData name="Manohar Chokkapu" userId="354eaab7ea0f82db" providerId="LiveId" clId="{3F4D5D6C-E7C0-F34C-A28B-73FDED49878A}" dt="2018-04-25T09:21:21.037" v="17" actId="478"/>
          <ac:spMkLst>
            <pc:docMk/>
            <pc:sldMk cId="909016520" sldId="279"/>
            <ac:spMk id="47" creationId="{00000000-0000-0000-0000-000000000000}"/>
          </ac:spMkLst>
        </pc:spChg>
        <pc:spChg chg="mod">
          <ac:chgData name="Manohar Chokkapu" userId="354eaab7ea0f82db" providerId="LiveId" clId="{3F4D5D6C-E7C0-F34C-A28B-73FDED49878A}" dt="2018-04-25T09:24:55.814" v="33" actId="1076"/>
          <ac:spMkLst>
            <pc:docMk/>
            <pc:sldMk cId="909016520" sldId="279"/>
            <ac:spMk id="48" creationId="{00000000-0000-0000-0000-000000000000}"/>
          </ac:spMkLst>
        </pc:spChg>
        <pc:spChg chg="mod">
          <ac:chgData name="Manohar Chokkapu" userId="354eaab7ea0f82db" providerId="LiveId" clId="{3F4D5D6C-E7C0-F34C-A28B-73FDED49878A}" dt="2018-04-25T09:24:59.575" v="34" actId="1076"/>
          <ac:spMkLst>
            <pc:docMk/>
            <pc:sldMk cId="909016520" sldId="279"/>
            <ac:spMk id="49" creationId="{00000000-0000-0000-0000-000000000000}"/>
          </ac:spMkLst>
        </pc:spChg>
        <pc:spChg chg="mod">
          <ac:chgData name="Manohar Chokkapu" userId="354eaab7ea0f82db" providerId="LiveId" clId="{3F4D5D6C-E7C0-F34C-A28B-73FDED49878A}" dt="2018-04-25T09:24:27.793" v="31" actId="1076"/>
          <ac:spMkLst>
            <pc:docMk/>
            <pc:sldMk cId="909016520" sldId="279"/>
            <ac:spMk id="50" creationId="{00000000-0000-0000-0000-000000000000}"/>
          </ac:spMkLst>
        </pc:spChg>
        <pc:spChg chg="del">
          <ac:chgData name="Manohar Chokkapu" userId="354eaab7ea0f82db" providerId="LiveId" clId="{3F4D5D6C-E7C0-F34C-A28B-73FDED49878A}" dt="2018-04-25T09:21:15.859" v="15" actId="478"/>
          <ac:spMkLst>
            <pc:docMk/>
            <pc:sldMk cId="909016520" sldId="279"/>
            <ac:spMk id="51" creationId="{00000000-0000-0000-0000-000000000000}"/>
          </ac:spMkLst>
        </pc:spChg>
        <pc:spChg chg="mod">
          <ac:chgData name="Manohar Chokkapu" userId="354eaab7ea0f82db" providerId="LiveId" clId="{3F4D5D6C-E7C0-F34C-A28B-73FDED49878A}" dt="2018-04-25T09:24:20.548" v="30" actId="1076"/>
          <ac:spMkLst>
            <pc:docMk/>
            <pc:sldMk cId="909016520" sldId="279"/>
            <ac:spMk id="52" creationId="{00000000-0000-0000-0000-000000000000}"/>
          </ac:spMkLst>
        </pc:spChg>
      </pc:sldChg>
      <pc:sldChg chg="modSp">
        <pc:chgData name="Manohar Chokkapu" userId="354eaab7ea0f82db" providerId="LiveId" clId="{3F4D5D6C-E7C0-F34C-A28B-73FDED49878A}" dt="2018-04-26T13:31:23.059" v="488" actId="20577"/>
        <pc:sldMkLst>
          <pc:docMk/>
          <pc:sldMk cId="3818952499" sldId="294"/>
        </pc:sldMkLst>
        <pc:spChg chg="mod">
          <ac:chgData name="Manohar Chokkapu" userId="354eaab7ea0f82db" providerId="LiveId" clId="{3F4D5D6C-E7C0-F34C-A28B-73FDED49878A}" dt="2018-04-26T13:31:23.059" v="488" actId="20577"/>
          <ac:spMkLst>
            <pc:docMk/>
            <pc:sldMk cId="3818952499" sldId="294"/>
            <ac:spMk id="3" creationId="{00000000-0000-0000-0000-000000000000}"/>
          </ac:spMkLst>
        </pc:spChg>
      </pc:sldChg>
      <pc:sldChg chg="modSp">
        <pc:chgData name="Manohar Chokkapu" userId="354eaab7ea0f82db" providerId="LiveId" clId="{3F4D5D6C-E7C0-F34C-A28B-73FDED49878A}" dt="2018-04-26T13:58:09.489" v="1026" actId="20577"/>
        <pc:sldMkLst>
          <pc:docMk/>
          <pc:sldMk cId="777204473" sldId="300"/>
        </pc:sldMkLst>
        <pc:spChg chg="mod">
          <ac:chgData name="Manohar Chokkapu" userId="354eaab7ea0f82db" providerId="LiveId" clId="{3F4D5D6C-E7C0-F34C-A28B-73FDED49878A}" dt="2018-04-26T13:58:09.489" v="1026" actId="20577"/>
          <ac:spMkLst>
            <pc:docMk/>
            <pc:sldMk cId="777204473" sldId="300"/>
            <ac:spMk id="3" creationId="{9B690BD1-9A74-D644-9008-AFFCC2D798A0}"/>
          </ac:spMkLst>
        </pc:spChg>
      </pc:sldChg>
      <pc:sldChg chg="addSp delSp modSp del ord">
        <pc:chgData name="Manohar Chokkapu" userId="354eaab7ea0f82db" providerId="LiveId" clId="{3F4D5D6C-E7C0-F34C-A28B-73FDED49878A}" dt="2018-04-26T13:28:50.229" v="195" actId="2696"/>
        <pc:sldMkLst>
          <pc:docMk/>
          <pc:sldMk cId="2512327401" sldId="301"/>
        </pc:sldMkLst>
        <pc:spChg chg="add del mod">
          <ac:chgData name="Manohar Chokkapu" userId="354eaab7ea0f82db" providerId="LiveId" clId="{3F4D5D6C-E7C0-F34C-A28B-73FDED49878A}" dt="2018-04-26T13:27:25.375" v="61" actId="20577"/>
          <ac:spMkLst>
            <pc:docMk/>
            <pc:sldMk cId="2512327401" sldId="301"/>
            <ac:spMk id="2" creationId="{678A08AB-E7E4-FD40-AF56-B5668EA7FF0C}"/>
          </ac:spMkLst>
        </pc:spChg>
        <pc:spChg chg="mod">
          <ac:chgData name="Manohar Chokkapu" userId="354eaab7ea0f82db" providerId="LiveId" clId="{3F4D5D6C-E7C0-F34C-A28B-73FDED49878A}" dt="2018-04-26T13:28:33.045" v="194" actId="20577"/>
          <ac:spMkLst>
            <pc:docMk/>
            <pc:sldMk cId="2512327401" sldId="301"/>
            <ac:spMk id="3" creationId="{BC0961C9-D1D3-574D-AB96-F18E7D248371}"/>
          </ac:spMkLst>
        </pc:spChg>
      </pc:sldChg>
      <pc:sldChg chg="modSp new">
        <pc:chgData name="Manohar Chokkapu" userId="354eaab7ea0f82db" providerId="LiveId" clId="{3F4D5D6C-E7C0-F34C-A28B-73FDED49878A}" dt="2018-04-26T13:46:23.770" v="731" actId="20577"/>
        <pc:sldMkLst>
          <pc:docMk/>
          <pc:sldMk cId="2457766472" sldId="303"/>
        </pc:sldMkLst>
        <pc:spChg chg="mod">
          <ac:chgData name="Manohar Chokkapu" userId="354eaab7ea0f82db" providerId="LiveId" clId="{3F4D5D6C-E7C0-F34C-A28B-73FDED49878A}" dt="2018-04-26T13:33:09.527" v="503" actId="20577"/>
          <ac:spMkLst>
            <pc:docMk/>
            <pc:sldMk cId="2457766472" sldId="303"/>
            <ac:spMk id="2" creationId="{A87C6E7B-C180-A840-B005-BA7EFB239F89}"/>
          </ac:spMkLst>
        </pc:spChg>
        <pc:spChg chg="mod">
          <ac:chgData name="Manohar Chokkapu" userId="354eaab7ea0f82db" providerId="LiveId" clId="{3F4D5D6C-E7C0-F34C-A28B-73FDED49878A}" dt="2018-04-26T13:46:23.770" v="731" actId="20577"/>
          <ac:spMkLst>
            <pc:docMk/>
            <pc:sldMk cId="2457766472" sldId="303"/>
            <ac:spMk id="3" creationId="{6428765B-3DB4-CA47-86B4-D6FE4937FDCF}"/>
          </ac:spMkLst>
        </pc:spChg>
      </pc:sldChg>
      <pc:sldChg chg="modSp new">
        <pc:chgData name="Manohar Chokkapu" userId="354eaab7ea0f82db" providerId="LiveId" clId="{3F4D5D6C-E7C0-F34C-A28B-73FDED49878A}" dt="2018-04-27T04:59:01.228" v="1077" actId="20577"/>
        <pc:sldMkLst>
          <pc:docMk/>
          <pc:sldMk cId="3033824809" sldId="304"/>
        </pc:sldMkLst>
        <pc:spChg chg="mod">
          <ac:chgData name="Manohar Chokkapu" userId="354eaab7ea0f82db" providerId="LiveId" clId="{3F4D5D6C-E7C0-F34C-A28B-73FDED49878A}" dt="2018-04-26T13:49:12.039" v="739" actId="20577"/>
          <ac:spMkLst>
            <pc:docMk/>
            <pc:sldMk cId="3033824809" sldId="304"/>
            <ac:spMk id="2" creationId="{408565E7-9CEB-7143-85AD-8FB2828E709A}"/>
          </ac:spMkLst>
        </pc:spChg>
        <pc:spChg chg="mod">
          <ac:chgData name="Manohar Chokkapu" userId="354eaab7ea0f82db" providerId="LiveId" clId="{3F4D5D6C-E7C0-F34C-A28B-73FDED49878A}" dt="2018-04-27T04:59:01.228" v="1077" actId="20577"/>
          <ac:spMkLst>
            <pc:docMk/>
            <pc:sldMk cId="3033824809" sldId="304"/>
            <ac:spMk id="3" creationId="{608D6558-91D2-E64E-8E4B-886FFA97964A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348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348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fld id="{F0B6EC5B-DE15-4B62-9DC0-DE1BD893DD16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8682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66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66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fld id="{823FACB9-4E35-4CB3-835A-2EBF55FAEDE3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8694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3FACB9-4E35-4CB3-835A-2EBF55FAEDE3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3549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47112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47113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14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15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16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17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18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19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20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21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22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23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24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25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26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27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28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29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30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31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32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33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34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35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36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37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38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39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40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41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42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43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47144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7107" name="Title Placeholder 1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400"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47108" name="Text Placeholder 2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Tx/>
              <a:buNone/>
              <a:defRPr sz="2900"/>
            </a:lvl1pPr>
          </a:lstStyle>
          <a:p>
            <a:pPr lvl="0"/>
            <a:r>
              <a:rPr lang="en-US" altLang="en-US" noProof="0"/>
              <a:t>Click to edit Master subtitle style</a:t>
            </a:r>
            <a:endParaRPr lang="en-US" altLang="en-US" noProof="0" dirty="0"/>
          </a:p>
        </p:txBody>
      </p:sp>
      <p:sp>
        <p:nvSpPr>
          <p:cNvPr id="47109" name="Date Placeholder 3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fld id="{3259C393-9A2B-45A2-8E4E-FAFA5413C1FC}" type="datetime1">
              <a:rPr lang="en-US" altLang="en-US" smtClean="0"/>
              <a:pPr/>
              <a:t>5/3/2018</a:t>
            </a:fld>
            <a:endParaRPr lang="en-US" altLang="en-US" dirty="0"/>
          </a:p>
        </p:txBody>
      </p:sp>
      <p:sp>
        <p:nvSpPr>
          <p:cNvPr id="47110" name="Footer Placeholder 4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dirty="0"/>
              <a:t>Add a footer</a:t>
            </a:r>
          </a:p>
        </p:txBody>
      </p:sp>
      <p:sp>
        <p:nvSpPr>
          <p:cNvPr id="47111" name="Slide Number Placeholder 5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E945280F-DE53-48B1-9FB9-96A39916642A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 marL="4572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C67B00-BE02-4BB9-B9A5-D51D0D1A821E}" type="datetime1">
              <a:rPr lang="en-US" altLang="en-US" smtClean="0"/>
              <a:pPr/>
              <a:t>5/3/2018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2E90EB-6CA4-453F-8712-C339590DE034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13127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57950" y="228600"/>
            <a:ext cx="2076450" cy="57070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228600"/>
            <a:ext cx="6076950" cy="5707063"/>
          </a:xfrm>
        </p:spPr>
        <p:txBody>
          <a:bodyPr vert="eaVert"/>
          <a:lstStyle>
            <a:lvl1pPr marL="4572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FA2D16B-FB7D-484B-A659-F70C0EEA95A8}" type="datetime1">
              <a:rPr lang="en-US" altLang="en-US" smtClean="0"/>
              <a:pPr/>
              <a:t>5/3/2018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D251BA-4196-46F7-BF5E-DE37F6712AD1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5170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572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158947-7A00-4A76-84B1-1B2119E03B78}" type="datetime1">
              <a:rPr lang="en-US" altLang="en-US" smtClean="0"/>
              <a:pPr/>
              <a:t>5/3/2018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C6F290-D301-4864-9490-340EF11588D9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36072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D91BFB3-8F1B-477F-B96F-8BA65B2D4AD3}" type="datetime1">
              <a:rPr lang="en-US" altLang="en-US" smtClean="0"/>
              <a:pPr/>
              <a:t>5/3/2018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208CE1-DD55-4A43-A479-EF83A2DC3985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21975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1524000"/>
            <a:ext cx="3619500" cy="4411663"/>
          </a:xfrm>
        </p:spPr>
        <p:txBody>
          <a:bodyPr/>
          <a:lstStyle>
            <a:lvl1pPr marL="45720" indent="0">
              <a:buFontTx/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4900" y="1524000"/>
            <a:ext cx="3619500" cy="4411663"/>
          </a:xfrm>
        </p:spPr>
        <p:txBody>
          <a:bodyPr/>
          <a:lstStyle>
            <a:lvl1pPr marL="45720" indent="0">
              <a:buFontTx/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493DC1E-4DED-43A8-89C3-4163E3A75CBB}" type="datetime1">
              <a:rPr lang="en-US" altLang="en-US" smtClean="0"/>
              <a:pPr/>
              <a:t>5/3/2018</a:t>
            </a:fld>
            <a:endParaRPr lang="en-US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27AF89-6755-46F5-BBCF-E571D7F311A5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37358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 marL="45720" indent="0">
              <a:buFontTx/>
              <a:buNone/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 marL="45720" indent="0">
              <a:buFontTx/>
              <a:buNone/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676BA95-CF00-41A1-A420-966FC66619DA}" type="datetime1">
              <a:rPr lang="en-US" altLang="en-US" smtClean="0"/>
              <a:pPr/>
              <a:t>5/3/2018</a:t>
            </a:fld>
            <a:endParaRPr lang="en-US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6BE3C0-1208-4260-82C3-0EB040027195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93253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0CD8A93-8C14-4267-B95F-FE4BE0AB69DE}" type="datetime1">
              <a:rPr lang="en-US" altLang="en-US" smtClean="0"/>
              <a:pPr/>
              <a:t>5/3/2018</a:t>
            </a:fld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F02DF6-5EF1-449D-8E8F-F40E7D2FCBC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67368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E05897D-7D60-41CE-AECE-5AF4DAA0D447}" type="datetime1">
              <a:rPr lang="en-US" altLang="en-US" smtClean="0"/>
              <a:pPr/>
              <a:t>5/3/2018</a:t>
            </a:fld>
            <a:endParaRPr lang="en-US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3460AA-1533-4548-8781-A6D0EAE276D6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51094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 marL="45720" indent="0">
              <a:buFontTx/>
              <a:buNone/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1919950-C514-47F9-AEFE-38055CCEE8E4}" type="datetime1">
              <a:rPr lang="en-US" altLang="en-US" smtClean="0"/>
              <a:pPr/>
              <a:t>5/3/2018</a:t>
            </a:fld>
            <a:endParaRPr lang="en-US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386842-FEC9-453F-B6F7-7C945F3A2D73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30924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86D2572-3AEE-4103-AD61-E3B66B0BAB81}" type="datetime1">
              <a:rPr lang="en-US" altLang="en-US" smtClean="0"/>
              <a:pPr/>
              <a:t>5/3/2018</a:t>
            </a:fld>
            <a:endParaRPr lang="en-US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6DA581-ADE3-4A40-91CB-711A776CAC29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11566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46088" name="Group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46089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090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091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092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093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094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095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096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097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098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099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00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01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02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03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04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05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06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07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08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09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10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11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12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13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14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15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16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17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18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19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46083" name="Title Placeholder 1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228600"/>
            <a:ext cx="76962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46084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43000" y="1524000"/>
            <a:ext cx="7391400" cy="4411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US" altLang="en-US" dirty="0"/>
          </a:p>
        </p:txBody>
      </p:sp>
      <p:sp>
        <p:nvSpPr>
          <p:cNvPr id="46085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000"/>
            </a:lvl1pPr>
          </a:lstStyle>
          <a:p>
            <a:fld id="{375B0982-7648-47FF-97D6-16483483F3D5}" type="datetime1">
              <a:rPr lang="en-US" altLang="en-US" smtClean="0"/>
              <a:pPr/>
              <a:t>5/3/2018</a:t>
            </a:fld>
            <a:endParaRPr lang="en-US" altLang="en-US" dirty="0"/>
          </a:p>
        </p:txBody>
      </p:sp>
      <p:sp>
        <p:nvSpPr>
          <p:cNvPr id="46086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ClrTx/>
              <a:buSzTx/>
              <a:buFontTx/>
              <a:buNone/>
              <a:defRPr sz="1000"/>
            </a:lvl1pPr>
          </a:lstStyle>
          <a:p>
            <a:r>
              <a:rPr lang="en-US" altLang="en-US" dirty="0"/>
              <a:t>Add a footer</a:t>
            </a:r>
          </a:p>
        </p:txBody>
      </p:sp>
      <p:sp>
        <p:nvSpPr>
          <p:cNvPr id="46087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000"/>
            </a:lvl1pPr>
          </a:lstStyle>
          <a:p>
            <a:fld id="{D7E5119E-5338-4B55-81DC-57EAC9440FD0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9pPr>
    </p:titleStyle>
    <p:bodyStyle>
      <a:lvl1pPr marL="45720" indent="0" algn="l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SzPct val="120000"/>
        <a:buFontTx/>
        <a:buNone/>
        <a:defRPr sz="27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1" fontAlgn="base" hangingPunct="1">
        <a:spcBef>
          <a:spcPct val="0"/>
        </a:spcBef>
        <a:spcAft>
          <a:spcPct val="25000"/>
        </a:spcAft>
        <a:buClr>
          <a:schemeClr val="accent2">
            <a:lumMod val="75000"/>
          </a:schemeClr>
        </a:buClr>
        <a:buSzPct val="55000"/>
        <a:buFont typeface="Wingdings" pitchFamily="2" charset="2"/>
        <a:buChar char="l"/>
        <a:defRPr sz="2400">
          <a:solidFill>
            <a:schemeClr val="tx1"/>
          </a:solidFill>
          <a:latin typeface="+mn-lt"/>
        </a:defRPr>
      </a:lvl2pPr>
      <a:lvl3pPr marL="987425" indent="-293688" algn="l" rtl="0" eaLnBrk="1" fontAlgn="base" hangingPunct="1">
        <a:spcBef>
          <a:spcPct val="0"/>
        </a:spcBef>
        <a:spcAft>
          <a:spcPct val="25000"/>
        </a:spcAft>
        <a:buClr>
          <a:schemeClr val="accent1">
            <a:lumMod val="50000"/>
          </a:schemeClr>
        </a:buClr>
        <a:buSzPct val="50000"/>
        <a:buFont typeface="Wingdings" pitchFamily="2" charset="2"/>
        <a:buChar char="l"/>
        <a:defRPr sz="2200">
          <a:solidFill>
            <a:schemeClr val="tx1"/>
          </a:solidFill>
          <a:latin typeface="+mn-lt"/>
        </a:defRPr>
      </a:lvl3pPr>
      <a:lvl4pPr marL="1281113" indent="-292100" algn="l" rtl="0" eaLnBrk="1" fontAlgn="base" hangingPunct="1">
        <a:spcBef>
          <a:spcPct val="20000"/>
        </a:spcBef>
        <a:spcAft>
          <a:spcPct val="0"/>
        </a:spcAft>
        <a:buClr>
          <a:schemeClr val="tx2">
            <a:lumMod val="75000"/>
          </a:schemeClr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4pPr>
      <a:lvl5pPr marL="1598613" indent="-315913" algn="l" rtl="0" eaLnBrk="1" fontAlgn="base" hangingPunct="1">
        <a:spcBef>
          <a:spcPct val="20000"/>
        </a:spcBef>
        <a:spcAft>
          <a:spcPct val="0"/>
        </a:spcAft>
        <a:buClr>
          <a:schemeClr val="accent3">
            <a:lumMod val="50000"/>
          </a:schemeClr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1920240" indent="-315913" algn="l" rtl="0" eaLnBrk="1" fontAlgn="base" hangingPunct="1">
        <a:spcBef>
          <a:spcPct val="20000"/>
        </a:spcBef>
        <a:spcAft>
          <a:spcPct val="0"/>
        </a:spcAft>
        <a:buClr>
          <a:schemeClr val="accent6">
            <a:lumMod val="50000"/>
          </a:schemeClr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240280" indent="-315913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50000"/>
          </a:schemeClr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2651760" indent="-315913" algn="l" rtl="0" eaLnBrk="1" fontAlgn="base" hangingPunct="1">
        <a:spcBef>
          <a:spcPct val="20000"/>
        </a:spcBef>
        <a:spcAft>
          <a:spcPct val="0"/>
        </a:spcAft>
        <a:buClr>
          <a:schemeClr val="bg2">
            <a:lumMod val="75000"/>
          </a:schemeClr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108960" indent="-315913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50000"/>
          </a:schemeClr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anohar9600/Multilingual-SMS-spam-detection-using-RNN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uciml/sms-spam-collection-dataset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70486D98-0B9B-4C4E-A25F-64BA4C5DBB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Multi-Lingual </a:t>
            </a:r>
            <a:r>
              <a:rPr lang="en-US" dirty="0"/>
              <a:t>SMS  spam detection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D655BBED-E65C-4B70-99E3-9318D4F249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1600" y="4809060"/>
            <a:ext cx="6248400" cy="1234899"/>
          </a:xfrm>
        </p:spPr>
        <p:txBody>
          <a:bodyPr>
            <a:normAutofit/>
          </a:bodyPr>
          <a:lstStyle/>
          <a:p>
            <a:r>
              <a:rPr lang="en-US" sz="2000" dirty="0"/>
              <a:t>Ch. Manohar(1407029)</a:t>
            </a:r>
          </a:p>
          <a:p>
            <a:r>
              <a:rPr lang="en-US" sz="2000" dirty="0"/>
              <a:t>Sai Shashank(1407007)</a:t>
            </a:r>
          </a:p>
          <a:p>
            <a:r>
              <a:rPr lang="en-US" sz="2000" dirty="0"/>
              <a:t>Pooja Bharti(1407011)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47427" y="2957427"/>
            <a:ext cx="6696745" cy="1711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dirty="0"/>
              <a:t>Under the guidance of </a:t>
            </a:r>
          </a:p>
          <a:p>
            <a:pPr algn="ctr">
              <a:buNone/>
            </a:pPr>
            <a:r>
              <a:rPr lang="en-US" dirty="0"/>
              <a:t>Dr. Akshay Deepak</a:t>
            </a:r>
          </a:p>
          <a:p>
            <a:pPr algn="ctr">
              <a:buNone/>
            </a:pPr>
            <a:r>
              <a:rPr lang="en-US" sz="2000" dirty="0"/>
              <a:t>Assistant Professor</a:t>
            </a:r>
          </a:p>
          <a:p>
            <a:pPr algn="ctr">
              <a:buNone/>
            </a:pPr>
            <a:r>
              <a:rPr lang="en-US" sz="1800" dirty="0"/>
              <a:t>CSE Department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4172" y="1196752"/>
            <a:ext cx="1294880" cy="1250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484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Bag of Words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02920" indent="-457200">
              <a:buFont typeface="Arial" panose="020B0604020202020204" pitchFamily="34" charset="0"/>
              <a:buChar char="•"/>
            </a:pPr>
            <a:endParaRPr lang="en-IN" sz="2000" dirty="0" smtClean="0"/>
          </a:p>
          <a:p>
            <a:pPr marL="388620" indent="-342900">
              <a:buFont typeface="Arial" panose="020B0604020202020204" pitchFamily="34" charset="0"/>
              <a:buChar char="•"/>
            </a:pPr>
            <a:r>
              <a:rPr lang="en-IN" sz="2000" dirty="0" smtClean="0"/>
              <a:t>In this technique, each message is represented by its unique word’s frequency.</a:t>
            </a:r>
          </a:p>
          <a:p>
            <a:pPr marL="388620" indent="-342900">
              <a:buFont typeface="Arial" panose="020B0604020202020204" pitchFamily="34" charset="0"/>
              <a:buChar char="•"/>
            </a:pPr>
            <a:r>
              <a:rPr lang="en-IN" sz="2000" dirty="0" smtClean="0"/>
              <a:t>We created corpus of 410 highly occurring words and larger corpuses gave less accuracy.</a:t>
            </a:r>
          </a:p>
          <a:p>
            <a:pPr marL="388620" indent="-342900">
              <a:buFont typeface="Arial" panose="020B0604020202020204" pitchFamily="34" charset="0"/>
              <a:buChar char="•"/>
            </a:pPr>
            <a:r>
              <a:rPr lang="en-IN" sz="2000" dirty="0" smtClean="0"/>
              <a:t>Numerical representation is given for entire sentence.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4365104"/>
            <a:ext cx="4752528" cy="1509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101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Machine Learning Techniques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5616" y="1700808"/>
            <a:ext cx="7391400" cy="4411663"/>
          </a:xfrm>
        </p:spPr>
        <p:txBody>
          <a:bodyPr>
            <a:normAutofit/>
          </a:bodyPr>
          <a:lstStyle/>
          <a:p>
            <a:pPr marL="502920" indent="-457200">
              <a:buFont typeface="Arial" panose="020B0604020202020204" pitchFamily="34" charset="0"/>
              <a:buChar char="•"/>
            </a:pPr>
            <a:endParaRPr lang="en-IN" sz="2000" dirty="0" smtClean="0"/>
          </a:p>
          <a:p>
            <a:pPr marL="502920" indent="-457200">
              <a:buFont typeface="Arial" panose="020B0604020202020204" pitchFamily="34" charset="0"/>
              <a:buChar char="•"/>
            </a:pPr>
            <a:r>
              <a:rPr lang="en-IN" sz="2000" dirty="0" smtClean="0"/>
              <a:t>We </a:t>
            </a:r>
            <a:r>
              <a:rPr lang="en-IN" sz="2000" dirty="0"/>
              <a:t>applied different machine learning techniques </a:t>
            </a:r>
            <a:r>
              <a:rPr lang="en-IN" sz="2000" dirty="0" smtClean="0"/>
              <a:t>–</a:t>
            </a:r>
          </a:p>
          <a:p>
            <a:r>
              <a:rPr lang="en-IN" sz="2000" dirty="0" smtClean="0"/>
              <a:t> </a:t>
            </a:r>
            <a:endParaRPr lang="en-IN" sz="2000" dirty="0"/>
          </a:p>
          <a:p>
            <a:pPr marL="502920" indent="-457200">
              <a:buFont typeface="+mj-lt"/>
              <a:buAutoNum type="arabicPeriod"/>
            </a:pPr>
            <a:r>
              <a:rPr lang="en-IN" sz="2000" dirty="0"/>
              <a:t>Support vector machine (svm)</a:t>
            </a:r>
          </a:p>
          <a:p>
            <a:pPr marL="502920" indent="-457200">
              <a:buFont typeface="+mj-lt"/>
              <a:buAutoNum type="arabicPeriod"/>
            </a:pPr>
            <a:r>
              <a:rPr lang="en-US" sz="2000" dirty="0"/>
              <a:t>Naive </a:t>
            </a:r>
            <a:r>
              <a:rPr lang="en-US" sz="2000" dirty="0" smtClean="0"/>
              <a:t>Bayes</a:t>
            </a:r>
            <a:endParaRPr lang="en-IN" sz="2000" dirty="0"/>
          </a:p>
          <a:p>
            <a:pPr marL="502920" indent="-457200">
              <a:buFont typeface="+mj-lt"/>
              <a:buAutoNum type="arabicPeriod"/>
            </a:pPr>
            <a:r>
              <a:rPr lang="en-IN" sz="2000" dirty="0"/>
              <a:t>Logistic </a:t>
            </a:r>
            <a:r>
              <a:rPr lang="en-IN" sz="2000" dirty="0" smtClean="0"/>
              <a:t>Regression</a:t>
            </a:r>
          </a:p>
          <a:p>
            <a:pPr marL="502920" indent="-457200">
              <a:buFont typeface="+mj-lt"/>
              <a:buAutoNum type="arabicPeriod"/>
            </a:pPr>
            <a:r>
              <a:rPr lang="en-US" sz="2000" dirty="0"/>
              <a:t>K-Nearest </a:t>
            </a:r>
            <a:r>
              <a:rPr lang="en-US" sz="2000" dirty="0" smtClean="0"/>
              <a:t>Neighbors</a:t>
            </a:r>
          </a:p>
          <a:p>
            <a:pPr marL="502920" indent="-457200">
              <a:buFont typeface="+mj-lt"/>
              <a:buAutoNum type="arabicPeriod"/>
            </a:pPr>
            <a:r>
              <a:rPr lang="en-US" sz="2000" dirty="0"/>
              <a:t>Decision </a:t>
            </a:r>
            <a:r>
              <a:rPr lang="en-US" sz="2000" dirty="0" smtClean="0"/>
              <a:t>Tree</a:t>
            </a:r>
          </a:p>
          <a:p>
            <a:pPr marL="502920" indent="-457200">
              <a:buFont typeface="+mj-lt"/>
              <a:buAutoNum type="arabicPeriod"/>
            </a:pPr>
            <a:r>
              <a:rPr lang="en-US" sz="2000" dirty="0"/>
              <a:t>Random Forest</a:t>
            </a:r>
          </a:p>
          <a:p>
            <a:pPr marL="502920" indent="-457200">
              <a:buFont typeface="+mj-lt"/>
              <a:buAutoNum type="arabicPeriod"/>
            </a:pPr>
            <a:endParaRPr lang="en-US" sz="2000" dirty="0"/>
          </a:p>
          <a:p>
            <a:pPr marL="502920" indent="-457200">
              <a:buFont typeface="+mj-lt"/>
              <a:buAutoNum type="arabicPeriod"/>
            </a:pPr>
            <a:endParaRPr lang="en-US" sz="2000" dirty="0"/>
          </a:p>
          <a:p>
            <a:pPr marL="502920" indent="-457200">
              <a:buFont typeface="+mj-lt"/>
              <a:buAutoNum type="arabicPeriod"/>
            </a:pPr>
            <a:endParaRPr lang="en-IN" sz="2000" dirty="0" smtClean="0"/>
          </a:p>
          <a:p>
            <a:pPr marL="502920" indent="-457200">
              <a:buFont typeface="+mj-lt"/>
              <a:buAutoNum type="arabicPeriod"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893273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Machine Learning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02920" indent="-457200">
              <a:buFont typeface="Arial" panose="020B0604020202020204" pitchFamily="34" charset="0"/>
              <a:buChar char="•"/>
            </a:pPr>
            <a:endParaRPr lang="en-IN" sz="2000" dirty="0" smtClean="0"/>
          </a:p>
          <a:p>
            <a:pPr marL="502920" indent="-457200">
              <a:buFont typeface="Arial" panose="020B0604020202020204" pitchFamily="34" charset="0"/>
              <a:buChar char="•"/>
            </a:pPr>
            <a:r>
              <a:rPr lang="en-IN" sz="2000" b="1" dirty="0" smtClean="0"/>
              <a:t>SVM</a:t>
            </a:r>
            <a:r>
              <a:rPr lang="en-IN" sz="2000" dirty="0" smtClean="0"/>
              <a:t> – A line that splits input variable space.</a:t>
            </a:r>
          </a:p>
          <a:p>
            <a:pPr marL="502920" indent="-457200">
              <a:buFont typeface="Arial" panose="020B0604020202020204" pitchFamily="34" charset="0"/>
              <a:buChar char="•"/>
            </a:pPr>
            <a:r>
              <a:rPr lang="en-IN" sz="2000" b="1" dirty="0"/>
              <a:t>Naive Bayes </a:t>
            </a:r>
            <a:r>
              <a:rPr lang="en-IN" sz="2000" dirty="0" smtClean="0"/>
              <a:t>– It uses probability to predict different classes based </a:t>
            </a:r>
            <a:r>
              <a:rPr lang="en-IN" sz="2000" dirty="0"/>
              <a:t>on various </a:t>
            </a:r>
            <a:r>
              <a:rPr lang="en-IN" sz="2000" dirty="0" smtClean="0"/>
              <a:t>attributes.</a:t>
            </a:r>
            <a:endParaRPr lang="en-IN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3429000"/>
            <a:ext cx="3744416" cy="2143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009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Machine Learning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88620" indent="-342900">
              <a:buFont typeface="Arial" panose="020B0604020202020204" pitchFamily="34" charset="0"/>
              <a:buChar char="•"/>
            </a:pPr>
            <a:endParaRPr lang="en-IN" sz="2000" dirty="0" smtClean="0"/>
          </a:p>
          <a:p>
            <a:pPr marL="388620" indent="-342900">
              <a:buFont typeface="Arial" panose="020B0604020202020204" pitchFamily="34" charset="0"/>
              <a:buChar char="•"/>
            </a:pPr>
            <a:r>
              <a:rPr lang="en-IN" sz="2000" b="1" dirty="0" smtClean="0"/>
              <a:t>Logistic Regression </a:t>
            </a:r>
            <a:r>
              <a:rPr lang="en-IN" sz="2000" dirty="0" smtClean="0"/>
              <a:t>- </a:t>
            </a:r>
            <a:r>
              <a:rPr lang="en-US" sz="2000" dirty="0"/>
              <a:t>It is a statistical Model with one or more independent variable and categorical dependent variable</a:t>
            </a:r>
            <a:r>
              <a:rPr lang="en-US" sz="2400" dirty="0"/>
              <a:t>.</a:t>
            </a:r>
          </a:p>
          <a:p>
            <a:pPr marL="38862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K-Nearest </a:t>
            </a:r>
            <a:r>
              <a:rPr lang="en-US" sz="2000" b="1" dirty="0" smtClean="0"/>
              <a:t>Neighbors </a:t>
            </a:r>
            <a:r>
              <a:rPr lang="en-US" sz="2000" dirty="0" smtClean="0"/>
              <a:t>- </a:t>
            </a:r>
            <a:r>
              <a:rPr lang="en-US" sz="2000" dirty="0"/>
              <a:t>An object is classified by a majority vote of its neighbors</a:t>
            </a:r>
            <a:r>
              <a:rPr lang="en-US" sz="2000" dirty="0" smtClean="0"/>
              <a:t>.</a:t>
            </a:r>
          </a:p>
          <a:p>
            <a:pPr marL="388620" indent="-342900">
              <a:buFont typeface="Arial" panose="020B0604020202020204" pitchFamily="34" charset="0"/>
              <a:buChar char="•"/>
            </a:pPr>
            <a:r>
              <a:rPr lang="en-US" sz="2000" b="1" dirty="0" smtClean="0"/>
              <a:t>Decision Tree </a:t>
            </a:r>
            <a:r>
              <a:rPr lang="en-US" sz="2000" dirty="0" smtClean="0"/>
              <a:t>- </a:t>
            </a:r>
            <a:r>
              <a:rPr lang="en-US" sz="2000" dirty="0"/>
              <a:t>It is a tree-like graph or model of decisions and their possible consequences. </a:t>
            </a:r>
          </a:p>
          <a:p>
            <a:pPr marL="388620" indent="-342900">
              <a:buFont typeface="Arial" panose="020B0604020202020204" pitchFamily="34" charset="0"/>
              <a:buChar char="•"/>
            </a:pPr>
            <a:r>
              <a:rPr lang="en-US" sz="2000" b="1" dirty="0" smtClean="0"/>
              <a:t>Random Forest </a:t>
            </a:r>
            <a:r>
              <a:rPr lang="en-US" sz="2000" dirty="0" smtClean="0"/>
              <a:t>– It operates by constructing multiple decision trees.</a:t>
            </a:r>
          </a:p>
        </p:txBody>
      </p:sp>
    </p:spTree>
    <p:extLst>
      <p:ext uri="{BB962C8B-B14F-4D97-AF65-F5344CB8AC3E}">
        <p14:creationId xmlns:p14="http://schemas.microsoft.com/office/powerpoint/2010/main" val="52486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EE2B656-4656-4646-A221-7C30814F2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Bag of </a:t>
            </a:r>
            <a:r>
              <a:rPr lang="en-IN" dirty="0" smtClean="0"/>
              <a:t>Words(accuracies)-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6DABF9E-9B82-4C13-8452-952BD74F6D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0292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50292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50292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8132198"/>
              </p:ext>
            </p:extLst>
          </p:nvPr>
        </p:nvGraphicFramePr>
        <p:xfrm>
          <a:off x="827584" y="1772814"/>
          <a:ext cx="6600056" cy="367241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295232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63150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65744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Kaggle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Combined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468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SVM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97.98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96.21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Naive </a:t>
                      </a:r>
                      <a:r>
                        <a:rPr lang="en-US" dirty="0"/>
                        <a:t>Bayes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98.42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93.09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Logistic</a:t>
                      </a:r>
                      <a:r>
                        <a:rPr lang="en-US" baseline="0" dirty="0"/>
                        <a:t> Regression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97.48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95.34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K-Nearest Neighbors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93.10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92.89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Decision 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96.62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95.26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97.98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96.05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0516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Drawbacks of BoW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02920" indent="-457200">
              <a:buFont typeface="Arial" panose="020B0604020202020204" pitchFamily="34" charset="0"/>
              <a:buChar char="•"/>
            </a:pPr>
            <a:endParaRPr lang="en-IN" sz="2000" dirty="0" smtClean="0"/>
          </a:p>
          <a:p>
            <a:pPr marL="502920" indent="-457200">
              <a:buFont typeface="Arial" panose="020B0604020202020204" pitchFamily="34" charset="0"/>
              <a:buChar char="•"/>
            </a:pPr>
            <a:r>
              <a:rPr lang="en-IN" sz="2000" dirty="0" smtClean="0"/>
              <a:t>In this model all words are dumped in bag randomly.</a:t>
            </a:r>
          </a:p>
          <a:p>
            <a:pPr marL="502920" indent="-457200">
              <a:buFont typeface="Arial" panose="020B0604020202020204" pitchFamily="34" charset="0"/>
              <a:buChar char="•"/>
            </a:pPr>
            <a:r>
              <a:rPr lang="en-IN" sz="2000" dirty="0" smtClean="0"/>
              <a:t>In bag of words, it does not consider the order of words.</a:t>
            </a:r>
          </a:p>
          <a:p>
            <a:pPr marL="502920" indent="-457200">
              <a:buFont typeface="Arial" panose="020B0604020202020204" pitchFamily="34" charset="0"/>
              <a:buChar char="•"/>
            </a:pPr>
            <a:r>
              <a:rPr lang="en-IN" sz="2000" dirty="0" smtClean="0"/>
              <a:t>In this model, context of message is ignored.</a:t>
            </a:r>
          </a:p>
          <a:p>
            <a:endParaRPr lang="en-IN" sz="2000" dirty="0" smtClean="0"/>
          </a:p>
          <a:p>
            <a:r>
              <a:rPr lang="en-IN" sz="2000" dirty="0" smtClean="0"/>
              <a:t>For example :</a:t>
            </a:r>
          </a:p>
          <a:p>
            <a:r>
              <a:rPr lang="en-IN" sz="2000" dirty="0" smtClean="0"/>
              <a:t>Text 1 : Are you free? ( a ham SMS )</a:t>
            </a:r>
          </a:p>
          <a:p>
            <a:r>
              <a:rPr lang="en-IN" sz="2000" dirty="0" smtClean="0"/>
              <a:t>Text 2 : Free!! Only for you. ( a spam SMS )</a:t>
            </a:r>
          </a:p>
          <a:p>
            <a:endParaRPr lang="en-IN" sz="2000" dirty="0" smtClean="0"/>
          </a:p>
          <a:p>
            <a:r>
              <a:rPr lang="en-IN" sz="2000" dirty="0" smtClean="0"/>
              <a:t>This model may treat above two sentences in similar manner.</a:t>
            </a:r>
          </a:p>
          <a:p>
            <a:pPr marL="502920" indent="-457200">
              <a:buFont typeface="Arial" panose="020B0604020202020204" pitchFamily="34" charset="0"/>
              <a:buChar char="•"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013510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How to overcome?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IN" sz="2000" dirty="0" smtClean="0"/>
          </a:p>
          <a:p>
            <a:pPr marL="388620" indent="-342900">
              <a:buFont typeface="Arial" panose="020B0604020202020204" pitchFamily="34" charset="0"/>
              <a:buChar char="•"/>
            </a:pPr>
            <a:r>
              <a:rPr lang="en-IN" sz="2000" dirty="0" smtClean="0"/>
              <a:t>By remembering context of message.</a:t>
            </a:r>
          </a:p>
          <a:p>
            <a:pPr marL="388620" indent="-342900"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388620" indent="-342900">
              <a:buFont typeface="Arial" panose="020B0604020202020204" pitchFamily="34" charset="0"/>
              <a:buChar char="•"/>
            </a:pPr>
            <a:r>
              <a:rPr lang="en-IN" sz="2000" dirty="0" smtClean="0"/>
              <a:t>This can be done by using Recurrent Neural Networks.</a:t>
            </a:r>
          </a:p>
          <a:p>
            <a:pPr marL="388620" indent="-342900">
              <a:buFont typeface="Arial" panose="020B0604020202020204" pitchFamily="34" charset="0"/>
              <a:buChar char="•"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738691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RNN </a:t>
            </a:r>
            <a:r>
              <a:rPr lang="en-US" dirty="0"/>
              <a:t>Model</a:t>
            </a:r>
          </a:p>
        </p:txBody>
      </p:sp>
      <p:sp>
        <p:nvSpPr>
          <p:cNvPr id="7" name="Rounded Rectangle 6"/>
          <p:cNvSpPr/>
          <p:nvPr/>
        </p:nvSpPr>
        <p:spPr bwMode="auto">
          <a:xfrm>
            <a:off x="3187102" y="1965533"/>
            <a:ext cx="1800200" cy="314535"/>
          </a:xfrm>
          <a:prstGeom prst="round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692150" marR="0" indent="-3476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tabLst/>
            </a:pPr>
            <a:endParaRPr kumimoji="0" lang="en-US" sz="2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1" name="Content Placeholder 11"/>
          <p:cNvSpPr txBox="1">
            <a:spLocks/>
          </p:cNvSpPr>
          <p:nvPr/>
        </p:nvSpPr>
        <p:spPr bwMode="auto">
          <a:xfrm>
            <a:off x="3255903" y="4956885"/>
            <a:ext cx="2811611" cy="405674"/>
          </a:xfrm>
          <a:prstGeom prst="roundRect">
            <a:avLst>
              <a:gd name="adj" fmla="val 0"/>
            </a:avLst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45720" indent="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120000"/>
              <a:buFontTx/>
              <a:buNone/>
              <a:defRPr sz="2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accent2">
                  <a:lumMod val="75000"/>
                </a:schemeClr>
              </a:buClr>
              <a:buSzPct val="5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+mn-lt"/>
              </a:defRPr>
            </a:lvl2pPr>
            <a:lvl3pPr marL="987425" indent="-293688" algn="l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accent1">
                  <a:lumMod val="50000"/>
                </a:schemeClr>
              </a:buClr>
              <a:buSzPct val="50000"/>
              <a:buFont typeface="Wingdings" pitchFamily="2" charset="2"/>
              <a:buChar char="l"/>
              <a:defRPr sz="2200">
                <a:solidFill>
                  <a:schemeClr val="tx1"/>
                </a:solidFill>
                <a:latin typeface="+mn-lt"/>
              </a:defRPr>
            </a:lvl3pPr>
            <a:lvl4pPr marL="1281113" indent="-2921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>
                  <a:lumMod val="75000"/>
                </a:schemeClr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15986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3">
                  <a:lumMod val="50000"/>
                </a:schemeClr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192024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6">
                  <a:lumMod val="50000"/>
                </a:schemeClr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24028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50000"/>
                </a:schemeClr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265176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>
                  <a:lumMod val="75000"/>
                </a:schemeClr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10896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50000"/>
                </a:schemeClr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r>
              <a:rPr lang="en-US" sz="2000" kern="0" dirty="0" smtClean="0"/>
              <a:t>LSTM</a:t>
            </a:r>
            <a:endParaRPr lang="en-US" sz="20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7" name="Content Placeholder 11"/>
          <p:cNvSpPr txBox="1">
            <a:spLocks/>
          </p:cNvSpPr>
          <p:nvPr/>
        </p:nvSpPr>
        <p:spPr bwMode="auto">
          <a:xfrm>
            <a:off x="3255903" y="1905417"/>
            <a:ext cx="2808311" cy="420765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45720" indent="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120000"/>
              <a:buFontTx/>
              <a:buNone/>
              <a:defRPr sz="2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accent2">
                  <a:lumMod val="75000"/>
                </a:schemeClr>
              </a:buClr>
              <a:buSzPct val="5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+mn-lt"/>
              </a:defRPr>
            </a:lvl2pPr>
            <a:lvl3pPr marL="987425" indent="-293688" algn="l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accent1">
                  <a:lumMod val="50000"/>
                </a:schemeClr>
              </a:buClr>
              <a:buSzPct val="50000"/>
              <a:buFont typeface="Wingdings" pitchFamily="2" charset="2"/>
              <a:buChar char="l"/>
              <a:defRPr sz="2200">
                <a:solidFill>
                  <a:schemeClr val="tx1"/>
                </a:solidFill>
                <a:latin typeface="+mn-lt"/>
              </a:defRPr>
            </a:lvl3pPr>
            <a:lvl4pPr marL="1281113" indent="-2921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>
                  <a:lumMod val="75000"/>
                </a:schemeClr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15986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3">
                  <a:lumMod val="50000"/>
                </a:schemeClr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192024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6">
                  <a:lumMod val="50000"/>
                </a:schemeClr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24028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50000"/>
                </a:schemeClr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265176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>
                  <a:lumMod val="75000"/>
                </a:schemeClr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10896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50000"/>
                </a:schemeClr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r>
              <a:rPr lang="en-US" sz="2000" kern="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Data </a:t>
            </a:r>
            <a:r>
              <a:rPr lang="en-US" sz="2000" kern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Collection </a:t>
            </a:r>
          </a:p>
        </p:txBody>
      </p:sp>
      <p:sp>
        <p:nvSpPr>
          <p:cNvPr id="29" name="Content Placeholder 11"/>
          <p:cNvSpPr txBox="1">
            <a:spLocks/>
          </p:cNvSpPr>
          <p:nvPr/>
        </p:nvSpPr>
        <p:spPr bwMode="auto">
          <a:xfrm>
            <a:off x="3255903" y="3393392"/>
            <a:ext cx="2808312" cy="465321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45720" indent="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120000"/>
              <a:buFontTx/>
              <a:buNone/>
              <a:defRPr sz="2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accent2">
                  <a:lumMod val="75000"/>
                </a:schemeClr>
              </a:buClr>
              <a:buSzPct val="5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+mn-lt"/>
              </a:defRPr>
            </a:lvl2pPr>
            <a:lvl3pPr marL="987425" indent="-293688" algn="l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accent1">
                  <a:lumMod val="50000"/>
                </a:schemeClr>
              </a:buClr>
              <a:buSzPct val="50000"/>
              <a:buFont typeface="Wingdings" pitchFamily="2" charset="2"/>
              <a:buChar char="l"/>
              <a:defRPr sz="2200">
                <a:solidFill>
                  <a:schemeClr val="tx1"/>
                </a:solidFill>
                <a:latin typeface="+mn-lt"/>
              </a:defRPr>
            </a:lvl3pPr>
            <a:lvl4pPr marL="1281113" indent="-2921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>
                  <a:lumMod val="75000"/>
                </a:schemeClr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15986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3">
                  <a:lumMod val="50000"/>
                </a:schemeClr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192024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6">
                  <a:lumMod val="50000"/>
                </a:schemeClr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24028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50000"/>
                </a:schemeClr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265176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>
                  <a:lumMod val="75000"/>
                </a:schemeClr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10896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50000"/>
                </a:schemeClr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r>
              <a:rPr lang="en-US" sz="2000" kern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en-US" sz="2000" kern="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Data </a:t>
            </a:r>
            <a:r>
              <a:rPr lang="en-US" sz="2000" kern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Preprocessing</a:t>
            </a:r>
          </a:p>
        </p:txBody>
      </p:sp>
      <p:sp>
        <p:nvSpPr>
          <p:cNvPr id="30" name="Content Placeholder 11"/>
          <p:cNvSpPr txBox="1">
            <a:spLocks/>
          </p:cNvSpPr>
          <p:nvPr/>
        </p:nvSpPr>
        <p:spPr bwMode="auto">
          <a:xfrm>
            <a:off x="3255903" y="2662029"/>
            <a:ext cx="2808311" cy="423613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45720" indent="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120000"/>
              <a:buFontTx/>
              <a:buNone/>
              <a:defRPr sz="2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accent2">
                  <a:lumMod val="75000"/>
                </a:schemeClr>
              </a:buClr>
              <a:buSzPct val="5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+mn-lt"/>
              </a:defRPr>
            </a:lvl2pPr>
            <a:lvl3pPr marL="987425" indent="-293688" algn="l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accent1">
                  <a:lumMod val="50000"/>
                </a:schemeClr>
              </a:buClr>
              <a:buSzPct val="50000"/>
              <a:buFont typeface="Wingdings" pitchFamily="2" charset="2"/>
              <a:buChar char="l"/>
              <a:defRPr sz="2200">
                <a:solidFill>
                  <a:schemeClr val="tx1"/>
                </a:solidFill>
                <a:latin typeface="+mn-lt"/>
              </a:defRPr>
            </a:lvl3pPr>
            <a:lvl4pPr marL="1281113" indent="-2921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>
                  <a:lumMod val="75000"/>
                </a:schemeClr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15986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3">
                  <a:lumMod val="50000"/>
                </a:schemeClr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192024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6">
                  <a:lumMod val="50000"/>
                </a:schemeClr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24028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50000"/>
                </a:schemeClr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265176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>
                  <a:lumMod val="75000"/>
                </a:schemeClr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10896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50000"/>
                </a:schemeClr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000" kern="0" dirty="0"/>
              <a:t>    </a:t>
            </a:r>
            <a:r>
              <a:rPr lang="en-US" sz="2000" kern="0" dirty="0" smtClean="0"/>
              <a:t>  </a:t>
            </a:r>
            <a:r>
              <a:rPr lang="en-US" sz="2000" kern="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Data </a:t>
            </a:r>
            <a:r>
              <a:rPr lang="en-US" sz="2000" kern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Labelling</a:t>
            </a:r>
          </a:p>
        </p:txBody>
      </p:sp>
      <p:sp>
        <p:nvSpPr>
          <p:cNvPr id="32" name="Content Placeholder 11"/>
          <p:cNvSpPr txBox="1">
            <a:spLocks/>
          </p:cNvSpPr>
          <p:nvPr/>
        </p:nvSpPr>
        <p:spPr bwMode="auto">
          <a:xfrm>
            <a:off x="3255903" y="4196628"/>
            <a:ext cx="2808311" cy="440561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45720" indent="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120000"/>
              <a:buFontTx/>
              <a:buNone/>
              <a:defRPr sz="2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accent2">
                  <a:lumMod val="75000"/>
                </a:schemeClr>
              </a:buClr>
              <a:buSzPct val="5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+mn-lt"/>
              </a:defRPr>
            </a:lvl2pPr>
            <a:lvl3pPr marL="987425" indent="-293688" algn="l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accent1">
                  <a:lumMod val="50000"/>
                </a:schemeClr>
              </a:buClr>
              <a:buSzPct val="50000"/>
              <a:buFont typeface="Wingdings" pitchFamily="2" charset="2"/>
              <a:buChar char="l"/>
              <a:defRPr sz="2200">
                <a:solidFill>
                  <a:schemeClr val="tx1"/>
                </a:solidFill>
                <a:latin typeface="+mn-lt"/>
              </a:defRPr>
            </a:lvl3pPr>
            <a:lvl4pPr marL="1281113" indent="-2921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>
                  <a:lumMod val="75000"/>
                </a:schemeClr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15986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3">
                  <a:lumMod val="50000"/>
                </a:schemeClr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192024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6">
                  <a:lumMod val="50000"/>
                </a:schemeClr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24028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50000"/>
                </a:schemeClr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265176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>
                  <a:lumMod val="75000"/>
                </a:schemeClr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10896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50000"/>
                </a:schemeClr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r>
              <a:rPr lang="en-US" sz="2000" kern="0" dirty="0" smtClean="0"/>
              <a:t>word2vec</a:t>
            </a:r>
            <a:endParaRPr lang="en-US" sz="20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3" name="Content Placeholder 11"/>
          <p:cNvSpPr txBox="1">
            <a:spLocks/>
          </p:cNvSpPr>
          <p:nvPr/>
        </p:nvSpPr>
        <p:spPr bwMode="auto">
          <a:xfrm>
            <a:off x="3255903" y="5836551"/>
            <a:ext cx="1080120" cy="40050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45720" indent="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120000"/>
              <a:buFontTx/>
              <a:buNone/>
              <a:defRPr sz="2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accent2">
                  <a:lumMod val="75000"/>
                </a:schemeClr>
              </a:buClr>
              <a:buSzPct val="5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+mn-lt"/>
              </a:defRPr>
            </a:lvl2pPr>
            <a:lvl3pPr marL="987425" indent="-293688" algn="l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accent1">
                  <a:lumMod val="50000"/>
                </a:schemeClr>
              </a:buClr>
              <a:buSzPct val="50000"/>
              <a:buFont typeface="Wingdings" pitchFamily="2" charset="2"/>
              <a:buChar char="l"/>
              <a:defRPr sz="2200">
                <a:solidFill>
                  <a:schemeClr val="tx1"/>
                </a:solidFill>
                <a:latin typeface="+mn-lt"/>
              </a:defRPr>
            </a:lvl3pPr>
            <a:lvl4pPr marL="1281113" indent="-2921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>
                  <a:lumMod val="75000"/>
                </a:schemeClr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15986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3">
                  <a:lumMod val="50000"/>
                </a:schemeClr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192024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6">
                  <a:lumMod val="50000"/>
                </a:schemeClr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24028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50000"/>
                </a:schemeClr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265176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>
                  <a:lumMod val="75000"/>
                </a:schemeClr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10896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50000"/>
                </a:schemeClr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000" kern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SPAM</a:t>
            </a:r>
          </a:p>
        </p:txBody>
      </p:sp>
      <p:sp>
        <p:nvSpPr>
          <p:cNvPr id="34" name="Content Placeholder 11"/>
          <p:cNvSpPr txBox="1">
            <a:spLocks/>
          </p:cNvSpPr>
          <p:nvPr/>
        </p:nvSpPr>
        <p:spPr bwMode="auto">
          <a:xfrm>
            <a:off x="5032209" y="5836551"/>
            <a:ext cx="1080120" cy="44056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45720" indent="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120000"/>
              <a:buFontTx/>
              <a:buNone/>
              <a:defRPr sz="2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accent2">
                  <a:lumMod val="75000"/>
                </a:schemeClr>
              </a:buClr>
              <a:buSzPct val="5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+mn-lt"/>
              </a:defRPr>
            </a:lvl2pPr>
            <a:lvl3pPr marL="987425" indent="-293688" algn="l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accent1">
                  <a:lumMod val="50000"/>
                </a:schemeClr>
              </a:buClr>
              <a:buSzPct val="50000"/>
              <a:buFont typeface="Wingdings" pitchFamily="2" charset="2"/>
              <a:buChar char="l"/>
              <a:defRPr sz="2200">
                <a:solidFill>
                  <a:schemeClr val="tx1"/>
                </a:solidFill>
                <a:latin typeface="+mn-lt"/>
              </a:defRPr>
            </a:lvl3pPr>
            <a:lvl4pPr marL="1281113" indent="-2921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>
                  <a:lumMod val="75000"/>
                </a:schemeClr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15986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3">
                  <a:lumMod val="50000"/>
                </a:schemeClr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192024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6">
                  <a:lumMod val="50000"/>
                </a:schemeClr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24028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50000"/>
                </a:schemeClr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265176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>
                  <a:lumMod val="75000"/>
                </a:schemeClr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10896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50000"/>
                </a:schemeClr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000" kern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HAM</a:t>
            </a:r>
          </a:p>
        </p:txBody>
      </p:sp>
      <p:sp>
        <p:nvSpPr>
          <p:cNvPr id="35" name="Down Arrow 34"/>
          <p:cNvSpPr/>
          <p:nvPr/>
        </p:nvSpPr>
        <p:spPr bwMode="auto">
          <a:xfrm>
            <a:off x="5594336" y="2473484"/>
            <a:ext cx="215503" cy="448994"/>
          </a:xfrm>
          <a:prstGeom prst="downArrow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692150" marR="0" indent="-3476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tabLst/>
            </a:pPr>
            <a:endParaRPr kumimoji="0" lang="en-US" sz="2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6" name="Down Arrow 35"/>
          <p:cNvSpPr/>
          <p:nvPr/>
        </p:nvSpPr>
        <p:spPr bwMode="auto">
          <a:xfrm>
            <a:off x="4488098" y="3098837"/>
            <a:ext cx="289163" cy="319892"/>
          </a:xfrm>
          <a:prstGeom prst="down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692150" marR="0" indent="-3476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tabLst/>
            </a:pPr>
            <a:endParaRPr kumimoji="0" lang="en-US" sz="2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7" name="Down Arrow 36"/>
          <p:cNvSpPr/>
          <p:nvPr/>
        </p:nvSpPr>
        <p:spPr bwMode="auto">
          <a:xfrm>
            <a:off x="3694314" y="5601919"/>
            <a:ext cx="203297" cy="222068"/>
          </a:xfrm>
          <a:prstGeom prst="down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692150" marR="0" indent="-3476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tabLst/>
            </a:pPr>
            <a:endParaRPr kumimoji="0" lang="en-US" sz="2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8" name="Down Arrow 37"/>
          <p:cNvSpPr/>
          <p:nvPr/>
        </p:nvSpPr>
        <p:spPr bwMode="auto">
          <a:xfrm>
            <a:off x="5391039" y="5614483"/>
            <a:ext cx="203297" cy="222068"/>
          </a:xfrm>
          <a:prstGeom prst="down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692150" marR="0" indent="-3476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tabLst/>
            </a:pPr>
            <a:endParaRPr kumimoji="0" lang="en-US" sz="2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9" name="Minus 38"/>
          <p:cNvSpPr/>
          <p:nvPr/>
        </p:nvSpPr>
        <p:spPr bwMode="auto">
          <a:xfrm>
            <a:off x="3435919" y="5578428"/>
            <a:ext cx="2448272" cy="49926"/>
          </a:xfrm>
          <a:prstGeom prst="mathMinus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692150" marR="0" indent="-3476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tabLst/>
            </a:pPr>
            <a:endParaRPr kumimoji="0" lang="en-US" sz="2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0" name="Down Arrow 39"/>
          <p:cNvSpPr/>
          <p:nvPr/>
        </p:nvSpPr>
        <p:spPr bwMode="auto">
          <a:xfrm>
            <a:off x="4558407" y="5376701"/>
            <a:ext cx="203297" cy="222068"/>
          </a:xfrm>
          <a:prstGeom prst="down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692150" marR="0" indent="-3476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tabLst/>
            </a:pPr>
            <a:endParaRPr kumimoji="0" lang="en-US" sz="2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1" name="Down Arrow 40"/>
          <p:cNvSpPr/>
          <p:nvPr/>
        </p:nvSpPr>
        <p:spPr bwMode="auto">
          <a:xfrm>
            <a:off x="4488098" y="2338377"/>
            <a:ext cx="289163" cy="319892"/>
          </a:xfrm>
          <a:prstGeom prst="down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692150" marR="0" indent="-3476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tabLst/>
            </a:pPr>
            <a:endParaRPr kumimoji="0" lang="en-US" sz="2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2" name="Down Arrow 41"/>
          <p:cNvSpPr/>
          <p:nvPr/>
        </p:nvSpPr>
        <p:spPr bwMode="auto">
          <a:xfrm>
            <a:off x="4488098" y="3867724"/>
            <a:ext cx="289163" cy="319892"/>
          </a:xfrm>
          <a:prstGeom prst="down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692150" marR="0" indent="-3476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tabLst/>
            </a:pPr>
            <a:endParaRPr kumimoji="0" lang="en-US" sz="2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3" name="Down Arrow 42"/>
          <p:cNvSpPr/>
          <p:nvPr/>
        </p:nvSpPr>
        <p:spPr bwMode="auto">
          <a:xfrm>
            <a:off x="4515475" y="4646626"/>
            <a:ext cx="289163" cy="319892"/>
          </a:xfrm>
          <a:prstGeom prst="down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692150" marR="0" indent="-3476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tabLst/>
            </a:pPr>
            <a:endParaRPr kumimoji="0" lang="en-US" sz="2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9016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Word2Vec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5616" y="1700808"/>
            <a:ext cx="7029400" cy="4411663"/>
          </a:xfrm>
        </p:spPr>
        <p:txBody>
          <a:bodyPr>
            <a:normAutofit/>
          </a:bodyPr>
          <a:lstStyle/>
          <a:p>
            <a:pPr marL="502920" indent="-457200">
              <a:buFont typeface="Arial" panose="020B0604020202020204" pitchFamily="34" charset="0"/>
              <a:buChar char="•"/>
            </a:pPr>
            <a:endParaRPr lang="en-US" sz="1800" dirty="0" smtClean="0"/>
          </a:p>
          <a:p>
            <a:pPr marL="502920" indent="-457200">
              <a:buFont typeface="Arial" panose="020B0604020202020204" pitchFamily="34" charset="0"/>
              <a:buChar char="•"/>
            </a:pPr>
            <a:r>
              <a:rPr lang="en-US" sz="1800" dirty="0"/>
              <a:t>W</a:t>
            </a:r>
            <a:r>
              <a:rPr lang="en-US" sz="1800" dirty="0" smtClean="0"/>
              <a:t>ord2vec technique is used for </a:t>
            </a:r>
            <a:r>
              <a:rPr lang="en-US" sz="1800" dirty="0"/>
              <a:t>obtaining numerical representation of words.</a:t>
            </a:r>
            <a:endParaRPr lang="en-IN" sz="1800" dirty="0"/>
          </a:p>
          <a:p>
            <a:pPr marL="502920" indent="-457200">
              <a:buFont typeface="Arial" panose="020B0604020202020204" pitchFamily="34" charset="0"/>
              <a:buChar char="•"/>
            </a:pPr>
            <a:r>
              <a:rPr lang="en-US" sz="1800" dirty="0"/>
              <a:t>Word2vec can give near numerical representation of similar words.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2457003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29E520E-AA47-9746-968B-66CCD7482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Building word2vec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5BF73C5-D12D-334B-B0AF-AFA15A3215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524000"/>
            <a:ext cx="7391400" cy="4857328"/>
          </a:xfrm>
        </p:spPr>
        <p:txBody>
          <a:bodyPr>
            <a:normAutofit/>
          </a:bodyPr>
          <a:lstStyle/>
          <a:p>
            <a:endParaRPr lang="en-US" sz="2000" dirty="0" smtClean="0"/>
          </a:p>
          <a:p>
            <a:pPr marL="38862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We  need to built a dictionary which contains all words of the dataset.</a:t>
            </a:r>
            <a:endParaRPr lang="en-IN" sz="2000" dirty="0"/>
          </a:p>
          <a:p>
            <a:endParaRPr lang="en-US" sz="2000" dirty="0" smtClean="0"/>
          </a:p>
          <a:p>
            <a:r>
              <a:rPr lang="en-US" sz="2000" dirty="0" smtClean="0"/>
              <a:t>Sample </a:t>
            </a:r>
            <a:r>
              <a:rPr lang="en-US" sz="2000" dirty="0"/>
              <a:t>SMS: </a:t>
            </a:r>
            <a:r>
              <a:rPr lang="en-US" sz="2000" b="1" dirty="0"/>
              <a:t>thank you for using state bank internet banking</a:t>
            </a:r>
            <a:r>
              <a:rPr lang="en-US" sz="2000" b="1" dirty="0" smtClean="0"/>
              <a:t>.</a:t>
            </a:r>
          </a:p>
          <a:p>
            <a:r>
              <a:rPr lang="en-US" sz="2000" dirty="0" smtClean="0"/>
              <a:t>Sample </a:t>
            </a:r>
            <a:r>
              <a:rPr lang="en-US" sz="2000" dirty="0"/>
              <a:t>dictionary</a:t>
            </a:r>
            <a:r>
              <a:rPr lang="en-US" sz="2000" dirty="0" smtClean="0"/>
              <a:t>:</a:t>
            </a:r>
            <a:endParaRPr lang="en-IN" sz="2000" dirty="0"/>
          </a:p>
          <a:p>
            <a:endParaRPr lang="en-US" sz="2000" dirty="0" smtClean="0"/>
          </a:p>
          <a:p>
            <a:endParaRPr lang="en-IN" dirty="0"/>
          </a:p>
          <a:p>
            <a:pPr marL="560070" indent="-514350">
              <a:buFont typeface="+mj-lt"/>
              <a:buAutoNum type="arabicPeriod"/>
            </a:pPr>
            <a:endParaRPr lang="en-IN" dirty="0"/>
          </a:p>
          <a:p>
            <a:pPr marL="560070" indent="-514350">
              <a:buFont typeface="+mj-lt"/>
              <a:buAutoNum type="arabicPeriod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4240" y="3967813"/>
            <a:ext cx="2708920" cy="2708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394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000" dirty="0"/>
          </a:p>
          <a:p>
            <a:pPr marL="502920" indent="-457200">
              <a:buFont typeface="Arial" panose="020B0604020202020204" pitchFamily="34" charset="0"/>
              <a:buChar char="•"/>
            </a:pPr>
            <a:r>
              <a:rPr lang="en-US" sz="2000" dirty="0"/>
              <a:t>Objective</a:t>
            </a:r>
          </a:p>
          <a:p>
            <a:pPr marL="502920" indent="-457200">
              <a:buFont typeface="Arial" panose="020B0604020202020204" pitchFamily="34" charset="0"/>
              <a:buChar char="•"/>
            </a:pPr>
            <a:r>
              <a:rPr lang="en-US" sz="2000" dirty="0" smtClean="0"/>
              <a:t>Data Collection</a:t>
            </a:r>
          </a:p>
          <a:p>
            <a:pPr marL="502920" indent="-457200">
              <a:buFont typeface="Arial" panose="020B0604020202020204" pitchFamily="34" charset="0"/>
              <a:buChar char="•"/>
            </a:pPr>
            <a:r>
              <a:rPr lang="en-US" sz="2000" dirty="0" smtClean="0"/>
              <a:t>Data Labelling</a:t>
            </a:r>
          </a:p>
          <a:p>
            <a:pPr marL="502920" indent="-457200">
              <a:buFont typeface="Arial" panose="020B0604020202020204" pitchFamily="34" charset="0"/>
              <a:buChar char="•"/>
            </a:pPr>
            <a:r>
              <a:rPr lang="en-US" sz="2000" dirty="0" smtClean="0"/>
              <a:t>Data preprocessing</a:t>
            </a:r>
          </a:p>
          <a:p>
            <a:pPr marL="502920" indent="-457200">
              <a:buFont typeface="Arial" panose="020B0604020202020204" pitchFamily="34" charset="0"/>
              <a:buChar char="•"/>
            </a:pPr>
            <a:r>
              <a:rPr lang="en-US" sz="2000" dirty="0" smtClean="0"/>
              <a:t>Bag of Words</a:t>
            </a:r>
          </a:p>
          <a:p>
            <a:pPr marL="502920" indent="-457200">
              <a:buFont typeface="Arial" panose="020B0604020202020204" pitchFamily="34" charset="0"/>
              <a:buChar char="•"/>
            </a:pPr>
            <a:r>
              <a:rPr lang="en-US" sz="2000" dirty="0" smtClean="0"/>
              <a:t>Word2vec</a:t>
            </a:r>
          </a:p>
          <a:p>
            <a:pPr marL="502920" indent="-457200">
              <a:buFont typeface="Arial" panose="020B0604020202020204" pitchFamily="34" charset="0"/>
              <a:buChar char="•"/>
            </a:pPr>
            <a:r>
              <a:rPr lang="en-US" sz="2000" dirty="0" smtClean="0"/>
              <a:t>LSTM</a:t>
            </a:r>
            <a:endParaRPr lang="en-US" sz="2000" dirty="0"/>
          </a:p>
          <a:p>
            <a:pPr marL="502920" indent="-457200">
              <a:buFont typeface="Arial" panose="020B0604020202020204" pitchFamily="34" charset="0"/>
              <a:buChar char="•"/>
            </a:pPr>
            <a:r>
              <a:rPr lang="en-US" sz="2000" dirty="0" smtClean="0"/>
              <a:t>Our Model</a:t>
            </a:r>
            <a:endParaRPr lang="en-US" sz="2000" dirty="0"/>
          </a:p>
          <a:p>
            <a:pPr marL="502920" indent="-457200">
              <a:buFont typeface="Arial" panose="020B0604020202020204" pitchFamily="34" charset="0"/>
              <a:buChar char="•"/>
            </a:pPr>
            <a:r>
              <a:rPr lang="en-US" sz="2000" dirty="0"/>
              <a:t>Conclusion and Future </a:t>
            </a:r>
            <a:r>
              <a:rPr lang="en-US" sz="2000" dirty="0" smtClean="0"/>
              <a:t>scope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83476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EAF1CEF-C2A2-B74B-8BFE-4F112958C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Building word2vec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91D5358-9297-F048-972E-67A9F7EF5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000" dirty="0" smtClean="0"/>
          </a:p>
          <a:p>
            <a:r>
              <a:rPr lang="en-US" sz="2000" dirty="0"/>
              <a:t>Sample SMS: </a:t>
            </a:r>
            <a:r>
              <a:rPr lang="en-US" sz="2000" b="1" dirty="0"/>
              <a:t>thank you for using state bank internet banking</a:t>
            </a:r>
            <a:r>
              <a:rPr lang="en-US" sz="2000" dirty="0" smtClean="0"/>
              <a:t>.</a:t>
            </a:r>
          </a:p>
          <a:p>
            <a:endParaRPr lang="en-US" sz="2000" dirty="0"/>
          </a:p>
          <a:p>
            <a:pPr marL="38862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If we consider word ‘for’ , you and using are</a:t>
            </a:r>
          </a:p>
          <a:p>
            <a:r>
              <a:rPr lang="en-US" sz="2000" dirty="0" smtClean="0"/>
              <a:t>     target words.</a:t>
            </a:r>
          </a:p>
          <a:p>
            <a:pPr marL="388620" indent="-3429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3356992"/>
            <a:ext cx="1988840" cy="1988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481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58C7E5F-9048-4E4C-BCCA-226A2ECCC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Building word2vec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21100EF-A23B-4C4B-89B7-B3B704D334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02920" indent="-45720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502920" indent="-457200">
              <a:buFont typeface="Arial" panose="020B0604020202020204" pitchFamily="34" charset="0"/>
              <a:buChar char="•"/>
            </a:pPr>
            <a:r>
              <a:rPr lang="en-US" sz="2000" dirty="0" smtClean="0"/>
              <a:t>Word2vec </a:t>
            </a:r>
            <a:r>
              <a:rPr lang="en-US" sz="2000" dirty="0"/>
              <a:t>is simple 3-layer Neural Network</a:t>
            </a:r>
            <a:r>
              <a:rPr lang="en-US" sz="2000" dirty="0" smtClean="0"/>
              <a:t>.</a:t>
            </a:r>
            <a:endParaRPr lang="en-US" sz="2000" dirty="0"/>
          </a:p>
          <a:p>
            <a:pPr marL="502920" indent="-4572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2575" y="2204864"/>
            <a:ext cx="6372225" cy="3429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2816932"/>
            <a:ext cx="1794565" cy="263691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8110" y="2816932"/>
            <a:ext cx="1572530" cy="2564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09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86294C1-FB65-4366-A83A-341A46390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Recurrent Neural Networks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1262635-0730-4040-88A7-C9E553A589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524000"/>
            <a:ext cx="7245424" cy="5433392"/>
          </a:xfrm>
        </p:spPr>
        <p:txBody>
          <a:bodyPr>
            <a:normAutofit/>
          </a:bodyPr>
          <a:lstStyle/>
          <a:p>
            <a:pPr algn="just"/>
            <a:endParaRPr lang="en-US" b="1" dirty="0"/>
          </a:p>
          <a:p>
            <a:pPr marL="502920" indent="-457200">
              <a:buFont typeface="Arial" panose="020B0604020202020204" pitchFamily="34" charset="0"/>
              <a:buChar char="•"/>
            </a:pPr>
            <a:r>
              <a:rPr lang="en-US" sz="2000" dirty="0" smtClean="0"/>
              <a:t>A RNN has loops in them that  allow information to be carried across neurons while reading in input.</a:t>
            </a:r>
          </a:p>
          <a:p>
            <a:pPr algn="just"/>
            <a:r>
              <a:rPr lang="en-US" sz="2400" dirty="0" smtClean="0"/>
              <a:t>    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3861048"/>
            <a:ext cx="8136904" cy="208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36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Long-Short Term </a:t>
            </a:r>
            <a:r>
              <a:rPr lang="en-US" dirty="0" smtClean="0"/>
              <a:t>Memory (LSTM)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524000"/>
            <a:ext cx="7029400" cy="4411663"/>
          </a:xfrm>
        </p:spPr>
        <p:txBody>
          <a:bodyPr>
            <a:normAutofit/>
          </a:bodyPr>
          <a:lstStyle/>
          <a:p>
            <a:pPr marL="502920" indent="-45720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502920" indent="-45720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502920" indent="-457200">
              <a:buFont typeface="Arial" panose="020B0604020202020204" pitchFamily="34" charset="0"/>
              <a:buChar char="•"/>
            </a:pPr>
            <a:r>
              <a:rPr lang="en-US" sz="2000" dirty="0" smtClean="0"/>
              <a:t>LSTM </a:t>
            </a:r>
            <a:r>
              <a:rPr lang="en-US" sz="2000" dirty="0"/>
              <a:t>Networks are special kind of RNN, capable of learning </a:t>
            </a:r>
            <a:r>
              <a:rPr lang="en-IN" sz="2000" dirty="0"/>
              <a:t>long- term </a:t>
            </a:r>
            <a:r>
              <a:rPr lang="en-IN" sz="2000" dirty="0" smtClean="0"/>
              <a:t>dependencies.</a:t>
            </a:r>
            <a:endParaRPr lang="en-IN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944" y="3861048"/>
            <a:ext cx="6921856" cy="2654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952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Padding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02920" indent="-457200">
              <a:buFont typeface="Arial" panose="020B0604020202020204" pitchFamily="34" charset="0"/>
              <a:buChar char="•"/>
            </a:pPr>
            <a:endParaRPr lang="en-IN" sz="2000" dirty="0" smtClean="0"/>
          </a:p>
          <a:p>
            <a:pPr marL="502920" indent="-457200">
              <a:buFont typeface="Arial" panose="020B0604020202020204" pitchFamily="34" charset="0"/>
              <a:buChar char="•"/>
            </a:pPr>
            <a:r>
              <a:rPr lang="en-IN" sz="2000" dirty="0" smtClean="0"/>
              <a:t>To perform matrix operations efficiently, we need to make sure that each input data should be of equal length.</a:t>
            </a:r>
          </a:p>
          <a:p>
            <a:pPr marL="502920" indent="-457200">
              <a:buFont typeface="Arial" panose="020B0604020202020204" pitchFamily="34" charset="0"/>
              <a:buChar char="•"/>
            </a:pPr>
            <a:endParaRPr lang="en-IN" sz="2000" dirty="0" smtClean="0"/>
          </a:p>
          <a:p>
            <a:pPr marL="502920" indent="-457200">
              <a:buFont typeface="Arial" panose="020B0604020202020204" pitchFamily="34" charset="0"/>
              <a:buChar char="•"/>
            </a:pPr>
            <a:r>
              <a:rPr lang="en-IN" sz="2000" dirty="0" smtClean="0"/>
              <a:t>So, we did padding to make each message of 200 length.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8361808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836712"/>
            <a:ext cx="6480720" cy="5370477"/>
          </a:xfrm>
        </p:spPr>
      </p:pic>
    </p:spTree>
    <p:extLst>
      <p:ext uri="{BB962C8B-B14F-4D97-AF65-F5344CB8AC3E}">
        <p14:creationId xmlns:p14="http://schemas.microsoft.com/office/powerpoint/2010/main" val="808457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08565E7-9CEB-7143-85AD-8FB2828E7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LSTM </a:t>
            </a:r>
            <a:r>
              <a:rPr lang="en-US" dirty="0" smtClean="0"/>
              <a:t>Network in our Model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08D6558-91D2-E64E-8E4B-886FFA9796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02920" indent="-45720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502920" indent="-457200">
              <a:buFont typeface="Arial" panose="020B0604020202020204" pitchFamily="34" charset="0"/>
              <a:buChar char="•"/>
            </a:pPr>
            <a:r>
              <a:rPr lang="en-US" sz="2000" dirty="0" smtClean="0"/>
              <a:t>We </a:t>
            </a:r>
            <a:r>
              <a:rPr lang="en-US" sz="2000" dirty="0"/>
              <a:t>input each word of message into the </a:t>
            </a:r>
            <a:r>
              <a:rPr lang="en-IN" sz="2000" dirty="0"/>
              <a:t>network in a sequence</a:t>
            </a:r>
            <a:endParaRPr lang="en-US" sz="2000" dirty="0" smtClean="0"/>
          </a:p>
          <a:p>
            <a:pPr marL="502920" indent="-457200">
              <a:buFont typeface="Arial" panose="020B0604020202020204" pitchFamily="34" charset="0"/>
              <a:buChar char="•"/>
            </a:pPr>
            <a:r>
              <a:rPr lang="en-US" sz="2000" dirty="0" smtClean="0"/>
              <a:t>Output length of LSTM is 200 and  it is connected 2 node output layer.</a:t>
            </a:r>
            <a:endParaRPr lang="en-IN" sz="2000" dirty="0"/>
          </a:p>
          <a:p>
            <a:pPr marL="502920" indent="-457200">
              <a:buFont typeface="Arial" panose="020B0604020202020204" pitchFamily="34" charset="0"/>
              <a:buChar char="•"/>
            </a:pPr>
            <a:r>
              <a:rPr lang="en-US" sz="2000" dirty="0" smtClean="0"/>
              <a:t>These 2 nodes at the end determine whether a SMS is spam or ham.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4149080"/>
            <a:ext cx="5697415" cy="2588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824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LSTM Result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38089402"/>
              </p:ext>
            </p:extLst>
          </p:nvPr>
        </p:nvGraphicFramePr>
        <p:xfrm>
          <a:off x="683568" y="2309664"/>
          <a:ext cx="6984776" cy="74168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1584176"/>
                <a:gridCol w="1728192"/>
                <a:gridCol w="1728192"/>
                <a:gridCol w="194421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Accuracy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Error</a:t>
                      </a:r>
                      <a:r>
                        <a:rPr lang="en-US" baseline="0" dirty="0" smtClean="0"/>
                        <a:t> Rate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Spam Caught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Blocked HAM 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97.91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2.09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87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0.27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55576" y="3706138"/>
            <a:ext cx="1895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000" dirty="0" smtClean="0"/>
              <a:t>Multilingual</a:t>
            </a:r>
            <a:endParaRPr 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640654" y="1772816"/>
            <a:ext cx="22751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000" dirty="0" smtClean="0"/>
              <a:t>English (Kaggle)</a:t>
            </a:r>
            <a:endParaRPr lang="en-US" sz="2000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7190173"/>
              </p:ext>
            </p:extLst>
          </p:nvPr>
        </p:nvGraphicFramePr>
        <p:xfrm>
          <a:off x="752261" y="4365104"/>
          <a:ext cx="6988090" cy="74168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1669492"/>
                <a:gridCol w="1979614"/>
                <a:gridCol w="1669492"/>
                <a:gridCol w="166949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Accuracy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Error Rate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Spam Caught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Blocked HAM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96.8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3.2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89.4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1.31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6812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Technology/Implementation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3501862"/>
              </p:ext>
            </p:extLst>
          </p:nvPr>
        </p:nvGraphicFramePr>
        <p:xfrm>
          <a:off x="1016794" y="1988838"/>
          <a:ext cx="5931470" cy="3215687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2965735"/>
                <a:gridCol w="2965735"/>
              </a:tblGrid>
              <a:tr h="888773">
                <a:tc>
                  <a:txBody>
                    <a:bodyPr/>
                    <a:lstStyle/>
                    <a:p>
                      <a:r>
                        <a:rPr lang="en-US" b="0" dirty="0" smtClean="0"/>
                        <a:t>Tools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Spyder ,</a:t>
                      </a:r>
                    </a:p>
                    <a:p>
                      <a:r>
                        <a:rPr lang="en-US" b="0" dirty="0" smtClean="0"/>
                        <a:t>Jupiter Notebook</a:t>
                      </a:r>
                      <a:endParaRPr lang="en-US" b="0" dirty="0"/>
                    </a:p>
                  </a:txBody>
                  <a:tcPr/>
                </a:tc>
              </a:tr>
              <a:tr h="623397">
                <a:tc>
                  <a:txBody>
                    <a:bodyPr/>
                    <a:lstStyle/>
                    <a:p>
                      <a:r>
                        <a:rPr lang="en-US" dirty="0" smtClean="0"/>
                        <a:t>Languages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Python</a:t>
                      </a:r>
                      <a:endParaRPr lang="en-US" dirty="0"/>
                    </a:p>
                  </a:txBody>
                  <a:tcPr/>
                </a:tc>
              </a:tr>
              <a:tr h="1043612">
                <a:tc>
                  <a:txBody>
                    <a:bodyPr/>
                    <a:lstStyle/>
                    <a:p>
                      <a:r>
                        <a:rPr lang="en-US" dirty="0" smtClean="0"/>
                        <a:t>Python </a:t>
                      </a:r>
                      <a:r>
                        <a:rPr lang="en-US" baseline="0" dirty="0" smtClean="0"/>
                        <a:t> Libraries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Pandas, numpy, tpot,</a:t>
                      </a:r>
                      <a:r>
                        <a:rPr lang="en-US" baseline="0" dirty="0" smtClean="0"/>
                        <a:t> nltk, genism, </a:t>
                      </a:r>
                      <a:r>
                        <a:rPr lang="en-US" dirty="0" smtClean="0"/>
                        <a:t>sklearn ,keras, tensorflow</a:t>
                      </a:r>
                      <a:endParaRPr lang="en-US" dirty="0"/>
                    </a:p>
                  </a:txBody>
                  <a:tcPr/>
                </a:tc>
              </a:tr>
              <a:tr h="659905">
                <a:tc>
                  <a:txBody>
                    <a:bodyPr/>
                    <a:lstStyle/>
                    <a:p>
                      <a:r>
                        <a:rPr lang="en-US" dirty="0" smtClean="0"/>
                        <a:t>Sms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Extraction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SMS</a:t>
                      </a:r>
                      <a:r>
                        <a:rPr lang="en-US" baseline="0" dirty="0" smtClean="0"/>
                        <a:t>_to_Excel android app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4266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600" y="1844824"/>
            <a:ext cx="6696744" cy="4090839"/>
          </a:xfrm>
        </p:spPr>
        <p:txBody>
          <a:bodyPr>
            <a:normAutofit/>
          </a:bodyPr>
          <a:lstStyle/>
          <a:p>
            <a:pPr marL="33147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Manually  labelling of </a:t>
            </a:r>
            <a:r>
              <a:rPr lang="en-US" sz="2000" dirty="0"/>
              <a:t> </a:t>
            </a:r>
            <a:r>
              <a:rPr lang="en-US" sz="2000" dirty="0" smtClean="0"/>
              <a:t>10167 data.</a:t>
            </a:r>
          </a:p>
          <a:p>
            <a:r>
              <a:rPr lang="en-US" sz="2000" dirty="0" smtClean="0"/>
              <a:t> </a:t>
            </a:r>
            <a:r>
              <a:rPr lang="en-US" sz="2000" dirty="0"/>
              <a:t>   For </a:t>
            </a:r>
            <a:r>
              <a:rPr lang="en-US" sz="2000" dirty="0" smtClean="0"/>
              <a:t>example-</a:t>
            </a:r>
          </a:p>
          <a:p>
            <a:pPr marL="344487" lvl="1" indent="0">
              <a:buNone/>
            </a:pPr>
            <a:r>
              <a:rPr lang="en-US" sz="1400" dirty="0" smtClean="0">
                <a:solidFill>
                  <a:schemeClr val="accent4">
                    <a:lumMod val="65000"/>
                    <a:lumOff val="35000"/>
                  </a:schemeClr>
                </a:solidFill>
              </a:rPr>
              <a:t>Recharge your AIRTEL number with Rs.448 &amp; enjoy UNLIMITED ALL Calls (including ROAMING) + 70GB (1GB/Day) + Free SMS for 70 Days! For ALL Phones (4G/3G/2G)</a:t>
            </a:r>
            <a:endParaRPr lang="en-US" sz="1400" dirty="0">
              <a:solidFill>
                <a:schemeClr val="accent4">
                  <a:lumMod val="65000"/>
                  <a:lumOff val="35000"/>
                </a:schemeClr>
              </a:solidFill>
            </a:endParaRPr>
          </a:p>
          <a:p>
            <a:r>
              <a:rPr lang="en-US" sz="1400" dirty="0" smtClean="0">
                <a:solidFill>
                  <a:schemeClr val="accent4">
                    <a:lumMod val="65000"/>
                    <a:lumOff val="35000"/>
                  </a:schemeClr>
                </a:solidFill>
              </a:rPr>
              <a:t>    </a:t>
            </a:r>
            <a:r>
              <a:rPr lang="en-US" sz="1400" dirty="0" smtClean="0">
                <a:solidFill>
                  <a:schemeClr val="accent4">
                    <a:lumMod val="75000"/>
                    <a:lumOff val="25000"/>
                  </a:schemeClr>
                </a:solidFill>
              </a:rPr>
              <a:t>  </a:t>
            </a:r>
            <a:r>
              <a:rPr lang="en-US" sz="2000" dirty="0" smtClean="0"/>
              <a:t>For someone it might be spam or may be ham.</a:t>
            </a:r>
          </a:p>
          <a:p>
            <a:pPr marL="38862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It took 10GB ram while training the model.</a:t>
            </a:r>
          </a:p>
          <a:p>
            <a:pPr marL="38862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We don’t have a graphic card to train the model. So, it took lots of time to train.</a:t>
            </a:r>
          </a:p>
          <a:p>
            <a:pPr marL="38862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We implemented Lang2vec which is a future scope work, but while training it took beyond our available resources (12GB ram).</a:t>
            </a:r>
          </a:p>
          <a:p>
            <a:pPr marL="388620" indent="-34290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388620" indent="-34290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388620" indent="-34290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331470" indent="-285750">
              <a:buFont typeface="Arial" panose="020B0604020202020204" pitchFamily="34" charset="0"/>
              <a:buChar char="•"/>
            </a:pPr>
            <a:endParaRPr lang="en-US" sz="1800" dirty="0" smtClean="0"/>
          </a:p>
          <a:p>
            <a:pPr marL="331470" indent="-285750">
              <a:buFont typeface="Arial" panose="020B0604020202020204" pitchFamily="34" charset="0"/>
              <a:buChar char="•"/>
            </a:pP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3998040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6" y="1524000"/>
            <a:ext cx="7169224" cy="4411663"/>
          </a:xfrm>
        </p:spPr>
        <p:txBody>
          <a:bodyPr>
            <a:normAutofit/>
          </a:bodyPr>
          <a:lstStyle/>
          <a:p>
            <a:endParaRPr lang="en-US" sz="2000" dirty="0">
              <a:latin typeface="+mj-lt"/>
            </a:endParaRPr>
          </a:p>
          <a:p>
            <a:pPr marL="502920" indent="-457200" algn="just">
              <a:buFont typeface="Arial" panose="020B0604020202020204" pitchFamily="34" charset="0"/>
              <a:buChar char="•"/>
            </a:pPr>
            <a:endParaRPr lang="en-US" sz="2000" dirty="0" smtClean="0">
              <a:latin typeface="+mj-lt"/>
            </a:endParaRPr>
          </a:p>
          <a:p>
            <a:pPr marL="502920" indent="-457200" algn="just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+mj-lt"/>
              </a:rPr>
              <a:t>We have </a:t>
            </a:r>
            <a:r>
              <a:rPr lang="en-US" sz="2000" dirty="0" smtClean="0">
                <a:latin typeface="+mj-lt"/>
              </a:rPr>
              <a:t>built </a:t>
            </a:r>
            <a:r>
              <a:rPr lang="en-US" sz="2000" dirty="0" smtClean="0">
                <a:latin typeface="+mj-lt"/>
              </a:rPr>
              <a:t>a </a:t>
            </a:r>
            <a:r>
              <a:rPr lang="en-US" sz="2000" dirty="0"/>
              <a:t>translation-free </a:t>
            </a:r>
            <a:r>
              <a:rPr lang="en-US" sz="2000" dirty="0" smtClean="0">
                <a:latin typeface="+mj-lt"/>
              </a:rPr>
              <a:t>sms </a:t>
            </a:r>
            <a:r>
              <a:rPr lang="en-US" sz="2000" dirty="0" smtClean="0">
                <a:latin typeface="+mj-lt"/>
              </a:rPr>
              <a:t>spam filter based on frequency of </a:t>
            </a:r>
            <a:r>
              <a:rPr lang="en-US" sz="2000" dirty="0" smtClean="0">
                <a:latin typeface="+mj-lt"/>
              </a:rPr>
              <a:t>words which lacks context of message.</a:t>
            </a:r>
            <a:endParaRPr lang="en-US" sz="2000" dirty="0" smtClean="0">
              <a:latin typeface="+mj-lt"/>
            </a:endParaRPr>
          </a:p>
          <a:p>
            <a:pPr marL="502920" indent="-457200" algn="just">
              <a:buFont typeface="Arial" panose="020B0604020202020204" pitchFamily="34" charset="0"/>
              <a:buChar char="•"/>
            </a:pPr>
            <a:endParaRPr lang="en-US" sz="2000" dirty="0" smtClean="0">
              <a:latin typeface="+mj-lt"/>
            </a:endParaRPr>
          </a:p>
          <a:p>
            <a:pPr marL="502920" indent="-457200" algn="just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+mj-lt"/>
              </a:rPr>
              <a:t>We developed an efficient translation-free recurrent neural architecture to  perform multilingual SMS spam detection which actually remembers the context of SMS.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203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 and Future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02920" indent="-457200">
              <a:buFont typeface="Arial" panose="020B0604020202020204" pitchFamily="34" charset="0"/>
              <a:buChar char="•"/>
            </a:pPr>
            <a:endParaRPr lang="en-IN" sz="2000" dirty="0" smtClean="0"/>
          </a:p>
          <a:p>
            <a:pPr marL="502920" indent="-457200">
              <a:buFont typeface="Arial" panose="020B0604020202020204" pitchFamily="34" charset="0"/>
              <a:buChar char="•"/>
            </a:pPr>
            <a:r>
              <a:rPr lang="en-IN" sz="2000" dirty="0" smtClean="0"/>
              <a:t>Efficient multi-lingual SMS spam detection has been achieved using Recurrent Neural Networks</a:t>
            </a:r>
            <a:r>
              <a:rPr lang="en-IN" sz="2000" dirty="0" smtClean="0"/>
              <a:t>.</a:t>
            </a:r>
          </a:p>
          <a:p>
            <a:pPr marL="502920" indent="-457200"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502920" indent="-457200">
              <a:buFont typeface="Arial" panose="020B0604020202020204" pitchFamily="34" charset="0"/>
              <a:buChar char="•"/>
            </a:pPr>
            <a:r>
              <a:rPr lang="en-IN" sz="2000" dirty="0" smtClean="0"/>
              <a:t>We need to implement stacking on LSTM.</a:t>
            </a:r>
            <a:endParaRPr lang="en-IN" sz="2000" dirty="0" smtClean="0"/>
          </a:p>
          <a:p>
            <a:pPr marL="502920" indent="-457200"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502920" indent="-457200">
              <a:buFont typeface="Arial" panose="020B0604020202020204" pitchFamily="34" charset="0"/>
              <a:buChar char="•"/>
            </a:pPr>
            <a:r>
              <a:rPr lang="en-IN" sz="2000" dirty="0" smtClean="0"/>
              <a:t>Lang2vec can be used instead of word2vec may give better results.</a:t>
            </a:r>
          </a:p>
        </p:txBody>
      </p:sp>
    </p:spTree>
    <p:extLst>
      <p:ext uri="{BB962C8B-B14F-4D97-AF65-F5344CB8AC3E}">
        <p14:creationId xmlns:p14="http://schemas.microsoft.com/office/powerpoint/2010/main" val="1275698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Contributions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02920" indent="-457200">
              <a:buFont typeface="Arial" panose="020B0604020202020204" pitchFamily="34" charset="0"/>
              <a:buChar char="•"/>
            </a:pPr>
            <a:endParaRPr lang="en-IN" sz="2000" dirty="0" smtClean="0"/>
          </a:p>
          <a:p>
            <a:pPr marL="502920" indent="-457200">
              <a:buFont typeface="Arial" panose="020B0604020202020204" pitchFamily="34" charset="0"/>
              <a:buChar char="•"/>
            </a:pPr>
            <a:r>
              <a:rPr lang="en-IN" sz="2000" dirty="0" smtClean="0"/>
              <a:t>Standard multi-lingual dataset is made publicly available which contains around 10000 records.</a:t>
            </a:r>
          </a:p>
          <a:p>
            <a:endParaRPr lang="en-IN" sz="2000" dirty="0" smtClean="0"/>
          </a:p>
          <a:p>
            <a:pPr marL="502920" indent="-457200">
              <a:buFont typeface="Arial" panose="020B0604020202020204" pitchFamily="34" charset="0"/>
              <a:buChar char="•"/>
            </a:pPr>
            <a:r>
              <a:rPr lang="en-IN" sz="2000" dirty="0" smtClean="0"/>
              <a:t>We  made this project publicly available on GitHub.</a:t>
            </a:r>
          </a:p>
          <a:p>
            <a:pPr marL="502920" indent="-457200">
              <a:buFont typeface="Arial" panose="020B0604020202020204" pitchFamily="34" charset="0"/>
              <a:buChar char="•"/>
            </a:pPr>
            <a:r>
              <a:rPr lang="en-IN" sz="2000" dirty="0" smtClean="0"/>
              <a:t>Link - </a:t>
            </a:r>
            <a:r>
              <a:rPr lang="en-IN" sz="2000" dirty="0" err="1" smtClean="0">
                <a:hlinkClick r:id="rId2"/>
              </a:rPr>
              <a:t>GitHub</a:t>
            </a:r>
            <a:r>
              <a:rPr lang="en-IN" sz="2000" dirty="0" smtClean="0">
                <a:hlinkClick r:id="rId2"/>
              </a:rPr>
              <a:t> </a:t>
            </a:r>
            <a:r>
              <a:rPr lang="en-IN" sz="2000" dirty="0" smtClean="0">
                <a:hlinkClick r:id="rId2"/>
              </a:rPr>
              <a:t>link</a:t>
            </a:r>
            <a:endParaRPr lang="en-IN" sz="2000" dirty="0" smtClean="0"/>
          </a:p>
          <a:p>
            <a:pPr marL="502920" indent="-457200"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502920" indent="-457200">
              <a:buFont typeface="Arial" panose="020B0604020202020204" pitchFamily="34" charset="0"/>
              <a:buChar char="•"/>
            </a:pPr>
            <a:r>
              <a:rPr lang="en-IN" sz="2000" dirty="0"/>
              <a:t>We are writing a research paper based on this work.</a:t>
            </a:r>
          </a:p>
          <a:p>
            <a:pPr marL="502920" indent="-457200">
              <a:buFont typeface="Arial" panose="020B0604020202020204" pitchFamily="34" charset="0"/>
              <a:buChar char="•"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454108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37" y="116631"/>
            <a:ext cx="9077325" cy="6693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042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1720" y="2996952"/>
            <a:ext cx="5085184" cy="1296144"/>
          </a:xfrm>
        </p:spPr>
        <p:txBody>
          <a:bodyPr>
            <a:normAutofit fontScale="92500"/>
          </a:bodyPr>
          <a:lstStyle/>
          <a:p>
            <a:r>
              <a:rPr lang="en-IN" sz="8000" dirty="0" smtClean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178192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 Paper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600" y="1772816"/>
            <a:ext cx="6336704" cy="4339655"/>
          </a:xfrm>
        </p:spPr>
        <p:txBody>
          <a:bodyPr>
            <a:normAutofit/>
          </a:bodyPr>
          <a:lstStyle/>
          <a:p>
            <a:pPr marL="388620" indent="-342900" algn="just">
              <a:buFont typeface="Arial" panose="020B0604020202020204" pitchFamily="34" charset="0"/>
              <a:buChar char="•"/>
            </a:pPr>
            <a:r>
              <a:rPr lang="en-US" sz="1800" dirty="0" smtClean="0"/>
              <a:t>Acc. to ,Gomez Hidalgo </a:t>
            </a:r>
            <a:r>
              <a:rPr lang="en-US" sz="1800" i="1" dirty="0" smtClean="0"/>
              <a:t>et al.</a:t>
            </a:r>
            <a:r>
              <a:rPr lang="en-US" sz="1800" dirty="0" smtClean="0"/>
              <a:t> work to detect mobile phone spam on English and Spanish dataset , Bayesian classifier gives the better result.</a:t>
            </a:r>
          </a:p>
          <a:p>
            <a:pPr marL="388620" indent="-342900" algn="just">
              <a:buFont typeface="Arial" panose="020B0604020202020204" pitchFamily="34" charset="0"/>
              <a:buChar char="•"/>
            </a:pPr>
            <a:r>
              <a:rPr lang="en-US" sz="1800" dirty="0" smtClean="0"/>
              <a:t>In the work of Sakshi Agrawal for Indian messages SVM with the linear kernel had the best accuracy.</a:t>
            </a:r>
          </a:p>
          <a:p>
            <a:pPr marL="331470" indent="-285750">
              <a:buFont typeface="Arial" panose="020B0604020202020204" pitchFamily="34" charset="0"/>
              <a:buChar char="•"/>
            </a:pPr>
            <a:r>
              <a:rPr lang="en-IN" sz="1800" dirty="0"/>
              <a:t>Distributed Representations </a:t>
            </a:r>
            <a:r>
              <a:rPr lang="en-IN" sz="1800" dirty="0" smtClean="0"/>
              <a:t>of Words </a:t>
            </a:r>
            <a:r>
              <a:rPr lang="en-IN" sz="1800" dirty="0"/>
              <a:t>and </a:t>
            </a:r>
            <a:r>
              <a:rPr lang="en-IN" sz="1800" dirty="0" smtClean="0"/>
              <a:t>Phrases and </a:t>
            </a:r>
            <a:r>
              <a:rPr lang="en-IN" sz="1800" dirty="0"/>
              <a:t>their </a:t>
            </a:r>
            <a:r>
              <a:rPr lang="en-IN" sz="1800" dirty="0" smtClean="0"/>
              <a:t>Compositionality by </a:t>
            </a:r>
            <a:r>
              <a:rPr lang="en-IN" sz="1800" dirty="0"/>
              <a:t>Tomas </a:t>
            </a:r>
            <a:r>
              <a:rPr lang="en-IN" sz="1800" dirty="0" smtClean="0"/>
              <a:t>Mikolov and others</a:t>
            </a:r>
            <a:r>
              <a:rPr lang="en-IN" sz="1800" dirty="0" smtClean="0"/>
              <a:t>. (word2vec)</a:t>
            </a:r>
            <a:endParaRPr lang="en-IN" sz="1800" dirty="0" smtClean="0"/>
          </a:p>
          <a:p>
            <a:pPr marL="33147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Long short term memory by </a:t>
            </a:r>
            <a:r>
              <a:rPr lang="en-IN" sz="1800" dirty="0"/>
              <a:t>Sepp </a:t>
            </a:r>
            <a:r>
              <a:rPr lang="en-IN" sz="1800" dirty="0" smtClean="0"/>
              <a:t>Hochreiter </a:t>
            </a:r>
            <a:r>
              <a:rPr lang="en-IN" sz="1800" dirty="0"/>
              <a:t>and </a:t>
            </a:r>
            <a:r>
              <a:rPr lang="en-IN" sz="1800" dirty="0" smtClean="0"/>
              <a:t>Jürgen </a:t>
            </a:r>
            <a:r>
              <a:rPr lang="en-IN" sz="1800" dirty="0" smtClean="0"/>
              <a:t>Schmidhuber</a:t>
            </a:r>
            <a:r>
              <a:rPr lang="en-IN" sz="1800" dirty="0" smtClean="0"/>
              <a:t>. </a:t>
            </a:r>
            <a:r>
              <a:rPr lang="en-IN" sz="1800" dirty="0" smtClean="0"/>
              <a:t>(LSTM)</a:t>
            </a:r>
            <a:endParaRPr lang="en-US" sz="1800" dirty="0" smtClean="0"/>
          </a:p>
          <a:p>
            <a:pPr algn="just"/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1296086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Base model flow chart</a:t>
            </a:r>
            <a:endParaRPr lang="en-IN" dirty="0"/>
          </a:p>
        </p:txBody>
      </p:sp>
      <p:sp>
        <p:nvSpPr>
          <p:cNvPr id="4" name="Content Placeholder 11"/>
          <p:cNvSpPr txBox="1">
            <a:spLocks/>
          </p:cNvSpPr>
          <p:nvPr/>
        </p:nvSpPr>
        <p:spPr bwMode="auto">
          <a:xfrm>
            <a:off x="3255903" y="4956884"/>
            <a:ext cx="2811611" cy="607011"/>
          </a:xfrm>
          <a:prstGeom prst="roundRect">
            <a:avLst>
              <a:gd name="adj" fmla="val 11263"/>
            </a:avLst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77500" lnSpcReduction="20000"/>
          </a:bodyPr>
          <a:lstStyle>
            <a:lvl1pPr marL="45720" indent="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120000"/>
              <a:buFontTx/>
              <a:buNone/>
              <a:defRPr sz="2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accent2">
                  <a:lumMod val="75000"/>
                </a:schemeClr>
              </a:buClr>
              <a:buSzPct val="5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+mn-lt"/>
              </a:defRPr>
            </a:lvl2pPr>
            <a:lvl3pPr marL="987425" indent="-293688" algn="l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accent1">
                  <a:lumMod val="50000"/>
                </a:schemeClr>
              </a:buClr>
              <a:buSzPct val="50000"/>
              <a:buFont typeface="Wingdings" pitchFamily="2" charset="2"/>
              <a:buChar char="l"/>
              <a:defRPr sz="2200">
                <a:solidFill>
                  <a:schemeClr val="tx1"/>
                </a:solidFill>
                <a:latin typeface="+mn-lt"/>
              </a:defRPr>
            </a:lvl3pPr>
            <a:lvl4pPr marL="1281113" indent="-2921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>
                  <a:lumMod val="75000"/>
                </a:schemeClr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15986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3">
                  <a:lumMod val="50000"/>
                </a:schemeClr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192024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6">
                  <a:lumMod val="50000"/>
                </a:schemeClr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24028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50000"/>
                </a:schemeClr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265176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>
                  <a:lumMod val="75000"/>
                </a:schemeClr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10896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50000"/>
                </a:schemeClr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r>
              <a:rPr lang="en-US" sz="2000" kern="0" dirty="0" smtClean="0"/>
              <a:t>  Machine Learning </a:t>
            </a:r>
          </a:p>
          <a:p>
            <a:pPr algn="ctr"/>
            <a:r>
              <a:rPr lang="en-US" sz="2000" kern="0" dirty="0" smtClean="0"/>
              <a:t>Techniques</a:t>
            </a:r>
            <a:endParaRPr lang="en-US" sz="20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Content Placeholder 11"/>
          <p:cNvSpPr txBox="1">
            <a:spLocks/>
          </p:cNvSpPr>
          <p:nvPr/>
        </p:nvSpPr>
        <p:spPr bwMode="auto">
          <a:xfrm>
            <a:off x="3255903" y="1905417"/>
            <a:ext cx="2808311" cy="420765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45720" indent="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120000"/>
              <a:buFontTx/>
              <a:buNone/>
              <a:defRPr sz="2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accent2">
                  <a:lumMod val="75000"/>
                </a:schemeClr>
              </a:buClr>
              <a:buSzPct val="5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+mn-lt"/>
              </a:defRPr>
            </a:lvl2pPr>
            <a:lvl3pPr marL="987425" indent="-293688" algn="l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accent1">
                  <a:lumMod val="50000"/>
                </a:schemeClr>
              </a:buClr>
              <a:buSzPct val="50000"/>
              <a:buFont typeface="Wingdings" pitchFamily="2" charset="2"/>
              <a:buChar char="l"/>
              <a:defRPr sz="2200">
                <a:solidFill>
                  <a:schemeClr val="tx1"/>
                </a:solidFill>
                <a:latin typeface="+mn-lt"/>
              </a:defRPr>
            </a:lvl3pPr>
            <a:lvl4pPr marL="1281113" indent="-2921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>
                  <a:lumMod val="75000"/>
                </a:schemeClr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15986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3">
                  <a:lumMod val="50000"/>
                </a:schemeClr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192024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6">
                  <a:lumMod val="50000"/>
                </a:schemeClr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24028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50000"/>
                </a:schemeClr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265176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>
                  <a:lumMod val="75000"/>
                </a:schemeClr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10896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50000"/>
                </a:schemeClr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r>
              <a:rPr lang="en-US" sz="2000" kern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Data </a:t>
            </a:r>
            <a:r>
              <a:rPr lang="en-US" sz="20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Collection </a:t>
            </a:r>
          </a:p>
        </p:txBody>
      </p:sp>
      <p:sp>
        <p:nvSpPr>
          <p:cNvPr id="6" name="Content Placeholder 11"/>
          <p:cNvSpPr txBox="1">
            <a:spLocks/>
          </p:cNvSpPr>
          <p:nvPr/>
        </p:nvSpPr>
        <p:spPr bwMode="auto">
          <a:xfrm>
            <a:off x="3255903" y="3393392"/>
            <a:ext cx="2808312" cy="465321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45720" indent="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120000"/>
              <a:buFontTx/>
              <a:buNone/>
              <a:defRPr sz="2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accent2">
                  <a:lumMod val="75000"/>
                </a:schemeClr>
              </a:buClr>
              <a:buSzPct val="5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+mn-lt"/>
              </a:defRPr>
            </a:lvl2pPr>
            <a:lvl3pPr marL="987425" indent="-293688" algn="l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accent1">
                  <a:lumMod val="50000"/>
                </a:schemeClr>
              </a:buClr>
              <a:buSzPct val="50000"/>
              <a:buFont typeface="Wingdings" pitchFamily="2" charset="2"/>
              <a:buChar char="l"/>
              <a:defRPr sz="2200">
                <a:solidFill>
                  <a:schemeClr val="tx1"/>
                </a:solidFill>
                <a:latin typeface="+mn-lt"/>
              </a:defRPr>
            </a:lvl3pPr>
            <a:lvl4pPr marL="1281113" indent="-2921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>
                  <a:lumMod val="75000"/>
                </a:schemeClr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15986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3">
                  <a:lumMod val="50000"/>
                </a:schemeClr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192024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6">
                  <a:lumMod val="50000"/>
                </a:schemeClr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24028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50000"/>
                </a:schemeClr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265176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>
                  <a:lumMod val="75000"/>
                </a:schemeClr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10896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50000"/>
                </a:schemeClr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r>
              <a:rPr lang="en-US" sz="2000" kern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Data </a:t>
            </a:r>
            <a:r>
              <a:rPr lang="en-US" sz="20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Preprocessing</a:t>
            </a:r>
          </a:p>
        </p:txBody>
      </p:sp>
      <p:sp>
        <p:nvSpPr>
          <p:cNvPr id="7" name="Content Placeholder 11"/>
          <p:cNvSpPr txBox="1">
            <a:spLocks/>
          </p:cNvSpPr>
          <p:nvPr/>
        </p:nvSpPr>
        <p:spPr bwMode="auto">
          <a:xfrm>
            <a:off x="3255903" y="2662029"/>
            <a:ext cx="2808311" cy="423613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45720" indent="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120000"/>
              <a:buFontTx/>
              <a:buNone/>
              <a:defRPr sz="2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accent2">
                  <a:lumMod val="75000"/>
                </a:schemeClr>
              </a:buClr>
              <a:buSzPct val="5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+mn-lt"/>
              </a:defRPr>
            </a:lvl2pPr>
            <a:lvl3pPr marL="987425" indent="-293688" algn="l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accent1">
                  <a:lumMod val="50000"/>
                </a:schemeClr>
              </a:buClr>
              <a:buSzPct val="50000"/>
              <a:buFont typeface="Wingdings" pitchFamily="2" charset="2"/>
              <a:buChar char="l"/>
              <a:defRPr sz="2200">
                <a:solidFill>
                  <a:schemeClr val="tx1"/>
                </a:solidFill>
                <a:latin typeface="+mn-lt"/>
              </a:defRPr>
            </a:lvl3pPr>
            <a:lvl4pPr marL="1281113" indent="-2921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>
                  <a:lumMod val="75000"/>
                </a:schemeClr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15986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3">
                  <a:lumMod val="50000"/>
                </a:schemeClr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192024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6">
                  <a:lumMod val="50000"/>
                </a:schemeClr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24028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50000"/>
                </a:schemeClr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265176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>
                  <a:lumMod val="75000"/>
                </a:schemeClr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10896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50000"/>
                </a:schemeClr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000" kern="0" dirty="0"/>
              <a:t>    </a:t>
            </a:r>
            <a:r>
              <a:rPr lang="en-US" sz="2000" kern="0" dirty="0" smtClean="0"/>
              <a:t>  </a:t>
            </a:r>
            <a:r>
              <a:rPr lang="en-US" sz="2000" kern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Data </a:t>
            </a:r>
            <a:r>
              <a:rPr lang="en-US" sz="20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Labelling</a:t>
            </a:r>
          </a:p>
        </p:txBody>
      </p:sp>
      <p:sp>
        <p:nvSpPr>
          <p:cNvPr id="8" name="Content Placeholder 11"/>
          <p:cNvSpPr txBox="1">
            <a:spLocks/>
          </p:cNvSpPr>
          <p:nvPr/>
        </p:nvSpPr>
        <p:spPr bwMode="auto">
          <a:xfrm>
            <a:off x="3255903" y="4196628"/>
            <a:ext cx="2808311" cy="440561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45720" indent="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120000"/>
              <a:buFontTx/>
              <a:buNone/>
              <a:defRPr sz="2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accent2">
                  <a:lumMod val="75000"/>
                </a:schemeClr>
              </a:buClr>
              <a:buSzPct val="5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+mn-lt"/>
              </a:defRPr>
            </a:lvl2pPr>
            <a:lvl3pPr marL="987425" indent="-293688" algn="l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accent1">
                  <a:lumMod val="50000"/>
                </a:schemeClr>
              </a:buClr>
              <a:buSzPct val="50000"/>
              <a:buFont typeface="Wingdings" pitchFamily="2" charset="2"/>
              <a:buChar char="l"/>
              <a:defRPr sz="2200">
                <a:solidFill>
                  <a:schemeClr val="tx1"/>
                </a:solidFill>
                <a:latin typeface="+mn-lt"/>
              </a:defRPr>
            </a:lvl3pPr>
            <a:lvl4pPr marL="1281113" indent="-2921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>
                  <a:lumMod val="75000"/>
                </a:schemeClr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15986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3">
                  <a:lumMod val="50000"/>
                </a:schemeClr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192024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6">
                  <a:lumMod val="50000"/>
                </a:schemeClr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24028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50000"/>
                </a:schemeClr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265176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>
                  <a:lumMod val="75000"/>
                </a:schemeClr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10896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50000"/>
                </a:schemeClr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r>
              <a:rPr lang="en-US" sz="2000" kern="0" dirty="0" smtClean="0"/>
              <a:t>Bag of words</a:t>
            </a:r>
            <a:endParaRPr lang="en-US" sz="20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Content Placeholder 11"/>
          <p:cNvSpPr txBox="1">
            <a:spLocks/>
          </p:cNvSpPr>
          <p:nvPr/>
        </p:nvSpPr>
        <p:spPr bwMode="auto">
          <a:xfrm>
            <a:off x="3131840" y="6031515"/>
            <a:ext cx="1080120" cy="40050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45720" indent="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120000"/>
              <a:buFontTx/>
              <a:buNone/>
              <a:defRPr sz="2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accent2">
                  <a:lumMod val="75000"/>
                </a:schemeClr>
              </a:buClr>
              <a:buSzPct val="5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+mn-lt"/>
              </a:defRPr>
            </a:lvl2pPr>
            <a:lvl3pPr marL="987425" indent="-293688" algn="l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accent1">
                  <a:lumMod val="50000"/>
                </a:schemeClr>
              </a:buClr>
              <a:buSzPct val="50000"/>
              <a:buFont typeface="Wingdings" pitchFamily="2" charset="2"/>
              <a:buChar char="l"/>
              <a:defRPr sz="2200">
                <a:solidFill>
                  <a:schemeClr val="tx1"/>
                </a:solidFill>
                <a:latin typeface="+mn-lt"/>
              </a:defRPr>
            </a:lvl3pPr>
            <a:lvl4pPr marL="1281113" indent="-2921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>
                  <a:lumMod val="75000"/>
                </a:schemeClr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15986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3">
                  <a:lumMod val="50000"/>
                </a:schemeClr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192024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6">
                  <a:lumMod val="50000"/>
                </a:schemeClr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24028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50000"/>
                </a:schemeClr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265176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>
                  <a:lumMod val="75000"/>
                </a:schemeClr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10896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50000"/>
                </a:schemeClr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0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SPAM</a:t>
            </a:r>
          </a:p>
        </p:txBody>
      </p:sp>
      <p:sp>
        <p:nvSpPr>
          <p:cNvPr id="10" name="Content Placeholder 11"/>
          <p:cNvSpPr txBox="1">
            <a:spLocks/>
          </p:cNvSpPr>
          <p:nvPr/>
        </p:nvSpPr>
        <p:spPr bwMode="auto">
          <a:xfrm>
            <a:off x="5162027" y="6031515"/>
            <a:ext cx="1080120" cy="44056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45720" indent="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120000"/>
              <a:buFontTx/>
              <a:buNone/>
              <a:defRPr sz="2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accent2">
                  <a:lumMod val="75000"/>
                </a:schemeClr>
              </a:buClr>
              <a:buSzPct val="5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+mn-lt"/>
              </a:defRPr>
            </a:lvl2pPr>
            <a:lvl3pPr marL="987425" indent="-293688" algn="l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accent1">
                  <a:lumMod val="50000"/>
                </a:schemeClr>
              </a:buClr>
              <a:buSzPct val="50000"/>
              <a:buFont typeface="Wingdings" pitchFamily="2" charset="2"/>
              <a:buChar char="l"/>
              <a:defRPr sz="2200">
                <a:solidFill>
                  <a:schemeClr val="tx1"/>
                </a:solidFill>
                <a:latin typeface="+mn-lt"/>
              </a:defRPr>
            </a:lvl3pPr>
            <a:lvl4pPr marL="1281113" indent="-2921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>
                  <a:lumMod val="75000"/>
                </a:schemeClr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15986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3">
                  <a:lumMod val="50000"/>
                </a:schemeClr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192024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6">
                  <a:lumMod val="50000"/>
                </a:schemeClr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24028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50000"/>
                </a:schemeClr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265176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>
                  <a:lumMod val="75000"/>
                </a:schemeClr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10896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50000"/>
                </a:schemeClr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000" kern="0" dirty="0"/>
              <a:t> </a:t>
            </a:r>
            <a:r>
              <a:rPr lang="en-US" sz="20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HAM</a:t>
            </a:r>
          </a:p>
        </p:txBody>
      </p:sp>
      <p:sp>
        <p:nvSpPr>
          <p:cNvPr id="11" name="Down Arrow 10"/>
          <p:cNvSpPr/>
          <p:nvPr/>
        </p:nvSpPr>
        <p:spPr bwMode="auto">
          <a:xfrm>
            <a:off x="5594336" y="2473484"/>
            <a:ext cx="215503" cy="448994"/>
          </a:xfrm>
          <a:prstGeom prst="downArrow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692150" marR="0" indent="-3476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tabLst/>
            </a:pPr>
            <a:endParaRPr kumimoji="0" lang="en-US" sz="2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Down Arrow 11"/>
          <p:cNvSpPr/>
          <p:nvPr/>
        </p:nvSpPr>
        <p:spPr bwMode="auto">
          <a:xfrm>
            <a:off x="4488098" y="3080496"/>
            <a:ext cx="289163" cy="319892"/>
          </a:xfrm>
          <a:prstGeom prst="down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692150" marR="0" indent="-3476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tabLst/>
            </a:pPr>
            <a:endParaRPr kumimoji="0" lang="en-US" sz="2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Down Arrow 12"/>
          <p:cNvSpPr/>
          <p:nvPr/>
        </p:nvSpPr>
        <p:spPr bwMode="auto">
          <a:xfrm>
            <a:off x="3779912" y="5796493"/>
            <a:ext cx="203297" cy="222068"/>
          </a:xfrm>
          <a:prstGeom prst="down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692150" marR="0" indent="-3476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tabLst/>
            </a:pPr>
            <a:endParaRPr kumimoji="0" lang="en-US" sz="2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Down Arrow 13"/>
          <p:cNvSpPr/>
          <p:nvPr/>
        </p:nvSpPr>
        <p:spPr bwMode="auto">
          <a:xfrm>
            <a:off x="5401844" y="5800203"/>
            <a:ext cx="203297" cy="222068"/>
          </a:xfrm>
          <a:prstGeom prst="down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692150" marR="0" indent="-3476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tabLst/>
            </a:pPr>
            <a:endParaRPr kumimoji="0" lang="en-US" sz="2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Minus 14"/>
          <p:cNvSpPr/>
          <p:nvPr/>
        </p:nvSpPr>
        <p:spPr bwMode="auto">
          <a:xfrm>
            <a:off x="3463231" y="5772742"/>
            <a:ext cx="2448272" cy="49926"/>
          </a:xfrm>
          <a:prstGeom prst="mathMinus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692150" marR="0" indent="-3476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tabLst/>
            </a:pPr>
            <a:endParaRPr kumimoji="0" lang="en-US" sz="2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Down Arrow 15"/>
          <p:cNvSpPr/>
          <p:nvPr/>
        </p:nvSpPr>
        <p:spPr bwMode="auto">
          <a:xfrm>
            <a:off x="4558407" y="5562161"/>
            <a:ext cx="203297" cy="222068"/>
          </a:xfrm>
          <a:prstGeom prst="down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692150" marR="0" indent="-3476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tabLst/>
            </a:pPr>
            <a:endParaRPr kumimoji="0" lang="en-US" sz="2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Down Arrow 16"/>
          <p:cNvSpPr/>
          <p:nvPr/>
        </p:nvSpPr>
        <p:spPr bwMode="auto">
          <a:xfrm>
            <a:off x="4488098" y="2338377"/>
            <a:ext cx="289163" cy="319892"/>
          </a:xfrm>
          <a:prstGeom prst="down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692150" marR="0" indent="-3476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tabLst/>
            </a:pPr>
            <a:endParaRPr kumimoji="0" lang="en-US" sz="2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Down Arrow 17"/>
          <p:cNvSpPr/>
          <p:nvPr/>
        </p:nvSpPr>
        <p:spPr bwMode="auto">
          <a:xfrm>
            <a:off x="4488098" y="3867724"/>
            <a:ext cx="289163" cy="319892"/>
          </a:xfrm>
          <a:prstGeom prst="down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692150" marR="0" indent="-3476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tabLst/>
            </a:pPr>
            <a:endParaRPr kumimoji="0" lang="en-US" sz="2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Down Arrow 18"/>
          <p:cNvSpPr/>
          <p:nvPr/>
        </p:nvSpPr>
        <p:spPr bwMode="auto">
          <a:xfrm>
            <a:off x="4515475" y="4646626"/>
            <a:ext cx="289163" cy="319892"/>
          </a:xfrm>
          <a:prstGeom prst="down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692150" marR="0" indent="-3476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tabLst/>
            </a:pPr>
            <a:endParaRPr kumimoji="0" lang="en-US" sz="2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3118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CE83800-1E6B-4A93-87D3-3D70E59B3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38AFC74-2DAB-4FF2-A66B-288CACB8B8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524000"/>
            <a:ext cx="7029400" cy="4411663"/>
          </a:xfrm>
        </p:spPr>
        <p:txBody>
          <a:bodyPr>
            <a:normAutofit/>
          </a:bodyPr>
          <a:lstStyle/>
          <a:p>
            <a:pPr marL="388620" indent="-34290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388620" indent="-342900">
              <a:buFont typeface="Arial" panose="020B0604020202020204" pitchFamily="34" charset="0"/>
              <a:buChar char="•"/>
            </a:pPr>
            <a:r>
              <a:rPr lang="en-US" sz="2000" dirty="0"/>
              <a:t>We also have standard English dataset obtained from kaggle.com</a:t>
            </a:r>
            <a:r>
              <a:rPr lang="en-US" sz="2000" dirty="0" smtClean="0"/>
              <a:t>.</a:t>
            </a:r>
            <a:endParaRPr lang="en-US" sz="2000" dirty="0" smtClean="0"/>
          </a:p>
          <a:p>
            <a:pPr marL="38862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8862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We built our own multi-lingual </a:t>
            </a:r>
            <a:r>
              <a:rPr lang="en-US" sz="2000" dirty="0" smtClean="0"/>
              <a:t>dataset</a:t>
            </a:r>
            <a:r>
              <a:rPr lang="en-US" sz="2000" dirty="0" smtClean="0"/>
              <a:t>, we </a:t>
            </a:r>
            <a:r>
              <a:rPr lang="en-US" sz="2000" dirty="0" smtClean="0"/>
              <a:t>have collected our own SMSs which contains three different languages and mix of these three languages</a:t>
            </a:r>
            <a:r>
              <a:rPr lang="en-US" sz="2000" dirty="0" smtClean="0"/>
              <a:t>.</a:t>
            </a:r>
            <a:endParaRPr lang="en-US" sz="2000" dirty="0"/>
          </a:p>
          <a:p>
            <a:pPr marL="388620" indent="-34290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38862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Online </a:t>
            </a:r>
            <a:r>
              <a:rPr lang="en-US" sz="2000" dirty="0"/>
              <a:t>source </a:t>
            </a:r>
            <a:r>
              <a:rPr lang="en-US" sz="2000" dirty="0" smtClean="0"/>
              <a:t>of standard English dataset - 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hlinkClick r:id="rId2"/>
              </a:rPr>
              <a:t>https://www.kaggle.com/uciml/sms-spam-collection-dataset</a:t>
            </a:r>
            <a:r>
              <a:rPr lang="en-US" sz="2000" dirty="0" smtClean="0"/>
              <a:t>.</a:t>
            </a:r>
            <a:endParaRPr lang="en-US" sz="2000" dirty="0"/>
          </a:p>
          <a:p>
            <a:pPr marL="502920" indent="-4572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33441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CE83800-1E6B-4A93-87D3-3D70E59B3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5993805"/>
              </p:ext>
            </p:extLst>
          </p:nvPr>
        </p:nvGraphicFramePr>
        <p:xfrm>
          <a:off x="611560" y="1700802"/>
          <a:ext cx="7097217" cy="4608518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165618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4470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155964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76524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Data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Type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Number</a:t>
                      </a:r>
                      <a:endParaRPr lang="en-US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HAM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SPAM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5603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English                 </a:t>
                      </a:r>
                    </a:p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Kaggle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5572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4825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747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8065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English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Self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3745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2642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8065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Hindi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Self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8065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Mix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Self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8065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Telugu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Self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64629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Total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Combined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10167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8092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2075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0916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Labelling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700808"/>
            <a:ext cx="6597352" cy="4234855"/>
          </a:xfrm>
        </p:spPr>
        <p:txBody>
          <a:bodyPr>
            <a:normAutofit/>
          </a:bodyPr>
          <a:lstStyle/>
          <a:p>
            <a:pPr marL="502920" indent="-45720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502920" indent="-457200">
              <a:buFont typeface="Arial" panose="020B0604020202020204" pitchFamily="34" charset="0"/>
              <a:buChar char="•"/>
            </a:pPr>
            <a:r>
              <a:rPr lang="en-US" sz="2000" dirty="0" smtClean="0"/>
              <a:t>Divided data among ourselves.</a:t>
            </a:r>
          </a:p>
          <a:p>
            <a:pPr marL="502920" indent="-45720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502920" indent="-457200">
              <a:buFont typeface="Arial" panose="020B0604020202020204" pitchFamily="34" charset="0"/>
              <a:buChar char="•"/>
            </a:pPr>
            <a:r>
              <a:rPr lang="en-US" sz="2000" dirty="0" smtClean="0"/>
              <a:t>Manually </a:t>
            </a:r>
            <a:r>
              <a:rPr lang="en-US" sz="2000" dirty="0" smtClean="0"/>
              <a:t>Labelling 4595 records as SPAM or HAM</a:t>
            </a:r>
          </a:p>
          <a:p>
            <a:r>
              <a:rPr lang="en-US" sz="2000" dirty="0" smtClean="0"/>
              <a:t>       based on individual perspective.      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80311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EE2B656-4656-4646-A221-7C30814F2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</a:t>
            </a:r>
            <a:r>
              <a:rPr lang="en-US" dirty="0" smtClean="0"/>
              <a:t>Pre-processing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6DABF9E-9B82-4C13-8452-952BD74F6D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584" y="1916832"/>
            <a:ext cx="6809184" cy="4411663"/>
          </a:xfrm>
        </p:spPr>
        <p:txBody>
          <a:bodyPr/>
          <a:lstStyle/>
          <a:p>
            <a:pPr marL="388620" indent="-342900" algn="just">
              <a:buFont typeface="Arial" panose="020B0604020202020204" pitchFamily="34" charset="0"/>
              <a:buChar char="•"/>
            </a:pPr>
            <a:r>
              <a:rPr lang="en-US" sz="2000" dirty="0" smtClean="0"/>
              <a:t>Data Preprocessing means cleaning of the data.</a:t>
            </a:r>
          </a:p>
          <a:p>
            <a:pPr marL="388620" indent="-342900" algn="just">
              <a:buFont typeface="Arial" panose="020B0604020202020204" pitchFamily="34" charset="0"/>
              <a:buChar char="•"/>
            </a:pPr>
            <a:r>
              <a:rPr lang="en-US" sz="2000" dirty="0" smtClean="0"/>
              <a:t>We have converted all letters to lowercase.</a:t>
            </a:r>
            <a:endParaRPr lang="en-US" sz="2000" dirty="0"/>
          </a:p>
          <a:p>
            <a:pPr marL="388620" indent="-342900" algn="just">
              <a:buFont typeface="Arial" panose="020B0604020202020204" pitchFamily="34" charset="0"/>
              <a:buChar char="•"/>
            </a:pPr>
            <a:r>
              <a:rPr lang="en-US" sz="2000" dirty="0" smtClean="0"/>
              <a:t>We removed unnecessary words like a, an, the ….. (stopwords)</a:t>
            </a:r>
          </a:p>
          <a:p>
            <a:pPr marL="388620" indent="-342900" algn="just">
              <a:buFont typeface="Arial" panose="020B0604020202020204" pitchFamily="34" charset="0"/>
              <a:buChar char="•"/>
            </a:pPr>
            <a:r>
              <a:rPr lang="en-US" sz="2000" dirty="0" smtClean="0"/>
              <a:t>And then we applied stemming.</a:t>
            </a:r>
          </a:p>
          <a:p>
            <a:pPr marL="388620" indent="-342900" algn="just">
              <a:buFont typeface="Arial" panose="020B0604020202020204" pitchFamily="34" charset="0"/>
              <a:buChar char="•"/>
            </a:pPr>
            <a:r>
              <a:rPr lang="en-US" sz="2000" dirty="0" smtClean="0"/>
              <a:t>Above two step are done by using nltk module</a:t>
            </a:r>
            <a:r>
              <a:rPr lang="en-US" sz="2000" dirty="0"/>
              <a:t>.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190566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ales training presentation">
  <a:themeElements>
    <a:clrScheme name="Sales Training_final2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Sales Training_final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692150" marR="0" indent="-347663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Pct val="70000"/>
          <a:buFont typeface="Wingdings" pitchFamily="2" charset="2"/>
          <a:buChar char="l"/>
          <a:tabLst/>
          <a:defRPr kumimoji="0" lang="en-US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692150" marR="0" indent="-347663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Pct val="70000"/>
          <a:buFont typeface="Wingdings" pitchFamily="2" charset="2"/>
          <a:buChar char="l"/>
          <a:tabLst/>
          <a:defRPr kumimoji="0" lang="en-US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ales Training_final2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les Training_final2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Sales training presentation.potx" id="{3181A242-BAE2-485E-97E8-919259126601}" vid="{819B686A-E690-42F4-91DA-6D012EEA3935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3211</TotalTime>
  <Words>1087</Words>
  <Application>Microsoft Office PowerPoint</Application>
  <PresentationFormat>On-screen Show (4:3)</PresentationFormat>
  <Paragraphs>264</Paragraphs>
  <Slides>33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6" baseType="lpstr">
      <vt:lpstr>Arial</vt:lpstr>
      <vt:lpstr>Wingdings</vt:lpstr>
      <vt:lpstr>Sales training presentation</vt:lpstr>
      <vt:lpstr>Multi-Lingual SMS  spam detection</vt:lpstr>
      <vt:lpstr>Contents</vt:lpstr>
      <vt:lpstr>Objective</vt:lpstr>
      <vt:lpstr>Reference Paper</vt:lpstr>
      <vt:lpstr>Base model flow chart</vt:lpstr>
      <vt:lpstr>Data Collection</vt:lpstr>
      <vt:lpstr>Dataset</vt:lpstr>
      <vt:lpstr>Data Labelling</vt:lpstr>
      <vt:lpstr>Data Pre-processing</vt:lpstr>
      <vt:lpstr>Bag of Words</vt:lpstr>
      <vt:lpstr>Machine Learning Techniques</vt:lpstr>
      <vt:lpstr>Machine Learning Techniques</vt:lpstr>
      <vt:lpstr>Machine Learning Techniques</vt:lpstr>
      <vt:lpstr>Bag of Words(accuracies)-</vt:lpstr>
      <vt:lpstr>Drawbacks of BoW</vt:lpstr>
      <vt:lpstr>How to overcome?</vt:lpstr>
      <vt:lpstr>RNN Model</vt:lpstr>
      <vt:lpstr>Word2Vec</vt:lpstr>
      <vt:lpstr>Building word2vec</vt:lpstr>
      <vt:lpstr>Building word2vec</vt:lpstr>
      <vt:lpstr>Building word2vec</vt:lpstr>
      <vt:lpstr>Recurrent Neural Networks</vt:lpstr>
      <vt:lpstr>Long-Short Term Memory (LSTM)</vt:lpstr>
      <vt:lpstr>Padding</vt:lpstr>
      <vt:lpstr>PowerPoint Presentation</vt:lpstr>
      <vt:lpstr>LSTM Network in our Model</vt:lpstr>
      <vt:lpstr>LSTM Result</vt:lpstr>
      <vt:lpstr>Technology/Implementation</vt:lpstr>
      <vt:lpstr>Challenges</vt:lpstr>
      <vt:lpstr>Conclusion and Future scope</vt:lpstr>
      <vt:lpstr>Contributions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Content based SMS based spam detection</dc:title>
  <dc:creator>Manohar Chokkapu</dc:creator>
  <cp:lastModifiedBy>Manohar Chokkapu</cp:lastModifiedBy>
  <cp:revision>143</cp:revision>
  <dcterms:created xsi:type="dcterms:W3CDTF">2018-02-02T05:25:56Z</dcterms:created>
  <dcterms:modified xsi:type="dcterms:W3CDTF">2018-05-03T07:47:12Z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