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69" r:id="rId4"/>
    <p:sldId id="274" r:id="rId5"/>
    <p:sldId id="275" r:id="rId6"/>
    <p:sldId id="273" r:id="rId7"/>
    <p:sldId id="276" r:id="rId8"/>
    <p:sldId id="268" r:id="rId9"/>
    <p:sldId id="270"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95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2981325" y="1069102"/>
            <a:ext cx="5498973" cy="7702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3200" dirty="0">
                <a:solidFill>
                  <a:srgbClr val="FF0000"/>
                </a:solidFill>
                <a:latin typeface="Cambria" panose="02040503050406030204" pitchFamily="18" charset="0"/>
                <a:ea typeface="Cambria" panose="02040503050406030204" pitchFamily="18" charset="0"/>
              </a:rPr>
              <a:t>VITALVAULT</a:t>
            </a:r>
            <a:endParaRPr sz="3200" dirty="0">
              <a:solidFill>
                <a:srgbClr val="FF0000"/>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371368" y="1429060"/>
            <a:ext cx="4391131" cy="552300"/>
          </a:xfrm>
          <a:prstGeom prst="rect">
            <a:avLst/>
          </a:prstGeom>
          <a:noFill/>
          <a:ln>
            <a:noFill/>
          </a:ln>
        </p:spPr>
        <p:txBody>
          <a:bodyPr spcFirstLastPara="1" wrap="square" lIns="91425" tIns="45700" rIns="91425" bIns="45700" anchor="t" anchorCtr="0">
            <a:normAutofit/>
          </a:bodyPr>
          <a:lstStyle/>
          <a:p>
            <a:pPr marL="0" lvl="0" indent="0" algn="l">
              <a:spcBef>
                <a:spcPts val="0"/>
              </a:spcBef>
            </a:pPr>
            <a:r>
              <a:rPr lang="en-GB" sz="1800" dirty="0">
                <a:latin typeface="Cambria" panose="02040503050406030204" pitchFamily="18" charset="0"/>
                <a:ea typeface="Cambria" panose="02040503050406030204" pitchFamily="18" charset="0"/>
              </a:rPr>
              <a:t>Batch Number: CSE_259</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306332" y="214477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lvl="0">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a:t>
            </a:r>
            <a:r>
              <a:rPr lang="en-IN" sz="1600" b="1" dirty="0">
                <a:solidFill>
                  <a:schemeClr val="bg2">
                    <a:lumMod val="75000"/>
                  </a:schemeClr>
                </a:solidFill>
              </a:rPr>
              <a:t>Gyanesh Verma</a:t>
            </a:r>
            <a:endParaRPr sz="1600" b="1" dirty="0">
              <a:solidFill>
                <a:schemeClr val="bg2">
                  <a:lumMod val="75000"/>
                </a:schemeClr>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2183362070"/>
              </p:ext>
            </p:extLst>
          </p:nvPr>
        </p:nvGraphicFramePr>
        <p:xfrm>
          <a:off x="163036" y="2210958"/>
          <a:ext cx="5418675" cy="2194620"/>
        </p:xfrm>
        <a:graphic>
          <a:graphicData uri="http://schemas.openxmlformats.org/drawingml/2006/table">
            <a:tbl>
              <a:tblPr>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172978">
                <a:tc>
                  <a:txBody>
                    <a:bodyPr/>
                    <a:lstStyle/>
                    <a:p>
                      <a:pPr marL="0" marR="0" lvl="1" indent="0" algn="ctr" rtl="0">
                        <a:spcBef>
                          <a:spcPts val="0"/>
                        </a:spcBef>
                        <a:spcAft>
                          <a:spcPts val="0"/>
                        </a:spcAft>
                        <a:buNone/>
                      </a:pPr>
                      <a:r>
                        <a:rPr lang="en-GB" sz="1800" b="1" u="none" strike="noStrike" cap="none" dirty="0">
                          <a:solidFill>
                            <a:srgbClr val="17365D"/>
                          </a:solidFill>
                        </a:rPr>
                        <a:t>Roll Number</a:t>
                      </a: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tc>
                <a:extLst>
                  <a:ext uri="{0D108BD9-81ED-4DB2-BD59-A6C34878D82A}">
                    <a16:rowId xmlns:a16="http://schemas.microsoft.com/office/drawing/2014/main" val="10000"/>
                  </a:ext>
                </a:extLst>
              </a:tr>
              <a:tr h="172978">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tc>
                <a:tc>
                  <a:txBody>
                    <a:bodyPr/>
                    <a:lstStyle/>
                    <a:p>
                      <a:pPr marL="0" marR="0" lvl="0" indent="0" algn="ctr" rtl="0">
                        <a:spcBef>
                          <a:spcPts val="0"/>
                        </a:spcBef>
                        <a:spcAft>
                          <a:spcPts val="0"/>
                        </a:spcAft>
                        <a:buNone/>
                      </a:pPr>
                      <a:endParaRPr sz="1800" u="none" strike="noStrike" cap="none" dirty="0"/>
                    </a:p>
                  </a:txBody>
                  <a:tcPr marL="91450" marR="91450" marT="45725" marB="45725" anchor="ctr"/>
                </a:tc>
                <a:extLst>
                  <a:ext uri="{0D108BD9-81ED-4DB2-BD59-A6C34878D82A}">
                    <a16:rowId xmlns:a16="http://schemas.microsoft.com/office/drawing/2014/main" val="10001"/>
                  </a:ext>
                </a:extLst>
              </a:tr>
              <a:tr h="172978">
                <a:tc>
                  <a:txBody>
                    <a:bodyPr/>
                    <a:lstStyle/>
                    <a:p>
                      <a:pPr marL="0" marR="0" lvl="0" indent="0" algn="ctr" rtl="0">
                        <a:spcBef>
                          <a:spcPts val="0"/>
                        </a:spcBef>
                        <a:spcAft>
                          <a:spcPts val="0"/>
                        </a:spcAft>
                        <a:buNone/>
                      </a:pPr>
                      <a:endParaRPr sz="1800" u="none" strike="noStrike" cap="none" dirty="0"/>
                    </a:p>
                  </a:txBody>
                  <a:tcPr marL="91450" marR="91450" marT="45725" marB="45725" anchor="ctr"/>
                </a:tc>
                <a:tc>
                  <a:txBody>
                    <a:bodyPr/>
                    <a:lstStyle/>
                    <a:p>
                      <a:pPr marL="0" marR="0" lvl="0" indent="0" algn="ctr" rtl="0">
                        <a:spcBef>
                          <a:spcPts val="0"/>
                        </a:spcBef>
                        <a:spcAft>
                          <a:spcPts val="0"/>
                        </a:spcAft>
                        <a:buNone/>
                      </a:pPr>
                      <a:endParaRPr sz="1800" u="none" strike="noStrike" cap="none" dirty="0"/>
                    </a:p>
                  </a:txBody>
                  <a:tcPr marL="91450" marR="91450" marT="45725" marB="45725" anchor="ctr"/>
                </a:tc>
                <a:extLst>
                  <a:ext uri="{0D108BD9-81ED-4DB2-BD59-A6C34878D82A}">
                    <a16:rowId xmlns:a16="http://schemas.microsoft.com/office/drawing/2014/main" val="10002"/>
                  </a:ext>
                </a:extLst>
              </a:tr>
              <a:tr h="172978">
                <a:tc>
                  <a:txBody>
                    <a:bodyPr/>
                    <a:lstStyle/>
                    <a:p>
                      <a:pPr marL="0" marR="0" lvl="0" indent="0" algn="ctr" rtl="0">
                        <a:spcBef>
                          <a:spcPts val="0"/>
                        </a:spcBef>
                        <a:spcAft>
                          <a:spcPts val="0"/>
                        </a:spcAft>
                        <a:buNone/>
                      </a:pPr>
                      <a:endParaRPr sz="1800" u="none" strike="noStrike" cap="none" dirty="0"/>
                    </a:p>
                  </a:txBody>
                  <a:tcPr marL="91450" marR="91450" marT="45725" marB="45725" anchor="ctr"/>
                </a:tc>
                <a:tc>
                  <a:txBody>
                    <a:bodyPr/>
                    <a:lstStyle/>
                    <a:p>
                      <a:pPr marL="0" marR="0" lvl="0" indent="0" algn="ctr" rtl="0">
                        <a:spcBef>
                          <a:spcPts val="0"/>
                        </a:spcBef>
                        <a:spcAft>
                          <a:spcPts val="0"/>
                        </a:spcAft>
                        <a:buNone/>
                      </a:pPr>
                      <a:endParaRPr sz="1800" u="none" strike="noStrike" cap="none" dirty="0"/>
                    </a:p>
                  </a:txBody>
                  <a:tcPr marL="91450" marR="91450" marT="45725" marB="45725" anchor="ctr"/>
                </a:tc>
                <a:extLst>
                  <a:ext uri="{0D108BD9-81ED-4DB2-BD59-A6C34878D82A}">
                    <a16:rowId xmlns:a16="http://schemas.microsoft.com/office/drawing/2014/main" val="10003"/>
                  </a:ext>
                </a:extLst>
              </a:tr>
              <a:tr h="172978">
                <a:tc>
                  <a:txBody>
                    <a:bodyPr/>
                    <a:lstStyle/>
                    <a:p>
                      <a:pPr marL="0" marR="0" lvl="0" indent="0" algn="ctr" rtl="0">
                        <a:spcBef>
                          <a:spcPts val="0"/>
                        </a:spcBef>
                        <a:spcAft>
                          <a:spcPts val="0"/>
                        </a:spcAft>
                        <a:buNone/>
                      </a:pPr>
                      <a:endParaRPr sz="1800" u="none" strike="noStrike" cap="none" dirty="0"/>
                    </a:p>
                  </a:txBody>
                  <a:tcPr marL="91450" marR="91450" marT="45725" marB="45725" anchor="ctr"/>
                </a:tc>
                <a:tc>
                  <a:txBody>
                    <a:bodyPr/>
                    <a:lstStyle/>
                    <a:p>
                      <a:pPr marL="0" marR="0" lvl="0" indent="0" algn="ctr" rtl="0">
                        <a:spcBef>
                          <a:spcPts val="0"/>
                        </a:spcBef>
                        <a:spcAft>
                          <a:spcPts val="0"/>
                        </a:spcAft>
                        <a:buNone/>
                      </a:pPr>
                      <a:endParaRPr sz="1800" u="none" strike="noStrike" cap="none" dirty="0"/>
                    </a:p>
                  </a:txBody>
                  <a:tcPr marL="91450" marR="91450" marT="45725" marB="45725" anchor="ctr"/>
                </a:tc>
                <a:extLst>
                  <a:ext uri="{0D108BD9-81ED-4DB2-BD59-A6C34878D82A}">
                    <a16:rowId xmlns:a16="http://schemas.microsoft.com/office/drawing/2014/main" val="10004"/>
                  </a:ext>
                </a:extLst>
              </a:tr>
              <a:tr h="172978">
                <a:tc>
                  <a:txBody>
                    <a:bodyPr/>
                    <a:lstStyle/>
                    <a:p>
                      <a:pPr marL="0" marR="0" lvl="0" indent="0" algn="ctr" rtl="0">
                        <a:spcBef>
                          <a:spcPts val="0"/>
                        </a:spcBef>
                        <a:spcAft>
                          <a:spcPts val="0"/>
                        </a:spcAft>
                        <a:buNone/>
                      </a:pPr>
                      <a:endParaRPr sz="1800" u="none" strike="noStrike" cap="none" dirty="0"/>
                    </a:p>
                  </a:txBody>
                  <a:tcPr marL="91450" marR="91450" marT="45725" marB="45725" anchor="ctr"/>
                </a:tc>
                <a:tc>
                  <a:txBody>
                    <a:bodyPr/>
                    <a:lstStyle/>
                    <a:p>
                      <a:pPr marL="0" marR="0" lvl="0" indent="0" algn="ctr" rtl="0">
                        <a:spcBef>
                          <a:spcPts val="0"/>
                        </a:spcBef>
                        <a:spcAft>
                          <a:spcPts val="0"/>
                        </a:spcAft>
                        <a:buNone/>
                      </a:pPr>
                      <a:endParaRPr sz="1800" u="none" strike="noStrike" cap="none" dirty="0"/>
                    </a:p>
                  </a:txBody>
                  <a:tcPr marL="91450" marR="91450" marT="45725" marB="45725" anchor="ct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28958" y="4487006"/>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dirty="0">
                <a:solidFill>
                  <a:schemeClr val="tx1"/>
                </a:solidFill>
                <a:latin typeface="Cambria" panose="02040503050406030204" pitchFamily="18" charset="0"/>
                <a:ea typeface="Cambria" panose="02040503050406030204" pitchFamily="18" charset="0"/>
                <a:cs typeface="Verdana"/>
                <a:sym typeface="Verdana"/>
              </a:rPr>
              <a:t>B.TECH - Computer Science and Engineering</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1800" b="1" dirty="0"/>
              <a:t>Dr. Asif Mohammed </a:t>
            </a:r>
            <a:endParaRPr lang="en-US" sz="1800" b="1"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IN" sz="1800" b="1" dirty="0"/>
              <a:t>Dr. </a:t>
            </a:r>
            <a:r>
              <a:rPr lang="en-IN" sz="1800" b="1" dirty="0" err="1"/>
              <a:t>Jayavadivel</a:t>
            </a:r>
            <a:r>
              <a:rPr lang="en-IN" sz="1800" b="1" dirty="0"/>
              <a:t> Ravi </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F75FAD04-9C5A-0673-BED9-13421A5A2971}"/>
              </a:ext>
            </a:extLst>
          </p:cNvPr>
          <p:cNvGraphicFramePr>
            <a:graphicFrameLocks noGrp="1"/>
          </p:cNvGraphicFramePr>
          <p:nvPr>
            <p:extLst>
              <p:ext uri="{D42A27DB-BD31-4B8C-83A1-F6EECF244321}">
                <p14:modId xmlns:p14="http://schemas.microsoft.com/office/powerpoint/2010/main" val="2064137532"/>
              </p:ext>
            </p:extLst>
          </p:nvPr>
        </p:nvGraphicFramePr>
        <p:xfrm>
          <a:off x="2981325" y="2210960"/>
          <a:ext cx="2619375" cy="2199115"/>
        </p:xfrm>
        <a:graphic>
          <a:graphicData uri="http://schemas.openxmlformats.org/drawingml/2006/table">
            <a:tbl>
              <a:tblPr firstCol="1">
                <a:tableStyleId>{57690726-49DA-4552-BDEB-330DD8EA8BD9}</a:tableStyleId>
              </a:tblPr>
              <a:tblGrid>
                <a:gridCol w="2619375">
                  <a:extLst>
                    <a:ext uri="{9D8B030D-6E8A-4147-A177-3AD203B41FA5}">
                      <a16:colId xmlns:a16="http://schemas.microsoft.com/office/drawing/2014/main" val="855671714"/>
                    </a:ext>
                  </a:extLst>
                </a:gridCol>
              </a:tblGrid>
              <a:tr h="2199115">
                <a:tc>
                  <a:txBody>
                    <a:bodyPr/>
                    <a:lstStyle/>
                    <a:p>
                      <a:endParaRPr lang="en-IN" dirty="0"/>
                    </a:p>
                  </a:txBody>
                  <a:tcPr/>
                </a:tc>
                <a:extLst>
                  <a:ext uri="{0D108BD9-81ED-4DB2-BD59-A6C34878D82A}">
                    <a16:rowId xmlns:a16="http://schemas.microsoft.com/office/drawing/2014/main" val="3896264518"/>
                  </a:ext>
                </a:extLst>
              </a:tr>
            </a:tbl>
          </a:graphicData>
        </a:graphic>
      </p:graphicFrame>
      <p:graphicFrame>
        <p:nvGraphicFramePr>
          <p:cNvPr id="3" name="Table 2">
            <a:extLst>
              <a:ext uri="{FF2B5EF4-FFF2-40B4-BE49-F238E27FC236}">
                <a16:creationId xmlns:a16="http://schemas.microsoft.com/office/drawing/2014/main" id="{31BCB073-7033-665C-13F1-CFDA0C077340}"/>
              </a:ext>
            </a:extLst>
          </p:cNvPr>
          <p:cNvGraphicFramePr>
            <a:graphicFrameLocks noGrp="1"/>
          </p:cNvGraphicFramePr>
          <p:nvPr>
            <p:extLst>
              <p:ext uri="{D42A27DB-BD31-4B8C-83A1-F6EECF244321}">
                <p14:modId xmlns:p14="http://schemas.microsoft.com/office/powerpoint/2010/main" val="1745253114"/>
              </p:ext>
            </p:extLst>
          </p:nvPr>
        </p:nvGraphicFramePr>
        <p:xfrm>
          <a:off x="371368" y="2032000"/>
          <a:ext cx="4524481" cy="2247900"/>
        </p:xfrm>
        <a:graphic>
          <a:graphicData uri="http://schemas.openxmlformats.org/drawingml/2006/table">
            <a:tbl>
              <a:tblPr firstCol="1">
                <a:tableStyleId>{2D5ABB26-0587-4C30-8999-92F81FD0307C}</a:tableStyleId>
              </a:tblPr>
              <a:tblGrid>
                <a:gridCol w="4524481">
                  <a:extLst>
                    <a:ext uri="{9D8B030D-6E8A-4147-A177-3AD203B41FA5}">
                      <a16:colId xmlns:a16="http://schemas.microsoft.com/office/drawing/2014/main" val="2475154969"/>
                    </a:ext>
                  </a:extLst>
                </a:gridCol>
              </a:tblGrid>
              <a:tr h="2247900">
                <a:tc>
                  <a:txBody>
                    <a:bodyPr/>
                    <a:lstStyle/>
                    <a:p>
                      <a:endParaRPr lang="en-US" dirty="0"/>
                    </a:p>
                    <a:p>
                      <a:endParaRPr lang="en-US" dirty="0"/>
                    </a:p>
                    <a:p>
                      <a:endParaRPr lang="en-US" dirty="0"/>
                    </a:p>
                  </a:txBody>
                  <a:tcPr/>
                </a:tc>
                <a:extLst>
                  <a:ext uri="{0D108BD9-81ED-4DB2-BD59-A6C34878D82A}">
                    <a16:rowId xmlns:a16="http://schemas.microsoft.com/office/drawing/2014/main" val="923163658"/>
                  </a:ext>
                </a:extLst>
              </a:tr>
            </a:tbl>
          </a:graphicData>
        </a:graphic>
      </p:graphicFrame>
      <p:graphicFrame>
        <p:nvGraphicFramePr>
          <p:cNvPr id="5" name="Table 4">
            <a:extLst>
              <a:ext uri="{FF2B5EF4-FFF2-40B4-BE49-F238E27FC236}">
                <a16:creationId xmlns:a16="http://schemas.microsoft.com/office/drawing/2014/main" id="{E138B101-6434-DB79-AFC7-BF4A768B17EA}"/>
              </a:ext>
            </a:extLst>
          </p:cNvPr>
          <p:cNvGraphicFramePr>
            <a:graphicFrameLocks noGrp="1"/>
          </p:cNvGraphicFramePr>
          <p:nvPr>
            <p:extLst>
              <p:ext uri="{D42A27DB-BD31-4B8C-83A1-F6EECF244321}">
                <p14:modId xmlns:p14="http://schemas.microsoft.com/office/powerpoint/2010/main" val="1713269651"/>
              </p:ext>
            </p:extLst>
          </p:nvPr>
        </p:nvGraphicFramePr>
        <p:xfrm>
          <a:off x="57840" y="2188466"/>
          <a:ext cx="5548770" cy="1898816"/>
        </p:xfrm>
        <a:graphic>
          <a:graphicData uri="http://schemas.openxmlformats.org/drawingml/2006/table">
            <a:tbl>
              <a:tblPr firstRow="1" bandRow="1"/>
              <a:tblGrid>
                <a:gridCol w="2774385">
                  <a:extLst>
                    <a:ext uri="{9D8B030D-6E8A-4147-A177-3AD203B41FA5}">
                      <a16:colId xmlns:a16="http://schemas.microsoft.com/office/drawing/2014/main" val="1666839359"/>
                    </a:ext>
                  </a:extLst>
                </a:gridCol>
                <a:gridCol w="2774385">
                  <a:extLst>
                    <a:ext uri="{9D8B030D-6E8A-4147-A177-3AD203B41FA5}">
                      <a16:colId xmlns:a16="http://schemas.microsoft.com/office/drawing/2014/main" val="466108493"/>
                    </a:ext>
                  </a:extLst>
                </a:gridCol>
              </a:tblGrid>
              <a:tr h="474704">
                <a:tc>
                  <a:txBody>
                    <a:bodyPr/>
                    <a:lstStyle/>
                    <a:p>
                      <a:endParaRPr lang="en-IN" dirty="0"/>
                    </a:p>
                  </a:txBody>
                  <a:tcPr/>
                </a:tc>
                <a:tc>
                  <a:txBody>
                    <a:bodyPr/>
                    <a:lstStyle/>
                    <a:p>
                      <a:endParaRPr lang="en-IN" dirty="0"/>
                    </a:p>
                  </a:txBody>
                  <a:tcPr/>
                </a:tc>
                <a:extLst>
                  <a:ext uri="{0D108BD9-81ED-4DB2-BD59-A6C34878D82A}">
                    <a16:rowId xmlns:a16="http://schemas.microsoft.com/office/drawing/2014/main" val="2202105432"/>
                  </a:ext>
                </a:extLst>
              </a:tr>
              <a:tr h="474704">
                <a:tc>
                  <a:txBody>
                    <a:bodyPr/>
                    <a:lstStyle/>
                    <a:p>
                      <a:pPr algn="ctr"/>
                      <a:r>
                        <a:rPr lang="en-US" sz="1600" dirty="0"/>
                        <a:t>20221CSE0691</a:t>
                      </a:r>
                      <a:endParaRPr lang="en-IN" sz="1600" dirty="0"/>
                    </a:p>
                  </a:txBody>
                  <a:tcPr/>
                </a:tc>
                <a:tc>
                  <a:txBody>
                    <a:bodyPr/>
                    <a:lstStyle/>
                    <a:p>
                      <a:pPr algn="ctr"/>
                      <a:r>
                        <a:rPr lang="en-US" sz="1600" dirty="0"/>
                        <a:t>MANOHARA S</a:t>
                      </a:r>
                      <a:endParaRPr lang="en-IN" sz="1600" dirty="0"/>
                    </a:p>
                  </a:txBody>
                  <a:tcPr/>
                </a:tc>
                <a:extLst>
                  <a:ext uri="{0D108BD9-81ED-4DB2-BD59-A6C34878D82A}">
                    <a16:rowId xmlns:a16="http://schemas.microsoft.com/office/drawing/2014/main" val="814059671"/>
                  </a:ext>
                </a:extLst>
              </a:tr>
              <a:tr h="474704">
                <a:tc>
                  <a:txBody>
                    <a:bodyPr/>
                    <a:lstStyle/>
                    <a:p>
                      <a:pPr algn="ctr"/>
                      <a:r>
                        <a:rPr lang="en-US" sz="1600" dirty="0"/>
                        <a:t>20221CSE0729</a:t>
                      </a:r>
                    </a:p>
                  </a:txBody>
                  <a:tcPr/>
                </a:tc>
                <a:tc>
                  <a:txBody>
                    <a:bodyPr/>
                    <a:lstStyle/>
                    <a:p>
                      <a:pPr algn="ctr"/>
                      <a:r>
                        <a:rPr lang="en-US" sz="1600" dirty="0"/>
                        <a:t>VINAY KUMAR J K</a:t>
                      </a:r>
                      <a:endParaRPr lang="en-IN" sz="1600" dirty="0"/>
                    </a:p>
                  </a:txBody>
                  <a:tcPr/>
                </a:tc>
                <a:extLst>
                  <a:ext uri="{0D108BD9-81ED-4DB2-BD59-A6C34878D82A}">
                    <a16:rowId xmlns:a16="http://schemas.microsoft.com/office/drawing/2014/main" val="263342852"/>
                  </a:ext>
                </a:extLst>
              </a:tr>
              <a:tr h="474704">
                <a:tc>
                  <a:txBody>
                    <a:bodyPr/>
                    <a:lstStyle/>
                    <a:p>
                      <a:pPr algn="ctr"/>
                      <a:r>
                        <a:rPr lang="en-US" sz="1600" dirty="0"/>
                        <a:t>20221CSE0683</a:t>
                      </a:r>
                      <a:endParaRPr lang="en-IN" sz="1600" dirty="0"/>
                    </a:p>
                  </a:txBody>
                  <a:tcPr/>
                </a:tc>
                <a:tc>
                  <a:txBody>
                    <a:bodyPr/>
                    <a:lstStyle/>
                    <a:p>
                      <a:pPr algn="ctr"/>
                      <a:r>
                        <a:rPr lang="en-US" sz="1600" dirty="0"/>
                        <a:t>K C DARSHAN</a:t>
                      </a:r>
                      <a:endParaRPr lang="en-IN" sz="1600" dirty="0"/>
                    </a:p>
                  </a:txBody>
                  <a:tcPr/>
                </a:tc>
                <a:extLst>
                  <a:ext uri="{0D108BD9-81ED-4DB2-BD59-A6C34878D82A}">
                    <a16:rowId xmlns:a16="http://schemas.microsoft.com/office/drawing/2014/main" val="283544344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218440" y="1069849"/>
            <a:ext cx="10668000" cy="4953000"/>
          </a:xfrm>
          <a:prstGeom prst="rect">
            <a:avLst/>
          </a:prstGeom>
          <a:noFill/>
          <a:ln>
            <a:noFill/>
          </a:ln>
        </p:spPr>
        <p:txBody>
          <a:bodyPr spcFirstLastPara="1" wrap="square" lIns="91425" tIns="45700" rIns="91425" bIns="45700" anchor="t" anchorCtr="0">
            <a:normAutofit fontScale="92500" lnSpcReduction="20000"/>
          </a:bodyPr>
          <a:lstStyle/>
          <a:p>
            <a:pPr marL="609600" lvl="1" indent="0">
              <a:spcBef>
                <a:spcPts val="0"/>
              </a:spcBef>
              <a:buNone/>
            </a:pPr>
            <a:r>
              <a:rPr lang="en-IN" b="1" dirty="0">
                <a:latin typeface="Cambria" panose="02040503050406030204" pitchFamily="18" charset="0"/>
                <a:ea typeface="Cambria" panose="02040503050406030204" pitchFamily="18" charset="0"/>
              </a:rPr>
              <a:t>[1]</a:t>
            </a:r>
            <a:r>
              <a:rPr lang="en-IN" dirty="0">
                <a:latin typeface="Cambria" panose="02040503050406030204" pitchFamily="18" charset="0"/>
                <a:ea typeface="Cambria" panose="02040503050406030204" pitchFamily="18" charset="0"/>
              </a:rPr>
              <a:t> Y. Yuan, J. Xu, J. Zhang, and G. Yu, </a:t>
            </a:r>
            <a:r>
              <a:rPr lang="en-IN" i="1" dirty="0">
                <a:latin typeface="Cambria" panose="02040503050406030204" pitchFamily="18" charset="0"/>
                <a:ea typeface="Cambria" panose="02040503050406030204" pitchFamily="18" charset="0"/>
              </a:rPr>
              <a:t>"iCare: A Mobile Health Monitoring System for the Elderly,"</a:t>
            </a:r>
            <a:r>
              <a:rPr lang="en-IN" dirty="0">
                <a:latin typeface="Cambria" panose="02040503050406030204" pitchFamily="18" charset="0"/>
                <a:ea typeface="Cambria" panose="02040503050406030204" pitchFamily="18" charset="0"/>
              </a:rPr>
              <a:t> </a:t>
            </a:r>
            <a:r>
              <a:rPr lang="en-IN" i="1" dirty="0">
                <a:latin typeface="Cambria" panose="02040503050406030204" pitchFamily="18" charset="0"/>
                <a:ea typeface="Cambria" panose="02040503050406030204" pitchFamily="18" charset="0"/>
              </a:rPr>
              <a:t>2010 IEEE 3rd International Conference on Biomedical Engineering and Informatics</a:t>
            </a:r>
            <a:r>
              <a:rPr lang="en-IN" dirty="0">
                <a:latin typeface="Cambria" panose="02040503050406030204" pitchFamily="18" charset="0"/>
                <a:ea typeface="Cambria" panose="02040503050406030204" pitchFamily="18" charset="0"/>
              </a:rPr>
              <a:t>, Yantai, China, Oct. 2010, pp. 1-5, </a:t>
            </a:r>
            <a:r>
              <a:rPr lang="en-IN" dirty="0" err="1">
                <a:latin typeface="Cambria" panose="02040503050406030204" pitchFamily="18" charset="0"/>
                <a:ea typeface="Cambria" panose="02040503050406030204" pitchFamily="18" charset="0"/>
              </a:rPr>
              <a:t>doi</a:t>
            </a:r>
            <a:r>
              <a:rPr lang="en-IN" dirty="0">
                <a:latin typeface="Cambria" panose="02040503050406030204" pitchFamily="18" charset="0"/>
                <a:ea typeface="Cambria" panose="02040503050406030204" pitchFamily="18" charset="0"/>
              </a:rPr>
              <a:t>: 10.1109/BMEI.2010.5639705.</a:t>
            </a:r>
          </a:p>
          <a:p>
            <a:pPr marL="609600" lvl="1" indent="0">
              <a:spcBef>
                <a:spcPts val="0"/>
              </a:spcBef>
              <a:buNone/>
            </a:pPr>
            <a:br>
              <a:rPr lang="en-IN" dirty="0">
                <a:latin typeface="Cambria" panose="02040503050406030204" pitchFamily="18" charset="0"/>
                <a:ea typeface="Cambria" panose="02040503050406030204" pitchFamily="18" charset="0"/>
              </a:rPr>
            </a:br>
            <a:r>
              <a:rPr lang="en-IN" b="1" dirty="0">
                <a:latin typeface="Cambria" panose="02040503050406030204" pitchFamily="18" charset="0"/>
                <a:ea typeface="Cambria" panose="02040503050406030204" pitchFamily="18" charset="0"/>
              </a:rPr>
              <a:t>[2]</a:t>
            </a:r>
            <a:r>
              <a:rPr lang="en-IN" dirty="0">
                <a:latin typeface="Cambria" panose="02040503050406030204" pitchFamily="18" charset="0"/>
                <a:ea typeface="Cambria" panose="02040503050406030204" pitchFamily="18" charset="0"/>
              </a:rPr>
              <a:t> A. </a:t>
            </a:r>
            <a:r>
              <a:rPr lang="en-IN" dirty="0" err="1">
                <a:latin typeface="Cambria" panose="02040503050406030204" pitchFamily="18" charset="0"/>
                <a:ea typeface="Cambria" panose="02040503050406030204" pitchFamily="18" charset="0"/>
              </a:rPr>
              <a:t>Vahdatpour</a:t>
            </a:r>
            <a:r>
              <a:rPr lang="en-IN" dirty="0">
                <a:latin typeface="Cambria" panose="02040503050406030204" pitchFamily="18" charset="0"/>
                <a:ea typeface="Cambria" panose="02040503050406030204" pitchFamily="18" charset="0"/>
              </a:rPr>
              <a:t>, M. Amini, and M. </a:t>
            </a:r>
            <a:r>
              <a:rPr lang="en-IN" dirty="0" err="1">
                <a:latin typeface="Cambria" panose="02040503050406030204" pitchFamily="18" charset="0"/>
                <a:ea typeface="Cambria" panose="02040503050406030204" pitchFamily="18" charset="0"/>
              </a:rPr>
              <a:t>Sarrafzadeh</a:t>
            </a:r>
            <a:r>
              <a:rPr lang="en-IN" dirty="0">
                <a:latin typeface="Cambria" panose="02040503050406030204" pitchFamily="18" charset="0"/>
                <a:ea typeface="Cambria" panose="02040503050406030204" pitchFamily="18" charset="0"/>
              </a:rPr>
              <a:t>, </a:t>
            </a:r>
            <a:r>
              <a:rPr lang="en-IN" i="1" dirty="0">
                <a:latin typeface="Cambria" panose="02040503050406030204" pitchFamily="18" charset="0"/>
                <a:ea typeface="Cambria" panose="02040503050406030204" pitchFamily="18" charset="0"/>
              </a:rPr>
              <a:t>"An Opportunistic mHealth Architecture for Remote Patient Monitoring,"</a:t>
            </a:r>
            <a:r>
              <a:rPr lang="en-IN" dirty="0">
                <a:latin typeface="Cambria" panose="02040503050406030204" pitchFamily="18" charset="0"/>
                <a:ea typeface="Cambria" panose="02040503050406030204" pitchFamily="18" charset="0"/>
              </a:rPr>
              <a:t> in </a:t>
            </a:r>
            <a:r>
              <a:rPr lang="en-IN" i="1" dirty="0">
                <a:latin typeface="Cambria" panose="02040503050406030204" pitchFamily="18" charset="0"/>
                <a:ea typeface="Cambria" panose="02040503050406030204" pitchFamily="18" charset="0"/>
              </a:rPr>
              <a:t>Proc. 20th Int. Workshop on Mobile Computing Systems and Applications (</a:t>
            </a:r>
            <a:r>
              <a:rPr lang="en-IN" i="1" dirty="0" err="1">
                <a:latin typeface="Cambria" panose="02040503050406030204" pitchFamily="18" charset="0"/>
                <a:ea typeface="Cambria" panose="02040503050406030204" pitchFamily="18" charset="0"/>
              </a:rPr>
              <a:t>HotMobile</a:t>
            </a:r>
            <a:r>
              <a:rPr lang="en-IN" i="1" dirty="0">
                <a:latin typeface="Cambria" panose="02040503050406030204" pitchFamily="18" charset="0"/>
                <a:ea typeface="Cambria" panose="02040503050406030204" pitchFamily="18" charset="0"/>
              </a:rPr>
              <a:t> '19)</a:t>
            </a:r>
            <a:r>
              <a:rPr lang="en-IN" dirty="0">
                <a:latin typeface="Cambria" panose="02040503050406030204" pitchFamily="18" charset="0"/>
                <a:ea typeface="Cambria" panose="02040503050406030204" pitchFamily="18" charset="0"/>
              </a:rPr>
              <a:t>, Santa Cruz, CA, USA, Feb. 2019, pp. 57-62, </a:t>
            </a:r>
            <a:r>
              <a:rPr lang="en-IN" dirty="0" err="1">
                <a:latin typeface="Cambria" panose="02040503050406030204" pitchFamily="18" charset="0"/>
                <a:ea typeface="Cambria" panose="02040503050406030204" pitchFamily="18" charset="0"/>
              </a:rPr>
              <a:t>doi</a:t>
            </a:r>
            <a:r>
              <a:rPr lang="en-IN" dirty="0">
                <a:latin typeface="Cambria" panose="02040503050406030204" pitchFamily="18" charset="0"/>
                <a:ea typeface="Cambria" panose="02040503050406030204" pitchFamily="18" charset="0"/>
              </a:rPr>
              <a:t>: 10.1145/3301293.3309558.</a:t>
            </a:r>
          </a:p>
          <a:p>
            <a:pPr marL="609600" lvl="1" indent="0">
              <a:spcBef>
                <a:spcPts val="0"/>
              </a:spcBef>
              <a:buNone/>
            </a:pPr>
            <a:br>
              <a:rPr lang="en-IN" dirty="0">
                <a:latin typeface="Cambria" panose="02040503050406030204" pitchFamily="18" charset="0"/>
                <a:ea typeface="Cambria" panose="02040503050406030204" pitchFamily="18" charset="0"/>
              </a:rPr>
            </a:br>
            <a:r>
              <a:rPr lang="en-IN" b="1" dirty="0">
                <a:latin typeface="Cambria" panose="02040503050406030204" pitchFamily="18" charset="0"/>
                <a:ea typeface="Cambria" panose="02040503050406030204" pitchFamily="18" charset="0"/>
              </a:rPr>
              <a:t>[3]</a:t>
            </a:r>
            <a:r>
              <a:rPr lang="en-IN" dirty="0">
                <a:latin typeface="Cambria" panose="02040503050406030204" pitchFamily="18" charset="0"/>
                <a:ea typeface="Cambria" panose="02040503050406030204" pitchFamily="18" charset="0"/>
              </a:rPr>
              <a:t> K. S. Abhishek, P. Kumar, A. Sharma, and P. Kumar, </a:t>
            </a:r>
            <a:r>
              <a:rPr lang="en-IN" i="1" dirty="0">
                <a:latin typeface="Cambria" panose="02040503050406030204" pitchFamily="18" charset="0"/>
                <a:ea typeface="Cambria" panose="02040503050406030204" pitchFamily="18" charset="0"/>
              </a:rPr>
              <a:t>"Remote based patient monitoring system using wearable sensors through online and offline mode for android based mobile platforms,"</a:t>
            </a:r>
            <a:r>
              <a:rPr lang="en-IN" dirty="0">
                <a:latin typeface="Cambria" panose="02040503050406030204" pitchFamily="18" charset="0"/>
                <a:ea typeface="Cambria" panose="02040503050406030204" pitchFamily="18" charset="0"/>
              </a:rPr>
              <a:t> </a:t>
            </a:r>
            <a:r>
              <a:rPr lang="en-IN" i="1" dirty="0">
                <a:latin typeface="Cambria" panose="02040503050406030204" pitchFamily="18" charset="0"/>
                <a:ea typeface="Cambria" panose="02040503050406030204" pitchFamily="18" charset="0"/>
              </a:rPr>
              <a:t>2017 International Conference on Computer, Communications and Electronics (</a:t>
            </a:r>
            <a:r>
              <a:rPr lang="en-IN" i="1" dirty="0" err="1">
                <a:latin typeface="Cambria" panose="02040503050406030204" pitchFamily="18" charset="0"/>
                <a:ea typeface="Cambria" panose="02040503050406030204" pitchFamily="18" charset="0"/>
              </a:rPr>
              <a:t>Comptelix</a:t>
            </a:r>
            <a:r>
              <a:rPr lang="en-IN" i="1" dirty="0">
                <a:latin typeface="Cambria" panose="02040503050406030204" pitchFamily="18" charset="0"/>
                <a:ea typeface="Cambria" panose="02040503050406030204" pitchFamily="18" charset="0"/>
              </a:rPr>
              <a:t>)</a:t>
            </a:r>
            <a:r>
              <a:rPr lang="en-IN" dirty="0">
                <a:latin typeface="Cambria" panose="02040503050406030204" pitchFamily="18" charset="0"/>
                <a:ea typeface="Cambria" panose="02040503050406030204" pitchFamily="18" charset="0"/>
              </a:rPr>
              <a:t>, Jaipur, India, Jul. 2017, pp. 227-231, </a:t>
            </a:r>
            <a:r>
              <a:rPr lang="en-IN" dirty="0" err="1">
                <a:latin typeface="Cambria" panose="02040503050406030204" pitchFamily="18" charset="0"/>
                <a:ea typeface="Cambria" panose="02040503050406030204" pitchFamily="18" charset="0"/>
              </a:rPr>
              <a:t>doi</a:t>
            </a:r>
            <a:r>
              <a:rPr lang="en-IN" dirty="0">
                <a:latin typeface="Cambria" panose="02040503050406030204" pitchFamily="18" charset="0"/>
                <a:ea typeface="Cambria" panose="02040503050406030204" pitchFamily="18" charset="0"/>
              </a:rPr>
              <a:t>: 10.1109/COMPTELIX.2017.8003982.</a:t>
            </a:r>
          </a:p>
          <a:p>
            <a:pPr marL="609600" lvl="1" indent="0">
              <a:spcBef>
                <a:spcPts val="0"/>
              </a:spcBef>
              <a:buNone/>
            </a:pPr>
            <a:br>
              <a:rPr lang="en-IN" dirty="0">
                <a:latin typeface="Cambria" panose="02040503050406030204" pitchFamily="18" charset="0"/>
                <a:ea typeface="Cambria" panose="02040503050406030204" pitchFamily="18" charset="0"/>
              </a:rPr>
            </a:br>
            <a:r>
              <a:rPr lang="en-IN" b="1" dirty="0">
                <a:latin typeface="Cambria" panose="02040503050406030204" pitchFamily="18" charset="0"/>
                <a:ea typeface="Cambria" panose="02040503050406030204" pitchFamily="18" charset="0"/>
              </a:rPr>
              <a:t>[4]</a:t>
            </a:r>
            <a:r>
              <a:rPr lang="en-IN" dirty="0">
                <a:latin typeface="Cambria" panose="02040503050406030204" pitchFamily="18" charset="0"/>
                <a:ea typeface="Cambria" panose="02040503050406030204" pitchFamily="18" charset="0"/>
              </a:rPr>
              <a:t> H. </a:t>
            </a:r>
            <a:r>
              <a:rPr lang="en-IN" dirty="0" err="1">
                <a:latin typeface="Cambria" panose="02040503050406030204" pitchFamily="18" charset="0"/>
                <a:ea typeface="Cambria" panose="02040503050406030204" pitchFamily="18" charset="0"/>
              </a:rPr>
              <a:t>Maneshti</a:t>
            </a:r>
            <a:r>
              <a:rPr lang="en-IN" dirty="0">
                <a:latin typeface="Cambria" panose="02040503050406030204" pitchFamily="18" charset="0"/>
                <a:ea typeface="Cambria" panose="02040503050406030204" pitchFamily="18" charset="0"/>
              </a:rPr>
              <a:t>, M. Dadashi, and K. Rostami, </a:t>
            </a:r>
            <a:r>
              <a:rPr lang="en-IN" i="1" dirty="0">
                <a:latin typeface="Cambria" panose="02040503050406030204" pitchFamily="18" charset="0"/>
                <a:ea typeface="Cambria" panose="02040503050406030204" pitchFamily="18" charset="0"/>
              </a:rPr>
              <a:t>"IoT-Enabled Low-Cost Fog Computing System with Online Machine Learning for Accurate and Low-Latency Heart Monitoring in Rural Healthcare Settings,"</a:t>
            </a:r>
            <a:r>
              <a:rPr lang="en-IN" dirty="0">
                <a:latin typeface="Cambria" panose="02040503050406030204" pitchFamily="18" charset="0"/>
                <a:ea typeface="Cambria" panose="02040503050406030204" pitchFamily="18" charset="0"/>
              </a:rPr>
              <a:t> </a:t>
            </a:r>
            <a:r>
              <a:rPr lang="en-IN" i="1" dirty="0">
                <a:latin typeface="Cambria" panose="02040503050406030204" pitchFamily="18" charset="0"/>
                <a:ea typeface="Cambria" panose="02040503050406030204" pitchFamily="18" charset="0"/>
              </a:rPr>
              <a:t>2023 4th International Conference on Electrical, Communication and Computer Engineering (ICECCE)</a:t>
            </a:r>
            <a:r>
              <a:rPr lang="en-IN" dirty="0">
                <a:latin typeface="Cambria" panose="02040503050406030204" pitchFamily="18" charset="0"/>
                <a:ea typeface="Cambria" panose="02040503050406030204" pitchFamily="18" charset="0"/>
              </a:rPr>
              <a:t>, Kuala Lumpur, Malaysia, Jun. 2023, pp. 1-6, </a:t>
            </a:r>
            <a:r>
              <a:rPr lang="en-IN" dirty="0" err="1">
                <a:latin typeface="Cambria" panose="02040503050406030204" pitchFamily="18" charset="0"/>
                <a:ea typeface="Cambria" panose="02040503050406030204" pitchFamily="18" charset="0"/>
              </a:rPr>
              <a:t>doi</a:t>
            </a:r>
            <a:r>
              <a:rPr lang="en-IN" dirty="0">
                <a:latin typeface="Cambria" panose="02040503050406030204" pitchFamily="18" charset="0"/>
                <a:ea typeface="Cambria" panose="02040503050406030204" pitchFamily="18" charset="0"/>
              </a:rPr>
              <a:t>: 10.1109/ICECCE57971.2023.10159458.</a:t>
            </a:r>
            <a:endParaRPr lang="en-US" dirty="0">
              <a:latin typeface="Cambria" panose="02040503050406030204" pitchFamily="18" charset="0"/>
              <a:ea typeface="Cambria" panose="02040503050406030204" pitchFamily="18" charset="0"/>
            </a:endParaRPr>
          </a:p>
          <a:p>
            <a:pPr marL="152400" indent="0">
              <a:spcBef>
                <a:spcPts val="0"/>
              </a:spcBef>
              <a:buNone/>
            </a:pPr>
            <a:endParaRPr lang="en-US" sz="2000" dirty="0">
              <a:latin typeface="Cambria" panose="02040503050406030204" pitchFamily="18" charset="0"/>
              <a:ea typeface="Cambria" panose="02040503050406030204" pitchFamily="18" charset="0"/>
            </a:endParaRP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466273"/>
            <a:ext cx="10668000" cy="3924299"/>
          </a:xfrm>
          <a:prstGeom prst="rect">
            <a:avLst/>
          </a:prstGeom>
          <a:noFill/>
          <a:ln>
            <a:noFill/>
          </a:ln>
        </p:spPr>
        <p:txBody>
          <a:bodyPr spcFirstLastPara="1" wrap="square" lIns="91425" tIns="45700" rIns="91425" bIns="45700" anchor="t" anchorCtr="0">
            <a:normAutofit fontScale="70000" lnSpcReduction="20000"/>
          </a:bodyPr>
          <a:lstStyle/>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Objectives</a:t>
            </a:r>
          </a:p>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Background and Related work for title Selection</a:t>
            </a:r>
          </a:p>
          <a:p>
            <a:pPr marL="495300" lvl="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Analysis of Problem Statement</a:t>
            </a:r>
          </a:p>
          <a:p>
            <a:pPr marL="495300" lvl="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Innovation or Novel Contributions</a:t>
            </a:r>
            <a:endParaRPr lang="en-US" sz="32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dirty="0" err="1">
                <a:latin typeface="Cambria" panose="02040503050406030204" pitchFamily="18" charset="0"/>
                <a:ea typeface="Cambria" panose="02040503050406030204" pitchFamily="18" charset="0"/>
              </a:rPr>
              <a:t>Git</a:t>
            </a:r>
            <a:r>
              <a:rPr lang="en-US" dirty="0">
                <a:latin typeface="Cambria" panose="02040503050406030204" pitchFamily="18" charset="0"/>
                <a:ea typeface="Cambria" panose="02040503050406030204" pitchFamily="18" charset="0"/>
              </a:rPr>
              <a:t>-hub Link</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PSCS_486</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 Null </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Software</a:t>
            </a:r>
          </a:p>
          <a:p>
            <a:pPr marL="342900" lvl="0" indent="-190500">
              <a:lnSpc>
                <a:spcPct val="200000"/>
              </a:lnSpc>
              <a:spcBef>
                <a:spcPts val="0"/>
              </a:spcBef>
              <a:buNone/>
            </a:pPr>
            <a:r>
              <a:rPr lang="en-US" dirty="0">
                <a:latin typeface="Cambria" panose="02040503050406030204" pitchFamily="18" charset="0"/>
                <a:ea typeface="Cambria" panose="02040503050406030204" pitchFamily="18" charset="0"/>
              </a:rPr>
              <a:t>Problem Description: Automatic Health Monitoring System: In present days, the patients belonging to rural and sub-urban communities do not maintain the diagnosis reports for which they frequently go for regular checkups wasting their valuable money. Thus, an automatic report maintaining system is to be developed to avoid </a:t>
            </a:r>
            <a:r>
              <a:rPr lang="en-US" dirty="0" err="1">
                <a:latin typeface="Cambria" panose="02040503050406030204" pitchFamily="18" charset="0"/>
                <a:ea typeface="Cambria" panose="02040503050406030204" pitchFamily="18" charset="0"/>
              </a:rPr>
              <a:t>repetative</a:t>
            </a:r>
            <a:r>
              <a:rPr lang="en-US" dirty="0">
                <a:latin typeface="Cambria" panose="02040503050406030204" pitchFamily="18" charset="0"/>
                <a:ea typeface="Cambria" panose="02040503050406030204" pitchFamily="18" charset="0"/>
              </a:rPr>
              <a:t> diagnosing of the patients.</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Objectives</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466273"/>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Arial" panose="020B0604020202020204" pitchFamily="34" charset="0"/>
              <a:buChar char="•"/>
            </a:pPr>
            <a:r>
              <a:rPr lang="en-US" altLang="en-US" sz="1800" dirty="0">
                <a:solidFill>
                  <a:schemeClr val="tx1"/>
                </a:solidFill>
                <a:latin typeface="Arial" panose="020B0604020202020204" pitchFamily="34" charset="0"/>
              </a:rPr>
              <a:t>Create a </a:t>
            </a:r>
            <a:r>
              <a:rPr lang="en-US" altLang="en-US" sz="1800" b="1" dirty="0">
                <a:solidFill>
                  <a:schemeClr val="tx1"/>
                </a:solidFill>
                <a:latin typeface="Arial" panose="020B0604020202020204" pitchFamily="34" charset="0"/>
              </a:rPr>
              <a:t>cross-platform mobile app</a:t>
            </a:r>
            <a:r>
              <a:rPr lang="en-US" altLang="en-US" sz="1800" dirty="0">
                <a:solidFill>
                  <a:schemeClr val="tx1"/>
                </a:solidFill>
                <a:latin typeface="Arial" panose="020B0604020202020204" pitchFamily="34" charset="0"/>
              </a:rPr>
              <a:t> using React Native.</a:t>
            </a:r>
          </a:p>
          <a:p>
            <a:pPr marL="495300" indent="-342900" algn="just">
              <a:lnSpc>
                <a:spcPct val="200000"/>
              </a:lnSpc>
              <a:spcBef>
                <a:spcPts val="0"/>
              </a:spcBef>
              <a:buFont typeface="Arial" panose="020B0604020202020204" pitchFamily="34" charset="0"/>
              <a:buChar char="•"/>
            </a:pPr>
            <a:r>
              <a:rPr lang="en-US" altLang="en-US" sz="1800" dirty="0">
                <a:solidFill>
                  <a:schemeClr val="tx1"/>
                </a:solidFill>
                <a:latin typeface="Arial" panose="020B0604020202020204" pitchFamily="34" charset="0"/>
              </a:rPr>
              <a:t>Implement </a:t>
            </a:r>
            <a:r>
              <a:rPr lang="en-US" altLang="en-US" sz="1800" b="1" dirty="0">
                <a:solidFill>
                  <a:schemeClr val="tx1"/>
                </a:solidFill>
                <a:latin typeface="Arial" panose="020B0604020202020204" pitchFamily="34" charset="0"/>
              </a:rPr>
              <a:t>multi-profile management</a:t>
            </a:r>
            <a:r>
              <a:rPr lang="en-US" altLang="en-US" sz="1800" dirty="0">
                <a:solidFill>
                  <a:schemeClr val="tx1"/>
                </a:solidFill>
                <a:latin typeface="Arial" panose="020B0604020202020204" pitchFamily="34" charset="0"/>
              </a:rPr>
              <a:t> in a single account.</a:t>
            </a:r>
          </a:p>
          <a:p>
            <a:pPr marL="495300" indent="-342900" algn="just">
              <a:lnSpc>
                <a:spcPct val="200000"/>
              </a:lnSpc>
              <a:spcBef>
                <a:spcPts val="0"/>
              </a:spcBef>
              <a:buFont typeface="Arial" panose="020B0604020202020204" pitchFamily="34" charset="0"/>
              <a:buChar char="•"/>
            </a:pPr>
            <a:r>
              <a:rPr lang="en-US" altLang="en-US" sz="1800" dirty="0">
                <a:solidFill>
                  <a:schemeClr val="tx1"/>
                </a:solidFill>
                <a:latin typeface="Arial" panose="020B0604020202020204" pitchFamily="34" charset="0"/>
              </a:rPr>
              <a:t>Enable </a:t>
            </a:r>
            <a:r>
              <a:rPr lang="en-US" altLang="en-US" sz="1800" b="1" dirty="0">
                <a:solidFill>
                  <a:schemeClr val="tx1"/>
                </a:solidFill>
                <a:latin typeface="Arial" panose="020B0604020202020204" pitchFamily="34" charset="0"/>
              </a:rPr>
              <a:t>offline-first data storage</a:t>
            </a:r>
            <a:r>
              <a:rPr lang="en-US" altLang="en-US" sz="1800" dirty="0">
                <a:solidFill>
                  <a:schemeClr val="tx1"/>
                </a:solidFill>
                <a:latin typeface="Arial" panose="020B0604020202020204" pitchFamily="34" charset="0"/>
              </a:rPr>
              <a:t> with automatic cloud synchronization.</a:t>
            </a:r>
          </a:p>
          <a:p>
            <a:pPr marL="495300" indent="-342900" algn="just">
              <a:lnSpc>
                <a:spcPct val="200000"/>
              </a:lnSpc>
              <a:spcBef>
                <a:spcPts val="0"/>
              </a:spcBef>
              <a:buFont typeface="Arial" panose="020B0604020202020204" pitchFamily="34" charset="0"/>
              <a:buChar char="•"/>
            </a:pPr>
            <a:r>
              <a:rPr lang="en-US" altLang="en-US" sz="1800" dirty="0">
                <a:solidFill>
                  <a:schemeClr val="tx1"/>
                </a:solidFill>
                <a:latin typeface="Arial" panose="020B0604020202020204" pitchFamily="34" charset="0"/>
              </a:rPr>
              <a:t>Provide </a:t>
            </a:r>
            <a:r>
              <a:rPr lang="en-US" altLang="en-US" sz="1800" b="1" dirty="0">
                <a:solidFill>
                  <a:schemeClr val="tx1"/>
                </a:solidFill>
                <a:latin typeface="Arial" panose="020B0604020202020204" pitchFamily="34" charset="0"/>
              </a:rPr>
              <a:t>secure digital storage</a:t>
            </a:r>
            <a:r>
              <a:rPr lang="en-US" altLang="en-US" sz="1800" dirty="0">
                <a:solidFill>
                  <a:schemeClr val="tx1"/>
                </a:solidFill>
                <a:latin typeface="Arial" panose="020B0604020202020204" pitchFamily="34" charset="0"/>
              </a:rPr>
              <a:t> for health documents and reports.</a:t>
            </a:r>
          </a:p>
          <a:p>
            <a:pPr marL="495300" indent="-342900" algn="just">
              <a:lnSpc>
                <a:spcPct val="200000"/>
              </a:lnSpc>
              <a:spcBef>
                <a:spcPts val="0"/>
              </a:spcBef>
              <a:buFont typeface="Arial" panose="020B0604020202020204" pitchFamily="34" charset="0"/>
              <a:buChar char="•"/>
            </a:pPr>
            <a:r>
              <a:rPr lang="en-US" altLang="en-US" sz="1800" dirty="0">
                <a:solidFill>
                  <a:schemeClr val="tx1"/>
                </a:solidFill>
                <a:latin typeface="Arial" panose="020B0604020202020204" pitchFamily="34" charset="0"/>
              </a:rPr>
              <a:t>Integrate </a:t>
            </a:r>
            <a:r>
              <a:rPr lang="en-US" altLang="en-US" sz="1800" b="1" dirty="0">
                <a:solidFill>
                  <a:schemeClr val="tx1"/>
                </a:solidFill>
                <a:latin typeface="Arial" panose="020B0604020202020204" pitchFamily="34" charset="0"/>
              </a:rPr>
              <a:t>push notifications</a:t>
            </a:r>
            <a:r>
              <a:rPr lang="en-US" altLang="en-US" sz="1800" dirty="0">
                <a:solidFill>
                  <a:schemeClr val="tx1"/>
                </a:solidFill>
                <a:latin typeface="Arial" panose="020B0604020202020204" pitchFamily="34" charset="0"/>
              </a:rPr>
              <a:t> for medical reminders and checkups.</a:t>
            </a:r>
          </a:p>
          <a:p>
            <a:pPr marL="495300" indent="-342900" algn="just">
              <a:lnSpc>
                <a:spcPct val="200000"/>
              </a:lnSpc>
              <a:spcBef>
                <a:spcPts val="0"/>
              </a:spcBef>
              <a:buFont typeface="Arial" panose="020B0604020202020204" pitchFamily="34" charset="0"/>
              <a:buChar char="•"/>
            </a:pPr>
            <a:r>
              <a:rPr lang="en-US" altLang="en-US" sz="1800" dirty="0">
                <a:solidFill>
                  <a:schemeClr val="tx1"/>
                </a:solidFill>
                <a:latin typeface="Arial" panose="020B0604020202020204" pitchFamily="34" charset="0"/>
              </a:rPr>
              <a:t>Design an </a:t>
            </a:r>
            <a:r>
              <a:rPr lang="en-US" altLang="en-US" sz="1800" b="1" dirty="0">
                <a:solidFill>
                  <a:schemeClr val="tx1"/>
                </a:solidFill>
                <a:latin typeface="Arial" panose="020B0604020202020204" pitchFamily="34" charset="0"/>
              </a:rPr>
              <a:t>icon-driven, elder-friendly interface</a:t>
            </a:r>
            <a:r>
              <a:rPr lang="en-US" altLang="en-US" sz="1800" dirty="0">
                <a:solidFill>
                  <a:schemeClr val="tx1"/>
                </a:solidFill>
                <a:latin typeface="Arial" panose="020B0604020202020204" pitchFamily="34" charset="0"/>
              </a:rPr>
              <a:t>.</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endParaRPr lang="en-US" sz="18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8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37979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92D6-38A1-8C81-366F-63C5F75129F0}"/>
              </a:ext>
            </a:extLst>
          </p:cNvPr>
          <p:cNvSpPr>
            <a:spLocks noGrp="1"/>
          </p:cNvSpPr>
          <p:nvPr>
            <p:ph type="title"/>
          </p:nvPr>
        </p:nvSpPr>
        <p:spPr>
          <a:xfrm>
            <a:off x="711200" y="655501"/>
            <a:ext cx="10668000" cy="487500"/>
          </a:xfrm>
        </p:spPr>
        <p:txBody>
          <a:bodyPr/>
          <a:lstStyle/>
          <a:p>
            <a:r>
              <a:rPr lang="en-US" dirty="0">
                <a:latin typeface="Cambria" panose="02040503050406030204" pitchFamily="18" charset="0"/>
                <a:ea typeface="Cambria" panose="02040503050406030204" pitchFamily="18" charset="0"/>
              </a:rPr>
              <a:t>Background and Related Work for Title Selection</a:t>
            </a:r>
            <a:br>
              <a:rPr lang="en-US" dirty="0">
                <a:latin typeface="Cambria" panose="02040503050406030204" pitchFamily="18" charset="0"/>
                <a:ea typeface="Cambria" panose="02040503050406030204" pitchFamily="18" charset="0"/>
              </a:rPr>
            </a:b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E41BEACE-EDEA-0B5C-FF49-5EAA1C3FB061}"/>
              </a:ext>
            </a:extLst>
          </p:cNvPr>
          <p:cNvSpPr>
            <a:spLocks noGrp="1"/>
          </p:cNvSpPr>
          <p:nvPr>
            <p:ph type="body" idx="1"/>
          </p:nvPr>
        </p:nvSpPr>
        <p:spPr/>
        <p:txBody>
          <a:bodyPr/>
          <a:lstStyle/>
          <a:p>
            <a:r>
              <a:rPr lang="en-US" sz="2000" b="1" dirty="0">
                <a:latin typeface="Cambria" panose="02040503050406030204" pitchFamily="18" charset="0"/>
                <a:ea typeface="Cambria" panose="02040503050406030204" pitchFamily="18" charset="0"/>
              </a:rPr>
              <a:t>Existing Solutions:</a:t>
            </a:r>
            <a:endParaRPr lang="en-US" sz="2000" dirty="0">
              <a:latin typeface="Cambria" panose="02040503050406030204" pitchFamily="18" charset="0"/>
              <a:ea typeface="Cambria" panose="02040503050406030204" pitchFamily="18" charset="0"/>
            </a:endParaRPr>
          </a:p>
          <a:p>
            <a:pPr lvl="1"/>
            <a:r>
              <a:rPr lang="en-US" i="1" dirty="0" err="1">
                <a:latin typeface="Cambria" panose="02040503050406030204" pitchFamily="18" charset="0"/>
                <a:ea typeface="Cambria" panose="02040503050406030204" pitchFamily="18" charset="0"/>
              </a:rPr>
              <a:t>Practo</a:t>
            </a:r>
            <a:r>
              <a:rPr lang="en-US" i="1" dirty="0">
                <a:latin typeface="Cambria" panose="02040503050406030204" pitchFamily="18" charset="0"/>
                <a:ea typeface="Cambria" panose="02040503050406030204" pitchFamily="18" charset="0"/>
              </a:rPr>
              <a:t>, </a:t>
            </a:r>
            <a:r>
              <a:rPr lang="en-US" i="1" dirty="0" err="1">
                <a:latin typeface="Cambria" panose="02040503050406030204" pitchFamily="18" charset="0"/>
                <a:ea typeface="Cambria" panose="02040503050406030204" pitchFamily="18" charset="0"/>
              </a:rPr>
              <a:t>mFine</a:t>
            </a:r>
            <a:r>
              <a:rPr lang="en-US" dirty="0">
                <a:latin typeface="Cambria" panose="02040503050406030204" pitchFamily="18" charset="0"/>
                <a:ea typeface="Cambria" panose="02040503050406030204" pitchFamily="18" charset="0"/>
              </a:rPr>
              <a:t> → urban-focused, limited offline support.</a:t>
            </a:r>
          </a:p>
          <a:p>
            <a:pPr lvl="1"/>
            <a:r>
              <a:rPr lang="en-US" i="1" dirty="0">
                <a:latin typeface="Cambria" panose="02040503050406030204" pitchFamily="18" charset="0"/>
                <a:ea typeface="Cambria" panose="02040503050406030204" pitchFamily="18" charset="0"/>
              </a:rPr>
              <a:t>WHO mHealth Guidelines</a:t>
            </a:r>
            <a:r>
              <a:rPr lang="en-US" dirty="0">
                <a:latin typeface="Cambria" panose="02040503050406030204" pitchFamily="18" charset="0"/>
                <a:ea typeface="Cambria" panose="02040503050406030204" pitchFamily="18" charset="0"/>
              </a:rPr>
              <a:t> → recommend low-literacy, offline-friendly design.</a:t>
            </a:r>
          </a:p>
          <a:p>
            <a:pPr lvl="1"/>
            <a:r>
              <a:rPr lang="en-US" i="1" dirty="0">
                <a:latin typeface="Cambria" panose="02040503050406030204" pitchFamily="18" charset="0"/>
                <a:ea typeface="Cambria" panose="02040503050406030204" pitchFamily="18" charset="0"/>
              </a:rPr>
              <a:t>iCare (IEEE 2010)</a:t>
            </a:r>
            <a:r>
              <a:rPr lang="en-US" dirty="0">
                <a:latin typeface="Cambria" panose="02040503050406030204" pitchFamily="18" charset="0"/>
                <a:ea typeface="Cambria" panose="02040503050406030204" pitchFamily="18" charset="0"/>
              </a:rPr>
              <a:t> → elderly health monitoring, but lacks multi-profile capability.</a:t>
            </a:r>
          </a:p>
          <a:p>
            <a:pPr lvl="1"/>
            <a:r>
              <a:rPr lang="en-US" i="1" dirty="0">
                <a:latin typeface="Cambria" panose="02040503050406030204" pitchFamily="18" charset="0"/>
                <a:ea typeface="Cambria" panose="02040503050406030204" pitchFamily="18" charset="0"/>
              </a:rPr>
              <a:t>Opportunistic mHealth Architecture (</a:t>
            </a:r>
            <a:r>
              <a:rPr lang="en-US" i="1" dirty="0" err="1">
                <a:latin typeface="Cambria" panose="02040503050406030204" pitchFamily="18" charset="0"/>
                <a:ea typeface="Cambria" panose="02040503050406030204" pitchFamily="18" charset="0"/>
              </a:rPr>
              <a:t>HotMobile</a:t>
            </a:r>
            <a:r>
              <a:rPr lang="en-US" i="1" dirty="0">
                <a:latin typeface="Cambria" panose="02040503050406030204" pitchFamily="18" charset="0"/>
                <a:ea typeface="Cambria" panose="02040503050406030204" pitchFamily="18" charset="0"/>
              </a:rPr>
              <a:t> ’19)</a:t>
            </a:r>
            <a:r>
              <a:rPr lang="en-US" dirty="0">
                <a:latin typeface="Cambria" panose="02040503050406030204" pitchFamily="18" charset="0"/>
                <a:ea typeface="Cambria" panose="02040503050406030204" pitchFamily="18" charset="0"/>
              </a:rPr>
              <a:t> → focuses on intermittent connectivity, but not family-based record management.</a:t>
            </a:r>
          </a:p>
          <a:p>
            <a:r>
              <a:rPr lang="en-US" sz="2000" b="1" dirty="0">
                <a:latin typeface="Cambria" panose="02040503050406030204" pitchFamily="18" charset="0"/>
                <a:ea typeface="Cambria" panose="02040503050406030204" pitchFamily="18" charset="0"/>
              </a:rPr>
              <a:t>Gap Identified:</a:t>
            </a:r>
            <a:r>
              <a:rPr lang="en-US" sz="2000" dirty="0">
                <a:latin typeface="Cambria" panose="02040503050406030204" pitchFamily="18" charset="0"/>
                <a:ea typeface="Cambria" panose="02040503050406030204" pitchFamily="18" charset="0"/>
              </a:rPr>
              <a:t> Need for a </a:t>
            </a:r>
            <a:r>
              <a:rPr lang="en-US" sz="2000" b="1" dirty="0">
                <a:latin typeface="Cambria" panose="02040503050406030204" pitchFamily="18" charset="0"/>
                <a:ea typeface="Cambria" panose="02040503050406030204" pitchFamily="18" charset="0"/>
              </a:rPr>
              <a:t>family-managed, offline-first, elder-friendly mobile health record app</a:t>
            </a:r>
            <a:r>
              <a:rPr lang="en-US" sz="2000" dirty="0">
                <a:latin typeface="Cambria" panose="02040503050406030204" pitchFamily="18" charset="0"/>
                <a:ea typeface="Cambria" panose="02040503050406030204" pitchFamily="18" charset="0"/>
              </a:rPr>
              <a:t>.</a:t>
            </a:r>
          </a:p>
          <a:p>
            <a:r>
              <a:rPr lang="en-US" sz="2000" b="1" dirty="0">
                <a:latin typeface="Cambria" panose="02040503050406030204" pitchFamily="18" charset="0"/>
                <a:ea typeface="Cambria" panose="02040503050406030204" pitchFamily="18" charset="0"/>
              </a:rPr>
              <a:t>Chosen Title:</a:t>
            </a:r>
            <a:r>
              <a:rPr lang="en-US" sz="2000" dirty="0">
                <a:latin typeface="Cambria" panose="02040503050406030204" pitchFamily="18" charset="0"/>
                <a:ea typeface="Cambria" panose="02040503050406030204" pitchFamily="18" charset="0"/>
              </a:rPr>
              <a:t> </a:t>
            </a:r>
            <a:r>
              <a:rPr lang="en-US" sz="2000" b="1" dirty="0" err="1">
                <a:latin typeface="Cambria" panose="02040503050406030204" pitchFamily="18" charset="0"/>
                <a:ea typeface="Cambria" panose="02040503050406030204" pitchFamily="18" charset="0"/>
              </a:rPr>
              <a:t>VitalVault</a:t>
            </a:r>
            <a:r>
              <a:rPr lang="en-US" sz="2000" b="1" dirty="0">
                <a:latin typeface="Cambria" panose="02040503050406030204" pitchFamily="18" charset="0"/>
                <a:ea typeface="Cambria" panose="02040503050406030204" pitchFamily="18" charset="0"/>
              </a:rPr>
              <a:t> </a:t>
            </a:r>
          </a:p>
          <a:p>
            <a:pPr marL="76200" indent="0">
              <a:buNone/>
            </a:pPr>
            <a:r>
              <a:rPr lang="en-US" sz="2000" b="1"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 Family Health Record &amp; Monitoring System.</a:t>
            </a:r>
          </a:p>
          <a:p>
            <a:pPr marL="76200" indent="0">
              <a:buNone/>
            </a:pPr>
            <a:r>
              <a:rPr lang="en-US" sz="2000" dirty="0"/>
              <a:t>	- </a:t>
            </a:r>
            <a:r>
              <a:rPr lang="en-US" sz="2000" dirty="0">
                <a:latin typeface="Cambria" panose="02040503050406030204" pitchFamily="18" charset="0"/>
                <a:ea typeface="Cambria" panose="02040503050406030204" pitchFamily="18" charset="0"/>
              </a:rPr>
              <a:t>conveys security (“vault”) and health data focus (“vital”).</a:t>
            </a:r>
          </a:p>
          <a:p>
            <a:endParaRPr lang="en-IN" dirty="0"/>
          </a:p>
        </p:txBody>
      </p:sp>
    </p:spTree>
    <p:extLst>
      <p:ext uri="{BB962C8B-B14F-4D97-AF65-F5344CB8AC3E}">
        <p14:creationId xmlns:p14="http://schemas.microsoft.com/office/powerpoint/2010/main" val="2780910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2000" b="1" dirty="0">
                <a:solidFill>
                  <a:schemeClr val="bg2">
                    <a:lumMod val="60000"/>
                    <a:lumOff val="40000"/>
                  </a:schemeClr>
                </a:solidFill>
                <a:latin typeface="Cambria" panose="02040503050406030204" pitchFamily="18" charset="0"/>
                <a:ea typeface="Cambria" panose="02040503050406030204" pitchFamily="18" charset="0"/>
              </a:rPr>
              <a:t>Technology Stack Components:</a:t>
            </a:r>
          </a:p>
          <a:p>
            <a:pPr marL="152400" lvl="0" indent="0">
              <a:spcBef>
                <a:spcPts val="0"/>
              </a:spcBef>
              <a:buSzPct val="100000"/>
              <a:buNone/>
            </a:pPr>
            <a:r>
              <a:rPr lang="en-IN" sz="2000" b="1" dirty="0">
                <a:latin typeface="Cambria" panose="02040503050406030204" pitchFamily="18" charset="0"/>
                <a:ea typeface="Cambria" panose="02040503050406030204" pitchFamily="18" charset="0"/>
              </a:rPr>
              <a:t>	Frontend:</a:t>
            </a:r>
            <a:r>
              <a:rPr lang="en-IN" sz="2000" dirty="0">
                <a:latin typeface="Cambria" panose="02040503050406030204" pitchFamily="18" charset="0"/>
                <a:ea typeface="Cambria" panose="02040503050406030204" pitchFamily="18" charset="0"/>
              </a:rPr>
              <a:t> React Native(JavaScript)</a:t>
            </a:r>
            <a:br>
              <a:rPr lang="en-IN" sz="2000" dirty="0">
                <a:latin typeface="Cambria" panose="02040503050406030204" pitchFamily="18" charset="0"/>
                <a:ea typeface="Cambria" panose="02040503050406030204" pitchFamily="18" charset="0"/>
              </a:rPr>
            </a:br>
            <a:r>
              <a:rPr lang="en-IN" sz="2000" dirty="0">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Backend:</a:t>
            </a:r>
            <a:r>
              <a:rPr lang="en-IN" sz="2000" dirty="0">
                <a:latin typeface="Cambria" panose="02040503050406030204" pitchFamily="18" charset="0"/>
                <a:ea typeface="Cambria" panose="02040503050406030204" pitchFamily="18" charset="0"/>
              </a:rPr>
              <a:t> Node.js (Express.js)</a:t>
            </a:r>
            <a:br>
              <a:rPr lang="en-IN" sz="2000" dirty="0">
                <a:latin typeface="Cambria" panose="02040503050406030204" pitchFamily="18" charset="0"/>
                <a:ea typeface="Cambria" panose="02040503050406030204" pitchFamily="18" charset="0"/>
              </a:rPr>
            </a:br>
            <a:r>
              <a:rPr lang="en-IN" sz="2000" dirty="0">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Database &amp; Storage:</a:t>
            </a:r>
            <a:r>
              <a:rPr lang="en-IN" sz="2000" dirty="0">
                <a:latin typeface="Cambria" panose="02040503050406030204" pitchFamily="18" charset="0"/>
                <a:ea typeface="Cambria" panose="02040503050406030204" pitchFamily="18" charset="0"/>
              </a:rPr>
              <a:t> Firebase </a:t>
            </a:r>
            <a:r>
              <a:rPr lang="en-IN" sz="2000" dirty="0" err="1">
                <a:latin typeface="Cambria" panose="02040503050406030204" pitchFamily="18" charset="0"/>
                <a:ea typeface="Cambria" panose="02040503050406030204" pitchFamily="18" charset="0"/>
              </a:rPr>
              <a:t>Firestore</a:t>
            </a:r>
            <a:r>
              <a:rPr lang="en-IN" sz="2000" dirty="0">
                <a:latin typeface="Cambria" panose="02040503050406030204" pitchFamily="18" charset="0"/>
                <a:ea typeface="Cambria" panose="02040503050406030204" pitchFamily="18" charset="0"/>
              </a:rPr>
              <a:t> &amp; Firebase Storage</a:t>
            </a:r>
            <a:br>
              <a:rPr lang="en-IN" sz="2000" dirty="0">
                <a:latin typeface="Cambria" panose="02040503050406030204" pitchFamily="18" charset="0"/>
                <a:ea typeface="Cambria" panose="02040503050406030204" pitchFamily="18" charset="0"/>
              </a:rPr>
            </a:br>
            <a:r>
              <a:rPr lang="en-IN" sz="2000" dirty="0">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Authentication:</a:t>
            </a:r>
            <a:r>
              <a:rPr lang="en-IN" sz="2000" dirty="0">
                <a:latin typeface="Cambria" panose="02040503050406030204" pitchFamily="18" charset="0"/>
                <a:ea typeface="Cambria" panose="02040503050406030204" pitchFamily="18" charset="0"/>
              </a:rPr>
              <a:t> Firebase Auth (Email/Phone)</a:t>
            </a:r>
            <a:br>
              <a:rPr lang="en-IN" sz="2000" dirty="0">
                <a:latin typeface="Cambria" panose="02040503050406030204" pitchFamily="18" charset="0"/>
                <a:ea typeface="Cambria" panose="02040503050406030204" pitchFamily="18" charset="0"/>
              </a:rPr>
            </a:br>
            <a:r>
              <a:rPr lang="en-IN" sz="2000" dirty="0">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Notifications:</a:t>
            </a:r>
            <a:r>
              <a:rPr lang="en-IN" sz="2000" dirty="0">
                <a:latin typeface="Cambria" panose="02040503050406030204" pitchFamily="18" charset="0"/>
                <a:ea typeface="Cambria" panose="02040503050406030204" pitchFamily="18" charset="0"/>
              </a:rPr>
              <a:t> Firebase Cloud Messaging (FCM)</a:t>
            </a:r>
            <a:br>
              <a:rPr lang="en-IN" sz="2000" dirty="0">
                <a:latin typeface="Cambria" panose="02040503050406030204" pitchFamily="18" charset="0"/>
                <a:ea typeface="Cambria" panose="02040503050406030204" pitchFamily="18" charset="0"/>
              </a:rPr>
            </a:br>
            <a:r>
              <a:rPr lang="en-IN" sz="2000" dirty="0">
                <a:latin typeface="Cambria" panose="02040503050406030204" pitchFamily="18" charset="0"/>
                <a:ea typeface="Cambria" panose="02040503050406030204" pitchFamily="18" charset="0"/>
              </a:rPr>
              <a:t>	</a:t>
            </a:r>
            <a:r>
              <a:rPr lang="en-IN" sz="2000" b="1" dirty="0">
                <a:latin typeface="Cambria" panose="02040503050406030204" pitchFamily="18" charset="0"/>
                <a:ea typeface="Cambria" panose="02040503050406030204" pitchFamily="18" charset="0"/>
              </a:rPr>
              <a:t>Deployment:</a:t>
            </a:r>
            <a:r>
              <a:rPr lang="en-IN" sz="2000" dirty="0">
                <a:latin typeface="Cambria" panose="02040503050406030204" pitchFamily="18" charset="0"/>
                <a:ea typeface="Cambria" panose="02040503050406030204" pitchFamily="18" charset="0"/>
              </a:rPr>
              <a:t> Google Play Store</a:t>
            </a:r>
            <a:endParaRPr lang="en-US" sz="2000" dirty="0">
              <a:latin typeface="Cambria" panose="02040503050406030204" pitchFamily="18" charset="0"/>
              <a:ea typeface="Cambria" panose="02040503050406030204" pitchFamily="18" charset="0"/>
            </a:endParaRPr>
          </a:p>
          <a:p>
            <a:pPr marL="342900" indent="-190500" algn="just">
              <a:spcBef>
                <a:spcPts val="0"/>
              </a:spcBef>
              <a:buSzPct val="100000"/>
              <a:buNone/>
            </a:pPr>
            <a:r>
              <a:rPr lang="en-IN" sz="2000" b="1" dirty="0">
                <a:solidFill>
                  <a:schemeClr val="bg2">
                    <a:lumMod val="60000"/>
                    <a:lumOff val="40000"/>
                  </a:schemeClr>
                </a:solidFill>
                <a:latin typeface="Cambria" panose="02040503050406030204" pitchFamily="18" charset="0"/>
                <a:ea typeface="Cambria" panose="02040503050406030204" pitchFamily="18" charset="0"/>
              </a:rPr>
              <a:t>Target Users:</a:t>
            </a:r>
          </a:p>
          <a:p>
            <a:pPr marL="342900" indent="-190500">
              <a:spcBef>
                <a:spcPts val="0"/>
              </a:spcBef>
              <a:buSzPct val="100000"/>
              <a:buNone/>
            </a:pPr>
            <a:r>
              <a:rPr lang="en-IN" sz="2000" b="1" dirty="0">
                <a:solidFill>
                  <a:schemeClr val="bg2">
                    <a:lumMod val="60000"/>
                    <a:lumOff val="40000"/>
                  </a:schemeClr>
                </a:solidFill>
              </a:rPr>
              <a:t>		</a:t>
            </a:r>
            <a:r>
              <a:rPr lang="en-US" sz="2000" dirty="0">
                <a:latin typeface="Cambria" panose="02040503050406030204" pitchFamily="18" charset="0"/>
                <a:ea typeface="Cambria" panose="02040503050406030204" pitchFamily="18" charset="0"/>
              </a:rPr>
              <a:t>Families in rural/semi-urban areas, elderly individuals, healthcare providers.</a:t>
            </a:r>
          </a:p>
          <a:p>
            <a:pPr marL="342900" indent="-190500" algn="just">
              <a:spcBef>
                <a:spcPts val="0"/>
              </a:spcBef>
              <a:buSzPct val="100000"/>
              <a:buNone/>
            </a:pPr>
            <a:r>
              <a:rPr lang="en-IN" sz="2000" b="1" dirty="0">
                <a:solidFill>
                  <a:schemeClr val="bg2">
                    <a:lumMod val="60000"/>
                    <a:lumOff val="40000"/>
                  </a:schemeClr>
                </a:solidFill>
                <a:latin typeface="Cambria" panose="02040503050406030204" pitchFamily="18" charset="0"/>
                <a:ea typeface="Cambria" panose="02040503050406030204" pitchFamily="18" charset="0"/>
              </a:rPr>
              <a:t>Key Challenges:</a:t>
            </a:r>
          </a:p>
          <a:p>
            <a:pPr marL="342900" indent="-190500">
              <a:spcBef>
                <a:spcPts val="0"/>
              </a:spcBef>
              <a:buSzPct val="100000"/>
              <a:buNone/>
            </a:pPr>
            <a:r>
              <a:rPr lang="en-IN" sz="2000" b="1" dirty="0">
                <a:solidFill>
                  <a:schemeClr val="bg2">
                    <a:lumMod val="60000"/>
                    <a:lumOff val="40000"/>
                  </a:schemeClr>
                </a:solidFill>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Poor internet connectivity, lack of record maintenance, accessibility issues for elders.</a:t>
            </a:r>
            <a:endParaRPr lang="en-IN" sz="2000" b="1" dirty="0">
              <a:solidFill>
                <a:schemeClr val="bg2">
                  <a:lumMod val="60000"/>
                  <a:lumOff val="40000"/>
                </a:schemeClr>
              </a:solidFill>
              <a:latin typeface="Cambria" panose="02040503050406030204" pitchFamily="18" charset="0"/>
              <a:ea typeface="Cambria" panose="02040503050406030204" pitchFamily="18" charset="0"/>
            </a:endParaRPr>
          </a:p>
          <a:p>
            <a:pPr marL="342900" indent="-190500">
              <a:spcBef>
                <a:spcPts val="0"/>
              </a:spcBef>
              <a:buSzPct val="100000"/>
              <a:buNone/>
            </a:pPr>
            <a:r>
              <a:rPr lang="en-IN" sz="2000" b="1" dirty="0">
                <a:solidFill>
                  <a:schemeClr val="bg2">
                    <a:lumMod val="60000"/>
                    <a:lumOff val="40000"/>
                  </a:schemeClr>
                </a:solidFill>
                <a:latin typeface="Cambria" panose="02040503050406030204" pitchFamily="18" charset="0"/>
                <a:ea typeface="Cambria" panose="02040503050406030204" pitchFamily="18" charset="0"/>
              </a:rPr>
              <a:t>Solution Fit:</a:t>
            </a:r>
          </a:p>
          <a:p>
            <a:pPr marL="342900" indent="-190500">
              <a:spcBef>
                <a:spcPts val="0"/>
              </a:spcBef>
              <a:buSzPct val="100000"/>
              <a:buNone/>
            </a:pPr>
            <a:r>
              <a:rPr lang="en-IN" sz="2000" b="1" dirty="0">
                <a:solidFill>
                  <a:schemeClr val="bg2">
                    <a:lumMod val="60000"/>
                    <a:lumOff val="40000"/>
                  </a:schemeClr>
                </a:solidFill>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Offline-first mobile app with cloud sync, profile switching, and simple icon-based   	navigation.</a:t>
            </a:r>
          </a:p>
          <a:p>
            <a:pPr marL="342900" indent="-190500">
              <a:spcBef>
                <a:spcPts val="0"/>
              </a:spcBef>
              <a:buSzPct val="100000"/>
              <a:buNone/>
            </a:pPr>
            <a:endParaRPr lang="en-IN" sz="2000" b="1" dirty="0">
              <a:solidFill>
                <a:schemeClr val="bg2">
                  <a:lumMod val="60000"/>
                  <a:lumOff val="40000"/>
                </a:schemeClr>
              </a:solidFill>
              <a:latin typeface="Cambria" panose="02040503050406030204" pitchFamily="18" charset="0"/>
              <a:ea typeface="Cambria" panose="02040503050406030204" pitchFamily="18" charset="0"/>
            </a:endParaRPr>
          </a:p>
          <a:p>
            <a:pPr marL="342900" indent="-190500">
              <a:spcBef>
                <a:spcPts val="0"/>
              </a:spcBef>
              <a:buSzPct val="100000"/>
              <a:buNone/>
            </a:pPr>
            <a:endParaRPr lang="en-US" sz="2000" dirty="0">
              <a:latin typeface="Cambria" panose="02040503050406030204" pitchFamily="18" charset="0"/>
              <a:ea typeface="Cambria" panose="02040503050406030204" pitchFamily="18" charset="0"/>
            </a:endParaRPr>
          </a:p>
          <a:p>
            <a:pPr marL="342900" indent="-190500">
              <a:spcBef>
                <a:spcPts val="0"/>
              </a:spcBef>
              <a:buSzPct val="100000"/>
              <a:buNone/>
            </a:pPr>
            <a:endParaRPr lang="en-IN" b="1" dirty="0">
              <a:solidFill>
                <a:schemeClr val="bg2">
                  <a:lumMod val="60000"/>
                  <a:lumOff val="40000"/>
                </a:schemeClr>
              </a:solidFill>
              <a:latin typeface="Cambria" panose="02040503050406030204" pitchFamily="18" charset="0"/>
              <a:ea typeface="Cambria" panose="02040503050406030204" pitchFamily="18" charset="0"/>
            </a:endParaRPr>
          </a:p>
          <a:p>
            <a:pPr marL="342900" indent="-190500" algn="just">
              <a:spcBef>
                <a:spcPts val="0"/>
              </a:spcBef>
              <a:buSzPct val="100000"/>
              <a:buNone/>
            </a:pPr>
            <a:endParaRPr lang="en-IN" sz="2000" b="1" dirty="0">
              <a:solidFill>
                <a:schemeClr val="bg2">
                  <a:lumMod val="60000"/>
                  <a:lumOff val="40000"/>
                </a:schemeClr>
              </a:solidFill>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27994-15CD-7146-0C77-4CBB2D720BA8}"/>
              </a:ext>
            </a:extLst>
          </p:cNvPr>
          <p:cNvSpPr>
            <a:spLocks noGrp="1"/>
          </p:cNvSpPr>
          <p:nvPr>
            <p:ph type="title"/>
          </p:nvPr>
        </p:nvSpPr>
        <p:spPr>
          <a:xfrm>
            <a:off x="812800" y="655501"/>
            <a:ext cx="10668000" cy="487500"/>
          </a:xfrm>
        </p:spPr>
        <p:txBody>
          <a:bodyPr/>
          <a:lstStyle/>
          <a:p>
            <a:r>
              <a:rPr lang="en-IN" dirty="0">
                <a:latin typeface="Cambria" panose="02040503050406030204" pitchFamily="18" charset="0"/>
                <a:ea typeface="Cambria" panose="02040503050406030204" pitchFamily="18" charset="0"/>
              </a:rPr>
              <a:t>Innovation or Novel Contributions</a:t>
            </a:r>
            <a:br>
              <a:rPr lang="en-IN" dirty="0">
                <a:latin typeface="Cambria" panose="02040503050406030204" pitchFamily="18" charset="0"/>
                <a:ea typeface="Cambria" panose="02040503050406030204" pitchFamily="18" charset="0"/>
              </a:rPr>
            </a:br>
            <a:endParaRPr lang="en-IN" dirty="0">
              <a:latin typeface="Cambria" panose="02040503050406030204" pitchFamily="18" charset="0"/>
              <a:ea typeface="Cambria" panose="02040503050406030204" pitchFamily="18" charset="0"/>
            </a:endParaRPr>
          </a:p>
        </p:txBody>
      </p:sp>
      <p:sp>
        <p:nvSpPr>
          <p:cNvPr id="4" name="Rectangle 1">
            <a:extLst>
              <a:ext uri="{FF2B5EF4-FFF2-40B4-BE49-F238E27FC236}">
                <a16:creationId xmlns:a16="http://schemas.microsoft.com/office/drawing/2014/main" id="{C5FC4098-5FE9-57E6-7F11-DF0DC7361C1D}"/>
              </a:ext>
            </a:extLst>
          </p:cNvPr>
          <p:cNvSpPr>
            <a:spLocks noGrp="1" noChangeArrowheads="1"/>
          </p:cNvSpPr>
          <p:nvPr>
            <p:ph type="body" idx="1"/>
          </p:nvPr>
        </p:nvSpPr>
        <p:spPr bwMode="auto">
          <a:xfrm>
            <a:off x="1205992" y="1441409"/>
            <a:ext cx="929132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Multi-profile management in a single login.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Offline-first architecture for rural deployment.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Simplified, icon-based UI for elders.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Emergency medical info accessible from lock screen.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Easy sharing of reports with healthcare providers.</a:t>
            </a:r>
          </a:p>
        </p:txBody>
      </p:sp>
    </p:spTree>
    <p:extLst>
      <p:ext uri="{BB962C8B-B14F-4D97-AF65-F5344CB8AC3E}">
        <p14:creationId xmlns:p14="http://schemas.microsoft.com/office/powerpoint/2010/main" val="403537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Links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660400" y="12954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 </a:t>
            </a:r>
            <a:r>
              <a:rPr lang="en-US" b="1" dirty="0">
                <a:solidFill>
                  <a:srgbClr val="0070C0"/>
                </a:solidFill>
                <a:latin typeface="Cambria" panose="02040503050406030204" pitchFamily="18" charset="0"/>
                <a:ea typeface="Cambria" panose="02040503050406030204" pitchFamily="18" charset="0"/>
              </a:rPr>
              <a:t>https://github.com/manohara-s-1110/vital-vault.git</a:t>
            </a:r>
          </a:p>
          <a:p>
            <a:pPr marL="342900" indent="-190500" algn="just">
              <a:spcBef>
                <a:spcPts val="0"/>
              </a:spcBef>
              <a:buSzPct val="100000"/>
              <a:buFont typeface="Arial"/>
              <a:buNone/>
            </a:pPr>
            <a:endParaRPr lang="en-US" dirty="0">
              <a:solidFill>
                <a:srgbClr val="0070C0"/>
              </a:solidFill>
              <a:latin typeface="Cambria" panose="02040503050406030204" pitchFamily="18" charset="0"/>
              <a:ea typeface="Cambria" panose="02040503050406030204" pitchFamily="18" charset="0"/>
            </a:endParaRPr>
          </a:p>
          <a:p>
            <a:pPr marL="342900" indent="-190500">
              <a:lnSpc>
                <a:spcPct val="200000"/>
              </a:lnSpc>
              <a:spcBef>
                <a:spcPts val="0"/>
              </a:spcBef>
              <a:buSzPct val="100000"/>
              <a:buNone/>
            </a:pPr>
            <a:r>
              <a:rPr lang="en-US" b="1" dirty="0">
                <a:solidFill>
                  <a:schemeClr val="accent2">
                    <a:lumMod val="75000"/>
                  </a:schemeClr>
                </a:solidFill>
                <a:latin typeface="Cambria" panose="02040503050406030204" pitchFamily="18" charset="0"/>
                <a:ea typeface="Cambria" panose="02040503050406030204" pitchFamily="18" charset="0"/>
              </a:rPr>
              <a:t> Figma Link: </a:t>
            </a:r>
            <a:r>
              <a:rPr lang="en-US" sz="2000" b="1" dirty="0">
                <a:solidFill>
                  <a:srgbClr val="0070C0"/>
                </a:solidFill>
                <a:latin typeface="Cambria" panose="02040503050406030204" pitchFamily="18" charset="0"/>
                <a:ea typeface="Cambria" panose="02040503050406030204" pitchFamily="18" charset="0"/>
              </a:rPr>
              <a:t>https://www.figma.com/design/MSM5UB5bnSRkfe5q7a2jD1/CapStone_project?node-id=1-2&amp;t=iVBhDrIzWhj0R1qc-1</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97811F6E-049D-10D9-F31C-29FF5F3A7C13}"/>
              </a:ext>
            </a:extLst>
          </p:cNvPr>
          <p:cNvPicPr>
            <a:picLocks noChangeAspect="1"/>
          </p:cNvPicPr>
          <p:nvPr/>
        </p:nvPicPr>
        <p:blipFill>
          <a:blip r:embed="rId3"/>
          <a:stretch>
            <a:fillRect/>
          </a:stretch>
        </p:blipFill>
        <p:spPr>
          <a:xfrm>
            <a:off x="1560568" y="1142995"/>
            <a:ext cx="7315215" cy="4572009"/>
          </a:xfrm>
          <a:prstGeom prst="rect">
            <a:avLst/>
          </a:prstGeom>
        </p:spPr>
      </p:pic>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855</Words>
  <Application>Microsoft Office PowerPoint</Application>
  <PresentationFormat>Widescreen</PresentationFormat>
  <Paragraphs>93</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Cambria</vt:lpstr>
      <vt:lpstr>Verdana</vt:lpstr>
      <vt:lpstr>Wingdings</vt:lpstr>
      <vt:lpstr>Bioinformatics</vt:lpstr>
      <vt:lpstr>VITALVAULT</vt:lpstr>
      <vt:lpstr>Content</vt:lpstr>
      <vt:lpstr>Problem Statement Number: PSCS_486</vt:lpstr>
      <vt:lpstr>Objectives</vt:lpstr>
      <vt:lpstr>Background and Related Work for Title Selection </vt:lpstr>
      <vt:lpstr>Analysis of Problem Statement</vt:lpstr>
      <vt:lpstr>Innovation or Novel Contributions </vt:lpstr>
      <vt:lpstr>Links</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MANOHARA S</cp:lastModifiedBy>
  <cp:revision>42</cp:revision>
  <dcterms:modified xsi:type="dcterms:W3CDTF">2025-08-13T06:10:22Z</dcterms:modified>
</cp:coreProperties>
</file>