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9"/>
  </p:notesMasterIdLst>
  <p:sldIdLst>
    <p:sldId id="256" r:id="rId4"/>
    <p:sldId id="257" r:id="rId5"/>
    <p:sldId id="258" r:id="rId6"/>
    <p:sldId id="273" r:id="rId7"/>
    <p:sldId id="274" r:id="rId8"/>
    <p:sldId id="259" r:id="rId9"/>
    <p:sldId id="267" r:id="rId10"/>
    <p:sldId id="275" r:id="rId11"/>
    <p:sldId id="260" r:id="rId12"/>
    <p:sldId id="268" r:id="rId13"/>
    <p:sldId id="269" r:id="rId14"/>
    <p:sldId id="270" r:id="rId15"/>
    <p:sldId id="271" r:id="rId16"/>
    <p:sldId id="276" r:id="rId17"/>
    <p:sldId id="26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A22FF-7D0C-4920-82B6-AAC6A68CDF5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</dgm:pt>
    <dgm:pt modelId="{0EFDBBA7-9629-4D2E-81D9-E023375FE7C9}">
      <dgm:prSet phldrT="[Text]"/>
      <dgm:spPr/>
      <dgm:t>
        <a:bodyPr/>
        <a:lstStyle/>
        <a:p>
          <a:r>
            <a:rPr lang="en-US" dirty="0"/>
            <a:t>Carvana Website </a:t>
          </a:r>
        </a:p>
      </dgm:t>
    </dgm:pt>
    <dgm:pt modelId="{A3C8F1B0-331D-45E8-9B76-AAA4675F68DC}" type="parTrans" cxnId="{E738B0A7-D1C6-428A-8D8C-A40D61F16B8A}">
      <dgm:prSet/>
      <dgm:spPr/>
      <dgm:t>
        <a:bodyPr/>
        <a:lstStyle/>
        <a:p>
          <a:endParaRPr lang="en-US"/>
        </a:p>
      </dgm:t>
    </dgm:pt>
    <dgm:pt modelId="{655C6569-EA75-421F-B32D-CB8BB17F146D}" type="sibTrans" cxnId="{E738B0A7-D1C6-428A-8D8C-A40D61F16B8A}">
      <dgm:prSet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F213404A-792A-4B98-8D90-54611A5C656C}">
      <dgm:prSet phldrT="[Text]"/>
      <dgm:spPr/>
      <dgm:t>
        <a:bodyPr/>
        <a:lstStyle/>
        <a:p>
          <a:r>
            <a:rPr lang="en-US" dirty="0"/>
            <a:t>Developing Web Scraping Algorithm</a:t>
          </a:r>
        </a:p>
      </dgm:t>
    </dgm:pt>
    <dgm:pt modelId="{A783722D-920E-4BC1-B9BE-8551181416D8}" type="parTrans" cxnId="{1481AE6F-1DE4-4665-9065-6F15874A2EFE}">
      <dgm:prSet/>
      <dgm:spPr/>
      <dgm:t>
        <a:bodyPr/>
        <a:lstStyle/>
        <a:p>
          <a:endParaRPr lang="en-US"/>
        </a:p>
      </dgm:t>
    </dgm:pt>
    <dgm:pt modelId="{FC800723-C41C-426A-8F46-66053D2D743B}" type="sibTrans" cxnId="{1481AE6F-1DE4-4665-9065-6F15874A2EFE}">
      <dgm:prSet/>
      <dgm:spPr/>
      <dgm:t>
        <a:bodyPr/>
        <a:lstStyle/>
        <a:p>
          <a:endParaRPr lang="en-US"/>
        </a:p>
      </dgm:t>
    </dgm:pt>
    <dgm:pt modelId="{CA12DF47-04B9-43FC-9977-2A7BCFDE5860}">
      <dgm:prSet phldrT="[Text]"/>
      <dgm:spPr/>
      <dgm:t>
        <a:bodyPr/>
        <a:lstStyle/>
        <a:p>
          <a:r>
            <a:rPr lang="en-US" dirty="0"/>
            <a:t>Image Extraction</a:t>
          </a:r>
        </a:p>
      </dgm:t>
    </dgm:pt>
    <dgm:pt modelId="{F03EA7E5-CB0B-4A61-A665-0BFA2BF5E9EA}" type="parTrans" cxnId="{62604EF4-162D-4D65-BF3D-1888677879C6}">
      <dgm:prSet/>
      <dgm:spPr/>
      <dgm:t>
        <a:bodyPr/>
        <a:lstStyle/>
        <a:p>
          <a:endParaRPr lang="en-US"/>
        </a:p>
      </dgm:t>
    </dgm:pt>
    <dgm:pt modelId="{3279A04E-4D53-4EE6-BA13-E16FC1169D33}" type="sibTrans" cxnId="{62604EF4-162D-4D65-BF3D-1888677879C6}">
      <dgm:prSet/>
      <dgm:spPr/>
      <dgm:t>
        <a:bodyPr/>
        <a:lstStyle/>
        <a:p>
          <a:endParaRPr lang="en-US"/>
        </a:p>
      </dgm:t>
    </dgm:pt>
    <dgm:pt modelId="{54C2A729-8161-4A4B-BA7C-93E8FD9B9D67}" type="pres">
      <dgm:prSet presAssocID="{B4AA22FF-7D0C-4920-82B6-AAC6A68CDF5A}" presName="rootnode" presStyleCnt="0">
        <dgm:presLayoutVars>
          <dgm:chMax/>
          <dgm:chPref/>
          <dgm:dir/>
          <dgm:animLvl val="lvl"/>
        </dgm:presLayoutVars>
      </dgm:prSet>
      <dgm:spPr/>
    </dgm:pt>
    <dgm:pt modelId="{0C39C446-12AC-469D-AE76-D3B28BACCDDD}" type="pres">
      <dgm:prSet presAssocID="{0EFDBBA7-9629-4D2E-81D9-E023375FE7C9}" presName="composite" presStyleCnt="0"/>
      <dgm:spPr/>
    </dgm:pt>
    <dgm:pt modelId="{7E635895-0E44-4644-946E-802B33A671F3}" type="pres">
      <dgm:prSet presAssocID="{0EFDBBA7-9629-4D2E-81D9-E023375FE7C9}" presName="LShape" presStyleLbl="alignNode1" presStyleIdx="0" presStyleCnt="5"/>
      <dgm:spPr/>
    </dgm:pt>
    <dgm:pt modelId="{C5FA6B6B-9422-4647-9645-B2DCF0B7F7F8}" type="pres">
      <dgm:prSet presAssocID="{0EFDBBA7-9629-4D2E-81D9-E023375FE7C9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2778C44-A7B5-4F28-B34C-C14CA3685C90}" type="pres">
      <dgm:prSet presAssocID="{0EFDBBA7-9629-4D2E-81D9-E023375FE7C9}" presName="Triangle" presStyleLbl="alignNode1" presStyleIdx="1" presStyleCnt="5"/>
      <dgm:spPr/>
    </dgm:pt>
    <dgm:pt modelId="{1B89639F-D189-41A7-A03B-A3CD54B646F4}" type="pres">
      <dgm:prSet presAssocID="{655C6569-EA75-421F-B32D-CB8BB17F146D}" presName="sibTrans" presStyleCnt="0"/>
      <dgm:spPr/>
    </dgm:pt>
    <dgm:pt modelId="{6185EBB7-2E0C-4D43-9218-02AA564B4072}" type="pres">
      <dgm:prSet presAssocID="{655C6569-EA75-421F-B32D-CB8BB17F146D}" presName="space" presStyleCnt="0"/>
      <dgm:spPr/>
    </dgm:pt>
    <dgm:pt modelId="{B825E6D1-0622-44DC-99F7-BDEF6A5A40D5}" type="pres">
      <dgm:prSet presAssocID="{F213404A-792A-4B98-8D90-54611A5C656C}" presName="composite" presStyleCnt="0"/>
      <dgm:spPr/>
    </dgm:pt>
    <dgm:pt modelId="{D4B1E3B3-AC10-4C61-A4F2-8E76736D2B89}" type="pres">
      <dgm:prSet presAssocID="{F213404A-792A-4B98-8D90-54611A5C656C}" presName="LShape" presStyleLbl="alignNode1" presStyleIdx="2" presStyleCnt="5"/>
      <dgm:spPr/>
    </dgm:pt>
    <dgm:pt modelId="{B251360A-D198-4471-A2E3-630E0EBC5A9A}" type="pres">
      <dgm:prSet presAssocID="{F213404A-792A-4B98-8D90-54611A5C656C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9483FD0-610D-4B30-A588-860A0E5087D6}" type="pres">
      <dgm:prSet presAssocID="{F213404A-792A-4B98-8D90-54611A5C656C}" presName="Triangle" presStyleLbl="alignNode1" presStyleIdx="3" presStyleCnt="5"/>
      <dgm:spPr/>
    </dgm:pt>
    <dgm:pt modelId="{0018FDE3-D31C-4797-BCDE-92512AF724E7}" type="pres">
      <dgm:prSet presAssocID="{FC800723-C41C-426A-8F46-66053D2D743B}" presName="sibTrans" presStyleCnt="0"/>
      <dgm:spPr/>
    </dgm:pt>
    <dgm:pt modelId="{2F6798BA-77E6-4243-A98D-4637FEDEDDF4}" type="pres">
      <dgm:prSet presAssocID="{FC800723-C41C-426A-8F46-66053D2D743B}" presName="space" presStyleCnt="0"/>
      <dgm:spPr/>
    </dgm:pt>
    <dgm:pt modelId="{2284C823-BC6C-42D8-87BA-8D0585519A76}" type="pres">
      <dgm:prSet presAssocID="{CA12DF47-04B9-43FC-9977-2A7BCFDE5860}" presName="composite" presStyleCnt="0"/>
      <dgm:spPr/>
    </dgm:pt>
    <dgm:pt modelId="{F42B0374-E579-4C16-955A-10C55594F841}" type="pres">
      <dgm:prSet presAssocID="{CA12DF47-04B9-43FC-9977-2A7BCFDE5860}" presName="LShape" presStyleLbl="alignNode1" presStyleIdx="4" presStyleCnt="5"/>
      <dgm:spPr/>
    </dgm:pt>
    <dgm:pt modelId="{58242E9C-C17A-4ED3-86A6-854E8FBB54CA}" type="pres">
      <dgm:prSet presAssocID="{CA12DF47-04B9-43FC-9977-2A7BCFDE5860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481AE6F-1DE4-4665-9065-6F15874A2EFE}" srcId="{B4AA22FF-7D0C-4920-82B6-AAC6A68CDF5A}" destId="{F213404A-792A-4B98-8D90-54611A5C656C}" srcOrd="1" destOrd="0" parTransId="{A783722D-920E-4BC1-B9BE-8551181416D8}" sibTransId="{FC800723-C41C-426A-8F46-66053D2D743B}"/>
    <dgm:cxn modelId="{E9FA5188-D207-439C-AE6F-160CCA8572AF}" type="presOf" srcId="{CA12DF47-04B9-43FC-9977-2A7BCFDE5860}" destId="{58242E9C-C17A-4ED3-86A6-854E8FBB54CA}" srcOrd="0" destOrd="0" presId="urn:microsoft.com/office/officeart/2009/3/layout/StepUpProcess"/>
    <dgm:cxn modelId="{CA9B8B89-A5A5-4E98-8ED7-14B43B85A42A}" type="presOf" srcId="{B4AA22FF-7D0C-4920-82B6-AAC6A68CDF5A}" destId="{54C2A729-8161-4A4B-BA7C-93E8FD9B9D67}" srcOrd="0" destOrd="0" presId="urn:microsoft.com/office/officeart/2009/3/layout/StepUpProcess"/>
    <dgm:cxn modelId="{E738B0A7-D1C6-428A-8D8C-A40D61F16B8A}" srcId="{B4AA22FF-7D0C-4920-82B6-AAC6A68CDF5A}" destId="{0EFDBBA7-9629-4D2E-81D9-E023375FE7C9}" srcOrd="0" destOrd="0" parTransId="{A3C8F1B0-331D-45E8-9B76-AAA4675F68DC}" sibTransId="{655C6569-EA75-421F-B32D-CB8BB17F146D}"/>
    <dgm:cxn modelId="{76A453A8-42C6-4EE6-B344-64E8239DD78B}" type="presOf" srcId="{0EFDBBA7-9629-4D2E-81D9-E023375FE7C9}" destId="{C5FA6B6B-9422-4647-9645-B2DCF0B7F7F8}" srcOrd="0" destOrd="0" presId="urn:microsoft.com/office/officeart/2009/3/layout/StepUpProcess"/>
    <dgm:cxn modelId="{95CF17E9-7CCC-4D5C-B085-7E025C4D34CE}" type="presOf" srcId="{F213404A-792A-4B98-8D90-54611A5C656C}" destId="{B251360A-D198-4471-A2E3-630E0EBC5A9A}" srcOrd="0" destOrd="0" presId="urn:microsoft.com/office/officeart/2009/3/layout/StepUpProcess"/>
    <dgm:cxn modelId="{62604EF4-162D-4D65-BF3D-1888677879C6}" srcId="{B4AA22FF-7D0C-4920-82B6-AAC6A68CDF5A}" destId="{CA12DF47-04B9-43FC-9977-2A7BCFDE5860}" srcOrd="2" destOrd="0" parTransId="{F03EA7E5-CB0B-4A61-A665-0BFA2BF5E9EA}" sibTransId="{3279A04E-4D53-4EE6-BA13-E16FC1169D33}"/>
    <dgm:cxn modelId="{C991B822-1291-45CB-B657-9A85F4399801}" type="presParOf" srcId="{54C2A729-8161-4A4B-BA7C-93E8FD9B9D67}" destId="{0C39C446-12AC-469D-AE76-D3B28BACCDDD}" srcOrd="0" destOrd="0" presId="urn:microsoft.com/office/officeart/2009/3/layout/StepUpProcess"/>
    <dgm:cxn modelId="{D13930B9-255B-4831-AF07-1C5688430043}" type="presParOf" srcId="{0C39C446-12AC-469D-AE76-D3B28BACCDDD}" destId="{7E635895-0E44-4644-946E-802B33A671F3}" srcOrd="0" destOrd="0" presId="urn:microsoft.com/office/officeart/2009/3/layout/StepUpProcess"/>
    <dgm:cxn modelId="{2037E2B6-7060-439C-9496-A5E2C4355906}" type="presParOf" srcId="{0C39C446-12AC-469D-AE76-D3B28BACCDDD}" destId="{C5FA6B6B-9422-4647-9645-B2DCF0B7F7F8}" srcOrd="1" destOrd="0" presId="urn:microsoft.com/office/officeart/2009/3/layout/StepUpProcess"/>
    <dgm:cxn modelId="{89CC8987-3062-49E2-B1E4-76C50012EABA}" type="presParOf" srcId="{0C39C446-12AC-469D-AE76-D3B28BACCDDD}" destId="{82778C44-A7B5-4F28-B34C-C14CA3685C90}" srcOrd="2" destOrd="0" presId="urn:microsoft.com/office/officeart/2009/3/layout/StepUpProcess"/>
    <dgm:cxn modelId="{A2BFF7F8-189F-41CE-BAE4-ABE9C8C732C6}" type="presParOf" srcId="{54C2A729-8161-4A4B-BA7C-93E8FD9B9D67}" destId="{1B89639F-D189-41A7-A03B-A3CD54B646F4}" srcOrd="1" destOrd="0" presId="urn:microsoft.com/office/officeart/2009/3/layout/StepUpProcess"/>
    <dgm:cxn modelId="{D00C23FB-5F0F-4C62-92A4-85DB5FC5531B}" type="presParOf" srcId="{1B89639F-D189-41A7-A03B-A3CD54B646F4}" destId="{6185EBB7-2E0C-4D43-9218-02AA564B4072}" srcOrd="0" destOrd="0" presId="urn:microsoft.com/office/officeart/2009/3/layout/StepUpProcess"/>
    <dgm:cxn modelId="{6C001A44-E58C-474A-834D-6909D9C1A08B}" type="presParOf" srcId="{54C2A729-8161-4A4B-BA7C-93E8FD9B9D67}" destId="{B825E6D1-0622-44DC-99F7-BDEF6A5A40D5}" srcOrd="2" destOrd="0" presId="urn:microsoft.com/office/officeart/2009/3/layout/StepUpProcess"/>
    <dgm:cxn modelId="{8FAA485E-772A-4977-95BB-7E3A4BA077BA}" type="presParOf" srcId="{B825E6D1-0622-44DC-99F7-BDEF6A5A40D5}" destId="{D4B1E3B3-AC10-4C61-A4F2-8E76736D2B89}" srcOrd="0" destOrd="0" presId="urn:microsoft.com/office/officeart/2009/3/layout/StepUpProcess"/>
    <dgm:cxn modelId="{DC389D7E-0265-44BB-9487-F40596179B7B}" type="presParOf" srcId="{B825E6D1-0622-44DC-99F7-BDEF6A5A40D5}" destId="{B251360A-D198-4471-A2E3-630E0EBC5A9A}" srcOrd="1" destOrd="0" presId="urn:microsoft.com/office/officeart/2009/3/layout/StepUpProcess"/>
    <dgm:cxn modelId="{3DD85173-7D4F-480F-919B-31D7A39F3123}" type="presParOf" srcId="{B825E6D1-0622-44DC-99F7-BDEF6A5A40D5}" destId="{C9483FD0-610D-4B30-A588-860A0E5087D6}" srcOrd="2" destOrd="0" presId="urn:microsoft.com/office/officeart/2009/3/layout/StepUpProcess"/>
    <dgm:cxn modelId="{2AAECF94-8D1F-4676-AA76-130445D861EC}" type="presParOf" srcId="{54C2A729-8161-4A4B-BA7C-93E8FD9B9D67}" destId="{0018FDE3-D31C-4797-BCDE-92512AF724E7}" srcOrd="3" destOrd="0" presId="urn:microsoft.com/office/officeart/2009/3/layout/StepUpProcess"/>
    <dgm:cxn modelId="{E5E29BE8-D2CD-44AD-8376-2ED1E627DF5A}" type="presParOf" srcId="{0018FDE3-D31C-4797-BCDE-92512AF724E7}" destId="{2F6798BA-77E6-4243-A98D-4637FEDEDDF4}" srcOrd="0" destOrd="0" presId="urn:microsoft.com/office/officeart/2009/3/layout/StepUpProcess"/>
    <dgm:cxn modelId="{F1994533-DFDA-4266-B2A0-31CF9C6E8F45}" type="presParOf" srcId="{54C2A729-8161-4A4B-BA7C-93E8FD9B9D67}" destId="{2284C823-BC6C-42D8-87BA-8D0585519A76}" srcOrd="4" destOrd="0" presId="urn:microsoft.com/office/officeart/2009/3/layout/StepUpProcess"/>
    <dgm:cxn modelId="{A592C5EE-E7EA-4FE5-A05D-5BFD57C266A2}" type="presParOf" srcId="{2284C823-BC6C-42D8-87BA-8D0585519A76}" destId="{F42B0374-E579-4C16-955A-10C55594F841}" srcOrd="0" destOrd="0" presId="urn:microsoft.com/office/officeart/2009/3/layout/StepUpProcess"/>
    <dgm:cxn modelId="{781DE705-A551-4310-8D01-61EFF881E650}" type="presParOf" srcId="{2284C823-BC6C-42D8-87BA-8D0585519A76}" destId="{58242E9C-C17A-4ED3-86A6-854E8FBB54C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AA22FF-7D0C-4920-82B6-AAC6A68CDF5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</dgm:pt>
    <dgm:pt modelId="{0EFDBBA7-9629-4D2E-81D9-E023375FE7C9}">
      <dgm:prSet phldrT="[Text]" custT="1"/>
      <dgm:spPr/>
      <dgm:t>
        <a:bodyPr/>
        <a:lstStyle/>
        <a:p>
          <a:r>
            <a:rPr lang="en-US" sz="1200" dirty="0"/>
            <a:t>Dataset Creation</a:t>
          </a:r>
        </a:p>
      </dgm:t>
    </dgm:pt>
    <dgm:pt modelId="{A3C8F1B0-331D-45E8-9B76-AAA4675F68DC}" type="parTrans" cxnId="{E738B0A7-D1C6-428A-8D8C-A40D61F16B8A}">
      <dgm:prSet/>
      <dgm:spPr/>
      <dgm:t>
        <a:bodyPr/>
        <a:lstStyle/>
        <a:p>
          <a:endParaRPr lang="en-US"/>
        </a:p>
      </dgm:t>
    </dgm:pt>
    <dgm:pt modelId="{655C6569-EA75-421F-B32D-CB8BB17F146D}" type="sibTrans" cxnId="{E738B0A7-D1C6-428A-8D8C-A40D61F16B8A}">
      <dgm:prSet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F213404A-792A-4B98-8D90-54611A5C656C}">
      <dgm:prSet phldrT="[Text]" custT="1"/>
      <dgm:spPr/>
      <dgm:t>
        <a:bodyPr/>
        <a:lstStyle/>
        <a:p>
          <a:r>
            <a:rPr lang="en-US" sz="1200" dirty="0"/>
            <a:t>CNN</a:t>
          </a:r>
          <a:r>
            <a:rPr lang="en-US" sz="1200" baseline="0" dirty="0"/>
            <a:t> Model</a:t>
          </a:r>
        </a:p>
        <a:p>
          <a:r>
            <a:rPr lang="en-US" sz="1200" baseline="0" dirty="0"/>
            <a:t>(Test, Train and Validation)</a:t>
          </a:r>
          <a:endParaRPr lang="en-US" sz="1200" dirty="0"/>
        </a:p>
      </dgm:t>
    </dgm:pt>
    <dgm:pt modelId="{A783722D-920E-4BC1-B9BE-8551181416D8}" type="parTrans" cxnId="{1481AE6F-1DE4-4665-9065-6F15874A2EFE}">
      <dgm:prSet/>
      <dgm:spPr/>
      <dgm:t>
        <a:bodyPr/>
        <a:lstStyle/>
        <a:p>
          <a:endParaRPr lang="en-US"/>
        </a:p>
      </dgm:t>
    </dgm:pt>
    <dgm:pt modelId="{FC800723-C41C-426A-8F46-66053D2D743B}" type="sibTrans" cxnId="{1481AE6F-1DE4-4665-9065-6F15874A2EFE}">
      <dgm:prSet/>
      <dgm:spPr/>
      <dgm:t>
        <a:bodyPr/>
        <a:lstStyle/>
        <a:p>
          <a:endParaRPr lang="en-US"/>
        </a:p>
      </dgm:t>
    </dgm:pt>
    <dgm:pt modelId="{CA12DF47-04B9-43FC-9977-2A7BCFDE5860}">
      <dgm:prSet phldrT="[Text]" custT="1"/>
      <dgm:spPr/>
      <dgm:t>
        <a:bodyPr/>
        <a:lstStyle/>
        <a:p>
          <a:r>
            <a:rPr lang="en-US" sz="1200" dirty="0"/>
            <a:t>Hyperparameter Training</a:t>
          </a:r>
        </a:p>
      </dgm:t>
    </dgm:pt>
    <dgm:pt modelId="{F03EA7E5-CB0B-4A61-A665-0BFA2BF5E9EA}" type="parTrans" cxnId="{62604EF4-162D-4D65-BF3D-1888677879C6}">
      <dgm:prSet/>
      <dgm:spPr/>
      <dgm:t>
        <a:bodyPr/>
        <a:lstStyle/>
        <a:p>
          <a:endParaRPr lang="en-US"/>
        </a:p>
      </dgm:t>
    </dgm:pt>
    <dgm:pt modelId="{3279A04E-4D53-4EE6-BA13-E16FC1169D33}" type="sibTrans" cxnId="{62604EF4-162D-4D65-BF3D-1888677879C6}">
      <dgm:prSet/>
      <dgm:spPr/>
      <dgm:t>
        <a:bodyPr/>
        <a:lstStyle/>
        <a:p>
          <a:endParaRPr lang="en-US"/>
        </a:p>
      </dgm:t>
    </dgm:pt>
    <dgm:pt modelId="{54C2A729-8161-4A4B-BA7C-93E8FD9B9D67}" type="pres">
      <dgm:prSet presAssocID="{B4AA22FF-7D0C-4920-82B6-AAC6A68CDF5A}" presName="rootnode" presStyleCnt="0">
        <dgm:presLayoutVars>
          <dgm:chMax/>
          <dgm:chPref/>
          <dgm:dir/>
          <dgm:animLvl val="lvl"/>
        </dgm:presLayoutVars>
      </dgm:prSet>
      <dgm:spPr/>
    </dgm:pt>
    <dgm:pt modelId="{0C39C446-12AC-469D-AE76-D3B28BACCDDD}" type="pres">
      <dgm:prSet presAssocID="{0EFDBBA7-9629-4D2E-81D9-E023375FE7C9}" presName="composite" presStyleCnt="0"/>
      <dgm:spPr/>
    </dgm:pt>
    <dgm:pt modelId="{7E635895-0E44-4644-946E-802B33A671F3}" type="pres">
      <dgm:prSet presAssocID="{0EFDBBA7-9629-4D2E-81D9-E023375FE7C9}" presName="LShape" presStyleLbl="alignNode1" presStyleIdx="0" presStyleCnt="5"/>
      <dgm:spPr/>
    </dgm:pt>
    <dgm:pt modelId="{C5FA6B6B-9422-4647-9645-B2DCF0B7F7F8}" type="pres">
      <dgm:prSet presAssocID="{0EFDBBA7-9629-4D2E-81D9-E023375FE7C9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2778C44-A7B5-4F28-B34C-C14CA3685C90}" type="pres">
      <dgm:prSet presAssocID="{0EFDBBA7-9629-4D2E-81D9-E023375FE7C9}" presName="Triangle" presStyleLbl="alignNode1" presStyleIdx="1" presStyleCnt="5"/>
      <dgm:spPr/>
    </dgm:pt>
    <dgm:pt modelId="{1B89639F-D189-41A7-A03B-A3CD54B646F4}" type="pres">
      <dgm:prSet presAssocID="{655C6569-EA75-421F-B32D-CB8BB17F146D}" presName="sibTrans" presStyleCnt="0"/>
      <dgm:spPr/>
    </dgm:pt>
    <dgm:pt modelId="{6185EBB7-2E0C-4D43-9218-02AA564B4072}" type="pres">
      <dgm:prSet presAssocID="{655C6569-EA75-421F-B32D-CB8BB17F146D}" presName="space" presStyleCnt="0"/>
      <dgm:spPr/>
    </dgm:pt>
    <dgm:pt modelId="{B825E6D1-0622-44DC-99F7-BDEF6A5A40D5}" type="pres">
      <dgm:prSet presAssocID="{F213404A-792A-4B98-8D90-54611A5C656C}" presName="composite" presStyleCnt="0"/>
      <dgm:spPr/>
    </dgm:pt>
    <dgm:pt modelId="{D4B1E3B3-AC10-4C61-A4F2-8E76736D2B89}" type="pres">
      <dgm:prSet presAssocID="{F213404A-792A-4B98-8D90-54611A5C656C}" presName="LShape" presStyleLbl="alignNode1" presStyleIdx="2" presStyleCnt="5"/>
      <dgm:spPr/>
    </dgm:pt>
    <dgm:pt modelId="{B251360A-D198-4471-A2E3-630E0EBC5A9A}" type="pres">
      <dgm:prSet presAssocID="{F213404A-792A-4B98-8D90-54611A5C656C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9483FD0-610D-4B30-A588-860A0E5087D6}" type="pres">
      <dgm:prSet presAssocID="{F213404A-792A-4B98-8D90-54611A5C656C}" presName="Triangle" presStyleLbl="alignNode1" presStyleIdx="3" presStyleCnt="5"/>
      <dgm:spPr/>
    </dgm:pt>
    <dgm:pt modelId="{0018FDE3-D31C-4797-BCDE-92512AF724E7}" type="pres">
      <dgm:prSet presAssocID="{FC800723-C41C-426A-8F46-66053D2D743B}" presName="sibTrans" presStyleCnt="0"/>
      <dgm:spPr/>
    </dgm:pt>
    <dgm:pt modelId="{2F6798BA-77E6-4243-A98D-4637FEDEDDF4}" type="pres">
      <dgm:prSet presAssocID="{FC800723-C41C-426A-8F46-66053D2D743B}" presName="space" presStyleCnt="0"/>
      <dgm:spPr/>
    </dgm:pt>
    <dgm:pt modelId="{2284C823-BC6C-42D8-87BA-8D0585519A76}" type="pres">
      <dgm:prSet presAssocID="{CA12DF47-04B9-43FC-9977-2A7BCFDE5860}" presName="composite" presStyleCnt="0"/>
      <dgm:spPr/>
    </dgm:pt>
    <dgm:pt modelId="{F42B0374-E579-4C16-955A-10C55594F841}" type="pres">
      <dgm:prSet presAssocID="{CA12DF47-04B9-43FC-9977-2A7BCFDE5860}" presName="LShape" presStyleLbl="alignNode1" presStyleIdx="4" presStyleCnt="5"/>
      <dgm:spPr/>
    </dgm:pt>
    <dgm:pt modelId="{58242E9C-C17A-4ED3-86A6-854E8FBB54CA}" type="pres">
      <dgm:prSet presAssocID="{CA12DF47-04B9-43FC-9977-2A7BCFDE5860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481AE6F-1DE4-4665-9065-6F15874A2EFE}" srcId="{B4AA22FF-7D0C-4920-82B6-AAC6A68CDF5A}" destId="{F213404A-792A-4B98-8D90-54611A5C656C}" srcOrd="1" destOrd="0" parTransId="{A783722D-920E-4BC1-B9BE-8551181416D8}" sibTransId="{FC800723-C41C-426A-8F46-66053D2D743B}"/>
    <dgm:cxn modelId="{E9FA5188-D207-439C-AE6F-160CCA8572AF}" type="presOf" srcId="{CA12DF47-04B9-43FC-9977-2A7BCFDE5860}" destId="{58242E9C-C17A-4ED3-86A6-854E8FBB54CA}" srcOrd="0" destOrd="0" presId="urn:microsoft.com/office/officeart/2009/3/layout/StepUpProcess"/>
    <dgm:cxn modelId="{CA9B8B89-A5A5-4E98-8ED7-14B43B85A42A}" type="presOf" srcId="{B4AA22FF-7D0C-4920-82B6-AAC6A68CDF5A}" destId="{54C2A729-8161-4A4B-BA7C-93E8FD9B9D67}" srcOrd="0" destOrd="0" presId="urn:microsoft.com/office/officeart/2009/3/layout/StepUpProcess"/>
    <dgm:cxn modelId="{E738B0A7-D1C6-428A-8D8C-A40D61F16B8A}" srcId="{B4AA22FF-7D0C-4920-82B6-AAC6A68CDF5A}" destId="{0EFDBBA7-9629-4D2E-81D9-E023375FE7C9}" srcOrd="0" destOrd="0" parTransId="{A3C8F1B0-331D-45E8-9B76-AAA4675F68DC}" sibTransId="{655C6569-EA75-421F-B32D-CB8BB17F146D}"/>
    <dgm:cxn modelId="{76A453A8-42C6-4EE6-B344-64E8239DD78B}" type="presOf" srcId="{0EFDBBA7-9629-4D2E-81D9-E023375FE7C9}" destId="{C5FA6B6B-9422-4647-9645-B2DCF0B7F7F8}" srcOrd="0" destOrd="0" presId="urn:microsoft.com/office/officeart/2009/3/layout/StepUpProcess"/>
    <dgm:cxn modelId="{95CF17E9-7CCC-4D5C-B085-7E025C4D34CE}" type="presOf" srcId="{F213404A-792A-4B98-8D90-54611A5C656C}" destId="{B251360A-D198-4471-A2E3-630E0EBC5A9A}" srcOrd="0" destOrd="0" presId="urn:microsoft.com/office/officeart/2009/3/layout/StepUpProcess"/>
    <dgm:cxn modelId="{62604EF4-162D-4D65-BF3D-1888677879C6}" srcId="{B4AA22FF-7D0C-4920-82B6-AAC6A68CDF5A}" destId="{CA12DF47-04B9-43FC-9977-2A7BCFDE5860}" srcOrd="2" destOrd="0" parTransId="{F03EA7E5-CB0B-4A61-A665-0BFA2BF5E9EA}" sibTransId="{3279A04E-4D53-4EE6-BA13-E16FC1169D33}"/>
    <dgm:cxn modelId="{C991B822-1291-45CB-B657-9A85F4399801}" type="presParOf" srcId="{54C2A729-8161-4A4B-BA7C-93E8FD9B9D67}" destId="{0C39C446-12AC-469D-AE76-D3B28BACCDDD}" srcOrd="0" destOrd="0" presId="urn:microsoft.com/office/officeart/2009/3/layout/StepUpProcess"/>
    <dgm:cxn modelId="{D13930B9-255B-4831-AF07-1C5688430043}" type="presParOf" srcId="{0C39C446-12AC-469D-AE76-D3B28BACCDDD}" destId="{7E635895-0E44-4644-946E-802B33A671F3}" srcOrd="0" destOrd="0" presId="urn:microsoft.com/office/officeart/2009/3/layout/StepUpProcess"/>
    <dgm:cxn modelId="{2037E2B6-7060-439C-9496-A5E2C4355906}" type="presParOf" srcId="{0C39C446-12AC-469D-AE76-D3B28BACCDDD}" destId="{C5FA6B6B-9422-4647-9645-B2DCF0B7F7F8}" srcOrd="1" destOrd="0" presId="urn:microsoft.com/office/officeart/2009/3/layout/StepUpProcess"/>
    <dgm:cxn modelId="{89CC8987-3062-49E2-B1E4-76C50012EABA}" type="presParOf" srcId="{0C39C446-12AC-469D-AE76-D3B28BACCDDD}" destId="{82778C44-A7B5-4F28-B34C-C14CA3685C90}" srcOrd="2" destOrd="0" presId="urn:microsoft.com/office/officeart/2009/3/layout/StepUpProcess"/>
    <dgm:cxn modelId="{A2BFF7F8-189F-41CE-BAE4-ABE9C8C732C6}" type="presParOf" srcId="{54C2A729-8161-4A4B-BA7C-93E8FD9B9D67}" destId="{1B89639F-D189-41A7-A03B-A3CD54B646F4}" srcOrd="1" destOrd="0" presId="urn:microsoft.com/office/officeart/2009/3/layout/StepUpProcess"/>
    <dgm:cxn modelId="{D00C23FB-5F0F-4C62-92A4-85DB5FC5531B}" type="presParOf" srcId="{1B89639F-D189-41A7-A03B-A3CD54B646F4}" destId="{6185EBB7-2E0C-4D43-9218-02AA564B4072}" srcOrd="0" destOrd="0" presId="urn:microsoft.com/office/officeart/2009/3/layout/StepUpProcess"/>
    <dgm:cxn modelId="{6C001A44-E58C-474A-834D-6909D9C1A08B}" type="presParOf" srcId="{54C2A729-8161-4A4B-BA7C-93E8FD9B9D67}" destId="{B825E6D1-0622-44DC-99F7-BDEF6A5A40D5}" srcOrd="2" destOrd="0" presId="urn:microsoft.com/office/officeart/2009/3/layout/StepUpProcess"/>
    <dgm:cxn modelId="{8FAA485E-772A-4977-95BB-7E3A4BA077BA}" type="presParOf" srcId="{B825E6D1-0622-44DC-99F7-BDEF6A5A40D5}" destId="{D4B1E3B3-AC10-4C61-A4F2-8E76736D2B89}" srcOrd="0" destOrd="0" presId="urn:microsoft.com/office/officeart/2009/3/layout/StepUpProcess"/>
    <dgm:cxn modelId="{DC389D7E-0265-44BB-9487-F40596179B7B}" type="presParOf" srcId="{B825E6D1-0622-44DC-99F7-BDEF6A5A40D5}" destId="{B251360A-D198-4471-A2E3-630E0EBC5A9A}" srcOrd="1" destOrd="0" presId="urn:microsoft.com/office/officeart/2009/3/layout/StepUpProcess"/>
    <dgm:cxn modelId="{3DD85173-7D4F-480F-919B-31D7A39F3123}" type="presParOf" srcId="{B825E6D1-0622-44DC-99F7-BDEF6A5A40D5}" destId="{C9483FD0-610D-4B30-A588-860A0E5087D6}" srcOrd="2" destOrd="0" presId="urn:microsoft.com/office/officeart/2009/3/layout/StepUpProcess"/>
    <dgm:cxn modelId="{2AAECF94-8D1F-4676-AA76-130445D861EC}" type="presParOf" srcId="{54C2A729-8161-4A4B-BA7C-93E8FD9B9D67}" destId="{0018FDE3-D31C-4797-BCDE-92512AF724E7}" srcOrd="3" destOrd="0" presId="urn:microsoft.com/office/officeart/2009/3/layout/StepUpProcess"/>
    <dgm:cxn modelId="{E5E29BE8-D2CD-44AD-8376-2ED1E627DF5A}" type="presParOf" srcId="{0018FDE3-D31C-4797-BCDE-92512AF724E7}" destId="{2F6798BA-77E6-4243-A98D-4637FEDEDDF4}" srcOrd="0" destOrd="0" presId="urn:microsoft.com/office/officeart/2009/3/layout/StepUpProcess"/>
    <dgm:cxn modelId="{F1994533-DFDA-4266-B2A0-31CF9C6E8F45}" type="presParOf" srcId="{54C2A729-8161-4A4B-BA7C-93E8FD9B9D67}" destId="{2284C823-BC6C-42D8-87BA-8D0585519A76}" srcOrd="4" destOrd="0" presId="urn:microsoft.com/office/officeart/2009/3/layout/StepUpProcess"/>
    <dgm:cxn modelId="{A592C5EE-E7EA-4FE5-A05D-5BFD57C266A2}" type="presParOf" srcId="{2284C823-BC6C-42D8-87BA-8D0585519A76}" destId="{F42B0374-E579-4C16-955A-10C55594F841}" srcOrd="0" destOrd="0" presId="urn:microsoft.com/office/officeart/2009/3/layout/StepUpProcess"/>
    <dgm:cxn modelId="{781DE705-A551-4310-8D01-61EFF881E650}" type="presParOf" srcId="{2284C823-BC6C-42D8-87BA-8D0585519A76}" destId="{58242E9C-C17A-4ED3-86A6-854E8FBB54C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35895-0E44-4644-946E-802B33A671F3}">
      <dsp:nvSpPr>
        <dsp:cNvPr id="0" name=""/>
        <dsp:cNvSpPr/>
      </dsp:nvSpPr>
      <dsp:spPr>
        <a:xfrm rot="5400000">
          <a:off x="200183" y="956269"/>
          <a:ext cx="597606" cy="9944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A6B6B-9422-4647-9645-B2DCF0B7F7F8}">
      <dsp:nvSpPr>
        <dsp:cNvPr id="0" name=""/>
        <dsp:cNvSpPr/>
      </dsp:nvSpPr>
      <dsp:spPr>
        <a:xfrm>
          <a:off x="100428" y="1253381"/>
          <a:ext cx="897753" cy="78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Carvana Website </a:t>
          </a:r>
        </a:p>
      </dsp:txBody>
      <dsp:txXfrm>
        <a:off x="100428" y="1253381"/>
        <a:ext cx="897753" cy="786933"/>
      </dsp:txXfrm>
    </dsp:sp>
    <dsp:sp modelId="{82778C44-A7B5-4F28-B34C-C14CA3685C90}">
      <dsp:nvSpPr>
        <dsp:cNvPr id="0" name=""/>
        <dsp:cNvSpPr/>
      </dsp:nvSpPr>
      <dsp:spPr>
        <a:xfrm>
          <a:off x="828794" y="883059"/>
          <a:ext cx="169387" cy="16938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1E3B3-AC10-4C61-A4F2-8E76736D2B89}">
      <dsp:nvSpPr>
        <dsp:cNvPr id="0" name=""/>
        <dsp:cNvSpPr/>
      </dsp:nvSpPr>
      <dsp:spPr>
        <a:xfrm rot="5400000">
          <a:off x="1299209" y="684313"/>
          <a:ext cx="597606" cy="9944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1360A-D198-4471-A2E3-630E0EBC5A9A}">
      <dsp:nvSpPr>
        <dsp:cNvPr id="0" name=""/>
        <dsp:cNvSpPr/>
      </dsp:nvSpPr>
      <dsp:spPr>
        <a:xfrm>
          <a:off x="1199454" y="981426"/>
          <a:ext cx="897753" cy="78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Developing Web Scraping Algorithm</a:t>
          </a:r>
        </a:p>
      </dsp:txBody>
      <dsp:txXfrm>
        <a:off x="1199454" y="981426"/>
        <a:ext cx="897753" cy="786933"/>
      </dsp:txXfrm>
    </dsp:sp>
    <dsp:sp modelId="{C9483FD0-610D-4B30-A588-860A0E5087D6}">
      <dsp:nvSpPr>
        <dsp:cNvPr id="0" name=""/>
        <dsp:cNvSpPr/>
      </dsp:nvSpPr>
      <dsp:spPr>
        <a:xfrm>
          <a:off x="1927820" y="611104"/>
          <a:ext cx="169387" cy="16938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B0374-E579-4C16-955A-10C55594F841}">
      <dsp:nvSpPr>
        <dsp:cNvPr id="0" name=""/>
        <dsp:cNvSpPr/>
      </dsp:nvSpPr>
      <dsp:spPr>
        <a:xfrm rot="5400000">
          <a:off x="2398235" y="412358"/>
          <a:ext cx="597606" cy="9944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42E9C-C17A-4ED3-86A6-854E8FBB54CA}">
      <dsp:nvSpPr>
        <dsp:cNvPr id="0" name=""/>
        <dsp:cNvSpPr/>
      </dsp:nvSpPr>
      <dsp:spPr>
        <a:xfrm>
          <a:off x="2298480" y="709471"/>
          <a:ext cx="897753" cy="78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Image Extraction</a:t>
          </a:r>
        </a:p>
      </dsp:txBody>
      <dsp:txXfrm>
        <a:off x="2298480" y="709471"/>
        <a:ext cx="897753" cy="786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35895-0E44-4644-946E-802B33A671F3}">
      <dsp:nvSpPr>
        <dsp:cNvPr id="0" name=""/>
        <dsp:cNvSpPr/>
      </dsp:nvSpPr>
      <dsp:spPr>
        <a:xfrm rot="5400000">
          <a:off x="200183" y="956269"/>
          <a:ext cx="597606" cy="9944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A6B6B-9422-4647-9645-B2DCF0B7F7F8}">
      <dsp:nvSpPr>
        <dsp:cNvPr id="0" name=""/>
        <dsp:cNvSpPr/>
      </dsp:nvSpPr>
      <dsp:spPr>
        <a:xfrm>
          <a:off x="100428" y="1253381"/>
          <a:ext cx="897753" cy="78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Dataset Creation</a:t>
          </a:r>
        </a:p>
      </dsp:txBody>
      <dsp:txXfrm>
        <a:off x="100428" y="1253381"/>
        <a:ext cx="897753" cy="786933"/>
      </dsp:txXfrm>
    </dsp:sp>
    <dsp:sp modelId="{82778C44-A7B5-4F28-B34C-C14CA3685C90}">
      <dsp:nvSpPr>
        <dsp:cNvPr id="0" name=""/>
        <dsp:cNvSpPr/>
      </dsp:nvSpPr>
      <dsp:spPr>
        <a:xfrm>
          <a:off x="828794" y="883059"/>
          <a:ext cx="169387" cy="16938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1E3B3-AC10-4C61-A4F2-8E76736D2B89}">
      <dsp:nvSpPr>
        <dsp:cNvPr id="0" name=""/>
        <dsp:cNvSpPr/>
      </dsp:nvSpPr>
      <dsp:spPr>
        <a:xfrm rot="5400000">
          <a:off x="1299209" y="684313"/>
          <a:ext cx="597606" cy="9944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1360A-D198-4471-A2E3-630E0EBC5A9A}">
      <dsp:nvSpPr>
        <dsp:cNvPr id="0" name=""/>
        <dsp:cNvSpPr/>
      </dsp:nvSpPr>
      <dsp:spPr>
        <a:xfrm>
          <a:off x="1199454" y="981426"/>
          <a:ext cx="897753" cy="78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CNN</a:t>
          </a:r>
          <a:r>
            <a:rPr lang="en-US" sz="1200" kern="1200" baseline="0" dirty="0"/>
            <a:t> Model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(Test, Train and Validation)</a:t>
          </a:r>
          <a:endParaRPr lang="en-US" sz="1200" kern="1200" dirty="0"/>
        </a:p>
      </dsp:txBody>
      <dsp:txXfrm>
        <a:off x="1199454" y="981426"/>
        <a:ext cx="897753" cy="786933"/>
      </dsp:txXfrm>
    </dsp:sp>
    <dsp:sp modelId="{C9483FD0-610D-4B30-A588-860A0E5087D6}">
      <dsp:nvSpPr>
        <dsp:cNvPr id="0" name=""/>
        <dsp:cNvSpPr/>
      </dsp:nvSpPr>
      <dsp:spPr>
        <a:xfrm>
          <a:off x="1927820" y="611104"/>
          <a:ext cx="169387" cy="16938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B0374-E579-4C16-955A-10C55594F841}">
      <dsp:nvSpPr>
        <dsp:cNvPr id="0" name=""/>
        <dsp:cNvSpPr/>
      </dsp:nvSpPr>
      <dsp:spPr>
        <a:xfrm rot="5400000">
          <a:off x="2398235" y="412358"/>
          <a:ext cx="597606" cy="9944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42E9C-C17A-4ED3-86A6-854E8FBB54CA}">
      <dsp:nvSpPr>
        <dsp:cNvPr id="0" name=""/>
        <dsp:cNvSpPr/>
      </dsp:nvSpPr>
      <dsp:spPr>
        <a:xfrm>
          <a:off x="2298480" y="709471"/>
          <a:ext cx="897753" cy="78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Hyperparameter Training</a:t>
          </a:r>
        </a:p>
      </dsp:txBody>
      <dsp:txXfrm>
        <a:off x="2298480" y="709471"/>
        <a:ext cx="897753" cy="786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98eed4a6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0598eed4a6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98eed4a6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0598eed4a6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5337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98eed4a6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0598eed4a6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4713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98eed4a6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0598eed4a6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4821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98eed4a6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0598eed4a6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3699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98eed4a6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0598eed4a6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844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598eed4a6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0598eed4a6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598eed4a6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0598eed4a6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98eed4a6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0598eed4a6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98eed4a6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0598eed4a6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62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98eed4a6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0598eed4a6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5402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98eed4a6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0598eed4a6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98eed4a6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0598eed4a6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622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98eed4a6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0598eed4a6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0327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598eed4a6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0598eed4a6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ar Gold">
  <p:cSld name="Section Header Bar Gold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81837" y="1600200"/>
            <a:ext cx="81129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Intro Option 2">
  <p:cSld name="Title Slide Option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360625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375" y="3799423"/>
            <a:ext cx="3464700" cy="9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Maroon No Sub">
  <p:cSld name="Section Header Maroon No Sub">
    <p:bg>
      <p:bgPr>
        <a:solidFill>
          <a:schemeClr val="dk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ctrTitle"/>
          </p:nvPr>
        </p:nvSpPr>
        <p:spPr>
          <a:xfrm>
            <a:off x="321465" y="835814"/>
            <a:ext cx="6200779" cy="327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Arial"/>
              <a:buNone/>
              <a:defRPr sz="6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5097" y="2029888"/>
            <a:ext cx="8532341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5097" y="4213654"/>
            <a:ext cx="8195491" cy="79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65" name="Google Shape;65;p17" descr="ASU_Horiz_RGB_Digital_MaroonGo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5068" y="187047"/>
            <a:ext cx="3844970" cy="106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Break Agenda">
  <p:cSld name="Chapter Break Agenda"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418586" y="1867870"/>
            <a:ext cx="2837419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/>
          <p:nvPr/>
        </p:nvSpPr>
        <p:spPr>
          <a:xfrm>
            <a:off x="3664990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00"/>
              <a:buFont typeface="Arial"/>
              <a:buNone/>
            </a:pPr>
            <a:r>
              <a:rPr lang="en-GB" sz="22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4922838" y="985838"/>
            <a:ext cx="3600450" cy="277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21469" y="273844"/>
            <a:ext cx="850820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21469" y="1369219"/>
            <a:ext cx="850820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314325" y="273844"/>
            <a:ext cx="8522494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314325" y="1369219"/>
            <a:ext cx="4200525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2"/>
          </p:nvPr>
        </p:nvSpPr>
        <p:spPr>
          <a:xfrm>
            <a:off x="4629149" y="1369219"/>
            <a:ext cx="420766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314325" y="273844"/>
            <a:ext cx="851535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314321" y="1369219"/>
            <a:ext cx="2743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2"/>
          </p:nvPr>
        </p:nvSpPr>
        <p:spPr>
          <a:xfrm>
            <a:off x="3200400" y="1369219"/>
            <a:ext cx="2743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3"/>
          </p:nvPr>
        </p:nvSpPr>
        <p:spPr>
          <a:xfrm>
            <a:off x="6081720" y="1371600"/>
            <a:ext cx="2743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300038" y="273844"/>
            <a:ext cx="8536781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00039" y="1260872"/>
            <a:ext cx="4198144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300039" y="1878806"/>
            <a:ext cx="4198144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4207669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4207669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ctrTitle"/>
          </p:nvPr>
        </p:nvSpPr>
        <p:spPr>
          <a:xfrm>
            <a:off x="321465" y="1285875"/>
            <a:ext cx="8522498" cy="2278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ubTitle" idx="1"/>
          </p:nvPr>
        </p:nvSpPr>
        <p:spPr>
          <a:xfrm>
            <a:off x="321465" y="1022747"/>
            <a:ext cx="8522498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old">
  <p:cSld name="Section Header Gold">
    <p:bg>
      <p:bgPr>
        <a:solidFill>
          <a:schemeClr val="l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ctrTitle"/>
          </p:nvPr>
        </p:nvSpPr>
        <p:spPr>
          <a:xfrm>
            <a:off x="321465" y="1285875"/>
            <a:ext cx="8522498" cy="2278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ubTitle" idx="1"/>
          </p:nvPr>
        </p:nvSpPr>
        <p:spPr>
          <a:xfrm>
            <a:off x="321465" y="1022747"/>
            <a:ext cx="8522498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old No Sub">
  <p:cSld name="Section Header Gold No Sub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ctrTitle"/>
          </p:nvPr>
        </p:nvSpPr>
        <p:spPr>
          <a:xfrm>
            <a:off x="321465" y="835814"/>
            <a:ext cx="6236498" cy="327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ar Maroon">
  <p:cSld name="Section Header Bar Maro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381837" y="1600200"/>
            <a:ext cx="81129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 Out Plus Image">
  <p:cSld name="Call Out Plus Imag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218900" y="228975"/>
            <a:ext cx="1860300" cy="23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 Out Plus Image Option 2">
  <p:cSld name="Call Out Plus Image Option 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8"/>
          <p:cNvSpPr txBox="1">
            <a:spLocks noGrp="1"/>
          </p:cNvSpPr>
          <p:nvPr>
            <p:ph type="title"/>
          </p:nvPr>
        </p:nvSpPr>
        <p:spPr>
          <a:xfrm>
            <a:off x="218900" y="228975"/>
            <a:ext cx="1860300" cy="23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Description">
  <p:cSld name="Section Header w 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/>
          <p:nvPr/>
        </p:nvSpPr>
        <p:spPr>
          <a:xfrm>
            <a:off x="4572000" y="0"/>
            <a:ext cx="4572000" cy="5143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ption 2">
  <p:cSld name="Title and Content Option 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/>
          <p:nvPr/>
        </p:nvSpPr>
        <p:spPr>
          <a:xfrm>
            <a:off x="-19225" y="1757363"/>
            <a:ext cx="9163200" cy="3386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307181" y="273844"/>
            <a:ext cx="8529638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body" idx="1"/>
          </p:nvPr>
        </p:nvSpPr>
        <p:spPr>
          <a:xfrm>
            <a:off x="307181" y="1857375"/>
            <a:ext cx="8529638" cy="277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>
            <a:spLocks noGrp="1"/>
          </p:cNvSpPr>
          <p:nvPr>
            <p:ph type="title"/>
          </p:nvPr>
        </p:nvSpPr>
        <p:spPr>
          <a:xfrm>
            <a:off x="321469" y="273844"/>
            <a:ext cx="845105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0" name="Google Shape;120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20-Innovation">
  <p:cSld name="2020-Innovation">
    <p:bg>
      <p:bgPr>
        <a:solidFill>
          <a:schemeClr val="lt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824" y="523052"/>
            <a:ext cx="8686351" cy="3472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906" y="4436340"/>
            <a:ext cx="2134394" cy="59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20-Innovation-White">
  <p:cSld name="2020-Innovation-White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824" y="523052"/>
            <a:ext cx="8686351" cy="3472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906" y="4436340"/>
            <a:ext cx="2134394" cy="59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Break Agenda">
  <p:cSld name="Chapter Break Agenda"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>
            <a:spLocks noGrp="1"/>
          </p:cNvSpPr>
          <p:nvPr>
            <p:ph type="title"/>
          </p:nvPr>
        </p:nvSpPr>
        <p:spPr>
          <a:xfrm>
            <a:off x="418586" y="1867870"/>
            <a:ext cx="2837419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/>
          <p:nvPr/>
        </p:nvSpPr>
        <p:spPr>
          <a:xfrm>
            <a:off x="3664990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00"/>
              <a:buFont typeface="Arial"/>
              <a:buNone/>
            </a:pPr>
            <a:r>
              <a:rPr lang="en-GB" sz="22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8"/>
          <p:cNvSpPr txBox="1">
            <a:spLocks noGrp="1"/>
          </p:cNvSpPr>
          <p:nvPr>
            <p:ph type="body" idx="1"/>
          </p:nvPr>
        </p:nvSpPr>
        <p:spPr>
          <a:xfrm>
            <a:off x="4922838" y="985838"/>
            <a:ext cx="3600450" cy="277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google.com/presentation/d/1JnwyEy6sARgipX_6YOxAhrU7-aJkrDnxM5dXtM79EM4/edit#slide=id.gd9d16281fd_0_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google.com/presentation/d/1JnwyEy6sARgipX_6YOxAhrU7-aJkrDnxM5dXtM79EM4/edit#slide=id.gd9d16281fd_0_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1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auw6MR1NjOY?feature=oembed" TargetMode="Externa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9"/>
          <p:cNvSpPr txBox="1">
            <a:spLocks noGrp="1"/>
          </p:cNvSpPr>
          <p:nvPr>
            <p:ph type="title"/>
          </p:nvPr>
        </p:nvSpPr>
        <p:spPr>
          <a:xfrm>
            <a:off x="81280" y="1600200"/>
            <a:ext cx="8974667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2800" dirty="0"/>
              <a:t>Fine Grained Vehicle Classification</a:t>
            </a:r>
            <a:endParaRPr dirty="0"/>
          </a:p>
        </p:txBody>
      </p:sp>
      <p:sp>
        <p:nvSpPr>
          <p:cNvPr id="143" name="Google Shape;143;p39"/>
          <p:cNvSpPr txBox="1"/>
          <p:nvPr/>
        </p:nvSpPr>
        <p:spPr>
          <a:xfrm>
            <a:off x="1717040" y="345902"/>
            <a:ext cx="5709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EGR 598 CONNECTED AUTOMATED VEHICLES</a:t>
            </a:r>
            <a:endParaRPr dirty="0"/>
          </a:p>
        </p:txBody>
      </p:sp>
      <p:sp>
        <p:nvSpPr>
          <p:cNvPr id="144" name="Google Shape;144;p39"/>
          <p:cNvSpPr txBox="1"/>
          <p:nvPr/>
        </p:nvSpPr>
        <p:spPr>
          <a:xfrm>
            <a:off x="3154087" y="775133"/>
            <a:ext cx="28994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PRESENTATION </a:t>
            </a:r>
            <a:endParaRPr dirty="0"/>
          </a:p>
        </p:txBody>
      </p:sp>
      <p:pic>
        <p:nvPicPr>
          <p:cNvPr id="145" name="Google Shape;145;p39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11" y="4409852"/>
            <a:ext cx="2730640" cy="65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9"/>
          <p:cNvSpPr txBox="1"/>
          <p:nvPr/>
        </p:nvSpPr>
        <p:spPr>
          <a:xfrm>
            <a:off x="7173388" y="4395209"/>
            <a:ext cx="20967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Manohar Akula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1223335191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44;p39">
            <a:extLst>
              <a:ext uri="{FF2B5EF4-FFF2-40B4-BE49-F238E27FC236}">
                <a16:creationId xmlns:a16="http://schemas.microsoft.com/office/drawing/2014/main" id="{7A3EF0FA-F125-B1BB-D481-0EAE7A27EC9D}"/>
              </a:ext>
            </a:extLst>
          </p:cNvPr>
          <p:cNvSpPr txBox="1"/>
          <p:nvPr/>
        </p:nvSpPr>
        <p:spPr>
          <a:xfrm>
            <a:off x="752354" y="2931445"/>
            <a:ext cx="782448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Supporting the IAM Metrics Project, Camera / LIDAR Fusion-Based Algorithm Team</a:t>
            </a:r>
            <a:endParaRPr sz="1600" dirty="0"/>
          </a:p>
        </p:txBody>
      </p:sp>
      <p:sp>
        <p:nvSpPr>
          <p:cNvPr id="5" name="Google Shape;149;p39">
            <a:extLst>
              <a:ext uri="{FF2B5EF4-FFF2-40B4-BE49-F238E27FC236}">
                <a16:creationId xmlns:a16="http://schemas.microsoft.com/office/drawing/2014/main" id="{9FA42E18-66EC-5DE4-5467-AD87F21AB4D4}"/>
              </a:ext>
            </a:extLst>
          </p:cNvPr>
          <p:cNvSpPr txBox="1"/>
          <p:nvPr/>
        </p:nvSpPr>
        <p:spPr>
          <a:xfrm>
            <a:off x="2853146" y="4022989"/>
            <a:ext cx="281845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Sponsors: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Yexhou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Yang,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Dr. Hongbin YU,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ASU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2"/>
          <p:cNvSpPr txBox="1">
            <a:spLocks noGrp="1"/>
          </p:cNvSpPr>
          <p:nvPr>
            <p:ph type="subTitle" idx="1"/>
          </p:nvPr>
        </p:nvSpPr>
        <p:spPr>
          <a:xfrm>
            <a:off x="245122" y="206427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None/>
            </a:pPr>
            <a:r>
              <a:rPr lang="en-GB" sz="2400" dirty="0"/>
              <a:t>Project Requirements:</a:t>
            </a:r>
            <a:endParaRPr sz="2400" dirty="0"/>
          </a:p>
        </p:txBody>
      </p:sp>
      <p:sp>
        <p:nvSpPr>
          <p:cNvPr id="167" name="Google Shape;167;p42"/>
          <p:cNvSpPr txBox="1"/>
          <p:nvPr/>
        </p:nvSpPr>
        <p:spPr>
          <a:xfrm>
            <a:off x="210450" y="844912"/>
            <a:ext cx="8723100" cy="267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In depth understanding of Statistics, Deep Learning, Machine Learning, and Web scraping Algorithms.</a:t>
            </a:r>
          </a:p>
          <a:p>
            <a:pPr marL="34290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</a:rPr>
              <a:t>Image Labeling.</a:t>
            </a:r>
          </a:p>
          <a:p>
            <a:pPr marL="34290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</a:rPr>
              <a:t>Building dataset with the appropriate train, test, and validation.</a:t>
            </a:r>
          </a:p>
          <a:p>
            <a:pPr marL="34290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</a:rPr>
              <a:t>Training CNN model.</a:t>
            </a:r>
          </a:p>
          <a:p>
            <a:pPr marL="34290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</a:rPr>
              <a:t>Hyper Parameter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65491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2"/>
          <p:cNvSpPr txBox="1">
            <a:spLocks noGrp="1"/>
          </p:cNvSpPr>
          <p:nvPr>
            <p:ph type="subTitle" idx="1"/>
          </p:nvPr>
        </p:nvSpPr>
        <p:spPr>
          <a:xfrm>
            <a:off x="245122" y="206427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None/>
            </a:pPr>
            <a:r>
              <a:rPr lang="en-GB" sz="2400" dirty="0"/>
              <a:t>Project Deliverables:</a:t>
            </a:r>
            <a:endParaRPr sz="2400" dirty="0"/>
          </a:p>
        </p:txBody>
      </p:sp>
      <p:sp>
        <p:nvSpPr>
          <p:cNvPr id="167" name="Google Shape;167;p42"/>
          <p:cNvSpPr txBox="1"/>
          <p:nvPr/>
        </p:nvSpPr>
        <p:spPr>
          <a:xfrm>
            <a:off x="210450" y="844912"/>
            <a:ext cx="8723100" cy="2570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A vehicle Classifier Model.</a:t>
            </a:r>
          </a:p>
          <a:p>
            <a:pPr marL="34290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A Neural Network that can predict the vehicle type for model-based tracking/dimension estimation.</a:t>
            </a:r>
          </a:p>
          <a:p>
            <a:pPr marL="34290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The study will also concentrate on developing a dataset for the issue statement that may be applied to other applications in the future</a:t>
            </a:r>
            <a:endParaRPr lang="en-US" sz="2000" dirty="0">
              <a:latin typeface="+mj-lt"/>
            </a:endParaRPr>
          </a:p>
          <a:p>
            <a:pPr marL="34290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+mj-lt"/>
              </a:rPr>
              <a:t>A 20 pages report, Code and Presentation.</a:t>
            </a:r>
            <a:endParaRPr lang="en-US" sz="16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52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2"/>
          <p:cNvSpPr txBox="1">
            <a:spLocks noGrp="1"/>
          </p:cNvSpPr>
          <p:nvPr>
            <p:ph type="subTitle" idx="1"/>
          </p:nvPr>
        </p:nvSpPr>
        <p:spPr>
          <a:xfrm>
            <a:off x="245122" y="206427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None/>
            </a:pPr>
            <a:r>
              <a:rPr lang="en-GB" sz="2400" dirty="0"/>
              <a:t>Project Doesn’t Include:</a:t>
            </a:r>
            <a:endParaRPr sz="2400" dirty="0"/>
          </a:p>
        </p:txBody>
      </p:sp>
      <p:sp>
        <p:nvSpPr>
          <p:cNvPr id="167" name="Google Shape;167;p42"/>
          <p:cNvSpPr txBox="1"/>
          <p:nvPr/>
        </p:nvSpPr>
        <p:spPr>
          <a:xfrm>
            <a:off x="210450" y="1412071"/>
            <a:ext cx="8723100" cy="1377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The model is not able to predict all vehicles and vehicle types</a:t>
            </a:r>
          </a:p>
          <a:p>
            <a:pPr marL="34290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The model will only output one class because it is a multiclass classifier rather than a multilabel classifier</a:t>
            </a:r>
            <a:endParaRPr lang="en-US" sz="20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75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2"/>
          <p:cNvSpPr txBox="1">
            <a:spLocks noGrp="1"/>
          </p:cNvSpPr>
          <p:nvPr>
            <p:ph type="subTitle" idx="1"/>
          </p:nvPr>
        </p:nvSpPr>
        <p:spPr>
          <a:xfrm>
            <a:off x="245122" y="206427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None/>
            </a:pPr>
            <a:r>
              <a:rPr lang="en-GB" sz="2400" dirty="0"/>
              <a:t>Success / Acceptance Criteria:</a:t>
            </a:r>
            <a:endParaRPr sz="2400" dirty="0"/>
          </a:p>
        </p:txBody>
      </p:sp>
      <p:sp>
        <p:nvSpPr>
          <p:cNvPr id="167" name="Google Shape;167;p42"/>
          <p:cNvSpPr txBox="1"/>
          <p:nvPr/>
        </p:nvSpPr>
        <p:spPr>
          <a:xfrm>
            <a:off x="210450" y="1412071"/>
            <a:ext cx="8723100" cy="12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Vehicle classification should be accomplished by the model quickly and with high confidence. For the model to be used in the IAM metrics team's work, it must satisfy their requirements. </a:t>
            </a:r>
            <a:endParaRPr lang="en-US" sz="20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35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2"/>
          <p:cNvSpPr txBox="1">
            <a:spLocks noGrp="1"/>
          </p:cNvSpPr>
          <p:nvPr>
            <p:ph type="subTitle" idx="1"/>
          </p:nvPr>
        </p:nvSpPr>
        <p:spPr>
          <a:xfrm>
            <a:off x="245122" y="206427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None/>
            </a:pPr>
            <a:r>
              <a:rPr lang="en-GB" sz="2400" dirty="0"/>
              <a:t>Schedule / Timeline:</a:t>
            </a:r>
            <a:endParaRPr sz="2400" dirty="0"/>
          </a:p>
        </p:txBody>
      </p:sp>
      <p:pic>
        <p:nvPicPr>
          <p:cNvPr id="3" name="Picture 2" descr="Graphical user interface, text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E7A7B515-96EA-BAFD-A174-0EA698A9A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3" y="563427"/>
            <a:ext cx="4286250" cy="34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7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9"/>
          <p:cNvSpPr txBox="1">
            <a:spLocks noGrp="1"/>
          </p:cNvSpPr>
          <p:nvPr>
            <p:ph type="ctrTitle"/>
          </p:nvPr>
        </p:nvSpPr>
        <p:spPr>
          <a:xfrm>
            <a:off x="1471610" y="1894390"/>
            <a:ext cx="6200779" cy="1140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Arial"/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>
            <a:spLocks noGrp="1"/>
          </p:cNvSpPr>
          <p:nvPr>
            <p:ph type="title"/>
          </p:nvPr>
        </p:nvSpPr>
        <p:spPr>
          <a:xfrm>
            <a:off x="1014639" y="1942377"/>
            <a:ext cx="2837419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body" idx="1"/>
          </p:nvPr>
        </p:nvSpPr>
        <p:spPr>
          <a:xfrm>
            <a:off x="4753505" y="1046798"/>
            <a:ext cx="4017962" cy="277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GB" sz="2200" dirty="0"/>
              <a:t>Project Objectives </a:t>
            </a:r>
            <a:endParaRPr sz="2200" dirty="0"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GB" sz="2200" dirty="0"/>
              <a:t>Description </a:t>
            </a:r>
            <a:endParaRPr sz="2200" dirty="0"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GB" sz="2200" dirty="0"/>
              <a:t>Requirements </a:t>
            </a:r>
            <a:endParaRPr sz="2200" dirty="0"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GB" sz="2200" dirty="0"/>
              <a:t>Deliverables </a:t>
            </a:r>
            <a:endParaRPr sz="2200" dirty="0"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GB" sz="2200" dirty="0"/>
              <a:t>Doesn’t Include</a:t>
            </a:r>
            <a:endParaRPr sz="2200" dirty="0"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GB" sz="2200" dirty="0"/>
              <a:t>Success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GB" sz="2200" dirty="0"/>
              <a:t>Estimated Schedule</a:t>
            </a:r>
            <a:endParaRPr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 txBox="1">
            <a:spLocks noGrp="1"/>
          </p:cNvSpPr>
          <p:nvPr>
            <p:ph type="subTitle" idx="1"/>
          </p:nvPr>
        </p:nvSpPr>
        <p:spPr>
          <a:xfrm>
            <a:off x="100207" y="233432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2400" dirty="0"/>
              <a:t>Project Objective:</a:t>
            </a:r>
            <a:endParaRPr sz="2400" dirty="0"/>
          </a:p>
        </p:txBody>
      </p:sp>
      <p:sp>
        <p:nvSpPr>
          <p:cNvPr id="161" name="Google Shape;161;p41"/>
          <p:cNvSpPr txBox="1"/>
          <p:nvPr/>
        </p:nvSpPr>
        <p:spPr>
          <a:xfrm>
            <a:off x="721360" y="1581078"/>
            <a:ext cx="7701300" cy="2134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 aim of the project is to support the IAM Metrics Project, Camera/Lidar Fusion Algorithm team and developing a classification model to classify vehicle types and models using monocular images.</a:t>
            </a: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Sponsor: </a:t>
            </a:r>
            <a:r>
              <a:rPr lang="en-US" dirty="0"/>
              <a:t>Dr. Yezhou Yang and Dr. Hongbin Yu, ASU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 txBox="1">
            <a:spLocks noGrp="1"/>
          </p:cNvSpPr>
          <p:nvPr>
            <p:ph type="subTitle" idx="1"/>
          </p:nvPr>
        </p:nvSpPr>
        <p:spPr>
          <a:xfrm>
            <a:off x="100207" y="233432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2400" dirty="0"/>
              <a:t>Project Objective </a:t>
            </a:r>
            <a:r>
              <a:rPr lang="en-GB" sz="2400" dirty="0" err="1"/>
              <a:t>Cont</a:t>
            </a:r>
            <a:r>
              <a:rPr lang="en-GB" sz="2400" dirty="0"/>
              <a:t>:</a:t>
            </a:r>
            <a:endParaRPr sz="2400" dirty="0"/>
          </a:p>
        </p:txBody>
      </p:sp>
      <p:sp>
        <p:nvSpPr>
          <p:cNvPr id="161" name="Google Shape;161;p41"/>
          <p:cNvSpPr txBox="1"/>
          <p:nvPr/>
        </p:nvSpPr>
        <p:spPr>
          <a:xfrm>
            <a:off x="516770" y="3121141"/>
            <a:ext cx="8694173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rtl="0">
              <a:spcBef>
                <a:spcPts val="0"/>
              </a:spcBef>
              <a:spcAft>
                <a:spcPts val="10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vehicle localization results are stored in files or in a database as records. Using the results, a traffic scene can be reconstructed and replayed on a map.</a:t>
            </a:r>
            <a:endParaRPr lang="en-US" sz="2400" b="0" dirty="0">
              <a:effectLst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8C8DF81-9905-01F3-0FE8-C2C84223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73" y="1529916"/>
            <a:ext cx="7231381" cy="1203960"/>
          </a:xfrm>
          <a:prstGeom prst="rect">
            <a:avLst/>
          </a:prstGeom>
        </p:spPr>
      </p:pic>
      <p:sp>
        <p:nvSpPr>
          <p:cNvPr id="9" name="Google Shape;161;p41">
            <a:extLst>
              <a:ext uri="{FF2B5EF4-FFF2-40B4-BE49-F238E27FC236}">
                <a16:creationId xmlns:a16="http://schemas.microsoft.com/office/drawing/2014/main" id="{961911EC-1C99-E8AA-63F6-89B164D4DF53}"/>
              </a:ext>
            </a:extLst>
          </p:cNvPr>
          <p:cNvSpPr txBox="1"/>
          <p:nvPr/>
        </p:nvSpPr>
        <p:spPr>
          <a:xfrm>
            <a:off x="449827" y="755385"/>
            <a:ext cx="8694173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rtl="0">
              <a:spcBef>
                <a:spcPts val="0"/>
              </a:spcBef>
              <a:spcAft>
                <a:spcPts val="10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a framework to track and localize vehicles using monocular traffic monitoring cameras on road infrastructures.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DF20CD-A8F8-33D3-679D-B938B180A706}"/>
              </a:ext>
            </a:extLst>
          </p:cNvPr>
          <p:cNvSpPr txBox="1"/>
          <p:nvPr/>
        </p:nvSpPr>
        <p:spPr>
          <a:xfrm>
            <a:off x="935832" y="2778569"/>
            <a:ext cx="89582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Resource: </a:t>
            </a:r>
            <a:r>
              <a:rPr lang="en-US" sz="1000" dirty="0">
                <a:hlinkClick r:id="rId4"/>
              </a:rPr>
              <a:t>https://docs.google.com/presentation/d/1JnwyEy6sARgipX_6YOxAhrU7-aJkrDnxM5dXtM79EM4/edit#slide=id.gd9d16281fd_0_0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933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 txBox="1">
            <a:spLocks noGrp="1"/>
          </p:cNvSpPr>
          <p:nvPr>
            <p:ph type="subTitle" idx="1"/>
          </p:nvPr>
        </p:nvSpPr>
        <p:spPr>
          <a:xfrm>
            <a:off x="0" y="183426"/>
            <a:ext cx="9050937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2400" dirty="0"/>
              <a:t>Project Objective </a:t>
            </a:r>
            <a:r>
              <a:rPr lang="en-GB" sz="2400" dirty="0" err="1"/>
              <a:t>Cont</a:t>
            </a:r>
            <a:r>
              <a:rPr lang="en-GB" sz="2400" dirty="0"/>
              <a:t> – Vehicle Tracking and Localization  :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5D6A3C-3362-AE1D-2622-229D98BA6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19" y="855553"/>
            <a:ext cx="7124700" cy="289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5020C-1838-AE86-6682-CD7EBAA62006}"/>
              </a:ext>
            </a:extLst>
          </p:cNvPr>
          <p:cNvSpPr txBox="1"/>
          <p:nvPr/>
        </p:nvSpPr>
        <p:spPr>
          <a:xfrm>
            <a:off x="5072062" y="4406076"/>
            <a:ext cx="4236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Please keep in mind that I am not a member of the tracking or localization teams. The graphics above are presented to help you understand what initiative I am supporting.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C4692-1F89-C25A-5C93-F4C00B79F5EA}"/>
              </a:ext>
            </a:extLst>
          </p:cNvPr>
          <p:cNvSpPr txBox="1"/>
          <p:nvPr/>
        </p:nvSpPr>
        <p:spPr>
          <a:xfrm>
            <a:off x="928493" y="3643431"/>
            <a:ext cx="8122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Resource: </a:t>
            </a:r>
            <a:r>
              <a:rPr lang="en-US" sz="800" dirty="0">
                <a:hlinkClick r:id="rId4"/>
              </a:rPr>
              <a:t>https://docs.google.com/presentation/d/1JnwyEy6sARgipX_6YOxAhrU7-aJkrDnxM5dXtM79EM4/edit#slide=id.gd9d16281fd_0_0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5313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2"/>
          <p:cNvSpPr txBox="1">
            <a:spLocks noGrp="1"/>
          </p:cNvSpPr>
          <p:nvPr>
            <p:ph type="subTitle" idx="1"/>
          </p:nvPr>
        </p:nvSpPr>
        <p:spPr>
          <a:xfrm>
            <a:off x="245122" y="206427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None/>
            </a:pPr>
            <a:r>
              <a:rPr lang="en-GB" sz="2400" dirty="0"/>
              <a:t>Project Description:</a:t>
            </a:r>
            <a:endParaRPr sz="2400" dirty="0"/>
          </a:p>
        </p:txBody>
      </p:sp>
      <p:sp>
        <p:nvSpPr>
          <p:cNvPr id="167" name="Google Shape;167;p42"/>
          <p:cNvSpPr txBox="1"/>
          <p:nvPr/>
        </p:nvSpPr>
        <p:spPr>
          <a:xfrm>
            <a:off x="210450" y="844912"/>
            <a:ext cx="8723100" cy="2695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This project aims to utilize images from Carvana, a Phoenix-based online dealer of used cars, to train and test a multi-class classification model to recognize different vehicle kinds and well-known vehicle models.</a:t>
            </a:r>
          </a:p>
          <a:p>
            <a:pPr marL="34290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This will be accomplished by developing a web scraping algorithm to extract images of a vehicle model from the Carvana website from various view angles and label these images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2"/>
          <p:cNvSpPr txBox="1">
            <a:spLocks noGrp="1"/>
          </p:cNvSpPr>
          <p:nvPr>
            <p:ph type="subTitle" idx="1"/>
          </p:nvPr>
        </p:nvSpPr>
        <p:spPr>
          <a:xfrm>
            <a:off x="245122" y="206427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None/>
            </a:pPr>
            <a:r>
              <a:rPr lang="en-GB" sz="2400" dirty="0"/>
              <a:t>Project Description – Work Flow:</a:t>
            </a:r>
            <a:endParaRPr sz="24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D721A01-3168-EA1B-A3EB-5ED775276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415190"/>
              </p:ext>
            </p:extLst>
          </p:nvPr>
        </p:nvGraphicFramePr>
        <p:xfrm>
          <a:off x="659533" y="1792335"/>
          <a:ext cx="3198019" cy="2651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1F24C0E-30EC-5C0F-F911-DB9B6DCF15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889322"/>
              </p:ext>
            </p:extLst>
          </p:nvPr>
        </p:nvGraphicFramePr>
        <p:xfrm>
          <a:off x="3935778" y="984072"/>
          <a:ext cx="3198019" cy="2651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F0E31E3-3921-53B9-51C4-3BA31C079C39}"/>
              </a:ext>
            </a:extLst>
          </p:cNvPr>
          <p:cNvSpPr/>
          <p:nvPr/>
        </p:nvSpPr>
        <p:spPr>
          <a:xfrm>
            <a:off x="3688165" y="2140221"/>
            <a:ext cx="169387" cy="169387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L-Shape 17">
            <a:extLst>
              <a:ext uri="{FF2B5EF4-FFF2-40B4-BE49-F238E27FC236}">
                <a16:creationId xmlns:a16="http://schemas.microsoft.com/office/drawing/2014/main" id="{77212B5D-4C2D-FBAE-F6F9-D02EC2F3A490}"/>
              </a:ext>
            </a:extLst>
          </p:cNvPr>
          <p:cNvSpPr/>
          <p:nvPr/>
        </p:nvSpPr>
        <p:spPr>
          <a:xfrm rot="5400000">
            <a:off x="7395890" y="1136842"/>
            <a:ext cx="597606" cy="994404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0FF2230-F35C-C665-4CF1-554CCBEDD40B}"/>
              </a:ext>
            </a:extLst>
          </p:cNvPr>
          <p:cNvSpPr/>
          <p:nvPr/>
        </p:nvSpPr>
        <p:spPr>
          <a:xfrm>
            <a:off x="6930186" y="1336170"/>
            <a:ext cx="169387" cy="169387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B760E1-47D9-7D56-F386-9DEEC3265A4E}"/>
              </a:ext>
            </a:extLst>
          </p:cNvPr>
          <p:cNvGrpSpPr/>
          <p:nvPr/>
        </p:nvGrpSpPr>
        <p:grpSpPr>
          <a:xfrm>
            <a:off x="4123123" y="1481323"/>
            <a:ext cx="4099600" cy="1483893"/>
            <a:chOff x="2298480" y="12511"/>
            <a:chExt cx="4099600" cy="14838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39A95B-28E2-C95E-8D62-D739E346E5A8}"/>
                </a:ext>
              </a:extLst>
            </p:cNvPr>
            <p:cNvSpPr/>
            <p:nvPr/>
          </p:nvSpPr>
          <p:spPr>
            <a:xfrm>
              <a:off x="2298480" y="709471"/>
              <a:ext cx="897753" cy="78693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A49D39-F0F7-A2B9-05DB-EDF9F2DCF1CD}"/>
                </a:ext>
              </a:extLst>
            </p:cNvPr>
            <p:cNvSpPr txBox="1"/>
            <p:nvPr/>
          </p:nvSpPr>
          <p:spPr>
            <a:xfrm>
              <a:off x="5500327" y="12511"/>
              <a:ext cx="897753" cy="7869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Accuracy Evaluation</a:t>
              </a:r>
            </a:p>
          </p:txBody>
        </p:sp>
      </p:grpSp>
      <p:pic>
        <p:nvPicPr>
          <p:cNvPr id="28" name="Graphic 27" descr="Aspiration with solid fill">
            <a:extLst>
              <a:ext uri="{FF2B5EF4-FFF2-40B4-BE49-F238E27FC236}">
                <a16:creationId xmlns:a16="http://schemas.microsoft.com/office/drawing/2014/main" id="{522A30B0-3E3F-6600-E0AD-817B69F231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0963" y="2043111"/>
            <a:ext cx="914400" cy="914400"/>
          </a:xfrm>
          <a:prstGeom prst="rect">
            <a:avLst/>
          </a:prstGeom>
        </p:spPr>
      </p:pic>
      <p:pic>
        <p:nvPicPr>
          <p:cNvPr id="30" name="Graphic 29" descr="Aspiration with solid fill">
            <a:extLst>
              <a:ext uri="{FF2B5EF4-FFF2-40B4-BE49-F238E27FC236}">
                <a16:creationId xmlns:a16="http://schemas.microsoft.com/office/drawing/2014/main" id="{BA26401C-B226-4271-AB96-B6C9120596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77495" y="4374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4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2"/>
          <p:cNvSpPr txBox="1">
            <a:spLocks noGrp="1"/>
          </p:cNvSpPr>
          <p:nvPr>
            <p:ph type="subTitle" idx="1"/>
          </p:nvPr>
        </p:nvSpPr>
        <p:spPr>
          <a:xfrm>
            <a:off x="245122" y="206427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None/>
            </a:pPr>
            <a:r>
              <a:rPr lang="en-GB" sz="2400" dirty="0"/>
              <a:t>Project Description – Carvana dataset creation:</a:t>
            </a:r>
            <a:endParaRPr sz="2400" dirty="0"/>
          </a:p>
        </p:txBody>
      </p:sp>
      <p:pic>
        <p:nvPicPr>
          <p:cNvPr id="2" name="Online Media 1" title="Carvana 360">
            <a:hlinkClick r:id="" action="ppaction://media"/>
            <a:extLst>
              <a:ext uri="{FF2B5EF4-FFF2-40B4-BE49-F238E27FC236}">
                <a16:creationId xmlns:a16="http://schemas.microsoft.com/office/drawing/2014/main" id="{E820F535-6473-5E5A-7F54-A26687AB888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25871" y="563427"/>
            <a:ext cx="5822156" cy="328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9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subTitle" idx="1"/>
          </p:nvPr>
        </p:nvSpPr>
        <p:spPr>
          <a:xfrm>
            <a:off x="293248" y="138730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4"/>
              <a:buFont typeface="Arial"/>
              <a:buNone/>
            </a:pPr>
            <a:r>
              <a:rPr lang="en-GB" sz="2000" dirty="0"/>
              <a:t>Type of Cars used for training: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0A8D01-48F9-9584-2524-AEE3ED3BF8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48" b="6100"/>
          <a:stretch/>
        </p:blipFill>
        <p:spPr>
          <a:xfrm>
            <a:off x="464698" y="671512"/>
            <a:ext cx="7993856" cy="3257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SU-Hub-1">
      <a:dk1>
        <a:srgbClr val="000000"/>
      </a:dk1>
      <a:lt1>
        <a:srgbClr val="FFFFFF"/>
      </a:lt1>
      <a:dk2>
        <a:srgbClr val="8C1D40"/>
      </a:dk2>
      <a:lt2>
        <a:srgbClr val="FFC627"/>
      </a:lt2>
      <a:accent1>
        <a:srgbClr val="FFC627"/>
      </a:accent1>
      <a:accent2>
        <a:srgbClr val="A6AEB6"/>
      </a:accent2>
      <a:accent3>
        <a:srgbClr val="FF7F32"/>
      </a:accent3>
      <a:accent4>
        <a:srgbClr val="78BE20"/>
      </a:accent4>
      <a:accent5>
        <a:srgbClr val="00A3E0"/>
      </a:accent5>
      <a:accent6>
        <a:srgbClr val="5C6670"/>
      </a:accent6>
      <a:hlink>
        <a:srgbClr val="8C1D40"/>
      </a:hlink>
      <a:folHlink>
        <a:srgbClr val="5C66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SU-Hub-1">
      <a:dk1>
        <a:srgbClr val="000000"/>
      </a:dk1>
      <a:lt1>
        <a:srgbClr val="FFFFFF"/>
      </a:lt1>
      <a:dk2>
        <a:srgbClr val="8C1D40"/>
      </a:dk2>
      <a:lt2>
        <a:srgbClr val="FFC627"/>
      </a:lt2>
      <a:accent1>
        <a:srgbClr val="FFC627"/>
      </a:accent1>
      <a:accent2>
        <a:srgbClr val="A6AEB6"/>
      </a:accent2>
      <a:accent3>
        <a:srgbClr val="FF7F32"/>
      </a:accent3>
      <a:accent4>
        <a:srgbClr val="78BE20"/>
      </a:accent4>
      <a:accent5>
        <a:srgbClr val="00A3E0"/>
      </a:accent5>
      <a:accent6>
        <a:srgbClr val="5C6670"/>
      </a:accent6>
      <a:hlink>
        <a:srgbClr val="8C1D40"/>
      </a:hlink>
      <a:folHlink>
        <a:srgbClr val="5C66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540</Words>
  <Application>Microsoft Office PowerPoint</Application>
  <PresentationFormat>On-screen Show (16:9)</PresentationFormat>
  <Paragraphs>63</Paragraphs>
  <Slides>15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Wingdings</vt:lpstr>
      <vt:lpstr>Simple Light</vt:lpstr>
      <vt:lpstr>Office Theme</vt:lpstr>
      <vt:lpstr>Office Theme</vt:lpstr>
      <vt:lpstr>Fine Grained Vehicle Classification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 Grained Vehicle Classification</dc:title>
  <cp:lastModifiedBy>Manohar Akula (Student)</cp:lastModifiedBy>
  <cp:revision>3</cp:revision>
  <dcterms:modified xsi:type="dcterms:W3CDTF">2022-09-12T17:16:13Z</dcterms:modified>
</cp:coreProperties>
</file>