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331" r:id="rId4"/>
    <p:sldId id="274" r:id="rId5"/>
    <p:sldId id="332" r:id="rId6"/>
    <p:sldId id="308" r:id="rId7"/>
    <p:sldId id="321" r:id="rId8"/>
    <p:sldId id="379" r:id="rId9"/>
    <p:sldId id="345" r:id="rId10"/>
    <p:sldId id="369" r:id="rId11"/>
    <p:sldId id="370" r:id="rId12"/>
    <p:sldId id="380" r:id="rId13"/>
    <p:sldId id="367" r:id="rId14"/>
    <p:sldId id="387" r:id="rId15"/>
    <p:sldId id="388" r:id="rId16"/>
    <p:sldId id="389" r:id="rId17"/>
    <p:sldId id="385" r:id="rId18"/>
    <p:sldId id="386" r:id="rId19"/>
    <p:sldId id="360" r:id="rId20"/>
    <p:sldId id="371" r:id="rId21"/>
    <p:sldId id="366" r:id="rId22"/>
    <p:sldId id="361" r:id="rId23"/>
    <p:sldId id="373" r:id="rId24"/>
    <p:sldId id="362" r:id="rId25"/>
    <p:sldId id="374" r:id="rId26"/>
    <p:sldId id="353" r:id="rId27"/>
    <p:sldId id="375" r:id="rId28"/>
    <p:sldId id="363" r:id="rId29"/>
    <p:sldId id="377" r:id="rId30"/>
    <p:sldId id="372" r:id="rId31"/>
    <p:sldId id="381" r:id="rId32"/>
    <p:sldId id="383" r:id="rId33"/>
    <p:sldId id="364" r:id="rId34"/>
    <p:sldId id="378" r:id="rId35"/>
    <p:sldId id="348" r:id="rId36"/>
    <p:sldId id="384"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B42FDD-EA92-CD45-9A57-30F6423AE59B}">
          <p14:sldIdLst>
            <p14:sldId id="256"/>
            <p14:sldId id="269"/>
            <p14:sldId id="331"/>
            <p14:sldId id="274"/>
            <p14:sldId id="332"/>
            <p14:sldId id="308"/>
            <p14:sldId id="321"/>
            <p14:sldId id="379"/>
            <p14:sldId id="345"/>
            <p14:sldId id="369"/>
            <p14:sldId id="370"/>
            <p14:sldId id="380"/>
            <p14:sldId id="367"/>
            <p14:sldId id="387"/>
            <p14:sldId id="388"/>
            <p14:sldId id="389"/>
            <p14:sldId id="385"/>
            <p14:sldId id="386"/>
            <p14:sldId id="360"/>
            <p14:sldId id="371"/>
            <p14:sldId id="366"/>
            <p14:sldId id="361"/>
            <p14:sldId id="373"/>
            <p14:sldId id="362"/>
            <p14:sldId id="374"/>
            <p14:sldId id="353"/>
            <p14:sldId id="375"/>
            <p14:sldId id="363"/>
            <p14:sldId id="377"/>
            <p14:sldId id="372"/>
            <p14:sldId id="381"/>
            <p14:sldId id="383"/>
            <p14:sldId id="364"/>
            <p14:sldId id="378"/>
            <p14:sldId id="348"/>
            <p14:sldId id="384"/>
            <p14:sldId id="314"/>
          </p14:sldIdLst>
        </p14:section>
        <p14:section name="Untitled Section" id="{92BD5ABD-E174-8E44-95E7-0AA7AEC924F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30"/>
    <p:restoredTop sz="97155"/>
  </p:normalViewPr>
  <p:slideViewPr>
    <p:cSldViewPr snapToGrid="0" snapToObjects="1">
      <p:cViewPr varScale="1">
        <p:scale>
          <a:sx n="156" d="100"/>
          <a:sy n="156" d="100"/>
        </p:scale>
        <p:origin x="19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C102-8CAE-D94E-9189-EF502ACF2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7AE51-03B9-8049-ABC0-236A04492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D8858-DC82-FD43-BCD8-519E0A6BB67D}"/>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5" name="Footer Placeholder 4">
            <a:extLst>
              <a:ext uri="{FF2B5EF4-FFF2-40B4-BE49-F238E27FC236}">
                <a16:creationId xmlns:a16="http://schemas.microsoft.com/office/drawing/2014/main" id="{26157ED2-2270-414A-AE58-BC9D040D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875A-2974-274F-8AA6-94DC153844B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7223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B6E-E6A8-2140-9CC0-FBA8E768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D074-DB1D-7B4D-8C03-8DDFA271B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79BAD-1C90-F34A-8865-6F5914C8557F}"/>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5" name="Footer Placeholder 4">
            <a:extLst>
              <a:ext uri="{FF2B5EF4-FFF2-40B4-BE49-F238E27FC236}">
                <a16:creationId xmlns:a16="http://schemas.microsoft.com/office/drawing/2014/main" id="{AED4E7FB-8940-DC4C-94D9-B491D090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B6AC-C47E-6146-801C-168B96087B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82968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A2364-5065-7C40-B30F-297339D73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74320-D8B2-F14D-8645-C3E53A18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172CA-95EA-294A-A64D-89F10D5C71EF}"/>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5" name="Footer Placeholder 4">
            <a:extLst>
              <a:ext uri="{FF2B5EF4-FFF2-40B4-BE49-F238E27FC236}">
                <a16:creationId xmlns:a16="http://schemas.microsoft.com/office/drawing/2014/main" id="{0EE8A6A2-679B-C04F-9654-3098F33FC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68A3E-1B80-2843-8F78-808ECBE6B8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7238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54F-21E1-DF4E-98C7-68F438BD8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BDC6D-2518-444B-9F6B-38EB5959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A098-829C-1D45-BB3E-810054DE3180}"/>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5" name="Footer Placeholder 4">
            <a:extLst>
              <a:ext uri="{FF2B5EF4-FFF2-40B4-BE49-F238E27FC236}">
                <a16:creationId xmlns:a16="http://schemas.microsoft.com/office/drawing/2014/main" id="{F8E91B6E-C4A0-464E-A8D0-1150B4DBD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715C-2FD4-254A-85FA-643A4DBCD759}"/>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67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4F2-F4A6-D64F-A7AB-83074C47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83C0E-4581-CA4E-8E6C-6279EC4A3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590AF-6EB6-7B49-B7EF-9E59A916FA54}"/>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5" name="Footer Placeholder 4">
            <a:extLst>
              <a:ext uri="{FF2B5EF4-FFF2-40B4-BE49-F238E27FC236}">
                <a16:creationId xmlns:a16="http://schemas.microsoft.com/office/drawing/2014/main" id="{8B6F4E4D-EC9F-7D42-A115-787076DD1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3406-16B2-4B48-9B54-1DFE0D18C97D}"/>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49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F59-2C26-594D-A1AD-0B12CBBF5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3E7-08E2-5441-861B-8A084F687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B199B-F78C-2D4D-B1E5-697E4D439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6036-A8A4-5E44-BB01-0B6BE3CC4B22}"/>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6" name="Footer Placeholder 5">
            <a:extLst>
              <a:ext uri="{FF2B5EF4-FFF2-40B4-BE49-F238E27FC236}">
                <a16:creationId xmlns:a16="http://schemas.microsoft.com/office/drawing/2014/main" id="{12659AE6-0989-1D4B-85F8-99EC4D2B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DDBEA-B093-6842-991A-D86430A163E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31318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D9A-2C14-CD48-AA8E-AEDDA4C7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3CCE4-4BBD-A04E-90E9-FD50FBC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B081-5675-A043-B62D-57A979201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98AB7-6BE7-1C43-90A8-1EE2FB6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E6500-E4AB-D641-9640-B5C37B50A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1E7FD-CF9A-4447-921F-2AB7242DC288}"/>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8" name="Footer Placeholder 7">
            <a:extLst>
              <a:ext uri="{FF2B5EF4-FFF2-40B4-BE49-F238E27FC236}">
                <a16:creationId xmlns:a16="http://schemas.microsoft.com/office/drawing/2014/main" id="{CBE265BE-0F85-BC48-B468-23B0256D2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DEBA3-FC2A-3646-A7BF-66B7E5E2E5AC}"/>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134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85AB-8229-9C48-8718-57FF11BC20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54899-9384-704D-BDD1-790F2FBE145A}"/>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4" name="Footer Placeholder 3">
            <a:extLst>
              <a:ext uri="{FF2B5EF4-FFF2-40B4-BE49-F238E27FC236}">
                <a16:creationId xmlns:a16="http://schemas.microsoft.com/office/drawing/2014/main" id="{92AC35A1-4612-384D-986C-AE71AA30B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A9F8C-6FEB-3E40-AD31-3DB1BF7A564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0506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B1627-FDFA-9E48-B3EF-88F881F9F1FA}"/>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3" name="Footer Placeholder 2">
            <a:extLst>
              <a:ext uri="{FF2B5EF4-FFF2-40B4-BE49-F238E27FC236}">
                <a16:creationId xmlns:a16="http://schemas.microsoft.com/office/drawing/2014/main" id="{E6EE5EA0-86FF-6D42-821D-E8FCE1A6B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9B5A7-02CB-4641-96D0-447192A629BF}"/>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965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9AB7-84BC-9848-A46B-159C3D21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3486-4270-F349-B271-12AB953B3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B2775-6ADE-9C43-98A2-01C65A1F8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9372E-A5FC-734C-BCA1-87CE600F7344}"/>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6" name="Footer Placeholder 5">
            <a:extLst>
              <a:ext uri="{FF2B5EF4-FFF2-40B4-BE49-F238E27FC236}">
                <a16:creationId xmlns:a16="http://schemas.microsoft.com/office/drawing/2014/main" id="{DCBCE260-D36D-9A4E-99F3-30E70D8D9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11DDF-EFC0-6B49-8406-20EC55306288}"/>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8167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28F-7D44-3F48-B6AD-DFD73F21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6645A-56FB-A94B-965E-7BB022A4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CA1A9-0DC6-644E-9FD0-F810471A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3876-4BDE-B745-B8EA-8914CC3583FA}"/>
              </a:ext>
            </a:extLst>
          </p:cNvPr>
          <p:cNvSpPr>
            <a:spLocks noGrp="1"/>
          </p:cNvSpPr>
          <p:nvPr>
            <p:ph type="dt" sz="half" idx="10"/>
          </p:nvPr>
        </p:nvSpPr>
        <p:spPr/>
        <p:txBody>
          <a:bodyPr/>
          <a:lstStyle/>
          <a:p>
            <a:fld id="{452613F9-5559-4E45-B0D5-40A192769A77}" type="datetimeFigureOut">
              <a:rPr lang="en-US" smtClean="0"/>
              <a:t>5/13/21</a:t>
            </a:fld>
            <a:endParaRPr lang="en-US"/>
          </a:p>
        </p:txBody>
      </p:sp>
      <p:sp>
        <p:nvSpPr>
          <p:cNvPr id="6" name="Footer Placeholder 5">
            <a:extLst>
              <a:ext uri="{FF2B5EF4-FFF2-40B4-BE49-F238E27FC236}">
                <a16:creationId xmlns:a16="http://schemas.microsoft.com/office/drawing/2014/main" id="{255EB9B8-D9E2-5D43-9EB8-43B126DC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A2045-184A-2347-BC56-0C7EC3CE07F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82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C7B1-57DA-6540-B1E6-CB13896B9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C2ED6-538A-3642-B51A-06ABEABC5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AC4C6-134B-0345-A347-0E38A4C92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613F9-5559-4E45-B0D5-40A192769A77}" type="datetimeFigureOut">
              <a:rPr lang="en-US" smtClean="0"/>
              <a:t>5/13/21</a:t>
            </a:fld>
            <a:endParaRPr lang="en-US"/>
          </a:p>
        </p:txBody>
      </p:sp>
      <p:sp>
        <p:nvSpPr>
          <p:cNvPr id="5" name="Footer Placeholder 4">
            <a:extLst>
              <a:ext uri="{FF2B5EF4-FFF2-40B4-BE49-F238E27FC236}">
                <a16:creationId xmlns:a16="http://schemas.microsoft.com/office/drawing/2014/main" id="{3D4AC87B-7EFA-B144-9438-9DD8572D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D83C-D180-3545-A20D-1C4629A88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D6AE-91C4-FD40-893E-D04ED85CC1BE}" type="slidenum">
              <a:rPr lang="en-US" smtClean="0"/>
              <a:t>‹#›</a:t>
            </a:fld>
            <a:endParaRPr lang="en-US"/>
          </a:p>
        </p:txBody>
      </p:sp>
    </p:spTree>
    <p:extLst>
      <p:ext uri="{BB962C8B-B14F-4D97-AF65-F5344CB8AC3E}">
        <p14:creationId xmlns:p14="http://schemas.microsoft.com/office/powerpoint/2010/main" val="334682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vedabase.io/en/search/synonyms/?original=%E1%B9%9B%E1%B9%A3abha" TargetMode="External"/><Relationship Id="rId13" Type="http://schemas.openxmlformats.org/officeDocument/2006/relationships/hyperlink" Target="https://vedabase.io/en/search/synonyms/?original=p%C4%81hi" TargetMode="External"/><Relationship Id="rId3" Type="http://schemas.openxmlformats.org/officeDocument/2006/relationships/hyperlink" Target="https://vedabase.io/en/search/synonyms/?original=idam" TargetMode="External"/><Relationship Id="rId7" Type="http://schemas.openxmlformats.org/officeDocument/2006/relationships/hyperlink" Target="https://vedabase.io/en/search/synonyms/?original=bharata" TargetMode="External"/><Relationship Id="rId12" Type="http://schemas.openxmlformats.org/officeDocument/2006/relationships/hyperlink" Target="https://vedabase.io/en/search/synonyms/?original=n%C4%81tha" TargetMode="External"/><Relationship Id="rId2" Type="http://schemas.openxmlformats.org/officeDocument/2006/relationships/hyperlink" Target="https://vedabase.io/en/search/synonyms/?original=tasm%C4%81t" TargetMode="External"/><Relationship Id="rId16"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vedabase.io/en/search/synonyms/?original=vyavasya" TargetMode="External"/><Relationship Id="rId11" Type="http://schemas.openxmlformats.org/officeDocument/2006/relationships/hyperlink" Target="https://vedabase.io/en/search/synonyms/?original=an%C4%81th%C4%81%E1%B8%A5" TargetMode="External"/><Relationship Id="rId5" Type="http://schemas.openxmlformats.org/officeDocument/2006/relationships/hyperlink" Target="https://vedabase.io/en/search/synonyms/?original=tantram" TargetMode="External"/><Relationship Id="rId15" Type="http://schemas.openxmlformats.org/officeDocument/2006/relationships/hyperlink" Target="https://vedabase.io/en/search/synonyms/?original=prabho" TargetMode="External"/><Relationship Id="rId10" Type="http://schemas.openxmlformats.org/officeDocument/2006/relationships/hyperlink" Target="https://vedabase.io/en/search/synonyms/?original=anuvihita%E1%B8%A5" TargetMode="External"/><Relationship Id="rId4" Type="http://schemas.openxmlformats.org/officeDocument/2006/relationships/hyperlink" Target="https://vedabase.io/en/search/synonyms/?original=daiva" TargetMode="External"/><Relationship Id="rId9" Type="http://schemas.openxmlformats.org/officeDocument/2006/relationships/hyperlink" Target="https://vedabase.io/en/search/synonyms/?original=tasya" TargetMode="External"/><Relationship Id="rId14" Type="http://schemas.openxmlformats.org/officeDocument/2006/relationships/hyperlink" Target="https://vedabase.io/en/search/synonyms/?original=praj%C4%81%E1%B8%A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edabase.io/en/library/b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image" Target="../media/image2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vedabase.io/en/search/synonyms/?original=veda" TargetMode="External"/><Relationship Id="rId13" Type="http://schemas.openxmlformats.org/officeDocument/2006/relationships/hyperlink" Target="https://vedabase.io/en/search/synonyms/?original=muhyanti" TargetMode="External"/><Relationship Id="rId3" Type="http://schemas.openxmlformats.org/officeDocument/2006/relationships/hyperlink" Target="https://vedabase.io/en/search/synonyms/?original=hi" TargetMode="External"/><Relationship Id="rId7" Type="http://schemas.openxmlformats.org/officeDocument/2006/relationships/hyperlink" Target="https://vedabase.io/en/search/synonyms/?original=pum%C4%81n" TargetMode="External"/><Relationship Id="rId12" Type="http://schemas.openxmlformats.org/officeDocument/2006/relationships/hyperlink" Target="https://vedabase.io/en/search/synonyms/?original=yukt%C4%81%E1%B8%A5" TargetMode="External"/><Relationship Id="rId2" Type="http://schemas.openxmlformats.org/officeDocument/2006/relationships/hyperlink" Target="https://vedabase.io/en/search/synonyms/?original=na" TargetMode="External"/><Relationship Id="rId16"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vedabase.io/en/search/synonyms/?original=r%C4%81jan" TargetMode="External"/><Relationship Id="rId11" Type="http://schemas.openxmlformats.org/officeDocument/2006/relationships/hyperlink" Target="https://vedabase.io/en/search/synonyms/?original=vijij%C3%B1%C4%81say%C4%81" TargetMode="External"/><Relationship Id="rId5" Type="http://schemas.openxmlformats.org/officeDocument/2006/relationships/hyperlink" Target="https://vedabase.io/en/search/synonyms/?original=karhicit" TargetMode="External"/><Relationship Id="rId15" Type="http://schemas.openxmlformats.org/officeDocument/2006/relationships/hyperlink" Target="https://vedabase.io/en/search/synonyms/?original=api" TargetMode="External"/><Relationship Id="rId10" Type="http://schemas.openxmlformats.org/officeDocument/2006/relationships/hyperlink" Target="https://vedabase.io/en/search/synonyms/?original=yat" TargetMode="External"/><Relationship Id="rId4" Type="http://schemas.openxmlformats.org/officeDocument/2006/relationships/hyperlink" Target="https://vedabase.io/en/search/synonyms/?original=asya" TargetMode="External"/><Relationship Id="rId9" Type="http://schemas.openxmlformats.org/officeDocument/2006/relationships/hyperlink" Target="https://vedabase.io/en/search/synonyms/?original=vidhitsitam" TargetMode="External"/><Relationship Id="rId14" Type="http://schemas.openxmlformats.org/officeDocument/2006/relationships/hyperlink" Target="https://vedabase.io/en/search/synonyms/?original=kavaya%E1%B8%A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D4CF5-FF35-3140-88C1-B1883DDBCAB1}"/>
              </a:ext>
            </a:extLst>
          </p:cNvPr>
          <p:cNvSpPr>
            <a:spLocks noGrp="1"/>
          </p:cNvSpPr>
          <p:nvPr>
            <p:ph type="ctrTitle"/>
          </p:nvPr>
        </p:nvSpPr>
        <p:spPr>
          <a:xfrm>
            <a:off x="4061999" y="841375"/>
            <a:ext cx="3940760" cy="4054306"/>
          </a:xfrm>
        </p:spPr>
        <p:txBody>
          <a:bodyPr>
            <a:normAutofit fontScale="90000"/>
          </a:bodyPr>
          <a:lstStyle/>
          <a:p>
            <a:br>
              <a:rPr lang="en-US" sz="5200" b="1" dirty="0">
                <a:solidFill>
                  <a:schemeClr val="bg1"/>
                </a:solidFill>
              </a:rPr>
            </a:br>
            <a:br>
              <a:rPr lang="en-US" sz="5200" b="1" dirty="0">
                <a:solidFill>
                  <a:schemeClr val="bg1"/>
                </a:solidFill>
              </a:rPr>
            </a:br>
            <a:br>
              <a:rPr lang="en-US" sz="5200" b="1" dirty="0">
                <a:solidFill>
                  <a:schemeClr val="bg1"/>
                </a:solidFill>
              </a:rPr>
            </a:br>
            <a:r>
              <a:rPr lang="hi-IN" sz="5200" b="1" dirty="0">
                <a:solidFill>
                  <a:schemeClr val="bg1"/>
                </a:solidFill>
              </a:rPr>
              <a:t>भीष्म पितामह</a:t>
            </a:r>
            <a:br>
              <a:rPr lang="en-US" sz="5200" b="1" dirty="0">
                <a:solidFill>
                  <a:schemeClr val="bg1"/>
                </a:solidFill>
              </a:rPr>
            </a:br>
            <a:br>
              <a:rPr lang="en-US" sz="5200" b="1" dirty="0">
                <a:solidFill>
                  <a:schemeClr val="bg1"/>
                </a:solidFill>
              </a:rPr>
            </a:br>
            <a:r>
              <a:rPr lang="en-US" sz="5200" b="1" dirty="0" err="1">
                <a:solidFill>
                  <a:schemeClr val="bg1"/>
                </a:solidFill>
              </a:rPr>
              <a:t>Bhisma</a:t>
            </a:r>
            <a:br>
              <a:rPr lang="en-US" sz="5200" b="1" dirty="0">
                <a:solidFill>
                  <a:schemeClr val="bg1"/>
                </a:solidFill>
              </a:rPr>
            </a:br>
            <a:r>
              <a:rPr lang="en-US" sz="5200" b="1" dirty="0">
                <a:solidFill>
                  <a:schemeClr val="bg1"/>
                </a:solidFill>
                <a:latin typeface="Balaram" pitchFamily="2" charset="0"/>
              </a:rPr>
              <a:t>Pitamah</a:t>
            </a:r>
            <a:br>
              <a:rPr lang="en-US" sz="5200" b="1" dirty="0">
                <a:solidFill>
                  <a:schemeClr val="bg1"/>
                </a:solidFill>
              </a:rPr>
            </a:br>
            <a:br>
              <a:rPr lang="en-US" sz="5200" dirty="0">
                <a:solidFill>
                  <a:schemeClr val="bg1"/>
                </a:solidFill>
              </a:rPr>
            </a:br>
            <a:endParaRPr lang="en-US" sz="5200" dirty="0">
              <a:solidFill>
                <a:schemeClr val="bg1"/>
              </a:solidFill>
            </a:endParaRPr>
          </a:p>
        </p:txBody>
      </p:sp>
      <p:sp>
        <p:nvSpPr>
          <p:cNvPr id="3" name="Subtitle 2">
            <a:extLst>
              <a:ext uri="{FF2B5EF4-FFF2-40B4-BE49-F238E27FC236}">
                <a16:creationId xmlns:a16="http://schemas.microsoft.com/office/drawing/2014/main" id="{87CB3B66-81D9-EB4D-9751-431488BE074A}"/>
              </a:ext>
            </a:extLst>
          </p:cNvPr>
          <p:cNvSpPr>
            <a:spLocks noGrp="1"/>
          </p:cNvSpPr>
          <p:nvPr>
            <p:ph type="subTitle" idx="1"/>
          </p:nvPr>
        </p:nvSpPr>
        <p:spPr>
          <a:xfrm>
            <a:off x="4354513" y="4337072"/>
            <a:ext cx="3506264" cy="1671616"/>
          </a:xfrm>
        </p:spPr>
        <p:txBody>
          <a:bodyPr>
            <a:normAutofit/>
          </a:bodyPr>
          <a:lstStyle/>
          <a:p>
            <a:r>
              <a:rPr lang="en-US" dirty="0">
                <a:solidFill>
                  <a:schemeClr val="bg1"/>
                </a:solidFill>
                <a:latin typeface="Balaram" pitchFamily="2" charset="0"/>
              </a:rPr>
              <a:t>Based on Bhagavat </a:t>
            </a:r>
            <a:r>
              <a:rPr lang="en-US" dirty="0" err="1">
                <a:solidFill>
                  <a:schemeClr val="bg1"/>
                </a:solidFill>
                <a:latin typeface="Balaram" pitchFamily="2" charset="0"/>
              </a:rPr>
              <a:t>Saptah</a:t>
            </a:r>
            <a:r>
              <a:rPr lang="en-US" dirty="0">
                <a:solidFill>
                  <a:schemeClr val="bg1"/>
                </a:solidFill>
                <a:latin typeface="Balaram" pitchFamily="2" charset="0"/>
              </a:rPr>
              <a:t> Lecture by HH </a:t>
            </a:r>
            <a:r>
              <a:rPr lang="en-US" dirty="0" err="1">
                <a:solidFill>
                  <a:schemeClr val="bg1"/>
                </a:solidFill>
                <a:latin typeface="Balaram" pitchFamily="2" charset="0"/>
              </a:rPr>
              <a:t>Maha</a:t>
            </a:r>
            <a:r>
              <a:rPr lang="en-US" dirty="0">
                <a:solidFill>
                  <a:schemeClr val="bg1"/>
                </a:solidFill>
                <a:latin typeface="Balaram" pitchFamily="2" charset="0"/>
              </a:rPr>
              <a:t> Vishnu Goswami Maharaj in Sydney</a:t>
            </a:r>
          </a:p>
          <a:p>
            <a:endParaRPr lang="en-US" dirty="0">
              <a:solidFill>
                <a:schemeClr val="bg1"/>
              </a:solidFill>
            </a:endParaRPr>
          </a:p>
        </p:txBody>
      </p:sp>
      <p:grpSp>
        <p:nvGrpSpPr>
          <p:cNvPr id="77" name="Group 76">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78" name="Freeform: Shape 77">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2" descr="Image result for mahavishnu goswami maharaj">
            <a:extLst>
              <a:ext uri="{FF2B5EF4-FFF2-40B4-BE49-F238E27FC236}">
                <a16:creationId xmlns:a16="http://schemas.microsoft.com/office/drawing/2014/main" id="{AD42D7E8-BC2F-054C-A8BD-D1ECF54B35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2" r="15501" b="-1"/>
          <a:stretch/>
        </p:blipFill>
        <p:spPr bwMode="auto">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82" name="Freeform: Shape 81">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5" name="Group 84">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86" name="Freeform: Shape 85">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6" name="Picture 2" descr="dehino smin yatha dehe kaumaram yauvanam jara (Bg 2.13) 1966.03.11 NY by  Vaishnava Das Nrs on SoundCloud - Hear the world's sounds">
            <a:extLst>
              <a:ext uri="{FF2B5EF4-FFF2-40B4-BE49-F238E27FC236}">
                <a16:creationId xmlns:a16="http://schemas.microsoft.com/office/drawing/2014/main" id="{D46290D9-0127-D544-86B9-BE9E589390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493" r="25492"/>
          <a:stretch/>
        </p:blipFill>
        <p:spPr bwMode="auto">
          <a:xfrm>
            <a:off x="8281916" y="1"/>
            <a:ext cx="3910084" cy="6858000"/>
          </a:xfrm>
          <a:custGeom>
            <a:avLst/>
            <a:gdLst/>
            <a:ahLst/>
            <a:cxnLst/>
            <a:rect l="l" t="t" r="r" b="b"/>
            <a:pathLst>
              <a:path w="3910084" h="6858000">
                <a:moveTo>
                  <a:pt x="118775" y="0"/>
                </a:moveTo>
                <a:lnTo>
                  <a:pt x="3910084" y="0"/>
                </a:lnTo>
                <a:lnTo>
                  <a:pt x="3910084" y="6858000"/>
                </a:lnTo>
                <a:lnTo>
                  <a:pt x="913702" y="6858000"/>
                </a:lnTo>
                <a:lnTo>
                  <a:pt x="346751" y="5107724"/>
                </a:lnTo>
                <a:lnTo>
                  <a:pt x="0" y="803615"/>
                </a:lnTo>
                <a:close/>
              </a:path>
            </a:pathLst>
          </a:custGeom>
          <a:noFill/>
          <a:extLst>
            <a:ext uri="{909E8E84-426E-40DD-AFC4-6F175D3DCCD1}">
              <a14:hiddenFill xmlns:a14="http://schemas.microsoft.com/office/drawing/2010/main">
                <a:solidFill>
                  <a:srgbClr val="FFFFFF"/>
                </a:solidFill>
              </a14:hiddenFill>
            </a:ext>
          </a:extLst>
        </p:spPr>
      </p:pic>
      <p:grpSp>
        <p:nvGrpSpPr>
          <p:cNvPr id="89" name="Group 88">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90" name="Freeform: Shape 89">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272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CAF3-FCD1-9242-8998-0BB4723DA244}"/>
              </a:ext>
            </a:extLst>
          </p:cNvPr>
          <p:cNvSpPr>
            <a:spLocks noGrp="1"/>
          </p:cNvSpPr>
          <p:nvPr>
            <p:ph type="title"/>
          </p:nvPr>
        </p:nvSpPr>
        <p:spPr>
          <a:xfrm>
            <a:off x="694841" y="365125"/>
            <a:ext cx="6361941" cy="1325563"/>
          </a:xfrm>
        </p:spPr>
        <p:txBody>
          <a:bodyPr>
            <a:normAutofit/>
          </a:bodyPr>
          <a:lstStyle/>
          <a:p>
            <a:r>
              <a:rPr lang="en-US" dirty="0"/>
              <a:t>Accept and follow His plan</a:t>
            </a:r>
          </a:p>
        </p:txBody>
      </p:sp>
      <p:sp>
        <p:nvSpPr>
          <p:cNvPr id="3" name="Content Placeholder 2">
            <a:extLst>
              <a:ext uri="{FF2B5EF4-FFF2-40B4-BE49-F238E27FC236}">
                <a16:creationId xmlns:a16="http://schemas.microsoft.com/office/drawing/2014/main" id="{536DD24D-C1F4-5D4F-BD66-977FAAB61B6E}"/>
              </a:ext>
            </a:extLst>
          </p:cNvPr>
          <p:cNvSpPr>
            <a:spLocks noGrp="1"/>
          </p:cNvSpPr>
          <p:nvPr>
            <p:ph idx="1"/>
          </p:nvPr>
        </p:nvSpPr>
        <p:spPr>
          <a:xfrm>
            <a:off x="838200" y="1825625"/>
            <a:ext cx="5393361" cy="4351338"/>
          </a:xfrm>
        </p:spPr>
        <p:txBody>
          <a:bodyPr>
            <a:normAutofit fontScale="62500" lnSpcReduction="20000"/>
          </a:bodyPr>
          <a:lstStyle/>
          <a:p>
            <a:pPr marL="0" indent="0" algn="ctr">
              <a:buNone/>
            </a:pPr>
            <a:r>
              <a:rPr lang="hi-IN" dirty="0"/>
              <a:t>तस्मादिदं दैवतन्त्रं व्यवस्य भरतर्षभ ।</a:t>
            </a:r>
            <a:br>
              <a:rPr lang="hi-IN" dirty="0"/>
            </a:br>
            <a:r>
              <a:rPr lang="hi-IN" dirty="0"/>
              <a:t>तस्यानुविहितोऽनाथा नाथ पाहि प्रजा: प्रभो ॥ १७ ॥</a:t>
            </a:r>
          </a:p>
          <a:p>
            <a:pPr marL="0" indent="0" algn="ctr">
              <a:buNone/>
            </a:pPr>
            <a:r>
              <a:rPr lang="en-US" i="1" dirty="0" err="1"/>
              <a:t>tasmād</a:t>
            </a:r>
            <a:r>
              <a:rPr lang="en-US" i="1" dirty="0"/>
              <a:t> </a:t>
            </a:r>
            <a:r>
              <a:rPr lang="en-US" i="1" dirty="0" err="1"/>
              <a:t>idaṁ</a:t>
            </a:r>
            <a:r>
              <a:rPr lang="en-US" i="1" dirty="0"/>
              <a:t> </a:t>
            </a:r>
            <a:r>
              <a:rPr lang="en-US" i="1" dirty="0" err="1"/>
              <a:t>daiva-tantraṁ</a:t>
            </a:r>
            <a:br>
              <a:rPr lang="en-US" i="1" dirty="0"/>
            </a:br>
            <a:r>
              <a:rPr lang="en-US" i="1" dirty="0" err="1"/>
              <a:t>vyavasya</a:t>
            </a:r>
            <a:r>
              <a:rPr lang="en-US" i="1" dirty="0"/>
              <a:t> </a:t>
            </a:r>
            <a:r>
              <a:rPr lang="en-US" i="1" dirty="0" err="1"/>
              <a:t>bharatarṣabha</a:t>
            </a:r>
            <a:br>
              <a:rPr lang="en-US" i="1" dirty="0"/>
            </a:br>
            <a:r>
              <a:rPr lang="en-US" i="1" dirty="0" err="1"/>
              <a:t>tasyānuvihito</a:t>
            </a:r>
            <a:r>
              <a:rPr lang="en-US" i="1" dirty="0"/>
              <a:t> ’</a:t>
            </a:r>
            <a:r>
              <a:rPr lang="en-US" i="1" dirty="0" err="1"/>
              <a:t>nāthā</a:t>
            </a:r>
            <a:br>
              <a:rPr lang="en-US" i="1" dirty="0"/>
            </a:br>
            <a:r>
              <a:rPr lang="en-US" i="1" dirty="0" err="1"/>
              <a:t>nātha</a:t>
            </a:r>
            <a:r>
              <a:rPr lang="en-US" i="1" dirty="0"/>
              <a:t> </a:t>
            </a:r>
            <a:r>
              <a:rPr lang="en-US" i="1" dirty="0" err="1"/>
              <a:t>pāhi</a:t>
            </a:r>
            <a:r>
              <a:rPr lang="en-US" i="1" dirty="0"/>
              <a:t> </a:t>
            </a:r>
            <a:r>
              <a:rPr lang="en-US" i="1" dirty="0" err="1"/>
              <a:t>prajāḥ</a:t>
            </a:r>
            <a:r>
              <a:rPr lang="en-US" i="1" dirty="0"/>
              <a:t> </a:t>
            </a:r>
            <a:r>
              <a:rPr lang="en-US" i="1" dirty="0" err="1"/>
              <a:t>prabho</a:t>
            </a:r>
            <a:endParaRPr lang="en-US" dirty="0"/>
          </a:p>
          <a:p>
            <a:pPr marL="0" indent="0">
              <a:buNone/>
            </a:pPr>
            <a:r>
              <a:rPr lang="en-US" i="1" dirty="0">
                <a:hlinkClick r:id="rId2"/>
              </a:rPr>
              <a:t>tasmāt</a:t>
            </a:r>
            <a:r>
              <a:rPr lang="en-US" dirty="0"/>
              <a:t> — therefore; </a:t>
            </a:r>
            <a:r>
              <a:rPr lang="en-US" i="1" dirty="0">
                <a:hlinkClick r:id="rId3"/>
              </a:rPr>
              <a:t>idam</a:t>
            </a:r>
            <a:r>
              <a:rPr lang="en-US" dirty="0"/>
              <a:t> — this; </a:t>
            </a:r>
            <a:r>
              <a:rPr lang="en-US" i="1" dirty="0" err="1">
                <a:hlinkClick r:id="rId4"/>
              </a:rPr>
              <a:t>daiva</a:t>
            </a:r>
            <a:r>
              <a:rPr lang="en-US" dirty="0" err="1"/>
              <a:t>-</a:t>
            </a:r>
            <a:r>
              <a:rPr lang="en-US" i="1" dirty="0" err="1">
                <a:hlinkClick r:id="rId5"/>
              </a:rPr>
              <a:t>tantram</a:t>
            </a:r>
            <a:r>
              <a:rPr lang="en-US" dirty="0"/>
              <a:t> — enchantment of providence only; </a:t>
            </a:r>
            <a:r>
              <a:rPr lang="en-US" i="1" dirty="0">
                <a:hlinkClick r:id="rId6"/>
              </a:rPr>
              <a:t>vyavasya</a:t>
            </a:r>
            <a:r>
              <a:rPr lang="en-US" dirty="0"/>
              <a:t> — ascertaining; </a:t>
            </a:r>
            <a:r>
              <a:rPr lang="en-US" i="1" dirty="0" err="1">
                <a:hlinkClick r:id="rId7"/>
              </a:rPr>
              <a:t>bharata</a:t>
            </a:r>
            <a:r>
              <a:rPr lang="en-US" dirty="0" err="1"/>
              <a:t>-</a:t>
            </a:r>
            <a:r>
              <a:rPr lang="en-US" i="1" dirty="0" err="1">
                <a:hlinkClick r:id="rId8"/>
              </a:rPr>
              <a:t>ṛṣabha</a:t>
            </a:r>
            <a:r>
              <a:rPr lang="en-US" dirty="0"/>
              <a:t> — O best among the descendants of Bharata; </a:t>
            </a:r>
            <a:r>
              <a:rPr lang="en-US" i="1" dirty="0">
                <a:hlinkClick r:id="rId9"/>
              </a:rPr>
              <a:t>tasya</a:t>
            </a:r>
            <a:r>
              <a:rPr lang="en-US" dirty="0"/>
              <a:t> — by Him; </a:t>
            </a:r>
            <a:r>
              <a:rPr lang="en-US" i="1" dirty="0">
                <a:hlinkClick r:id="rId10"/>
              </a:rPr>
              <a:t>anuvihitaḥ</a:t>
            </a:r>
            <a:r>
              <a:rPr lang="en-US" dirty="0"/>
              <a:t> — as desired; </a:t>
            </a:r>
            <a:r>
              <a:rPr lang="en-US" i="1" dirty="0">
                <a:hlinkClick r:id="rId11"/>
              </a:rPr>
              <a:t>anāthāḥ</a:t>
            </a:r>
            <a:r>
              <a:rPr lang="en-US" dirty="0"/>
              <a:t> — helpless; </a:t>
            </a:r>
            <a:r>
              <a:rPr lang="en-US" i="1" dirty="0">
                <a:hlinkClick r:id="rId12"/>
              </a:rPr>
              <a:t>nātha</a:t>
            </a:r>
            <a:r>
              <a:rPr lang="en-US" dirty="0"/>
              <a:t> — O master; </a:t>
            </a:r>
            <a:r>
              <a:rPr lang="en-US" i="1" dirty="0">
                <a:hlinkClick r:id="rId13"/>
              </a:rPr>
              <a:t>pāhi</a:t>
            </a:r>
            <a:r>
              <a:rPr lang="en-US" dirty="0"/>
              <a:t> — just take care of; </a:t>
            </a:r>
            <a:r>
              <a:rPr lang="en-US" i="1" dirty="0">
                <a:hlinkClick r:id="rId14"/>
              </a:rPr>
              <a:t>prajāḥ</a:t>
            </a:r>
            <a:r>
              <a:rPr lang="en-US" dirty="0"/>
              <a:t> — of the subjects; </a:t>
            </a:r>
            <a:r>
              <a:rPr lang="en-US" i="1" dirty="0">
                <a:hlinkClick r:id="rId15"/>
              </a:rPr>
              <a:t>prabho</a:t>
            </a:r>
            <a:r>
              <a:rPr lang="en-US" dirty="0"/>
              <a:t> — O Lord.</a:t>
            </a:r>
          </a:p>
          <a:p>
            <a:pPr marL="0" indent="0">
              <a:buNone/>
            </a:pPr>
            <a:r>
              <a:rPr lang="en-US" b="1" dirty="0"/>
              <a:t>O best among the descendants of Bharata [</a:t>
            </a:r>
            <a:r>
              <a:rPr lang="en-US" b="1" dirty="0" err="1"/>
              <a:t>Yudhiṣṭhira</a:t>
            </a:r>
            <a:r>
              <a:rPr lang="en-US" b="1" dirty="0"/>
              <a:t>], I maintain, therefore, that all this is within the plan of the Lord. Accepting the inconceivable plan of the Lord, you must follow it. You are now the appointed administrative head, and, my lord, you should now take care of those subjects who are now rendered helpless. [SB 1.9.17]</a:t>
            </a:r>
            <a:endParaRPr lang="en-US" dirty="0"/>
          </a:p>
        </p:txBody>
      </p:sp>
      <p:pic>
        <p:nvPicPr>
          <p:cNvPr id="8194" name="Picture 2" descr="The Passing of Bhisma">
            <a:extLst>
              <a:ext uri="{FF2B5EF4-FFF2-40B4-BE49-F238E27FC236}">
                <a16:creationId xmlns:a16="http://schemas.microsoft.com/office/drawing/2014/main" id="{E36C1A3E-74FC-4347-8551-BD0BFC8223E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2392" r="9857" b="-1"/>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CAF3-FCD1-9242-8998-0BB4723DA244}"/>
              </a:ext>
            </a:extLst>
          </p:cNvPr>
          <p:cNvSpPr>
            <a:spLocks noGrp="1"/>
          </p:cNvSpPr>
          <p:nvPr>
            <p:ph type="title"/>
          </p:nvPr>
        </p:nvSpPr>
        <p:spPr>
          <a:xfrm>
            <a:off x="222637" y="365125"/>
            <a:ext cx="7068709" cy="1325563"/>
          </a:xfrm>
        </p:spPr>
        <p:txBody>
          <a:bodyPr>
            <a:normAutofit/>
          </a:bodyPr>
          <a:lstStyle/>
          <a:p>
            <a:r>
              <a:rPr lang="hi-IN" sz="4000"/>
              <a:t>उसकी योजना को स्वीकार करें और उसका पालन करें</a:t>
            </a:r>
            <a:endParaRPr lang="en-US" sz="4000" dirty="0"/>
          </a:p>
        </p:txBody>
      </p:sp>
      <p:pic>
        <p:nvPicPr>
          <p:cNvPr id="8194" name="Picture 2" descr="The Passing of Bhisma">
            <a:extLst>
              <a:ext uri="{FF2B5EF4-FFF2-40B4-BE49-F238E27FC236}">
                <a16:creationId xmlns:a16="http://schemas.microsoft.com/office/drawing/2014/main" id="{E36C1A3E-74FC-4347-8551-BD0BFC8223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92" r="9857" b="-1"/>
          <a:stretch/>
        </p:blipFill>
        <p:spPr bwMode="auto">
          <a:xfrm>
            <a:off x="7007055"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935EB351-B922-4442-B757-504FCB78CFD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3F92D56-913B-904A-AA05-E64576532717}"/>
              </a:ext>
            </a:extLst>
          </p:cNvPr>
          <p:cNvPicPr>
            <a:picLocks noChangeAspect="1"/>
          </p:cNvPicPr>
          <p:nvPr/>
        </p:nvPicPr>
        <p:blipFill>
          <a:blip r:embed="rId3"/>
          <a:stretch>
            <a:fillRect/>
          </a:stretch>
        </p:blipFill>
        <p:spPr>
          <a:xfrm>
            <a:off x="255506" y="1791093"/>
            <a:ext cx="6735031" cy="3657601"/>
          </a:xfrm>
          <a:prstGeom prst="rect">
            <a:avLst/>
          </a:prstGeom>
        </p:spPr>
      </p:pic>
    </p:spTree>
    <p:extLst>
      <p:ext uri="{BB962C8B-B14F-4D97-AF65-F5344CB8AC3E}">
        <p14:creationId xmlns:p14="http://schemas.microsoft.com/office/powerpoint/2010/main" val="4193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BB86-12BC-1F43-AF5A-C441ED204FEE}"/>
              </a:ext>
            </a:extLst>
          </p:cNvPr>
          <p:cNvSpPr>
            <a:spLocks noGrp="1"/>
          </p:cNvSpPr>
          <p:nvPr>
            <p:ph type="title"/>
          </p:nvPr>
        </p:nvSpPr>
        <p:spPr/>
        <p:txBody>
          <a:bodyPr/>
          <a:lstStyle/>
          <a:p>
            <a:r>
              <a:rPr lang="en-US" dirty="0"/>
              <a:t>Purport 1.9.17: Accept tribulations as favors</a:t>
            </a:r>
          </a:p>
        </p:txBody>
      </p:sp>
      <p:sp>
        <p:nvSpPr>
          <p:cNvPr id="3" name="Content Placeholder 2">
            <a:extLst>
              <a:ext uri="{FF2B5EF4-FFF2-40B4-BE49-F238E27FC236}">
                <a16:creationId xmlns:a16="http://schemas.microsoft.com/office/drawing/2014/main" id="{F00699D9-2FF9-1743-A8DE-2FDC7A1872F7}"/>
              </a:ext>
            </a:extLst>
          </p:cNvPr>
          <p:cNvSpPr>
            <a:spLocks noGrp="1"/>
          </p:cNvSpPr>
          <p:nvPr>
            <p:ph idx="1"/>
          </p:nvPr>
        </p:nvSpPr>
        <p:spPr/>
        <p:txBody>
          <a:bodyPr>
            <a:normAutofit fontScale="92500" lnSpcReduction="10000"/>
          </a:bodyPr>
          <a:lstStyle/>
          <a:p>
            <a:pPr marL="0" indent="0">
              <a:buNone/>
            </a:pPr>
            <a:r>
              <a:rPr lang="en-US" dirty="0"/>
              <a:t>The popular saying is that a </a:t>
            </a:r>
            <a:r>
              <a:rPr lang="en-US" dirty="0">
                <a:highlight>
                  <a:srgbClr val="FFFF00"/>
                </a:highlight>
              </a:rPr>
              <a:t>housewife teaches the daughter-in-law by teaching the daughter</a:t>
            </a:r>
            <a:r>
              <a:rPr lang="en-US" dirty="0"/>
              <a:t>. Similarly, the </a:t>
            </a:r>
            <a:r>
              <a:rPr lang="en-US" dirty="0">
                <a:highlight>
                  <a:srgbClr val="FFFF00"/>
                </a:highlight>
              </a:rPr>
              <a:t>Lord teaches the world by teaching the devotee</a:t>
            </a:r>
            <a:r>
              <a:rPr lang="en-US" dirty="0"/>
              <a:t>. The devotee does not have to learn anything new from the Lord because the </a:t>
            </a:r>
            <a:r>
              <a:rPr lang="en-US" dirty="0">
                <a:highlight>
                  <a:srgbClr val="FFFF00"/>
                </a:highlight>
              </a:rPr>
              <a:t>Lord teaches the sincere devotee always from within</a:t>
            </a:r>
            <a:r>
              <a:rPr lang="en-US" dirty="0"/>
              <a:t>. Whenever, therefore, a </a:t>
            </a:r>
            <a:r>
              <a:rPr lang="en-US" dirty="0">
                <a:highlight>
                  <a:srgbClr val="FFFF00"/>
                </a:highlight>
              </a:rPr>
              <a:t>show is made to teach the devotee</a:t>
            </a:r>
            <a:r>
              <a:rPr lang="en-US" dirty="0"/>
              <a:t>, as in the case of the teachings of </a:t>
            </a:r>
            <a:r>
              <a:rPr lang="en-US" i="1" dirty="0">
                <a:hlinkClick r:id="rId2"/>
              </a:rPr>
              <a:t>Bhagavad-gītā</a:t>
            </a:r>
            <a:r>
              <a:rPr lang="en-US" i="1" dirty="0"/>
              <a:t>,</a:t>
            </a:r>
            <a:r>
              <a:rPr lang="en-US" dirty="0"/>
              <a:t> it is </a:t>
            </a:r>
            <a:r>
              <a:rPr lang="en-US" dirty="0">
                <a:highlight>
                  <a:srgbClr val="FFFF00"/>
                </a:highlight>
              </a:rPr>
              <a:t>for teaching the less intelligent men</a:t>
            </a:r>
            <a:r>
              <a:rPr lang="en-US" dirty="0"/>
              <a:t>.</a:t>
            </a:r>
            <a:r>
              <a:rPr lang="en-US" b="1" dirty="0"/>
              <a:t> A </a:t>
            </a:r>
            <a:r>
              <a:rPr lang="en-US" b="1" dirty="0">
                <a:highlight>
                  <a:srgbClr val="FFFF00"/>
                </a:highlight>
              </a:rPr>
              <a:t>devotee’s duty, therefore, is to ungrudgingly accept tribulations from the Lord as a benediction</a:t>
            </a:r>
            <a:r>
              <a:rPr lang="en-US" dirty="0"/>
              <a:t>. The </a:t>
            </a:r>
            <a:r>
              <a:rPr lang="en-US" dirty="0" err="1"/>
              <a:t>Pāṇḍavas</a:t>
            </a:r>
            <a:r>
              <a:rPr lang="en-US" dirty="0"/>
              <a:t> were advised by </a:t>
            </a:r>
            <a:r>
              <a:rPr lang="en-US" dirty="0" err="1"/>
              <a:t>Bhīṣmadeva</a:t>
            </a:r>
            <a:r>
              <a:rPr lang="en-US" dirty="0"/>
              <a:t> to accept the responsibility of administration without hesitation. The poor subjects were without protection due to the Battle of </a:t>
            </a:r>
            <a:r>
              <a:rPr lang="en-US" dirty="0" err="1"/>
              <a:t>Kurukṣetra</a:t>
            </a:r>
            <a:r>
              <a:rPr lang="en-US" dirty="0"/>
              <a:t>, and they were awaiting the assumption of power by </a:t>
            </a:r>
            <a:r>
              <a:rPr lang="en-US" dirty="0" err="1"/>
              <a:t>Mahārāja</a:t>
            </a:r>
            <a:r>
              <a:rPr lang="en-US" dirty="0"/>
              <a:t> </a:t>
            </a:r>
            <a:r>
              <a:rPr lang="en-US" dirty="0" err="1"/>
              <a:t>Yudhiṣṭhira</a:t>
            </a:r>
            <a:r>
              <a:rPr lang="en-US" dirty="0"/>
              <a:t>. </a:t>
            </a:r>
            <a:r>
              <a:rPr lang="en-US" b="1" dirty="0">
                <a:highlight>
                  <a:srgbClr val="FFFF00"/>
                </a:highlight>
              </a:rPr>
              <a:t>A pure devotee of the Lord accepts tribulations as favors from the Lord</a:t>
            </a:r>
            <a:r>
              <a:rPr lang="en-US" dirty="0"/>
              <a:t>. Since the Lord is absolute, there is no mundane difference between the two.</a:t>
            </a:r>
          </a:p>
        </p:txBody>
      </p:sp>
    </p:spTree>
    <p:extLst>
      <p:ext uri="{BB962C8B-B14F-4D97-AF65-F5344CB8AC3E}">
        <p14:creationId xmlns:p14="http://schemas.microsoft.com/office/powerpoint/2010/main" val="150418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1DFF-BE62-DB42-BB4C-76A111AC53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551DA-E7F1-9946-AFC7-A611FA9E76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09D12F-7A76-A642-AD0F-A6C967945758}"/>
              </a:ext>
            </a:extLst>
          </p:cNvPr>
          <p:cNvPicPr>
            <a:picLocks noChangeAspect="1"/>
          </p:cNvPicPr>
          <p:nvPr/>
        </p:nvPicPr>
        <p:blipFill>
          <a:blip r:embed="rId2"/>
          <a:stretch>
            <a:fillRect/>
          </a:stretch>
        </p:blipFill>
        <p:spPr>
          <a:xfrm>
            <a:off x="971550" y="50800"/>
            <a:ext cx="10248900" cy="6756400"/>
          </a:xfrm>
          <a:prstGeom prst="rect">
            <a:avLst/>
          </a:prstGeom>
        </p:spPr>
      </p:pic>
    </p:spTree>
    <p:extLst>
      <p:ext uri="{BB962C8B-B14F-4D97-AF65-F5344CB8AC3E}">
        <p14:creationId xmlns:p14="http://schemas.microsoft.com/office/powerpoint/2010/main" val="143790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5FDD-DB2A-F944-82E7-A41561775AF4}"/>
              </a:ext>
            </a:extLst>
          </p:cNvPr>
          <p:cNvSpPr>
            <a:spLocks noGrp="1"/>
          </p:cNvSpPr>
          <p:nvPr>
            <p:ph type="title"/>
          </p:nvPr>
        </p:nvSpPr>
        <p:spPr/>
        <p:txBody>
          <a:bodyPr/>
          <a:lstStyle/>
          <a:p>
            <a:r>
              <a:rPr lang="en-US" dirty="0"/>
              <a:t>What is secret of success?</a:t>
            </a:r>
          </a:p>
        </p:txBody>
      </p:sp>
      <p:sp>
        <p:nvSpPr>
          <p:cNvPr id="3" name="Content Placeholder 2">
            <a:extLst>
              <a:ext uri="{FF2B5EF4-FFF2-40B4-BE49-F238E27FC236}">
                <a16:creationId xmlns:a16="http://schemas.microsoft.com/office/drawing/2014/main" id="{9493D76F-C6F4-BD40-9AA5-94F58071078F}"/>
              </a:ext>
            </a:extLst>
          </p:cNvPr>
          <p:cNvSpPr>
            <a:spLocks noGrp="1"/>
          </p:cNvSpPr>
          <p:nvPr>
            <p:ph idx="1"/>
          </p:nvPr>
        </p:nvSpPr>
        <p:spPr/>
        <p:txBody>
          <a:bodyPr>
            <a:normAutofit fontScale="85000" lnSpcReduction="20000"/>
          </a:bodyPr>
          <a:lstStyle/>
          <a:p>
            <a:r>
              <a:rPr lang="hi-IN" dirty="0"/>
              <a:t>स्वयम्भूर्नारद: शम्भु: कुमार: कपिलो मनु: ।</a:t>
            </a:r>
            <a:br>
              <a:rPr lang="hi-IN" dirty="0"/>
            </a:br>
            <a:r>
              <a:rPr lang="hi-IN" dirty="0"/>
              <a:t>प्रह्लादो जनको भीष्मो बलिर्वैयासकिर्वयम् ॥ ६</a:t>
            </a:r>
            <a:r>
              <a:rPr lang="en-US" dirty="0"/>
              <a:t>.</a:t>
            </a:r>
            <a:r>
              <a:rPr lang="hi-IN" dirty="0"/>
              <a:t>३</a:t>
            </a:r>
            <a:r>
              <a:rPr lang="en-US" dirty="0"/>
              <a:t>.</a:t>
            </a:r>
            <a:r>
              <a:rPr lang="hi-IN" dirty="0"/>
              <a:t>२० ॥</a:t>
            </a:r>
            <a:endParaRPr lang="en-US" i="1" dirty="0"/>
          </a:p>
          <a:p>
            <a:pPr lvl="1"/>
            <a:r>
              <a:rPr lang="en-US" b="1" dirty="0"/>
              <a:t>Lord </a:t>
            </a:r>
            <a:r>
              <a:rPr lang="en-US" b="1" dirty="0" err="1"/>
              <a:t>Brahmā</a:t>
            </a:r>
            <a:r>
              <a:rPr lang="en-US" b="1" dirty="0"/>
              <a:t>, </a:t>
            </a:r>
            <a:r>
              <a:rPr lang="en-US" b="1" dirty="0" err="1"/>
              <a:t>Bhagavān</a:t>
            </a:r>
            <a:r>
              <a:rPr lang="en-US" b="1" dirty="0"/>
              <a:t> </a:t>
            </a:r>
            <a:r>
              <a:rPr lang="en-US" b="1" dirty="0" err="1"/>
              <a:t>Nārada</a:t>
            </a:r>
            <a:r>
              <a:rPr lang="en-US" b="1" dirty="0"/>
              <a:t>, Lord Śiva, the four </a:t>
            </a:r>
            <a:r>
              <a:rPr lang="en-US" b="1" dirty="0" err="1"/>
              <a:t>Kumāras</a:t>
            </a:r>
            <a:r>
              <a:rPr lang="en-US" b="1" dirty="0"/>
              <a:t>, Lord Kapila [the son of </a:t>
            </a:r>
            <a:r>
              <a:rPr lang="en-US" b="1" dirty="0" err="1"/>
              <a:t>Devahūti</a:t>
            </a:r>
            <a:r>
              <a:rPr lang="en-US" b="1" dirty="0"/>
              <a:t>], </a:t>
            </a:r>
            <a:r>
              <a:rPr lang="en-US" b="1" dirty="0" err="1"/>
              <a:t>Svāyambhuva</a:t>
            </a:r>
            <a:r>
              <a:rPr lang="en-US" b="1" dirty="0"/>
              <a:t> Manu, </a:t>
            </a:r>
            <a:r>
              <a:rPr lang="en-US" b="1" dirty="0" err="1"/>
              <a:t>Prahlāda</a:t>
            </a:r>
            <a:r>
              <a:rPr lang="en-US" b="1" dirty="0"/>
              <a:t> </a:t>
            </a:r>
            <a:r>
              <a:rPr lang="en-US" b="1" dirty="0" err="1"/>
              <a:t>Mahārāja</a:t>
            </a:r>
            <a:r>
              <a:rPr lang="en-US" b="1" dirty="0"/>
              <a:t>, Janaka </a:t>
            </a:r>
            <a:r>
              <a:rPr lang="en-US" b="1" dirty="0" err="1"/>
              <a:t>Mahārāja</a:t>
            </a:r>
            <a:r>
              <a:rPr lang="en-US" b="1" dirty="0"/>
              <a:t>, Grandfather </a:t>
            </a:r>
            <a:r>
              <a:rPr lang="en-US" b="1" dirty="0" err="1"/>
              <a:t>Bhīṣma</a:t>
            </a:r>
            <a:r>
              <a:rPr lang="en-US" b="1" dirty="0"/>
              <a:t>, Bali </a:t>
            </a:r>
            <a:r>
              <a:rPr lang="en-US" b="1" dirty="0" err="1"/>
              <a:t>Mahārāja</a:t>
            </a:r>
            <a:r>
              <a:rPr lang="en-US" b="1" dirty="0"/>
              <a:t>, </a:t>
            </a:r>
            <a:r>
              <a:rPr lang="en-US" b="1" dirty="0" err="1"/>
              <a:t>Śukadeva</a:t>
            </a:r>
            <a:r>
              <a:rPr lang="en-US" b="1" dirty="0"/>
              <a:t> </a:t>
            </a:r>
            <a:r>
              <a:rPr lang="en-US" b="1" dirty="0" err="1"/>
              <a:t>Gosvāmī</a:t>
            </a:r>
            <a:r>
              <a:rPr lang="en-US" b="1" dirty="0"/>
              <a:t> and I myself know the real religious principle. [SB 6.3.20]</a:t>
            </a:r>
          </a:p>
          <a:p>
            <a:r>
              <a:rPr lang="en-US" dirty="0" err="1"/>
              <a:t>Mahajans</a:t>
            </a:r>
            <a:r>
              <a:rPr lang="en-US" dirty="0"/>
              <a:t> means they know everything and are unalloyed devotees of Lord Sri Krishna. They are </a:t>
            </a:r>
            <a:r>
              <a:rPr lang="en-US" dirty="0">
                <a:highlight>
                  <a:srgbClr val="FFFF00"/>
                </a:highlight>
              </a:rPr>
              <a:t>unflinching devotees of the Lord </a:t>
            </a:r>
            <a:r>
              <a:rPr lang="en-US" dirty="0"/>
              <a:t>are never defeated. </a:t>
            </a:r>
          </a:p>
          <a:p>
            <a:r>
              <a:rPr lang="en-US" i="1" dirty="0" err="1">
                <a:latin typeface="Balaram" pitchFamily="2" charset="0"/>
              </a:rPr>
              <a:t>kåñṇeti</a:t>
            </a:r>
            <a:r>
              <a:rPr lang="en-US" i="1" dirty="0">
                <a:latin typeface="Balaram" pitchFamily="2" charset="0"/>
              </a:rPr>
              <a:t> </a:t>
            </a:r>
            <a:r>
              <a:rPr lang="en-US" i="1" dirty="0" err="1">
                <a:latin typeface="Balaram" pitchFamily="2" charset="0"/>
              </a:rPr>
              <a:t>näm</a:t>
            </a:r>
            <a:r>
              <a:rPr lang="en-US" i="1" dirty="0">
                <a:latin typeface="Balaram" pitchFamily="2" charset="0"/>
              </a:rPr>
              <a:t>, </a:t>
            </a:r>
            <a:r>
              <a:rPr lang="en-US" i="1" dirty="0" err="1">
                <a:latin typeface="Balaram" pitchFamily="2" charset="0"/>
              </a:rPr>
              <a:t>kåñṇa</a:t>
            </a:r>
            <a:r>
              <a:rPr lang="en-US" i="1" dirty="0">
                <a:latin typeface="Balaram" pitchFamily="2" charset="0"/>
              </a:rPr>
              <a:t> </a:t>
            </a:r>
            <a:r>
              <a:rPr lang="en-US" i="1" dirty="0" err="1">
                <a:latin typeface="Balaram" pitchFamily="2" charset="0"/>
              </a:rPr>
              <a:t>iti</a:t>
            </a:r>
            <a:r>
              <a:rPr lang="en-US" i="1" dirty="0">
                <a:latin typeface="Balaram" pitchFamily="2" charset="0"/>
              </a:rPr>
              <a:t> </a:t>
            </a:r>
            <a:r>
              <a:rPr lang="en-US" i="1" dirty="0" err="1">
                <a:latin typeface="Balaram" pitchFamily="2" charset="0"/>
              </a:rPr>
              <a:t>näm</a:t>
            </a:r>
            <a:r>
              <a:rPr lang="en-US" i="1" dirty="0">
                <a:latin typeface="Balaram" pitchFamily="2" charset="0"/>
              </a:rPr>
              <a:t> </a:t>
            </a:r>
            <a:r>
              <a:rPr lang="en-US" i="1" dirty="0" err="1">
                <a:latin typeface="Balaram" pitchFamily="2" charset="0"/>
              </a:rPr>
              <a:t>yasya</a:t>
            </a:r>
            <a:r>
              <a:rPr lang="en-US" i="1" dirty="0">
                <a:latin typeface="Balaram" pitchFamily="2" charset="0"/>
              </a:rPr>
              <a:t>, </a:t>
            </a:r>
            <a:r>
              <a:rPr lang="en-US" i="1" dirty="0" err="1">
                <a:latin typeface="Balaram" pitchFamily="2" charset="0"/>
              </a:rPr>
              <a:t>vächi</a:t>
            </a:r>
            <a:r>
              <a:rPr lang="en-US" i="1" dirty="0">
                <a:latin typeface="Balaram" pitchFamily="2" charset="0"/>
              </a:rPr>
              <a:t>, </a:t>
            </a:r>
            <a:r>
              <a:rPr lang="en-US" i="1" dirty="0" err="1">
                <a:latin typeface="Balaram" pitchFamily="2" charset="0"/>
              </a:rPr>
              <a:t>pravartate</a:t>
            </a:r>
            <a:r>
              <a:rPr lang="en-US" i="1" dirty="0">
                <a:latin typeface="Balaram" pitchFamily="2" charset="0"/>
              </a:rPr>
              <a:t>, </a:t>
            </a:r>
            <a:r>
              <a:rPr lang="en-US" i="1" dirty="0" err="1">
                <a:latin typeface="Balaram" pitchFamily="2" charset="0"/>
              </a:rPr>
              <a:t>labhas</a:t>
            </a:r>
            <a:r>
              <a:rPr lang="en-US" i="1" dirty="0">
                <a:latin typeface="Balaram" pitchFamily="2" charset="0"/>
              </a:rPr>
              <a:t> </a:t>
            </a:r>
            <a:r>
              <a:rPr lang="en-US" i="1" dirty="0" err="1">
                <a:latin typeface="Balaram" pitchFamily="2" charset="0"/>
              </a:rPr>
              <a:t>tesam</a:t>
            </a:r>
            <a:r>
              <a:rPr lang="en-US" i="1" dirty="0">
                <a:latin typeface="Balaram" pitchFamily="2" charset="0"/>
              </a:rPr>
              <a:t> </a:t>
            </a:r>
            <a:r>
              <a:rPr lang="en-US" i="1" dirty="0" err="1">
                <a:latin typeface="Balaram" pitchFamily="2" charset="0"/>
              </a:rPr>
              <a:t>jayas</a:t>
            </a:r>
            <a:r>
              <a:rPr lang="en-US" i="1" dirty="0">
                <a:latin typeface="Balaram" pitchFamily="2" charset="0"/>
              </a:rPr>
              <a:t> </a:t>
            </a:r>
            <a:r>
              <a:rPr lang="en-US" i="1" dirty="0" err="1">
                <a:latin typeface="Balaram" pitchFamily="2" charset="0"/>
              </a:rPr>
              <a:t>tesam</a:t>
            </a:r>
            <a:r>
              <a:rPr lang="en-US" i="1" dirty="0">
                <a:latin typeface="Balaram" pitchFamily="2" charset="0"/>
              </a:rPr>
              <a:t>. </a:t>
            </a:r>
          </a:p>
          <a:p>
            <a:pPr lvl="1"/>
            <a:r>
              <a:rPr lang="en-US" b="1" dirty="0"/>
              <a:t>Those who take the name of Krishna are always benefitted and they keep succeeding</a:t>
            </a:r>
          </a:p>
          <a:p>
            <a:r>
              <a:rPr lang="hi-IN" dirty="0"/>
              <a:t>यत्र योगेश्वर: कृष्णो यत्र पार्थो धनुर्धर: ।</a:t>
            </a:r>
            <a:br>
              <a:rPr lang="hi-IN" dirty="0"/>
            </a:br>
            <a:r>
              <a:rPr lang="hi-IN" dirty="0"/>
              <a:t>तत्र श्रीर्विजयो भूतिर्ध्रुवा नीतिर्मतिर्मम ॥ १८</a:t>
            </a:r>
            <a:r>
              <a:rPr lang="en-US" dirty="0"/>
              <a:t>.</a:t>
            </a:r>
            <a:r>
              <a:rPr lang="hi-IN" dirty="0"/>
              <a:t>७८ ॥</a:t>
            </a:r>
            <a:endParaRPr lang="en-US" dirty="0"/>
          </a:p>
          <a:p>
            <a:pPr lvl="1"/>
            <a:r>
              <a:rPr lang="en-US" b="1" dirty="0"/>
              <a:t>Wherever there is </a:t>
            </a:r>
            <a:r>
              <a:rPr lang="en-US" b="1" dirty="0" err="1"/>
              <a:t>Kṛṣṇa</a:t>
            </a:r>
            <a:r>
              <a:rPr lang="en-US" b="1" dirty="0"/>
              <a:t>, the master of all mystics, and wherever there is Arjuna, the supreme archer, there will also certainly be opulence, victory, extraordinary power, and morality. That is my opinion. [BG 18.78]</a:t>
            </a:r>
          </a:p>
          <a:p>
            <a:endParaRPr lang="en-US" dirty="0"/>
          </a:p>
          <a:p>
            <a:endParaRPr lang="en-US" dirty="0"/>
          </a:p>
          <a:p>
            <a:endParaRPr lang="en-US" dirty="0"/>
          </a:p>
        </p:txBody>
      </p:sp>
    </p:spTree>
    <p:extLst>
      <p:ext uri="{BB962C8B-B14F-4D97-AF65-F5344CB8AC3E}">
        <p14:creationId xmlns:p14="http://schemas.microsoft.com/office/powerpoint/2010/main" val="3432413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C65A-7459-7942-B608-B902CB5C290A}"/>
              </a:ext>
            </a:extLst>
          </p:cNvPr>
          <p:cNvSpPr>
            <a:spLocks noGrp="1"/>
          </p:cNvSpPr>
          <p:nvPr>
            <p:ph type="title"/>
          </p:nvPr>
        </p:nvSpPr>
        <p:spPr/>
        <p:txBody>
          <a:bodyPr/>
          <a:lstStyle/>
          <a:p>
            <a:r>
              <a:rPr lang="en-US" dirty="0"/>
              <a:t>Misery Can bring us closer to Krishna</a:t>
            </a:r>
          </a:p>
        </p:txBody>
      </p:sp>
      <p:sp>
        <p:nvSpPr>
          <p:cNvPr id="3" name="Content Placeholder 2">
            <a:extLst>
              <a:ext uri="{FF2B5EF4-FFF2-40B4-BE49-F238E27FC236}">
                <a16:creationId xmlns:a16="http://schemas.microsoft.com/office/drawing/2014/main" id="{DB9168B8-342E-B04E-9649-0FD78CC3A625}"/>
              </a:ext>
            </a:extLst>
          </p:cNvPr>
          <p:cNvSpPr>
            <a:spLocks noGrp="1"/>
          </p:cNvSpPr>
          <p:nvPr>
            <p:ph idx="1"/>
          </p:nvPr>
        </p:nvSpPr>
        <p:spPr/>
        <p:txBody>
          <a:bodyPr>
            <a:normAutofit/>
          </a:bodyPr>
          <a:lstStyle/>
          <a:p>
            <a:r>
              <a:rPr lang="hi-IN" dirty="0"/>
              <a:t>मात्रास्पर्शास्तु कौन्तेय शीतोष्णसुखदुःखदाः ।</a:t>
            </a:r>
            <a:br>
              <a:rPr lang="hi-IN" dirty="0"/>
            </a:br>
            <a:r>
              <a:rPr lang="hi-IN" dirty="0"/>
              <a:t>आगमापायिनोऽनित्यास्तांस्तितिक्षस्व भारत ॥ २</a:t>
            </a:r>
            <a:r>
              <a:rPr lang="en-US" dirty="0"/>
              <a:t>.</a:t>
            </a:r>
            <a:r>
              <a:rPr lang="hi-IN" dirty="0"/>
              <a:t>१४ ॥</a:t>
            </a:r>
            <a:endParaRPr lang="en-US" dirty="0"/>
          </a:p>
          <a:p>
            <a:pPr lvl="1"/>
            <a:r>
              <a:rPr lang="en-US" b="1" dirty="0"/>
              <a:t>O son of </a:t>
            </a:r>
            <a:r>
              <a:rPr lang="en-US" b="1" dirty="0" err="1"/>
              <a:t>Kuntī</a:t>
            </a:r>
            <a:r>
              <a:rPr lang="en-US" b="1" dirty="0"/>
              <a:t>, the nonpermanent appearance of happiness and distress, and their disappearance in due course, are like the appearance and disappearance of winter and summer seasons. They arise from sense perception, O scion of Bharata, and one must learn to tolerate them without being disturbed.</a:t>
            </a:r>
            <a:endParaRPr lang="en-US" dirty="0"/>
          </a:p>
          <a:p>
            <a:r>
              <a:rPr lang="en-US" dirty="0"/>
              <a:t>Krishna devotees go to only Krishna in case of trouble</a:t>
            </a:r>
          </a:p>
          <a:p>
            <a:pPr lvl="1"/>
            <a:r>
              <a:rPr lang="en-US" dirty="0" err="1"/>
              <a:t>Kaaliya</a:t>
            </a:r>
            <a:r>
              <a:rPr lang="en-US" dirty="0"/>
              <a:t> Snake </a:t>
            </a:r>
          </a:p>
          <a:p>
            <a:pPr lvl="1"/>
            <a:r>
              <a:rPr lang="en-US" dirty="0"/>
              <a:t>Govardhan Lila </a:t>
            </a:r>
          </a:p>
        </p:txBody>
      </p:sp>
    </p:spTree>
    <p:extLst>
      <p:ext uri="{BB962C8B-B14F-4D97-AF65-F5344CB8AC3E}">
        <p14:creationId xmlns:p14="http://schemas.microsoft.com/office/powerpoint/2010/main" val="22335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7967-9A5B-784D-81D3-D5D199CD19C6}"/>
              </a:ext>
            </a:extLst>
          </p:cNvPr>
          <p:cNvSpPr>
            <a:spLocks noGrp="1"/>
          </p:cNvSpPr>
          <p:nvPr>
            <p:ph type="title"/>
          </p:nvPr>
        </p:nvSpPr>
        <p:spPr>
          <a:xfrm>
            <a:off x="4965430" y="629268"/>
            <a:ext cx="6586491" cy="1286160"/>
          </a:xfrm>
        </p:spPr>
        <p:txBody>
          <a:bodyPr anchor="b">
            <a:normAutofit/>
          </a:bodyPr>
          <a:lstStyle/>
          <a:p>
            <a:r>
              <a:rPr lang="en-US" dirty="0"/>
              <a:t>Solution to our problems</a:t>
            </a:r>
          </a:p>
        </p:txBody>
      </p:sp>
      <p:sp>
        <p:nvSpPr>
          <p:cNvPr id="5128" name="Content Placeholder 5127">
            <a:extLst>
              <a:ext uri="{FF2B5EF4-FFF2-40B4-BE49-F238E27FC236}">
                <a16:creationId xmlns:a16="http://schemas.microsoft.com/office/drawing/2014/main" id="{298D5A8A-B0CE-43B6-9ABC-435565E834BE}"/>
              </a:ext>
            </a:extLst>
          </p:cNvPr>
          <p:cNvSpPr>
            <a:spLocks noGrp="1"/>
          </p:cNvSpPr>
          <p:nvPr>
            <p:ph idx="1"/>
          </p:nvPr>
        </p:nvSpPr>
        <p:spPr>
          <a:xfrm>
            <a:off x="4965431" y="2438400"/>
            <a:ext cx="6586489" cy="3785419"/>
          </a:xfrm>
        </p:spPr>
        <p:txBody>
          <a:bodyPr>
            <a:normAutofit/>
          </a:bodyPr>
          <a:lstStyle/>
          <a:p>
            <a:pPr marL="0" indent="0">
              <a:buNone/>
            </a:pPr>
            <a:r>
              <a:rPr lang="en-US" sz="1600" i="1" dirty="0" err="1">
                <a:latin typeface="Balaram" pitchFamily="2" charset="0"/>
              </a:rPr>
              <a:t>karäravindena</a:t>
            </a:r>
            <a:r>
              <a:rPr lang="en-US" sz="1600" i="1" dirty="0">
                <a:latin typeface="Balaram" pitchFamily="2" charset="0"/>
              </a:rPr>
              <a:t> </a:t>
            </a:r>
            <a:r>
              <a:rPr lang="en-US" sz="1600" i="1" dirty="0" err="1">
                <a:latin typeface="Balaram" pitchFamily="2" charset="0"/>
              </a:rPr>
              <a:t>padäravindam</a:t>
            </a:r>
            <a:r>
              <a:rPr lang="en-US" sz="1600" i="1" dirty="0">
                <a:latin typeface="Balaram" pitchFamily="2" charset="0"/>
              </a:rPr>
              <a:t> </a:t>
            </a:r>
            <a:r>
              <a:rPr lang="en-US" sz="1600" i="1" dirty="0" err="1">
                <a:latin typeface="Balaram" pitchFamily="2" charset="0"/>
              </a:rPr>
              <a:t>mukhäravinde</a:t>
            </a:r>
            <a:r>
              <a:rPr lang="en-US" sz="1600" i="1" dirty="0">
                <a:latin typeface="Balaram" pitchFamily="2" charset="0"/>
              </a:rPr>
              <a:t> </a:t>
            </a:r>
            <a:r>
              <a:rPr lang="en-US" sz="1600" i="1" dirty="0" err="1">
                <a:latin typeface="Balaram" pitchFamily="2" charset="0"/>
              </a:rPr>
              <a:t>viniveshayantam</a:t>
            </a:r>
            <a:endParaRPr lang="en-US" sz="1600" dirty="0">
              <a:latin typeface="Balaram" pitchFamily="2" charset="0"/>
            </a:endParaRPr>
          </a:p>
          <a:p>
            <a:pPr marL="0" indent="0">
              <a:buNone/>
            </a:pPr>
            <a:r>
              <a:rPr lang="en-US" sz="1600" i="1" dirty="0" err="1">
                <a:latin typeface="Balaram" pitchFamily="2" charset="0"/>
              </a:rPr>
              <a:t>vatasya</a:t>
            </a:r>
            <a:r>
              <a:rPr lang="en-US" sz="1600" i="1" dirty="0">
                <a:latin typeface="Balaram" pitchFamily="2" charset="0"/>
              </a:rPr>
              <a:t> </a:t>
            </a:r>
            <a:r>
              <a:rPr lang="en-US" sz="1600" i="1" dirty="0" err="1">
                <a:latin typeface="Balaram" pitchFamily="2" charset="0"/>
              </a:rPr>
              <a:t>patrasya</a:t>
            </a:r>
            <a:r>
              <a:rPr lang="en-US" sz="1600" i="1" dirty="0">
                <a:latin typeface="Balaram" pitchFamily="2" charset="0"/>
              </a:rPr>
              <a:t> </a:t>
            </a:r>
            <a:r>
              <a:rPr lang="en-US" sz="1600" i="1" dirty="0" err="1">
                <a:latin typeface="Balaram" pitchFamily="2" charset="0"/>
              </a:rPr>
              <a:t>pute</a:t>
            </a:r>
            <a:r>
              <a:rPr lang="en-US" sz="1600" i="1" dirty="0">
                <a:latin typeface="Balaram" pitchFamily="2" charset="0"/>
              </a:rPr>
              <a:t> </a:t>
            </a:r>
            <a:r>
              <a:rPr lang="en-US" sz="1600" i="1" dirty="0" err="1">
                <a:latin typeface="Balaram" pitchFamily="2" charset="0"/>
              </a:rPr>
              <a:t>shayänam</a:t>
            </a:r>
            <a:r>
              <a:rPr lang="en-US" sz="1600" i="1" dirty="0">
                <a:latin typeface="Balaram" pitchFamily="2" charset="0"/>
              </a:rPr>
              <a:t> </a:t>
            </a:r>
            <a:r>
              <a:rPr lang="en-US" sz="1600" i="1" dirty="0" err="1">
                <a:latin typeface="Balaram" pitchFamily="2" charset="0"/>
              </a:rPr>
              <a:t>bälam</a:t>
            </a:r>
            <a:r>
              <a:rPr lang="en-US" sz="1600" i="1" dirty="0">
                <a:latin typeface="Balaram" pitchFamily="2" charset="0"/>
              </a:rPr>
              <a:t> </a:t>
            </a:r>
            <a:r>
              <a:rPr lang="en-US" sz="1600" i="1" dirty="0" err="1">
                <a:latin typeface="Balaram" pitchFamily="2" charset="0"/>
              </a:rPr>
              <a:t>mukundam</a:t>
            </a:r>
            <a:r>
              <a:rPr lang="en-US" sz="1600" i="1" dirty="0">
                <a:latin typeface="Balaram" pitchFamily="2" charset="0"/>
              </a:rPr>
              <a:t> </a:t>
            </a:r>
            <a:r>
              <a:rPr lang="en-US" sz="1600" i="1" dirty="0" err="1">
                <a:latin typeface="Balaram" pitchFamily="2" charset="0"/>
              </a:rPr>
              <a:t>manasä</a:t>
            </a:r>
            <a:r>
              <a:rPr lang="en-US" sz="1600" i="1" dirty="0">
                <a:latin typeface="Balaram" pitchFamily="2" charset="0"/>
              </a:rPr>
              <a:t> </a:t>
            </a:r>
            <a:r>
              <a:rPr lang="en-US" sz="1600" i="1" dirty="0" err="1">
                <a:latin typeface="Balaram" pitchFamily="2" charset="0"/>
              </a:rPr>
              <a:t>smarämi</a:t>
            </a:r>
            <a:r>
              <a:rPr lang="en-US" sz="1600" dirty="0"/>
              <a:t> </a:t>
            </a:r>
          </a:p>
          <a:p>
            <a:pPr marL="0" indent="0">
              <a:buNone/>
            </a:pPr>
            <a:r>
              <a:rPr lang="en-US" sz="1600" b="1" dirty="0"/>
              <a:t>The one who keeps His lotus like feet on His lotus like mouth with His lotus like hand, I think of that </a:t>
            </a:r>
            <a:r>
              <a:rPr lang="en-US" sz="1600" b="1" dirty="0" err="1"/>
              <a:t>Balamukunda</a:t>
            </a:r>
            <a:r>
              <a:rPr lang="en-US" sz="1600" b="1" dirty="0"/>
              <a:t> who sleeps on the </a:t>
            </a:r>
            <a:r>
              <a:rPr lang="en-US" sz="1600" b="1" dirty="0" err="1"/>
              <a:t>vata</a:t>
            </a:r>
            <a:r>
              <a:rPr lang="en-US" sz="1600" b="1" dirty="0"/>
              <a:t> </a:t>
            </a:r>
            <a:r>
              <a:rPr lang="en-US" sz="1600" b="1" dirty="0" err="1"/>
              <a:t>patra</a:t>
            </a:r>
            <a:r>
              <a:rPr lang="en-US" sz="1600" b="1" dirty="0"/>
              <a:t>, banyan leaf</a:t>
            </a:r>
          </a:p>
          <a:p>
            <a:pPr marL="0" indent="0">
              <a:buNone/>
            </a:pPr>
            <a:r>
              <a:rPr lang="en-US" sz="1600" dirty="0"/>
              <a:t>How </a:t>
            </a:r>
            <a:r>
              <a:rPr lang="en-US" sz="1600" dirty="0" err="1"/>
              <a:t>muchever</a:t>
            </a:r>
            <a:r>
              <a:rPr lang="en-US" sz="1600" dirty="0"/>
              <a:t> problems we may have, we must do only this - </a:t>
            </a:r>
            <a:r>
              <a:rPr lang="en-US" sz="1600" i="1" dirty="0" err="1">
                <a:latin typeface="Balaram" pitchFamily="2" charset="0"/>
              </a:rPr>
              <a:t>bälam</a:t>
            </a:r>
            <a:r>
              <a:rPr lang="en-US" sz="1600" i="1" dirty="0">
                <a:latin typeface="Balaram" pitchFamily="2" charset="0"/>
              </a:rPr>
              <a:t> </a:t>
            </a:r>
            <a:r>
              <a:rPr lang="en-US" sz="1600" i="1" dirty="0" err="1">
                <a:latin typeface="Balaram" pitchFamily="2" charset="0"/>
              </a:rPr>
              <a:t>mukundam</a:t>
            </a:r>
            <a:r>
              <a:rPr lang="en-US" sz="1600" i="1" dirty="0">
                <a:latin typeface="Balaram" pitchFamily="2" charset="0"/>
              </a:rPr>
              <a:t> </a:t>
            </a:r>
            <a:r>
              <a:rPr lang="en-US" sz="1600" i="1" dirty="0" err="1">
                <a:latin typeface="Balaram" pitchFamily="2" charset="0"/>
              </a:rPr>
              <a:t>manasä</a:t>
            </a:r>
            <a:r>
              <a:rPr lang="en-US" sz="1600" i="1" dirty="0">
                <a:latin typeface="Balaram" pitchFamily="2" charset="0"/>
              </a:rPr>
              <a:t> </a:t>
            </a:r>
            <a:r>
              <a:rPr lang="en-US" sz="1600" i="1" dirty="0" err="1">
                <a:latin typeface="Balaram" pitchFamily="2" charset="0"/>
              </a:rPr>
              <a:t>smarämi</a:t>
            </a:r>
            <a:r>
              <a:rPr lang="en-US" sz="1600" i="1" dirty="0"/>
              <a:t>. </a:t>
            </a:r>
            <a:r>
              <a:rPr lang="en-US" sz="1600" dirty="0"/>
              <a:t>There is no problem, which is too big for Him. </a:t>
            </a:r>
          </a:p>
          <a:p>
            <a:endParaRPr lang="en-US" sz="2000" dirty="0"/>
          </a:p>
        </p:txBody>
      </p:sp>
      <p:pic>
        <p:nvPicPr>
          <p:cNvPr id="5124" name="Picture 4" descr="Little baby Krishna floating on a banyan leaf | Baby krishna, Little  krishna, Krishna avatar">
            <a:extLst>
              <a:ext uri="{FF2B5EF4-FFF2-40B4-BE49-F238E27FC236}">
                <a16:creationId xmlns:a16="http://schemas.microsoft.com/office/drawing/2014/main" id="{4B50EBBB-6352-7144-A95A-411F25056D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44" r="3" b="3"/>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6EC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37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GIRIVARADHARI GOPAL ✨ Artist: Vasudeva Krishna das | Radha krishna art,  Krishna leela, Radha krishna images">
            <a:extLst>
              <a:ext uri="{FF2B5EF4-FFF2-40B4-BE49-F238E27FC236}">
                <a16:creationId xmlns:a16="http://schemas.microsoft.com/office/drawing/2014/main" id="{CE89ECD7-A26A-5C49-A291-A6821B992A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934" r="1" b="19586"/>
          <a:stretch/>
        </p:blipFill>
        <p:spPr bwMode="auto">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6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7EA6-10D8-ED4A-910C-AC2D3B1B9C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E8A167-26CB-5F4C-9BC0-98F7E9489EE2}"/>
              </a:ext>
            </a:extLst>
          </p:cNvPr>
          <p:cNvSpPr>
            <a:spLocks noGrp="1"/>
          </p:cNvSpPr>
          <p:nvPr>
            <p:ph idx="1"/>
          </p:nvPr>
        </p:nvSpPr>
        <p:spPr/>
        <p:txBody>
          <a:bodyPr/>
          <a:lstStyle/>
          <a:p>
            <a:endParaRPr lang="en-US"/>
          </a:p>
        </p:txBody>
      </p:sp>
      <p:pic>
        <p:nvPicPr>
          <p:cNvPr id="3074" name="Picture 2" descr="The Serpent Kaliya--The Hidden Meaning | Krishna.org">
            <a:extLst>
              <a:ext uri="{FF2B5EF4-FFF2-40B4-BE49-F238E27FC236}">
                <a16:creationId xmlns:a16="http://schemas.microsoft.com/office/drawing/2014/main" id="{AA25BB62-425C-6C49-8A16-B7772818E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8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F216C0F-C6DF-3F45-A8BC-9112BD09B3CC}"/>
              </a:ext>
            </a:extLst>
          </p:cNvPr>
          <p:cNvSpPr>
            <a:spLocks noGrp="1"/>
          </p:cNvSpPr>
          <p:nvPr>
            <p:ph type="title"/>
          </p:nvPr>
        </p:nvSpPr>
        <p:spPr>
          <a:xfrm>
            <a:off x="7269686" y="795527"/>
            <a:ext cx="4123738" cy="1433323"/>
          </a:xfrm>
        </p:spPr>
        <p:txBody>
          <a:bodyPr>
            <a:normAutofit/>
          </a:bodyPr>
          <a:lstStyle/>
          <a:p>
            <a:r>
              <a:rPr lang="en-US" sz="3200" dirty="0" err="1"/>
              <a:t>Bhishma</a:t>
            </a:r>
            <a:r>
              <a:rPr lang="en-US" sz="3200" dirty="0"/>
              <a:t> Pitamah</a:t>
            </a:r>
          </a:p>
        </p:txBody>
      </p:sp>
      <p:sp>
        <p:nvSpPr>
          <p:cNvPr id="194" name="Rectangle 19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D8664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EE49CA11-3ED4-D94E-B398-271BA4317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2" r="9157" b="3"/>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AEDCD2-6000-7A42-BB44-E023A926DE5F}"/>
              </a:ext>
            </a:extLst>
          </p:cNvPr>
          <p:cNvSpPr>
            <a:spLocks noGrp="1"/>
          </p:cNvSpPr>
          <p:nvPr>
            <p:ph idx="1"/>
          </p:nvPr>
        </p:nvSpPr>
        <p:spPr>
          <a:xfrm>
            <a:off x="7293817" y="1959430"/>
            <a:ext cx="4099607" cy="4057196"/>
          </a:xfrm>
        </p:spPr>
        <p:txBody>
          <a:bodyPr anchor="ctr">
            <a:normAutofit/>
          </a:bodyPr>
          <a:lstStyle/>
          <a:p>
            <a:pPr>
              <a:buClr>
                <a:srgbClr val="D86649"/>
              </a:buClr>
            </a:pPr>
            <a:r>
              <a:rPr lang="en-US" sz="2400" dirty="0"/>
              <a:t>Best of the 8 Vasus</a:t>
            </a:r>
          </a:p>
          <a:p>
            <a:pPr>
              <a:buClr>
                <a:srgbClr val="D86649"/>
              </a:buClr>
            </a:pPr>
            <a:r>
              <a:rPr lang="en-US" sz="2400" dirty="0"/>
              <a:t>Son of Mother Ganga and Shantanu</a:t>
            </a:r>
          </a:p>
          <a:p>
            <a:pPr>
              <a:buClr>
                <a:srgbClr val="D86649"/>
              </a:buClr>
            </a:pPr>
            <a:r>
              <a:rPr lang="en-US" sz="2400" dirty="0"/>
              <a:t>Life full of sacrifice for father, family and empire</a:t>
            </a:r>
          </a:p>
          <a:p>
            <a:pPr>
              <a:buClr>
                <a:srgbClr val="D86649"/>
              </a:buClr>
            </a:pPr>
            <a:r>
              <a:rPr lang="en-US" sz="2400" dirty="0"/>
              <a:t>Fully surrendered devotee of Lord Krishna</a:t>
            </a:r>
          </a:p>
          <a:p>
            <a:pPr>
              <a:buClr>
                <a:srgbClr val="D86649"/>
              </a:buClr>
            </a:pPr>
            <a:r>
              <a:rPr lang="en-US" sz="2400" dirty="0"/>
              <a:t>One of the twelve </a:t>
            </a:r>
            <a:r>
              <a:rPr lang="en-US" sz="2400" dirty="0" err="1"/>
              <a:t>Mahajans</a:t>
            </a:r>
            <a:endParaRPr lang="en-US" sz="2400" dirty="0"/>
          </a:p>
        </p:txBody>
      </p:sp>
      <p:sp>
        <p:nvSpPr>
          <p:cNvPr id="4" name="AutoShape 2" descr="To what extent was Bhishma Pitamah responsible for the war of the  Mahabharata in Kurukshetra? - Quora">
            <a:extLst>
              <a:ext uri="{FF2B5EF4-FFF2-40B4-BE49-F238E27FC236}">
                <a16:creationId xmlns:a16="http://schemas.microsoft.com/office/drawing/2014/main" id="{F4B41021-AA6C-4846-A1AE-DA18E13DD9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To what extent was Bhishma Pitamah responsible for the war of the  Mahabharata in Kurukshetra? - Quora">
            <a:extLst>
              <a:ext uri="{FF2B5EF4-FFF2-40B4-BE49-F238E27FC236}">
                <a16:creationId xmlns:a16="http://schemas.microsoft.com/office/drawing/2014/main" id="{688DDC9D-6ABF-FF46-9E32-EF67B31CB67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348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DD00C-721E-2348-8631-02B1349BE4CB}"/>
              </a:ext>
            </a:extLst>
          </p:cNvPr>
          <p:cNvSpPr>
            <a:spLocks noGrp="1"/>
          </p:cNvSpPr>
          <p:nvPr>
            <p:ph type="title"/>
          </p:nvPr>
        </p:nvSpPr>
        <p:spPr>
          <a:xfrm>
            <a:off x="838201" y="345810"/>
            <a:ext cx="5120561" cy="624249"/>
          </a:xfrm>
        </p:spPr>
        <p:txBody>
          <a:bodyPr>
            <a:normAutofit fontScale="90000"/>
          </a:bodyPr>
          <a:lstStyle/>
          <a:p>
            <a:r>
              <a:rPr lang="en-US" dirty="0">
                <a:latin typeface="Balaram" pitchFamily="2" charset="0"/>
              </a:rPr>
              <a:t>Recap</a:t>
            </a:r>
            <a:r>
              <a:rPr lang="en-US" dirty="0"/>
              <a:t> </a:t>
            </a:r>
          </a:p>
        </p:txBody>
      </p:sp>
      <p:sp>
        <p:nvSpPr>
          <p:cNvPr id="3" name="Content Placeholder 2">
            <a:extLst>
              <a:ext uri="{FF2B5EF4-FFF2-40B4-BE49-F238E27FC236}">
                <a16:creationId xmlns:a16="http://schemas.microsoft.com/office/drawing/2014/main" id="{DD12B8D3-6576-594D-9BE2-76F1270011A4}"/>
              </a:ext>
            </a:extLst>
          </p:cNvPr>
          <p:cNvSpPr>
            <a:spLocks noGrp="1"/>
          </p:cNvSpPr>
          <p:nvPr>
            <p:ph idx="1"/>
          </p:nvPr>
        </p:nvSpPr>
        <p:spPr>
          <a:xfrm>
            <a:off x="420786" y="1168842"/>
            <a:ext cx="5840821" cy="5192201"/>
          </a:xfrm>
        </p:spPr>
        <p:txBody>
          <a:bodyPr>
            <a:normAutofit lnSpcReduction="10000"/>
          </a:bodyPr>
          <a:lstStyle/>
          <a:p>
            <a:pPr lvl="1"/>
            <a:r>
              <a:rPr lang="en-US" dirty="0">
                <a:latin typeface="Balaram" pitchFamily="2" charset="0"/>
              </a:rPr>
              <a:t>Duty in this age </a:t>
            </a:r>
          </a:p>
          <a:p>
            <a:pPr lvl="2"/>
            <a:r>
              <a:rPr lang="en-US" dirty="0">
                <a:latin typeface="Balaram" pitchFamily="2" charset="0"/>
              </a:rPr>
              <a:t>Lead simple life</a:t>
            </a:r>
          </a:p>
          <a:p>
            <a:pPr lvl="2"/>
            <a:r>
              <a:rPr lang="en-US" dirty="0">
                <a:latin typeface="Balaram" pitchFamily="2" charset="0"/>
              </a:rPr>
              <a:t>Don’t waste time in mental concoction</a:t>
            </a:r>
          </a:p>
          <a:p>
            <a:pPr lvl="2"/>
            <a:r>
              <a:rPr lang="en-US" dirty="0">
                <a:latin typeface="Balaram" pitchFamily="2" charset="0"/>
              </a:rPr>
              <a:t>Utilize time in </a:t>
            </a:r>
            <a:r>
              <a:rPr lang="en-US" i="1" dirty="0">
                <a:latin typeface="Balaram" pitchFamily="2" charset="0"/>
              </a:rPr>
              <a:t>serious</a:t>
            </a:r>
            <a:r>
              <a:rPr lang="en-US" dirty="0">
                <a:latin typeface="Balaram" pitchFamily="2" charset="0"/>
              </a:rPr>
              <a:t> study of Bhagavatam</a:t>
            </a:r>
          </a:p>
          <a:p>
            <a:pPr lvl="1"/>
            <a:r>
              <a:rPr lang="en-US" dirty="0">
                <a:latin typeface="Balaram" pitchFamily="2" charset="0"/>
              </a:rPr>
              <a:t>Medicine for this age</a:t>
            </a:r>
          </a:p>
          <a:p>
            <a:pPr lvl="2"/>
            <a:r>
              <a:rPr lang="en-US" dirty="0">
                <a:latin typeface="Balaram" pitchFamily="2" charset="0"/>
              </a:rPr>
              <a:t>Hear, Study and Contemplate</a:t>
            </a:r>
          </a:p>
          <a:p>
            <a:pPr lvl="2"/>
            <a:r>
              <a:rPr lang="en-US" dirty="0">
                <a:latin typeface="Balaram" pitchFamily="2" charset="0"/>
              </a:rPr>
              <a:t>Heart is meant for Krishna</a:t>
            </a:r>
          </a:p>
          <a:p>
            <a:pPr lvl="1"/>
            <a:r>
              <a:rPr lang="en-US" dirty="0">
                <a:latin typeface="Balaram" pitchFamily="2" charset="0"/>
              </a:rPr>
              <a:t>Solution to our dissatisfaction</a:t>
            </a:r>
          </a:p>
          <a:p>
            <a:pPr lvl="2"/>
            <a:r>
              <a:rPr lang="en-US" dirty="0">
                <a:latin typeface="Balaram" pitchFamily="2" charset="0"/>
              </a:rPr>
              <a:t>Spirit cannot be happy with matter. </a:t>
            </a:r>
          </a:p>
          <a:p>
            <a:pPr lvl="2"/>
            <a:r>
              <a:rPr lang="en-US" dirty="0">
                <a:latin typeface="Balaram" pitchFamily="2" charset="0"/>
              </a:rPr>
              <a:t>Glorify Lord Sri Krishna</a:t>
            </a:r>
          </a:p>
          <a:p>
            <a:pPr lvl="1"/>
            <a:r>
              <a:rPr lang="en-US" dirty="0">
                <a:latin typeface="Balaram" pitchFamily="2" charset="0"/>
              </a:rPr>
              <a:t>What is Real Wealth </a:t>
            </a:r>
          </a:p>
          <a:p>
            <a:pPr lvl="2"/>
            <a:r>
              <a:rPr lang="en-US" dirty="0">
                <a:latin typeface="Balaram" pitchFamily="2" charset="0"/>
              </a:rPr>
              <a:t>Pleasing Krishna pleases everyone</a:t>
            </a:r>
          </a:p>
          <a:p>
            <a:pPr lvl="2"/>
            <a:r>
              <a:rPr lang="en-US" dirty="0">
                <a:latin typeface="Balaram" pitchFamily="2" charset="0"/>
              </a:rPr>
              <a:t>Laxmi or Durga</a:t>
            </a:r>
          </a:p>
          <a:p>
            <a:pPr lvl="2"/>
            <a:r>
              <a:rPr lang="en-US" dirty="0">
                <a:latin typeface="Balaram" pitchFamily="2" charset="0"/>
              </a:rPr>
              <a:t>Remembrance of Krishna </a:t>
            </a:r>
          </a:p>
        </p:txBody>
      </p:sp>
      <p:sp>
        <p:nvSpPr>
          <p:cNvPr id="80" name="Oval 7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Image result for mahavishnu goswami maharaj">
            <a:extLst>
              <a:ext uri="{FF2B5EF4-FFF2-40B4-BE49-F238E27FC236}">
                <a16:creationId xmlns:a16="http://schemas.microsoft.com/office/drawing/2014/main" id="{7AD4A3C5-0977-A04E-A6A9-8ADF6F3E6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4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82" name="Arc 8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0" name="Picture 2" descr="Image result for Radha Neel Madhava">
            <a:extLst>
              <a:ext uri="{FF2B5EF4-FFF2-40B4-BE49-F238E27FC236}">
                <a16:creationId xmlns:a16="http://schemas.microsoft.com/office/drawing/2014/main" id="{D8350307-19FB-9740-B664-1218A72381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41" r="1" b="14641"/>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4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6C0F-C6DF-3F45-A8BC-9112BD09B3CC}"/>
              </a:ext>
            </a:extLst>
          </p:cNvPr>
          <p:cNvSpPr>
            <a:spLocks noGrp="1"/>
          </p:cNvSpPr>
          <p:nvPr>
            <p:ph type="title"/>
          </p:nvPr>
        </p:nvSpPr>
        <p:spPr>
          <a:xfrm>
            <a:off x="7269686" y="795527"/>
            <a:ext cx="4123738" cy="1433323"/>
          </a:xfrm>
        </p:spPr>
        <p:txBody>
          <a:bodyPr>
            <a:normAutofit/>
          </a:bodyPr>
          <a:lstStyle/>
          <a:p>
            <a:r>
              <a:rPr lang="hi-IN" sz="3200" dirty="0"/>
              <a:t>भीष्म पितामह</a:t>
            </a:r>
            <a:endParaRPr lang="en-US" sz="3200" dirty="0"/>
          </a:p>
        </p:txBody>
      </p:sp>
      <p:pic>
        <p:nvPicPr>
          <p:cNvPr id="2054" name="Picture 6">
            <a:extLst>
              <a:ext uri="{FF2B5EF4-FFF2-40B4-BE49-F238E27FC236}">
                <a16:creationId xmlns:a16="http://schemas.microsoft.com/office/drawing/2014/main" id="{EE49CA11-3ED4-D94E-B398-271BA4317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2" r="9157" b="3"/>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AEDCD2-6000-7A42-BB44-E023A926DE5F}"/>
              </a:ext>
            </a:extLst>
          </p:cNvPr>
          <p:cNvSpPr>
            <a:spLocks noGrp="1"/>
          </p:cNvSpPr>
          <p:nvPr>
            <p:ph idx="1"/>
          </p:nvPr>
        </p:nvSpPr>
        <p:spPr>
          <a:xfrm>
            <a:off x="7293817" y="1975758"/>
            <a:ext cx="4099607" cy="4040868"/>
          </a:xfrm>
        </p:spPr>
        <p:txBody>
          <a:bodyPr anchor="ctr">
            <a:normAutofit/>
          </a:bodyPr>
          <a:lstStyle/>
          <a:p>
            <a:pPr>
              <a:buClr>
                <a:srgbClr val="D86649"/>
              </a:buClr>
            </a:pPr>
            <a:r>
              <a:rPr lang="hi-IN" sz="2400" dirty="0"/>
              <a:t>आठ वसुओं में से श्रेष्ठ</a:t>
            </a:r>
            <a:endParaRPr lang="en-US" sz="2400" dirty="0"/>
          </a:p>
          <a:p>
            <a:pPr>
              <a:buClr>
                <a:srgbClr val="D86649"/>
              </a:buClr>
            </a:pPr>
            <a:r>
              <a:rPr lang="hi-IN" sz="2400" dirty="0"/>
              <a:t>माँ गंगा और शांतनु के पुत्र</a:t>
            </a:r>
            <a:endParaRPr lang="en-US" sz="2400" dirty="0"/>
          </a:p>
          <a:p>
            <a:pPr>
              <a:buClr>
                <a:srgbClr val="D86649"/>
              </a:buClr>
            </a:pPr>
            <a:r>
              <a:rPr lang="hi-IN" sz="2400" dirty="0"/>
              <a:t>पिता, परिवार और साम्राज्य के लिए बलिदान से भरा जीवन</a:t>
            </a:r>
            <a:endParaRPr lang="en-US" sz="2400" dirty="0"/>
          </a:p>
          <a:p>
            <a:pPr>
              <a:buClr>
                <a:srgbClr val="D86649"/>
              </a:buClr>
            </a:pPr>
            <a:r>
              <a:rPr lang="hi-IN" sz="2400" dirty="0"/>
              <a:t>पूरी तरह से भगवान कृष्ण के भक्त</a:t>
            </a:r>
            <a:endParaRPr lang="en-US" sz="2400" dirty="0"/>
          </a:p>
          <a:p>
            <a:pPr>
              <a:buClr>
                <a:srgbClr val="D86649"/>
              </a:buClr>
            </a:pPr>
            <a:r>
              <a:rPr lang="hi-IN" sz="2400" dirty="0"/>
              <a:t>बारह महाजनों में से एक</a:t>
            </a:r>
            <a:endParaRPr lang="en-US" sz="2400" dirty="0"/>
          </a:p>
        </p:txBody>
      </p:sp>
      <p:sp>
        <p:nvSpPr>
          <p:cNvPr id="4" name="AutoShape 2" descr="To what extent was Bhishma Pitamah responsible for the war of the  Mahabharata in Kurukshetra? - Quora">
            <a:extLst>
              <a:ext uri="{FF2B5EF4-FFF2-40B4-BE49-F238E27FC236}">
                <a16:creationId xmlns:a16="http://schemas.microsoft.com/office/drawing/2014/main" id="{F4B41021-AA6C-4846-A1AE-DA18E13DD9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To what extent was Bhishma Pitamah responsible for the war of the  Mahabharata in Kurukshetra? - Quora">
            <a:extLst>
              <a:ext uri="{FF2B5EF4-FFF2-40B4-BE49-F238E27FC236}">
                <a16:creationId xmlns:a16="http://schemas.microsoft.com/office/drawing/2014/main" id="{688DDC9D-6ABF-FF46-9E32-EF67B31CB67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0651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331-BB8C-9E42-AADD-9D290028C8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1AF29-D4A9-5B4F-8E31-D99B9ACF9AC5}"/>
              </a:ext>
            </a:extLst>
          </p:cNvPr>
          <p:cNvSpPr>
            <a:spLocks noGrp="1"/>
          </p:cNvSpPr>
          <p:nvPr>
            <p:ph idx="1"/>
          </p:nvPr>
        </p:nvSpPr>
        <p:spPr/>
        <p:txBody>
          <a:bodyPr/>
          <a:lstStyle/>
          <a:p>
            <a:endParaRPr lang="en-US"/>
          </a:p>
        </p:txBody>
      </p:sp>
      <p:pic>
        <p:nvPicPr>
          <p:cNvPr id="2052" name="Picture 4">
            <a:extLst>
              <a:ext uri="{FF2B5EF4-FFF2-40B4-BE49-F238E27FC236}">
                <a16:creationId xmlns:a16="http://schemas.microsoft.com/office/drawing/2014/main" id="{476B2A88-D687-5C46-87A6-1EFD3E71C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0"/>
            <a:ext cx="9701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5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FEE6A56-12AA-C64D-B7BC-21B127560088}"/>
              </a:ext>
            </a:extLst>
          </p:cNvPr>
          <p:cNvSpPr>
            <a:spLocks noGrp="1"/>
          </p:cNvSpPr>
          <p:nvPr>
            <p:ph type="title"/>
          </p:nvPr>
        </p:nvSpPr>
        <p:spPr>
          <a:xfrm>
            <a:off x="888630" y="4563895"/>
            <a:ext cx="5109005" cy="1777829"/>
          </a:xfrm>
        </p:spPr>
        <p:txBody>
          <a:bodyPr>
            <a:normAutofit/>
          </a:bodyPr>
          <a:lstStyle/>
          <a:p>
            <a:pPr algn="r"/>
            <a:r>
              <a:rPr lang="en-US" sz="4000" dirty="0"/>
              <a:t>Ganga and Shantanu -&gt; </a:t>
            </a:r>
            <a:br>
              <a:rPr lang="en-US" sz="4000" dirty="0"/>
            </a:br>
            <a:r>
              <a:rPr lang="en-US" sz="4000" dirty="0" err="1"/>
              <a:t>Devavrata</a:t>
            </a:r>
            <a:endParaRPr lang="en-US" sz="4000" dirty="0"/>
          </a:p>
        </p:txBody>
      </p:sp>
      <p:pic>
        <p:nvPicPr>
          <p:cNvPr id="3074" name="Picture 2" descr="Mahabharata - Chapter 003 - The Story of Shantanu and Ganga - Told by  Sriram Raghavan">
            <a:extLst>
              <a:ext uri="{FF2B5EF4-FFF2-40B4-BE49-F238E27FC236}">
                <a16:creationId xmlns:a16="http://schemas.microsoft.com/office/drawing/2014/main" id="{EA5488DA-2FB0-7D48-BBA8-C546BDFE45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45"/>
          <a:stretch/>
        </p:blipFill>
        <p:spPr bwMode="auto">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King Shantanu Bhishma-The Tragic Character of Mahabharata- Part II People |">
            <a:extLst>
              <a:ext uri="{FF2B5EF4-FFF2-40B4-BE49-F238E27FC236}">
                <a16:creationId xmlns:a16="http://schemas.microsoft.com/office/drawing/2014/main" id="{DD015145-319D-7D48-9F6C-FEBAABA229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4" b="3"/>
          <a:stretch/>
        </p:blipFill>
        <p:spPr bwMode="auto">
          <a:xfrm>
            <a:off x="6176435" y="10"/>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CE2E9C3-8748-DC4C-9329-17F6119419E5}"/>
              </a:ext>
            </a:extLst>
          </p:cNvPr>
          <p:cNvSpPr>
            <a:spLocks noGrp="1"/>
          </p:cNvSpPr>
          <p:nvPr>
            <p:ph idx="1"/>
          </p:nvPr>
        </p:nvSpPr>
        <p:spPr>
          <a:xfrm>
            <a:off x="6191776" y="4358941"/>
            <a:ext cx="5208544" cy="1982782"/>
          </a:xfrm>
        </p:spPr>
        <p:txBody>
          <a:bodyPr anchor="ctr">
            <a:normAutofit fontScale="85000" lnSpcReduction="10000"/>
          </a:bodyPr>
          <a:lstStyle/>
          <a:p>
            <a:r>
              <a:rPr lang="en-US" sz="1800" dirty="0"/>
              <a:t>Cow stealing by Vasus </a:t>
            </a:r>
          </a:p>
          <a:p>
            <a:r>
              <a:rPr lang="en-US" sz="1800" dirty="0"/>
              <a:t>Ganges accepts to be mother </a:t>
            </a:r>
          </a:p>
          <a:p>
            <a:r>
              <a:rPr lang="en-US" sz="1800" dirty="0"/>
              <a:t>King </a:t>
            </a:r>
            <a:r>
              <a:rPr lang="en-US" sz="1800" dirty="0" err="1"/>
              <a:t>Mahabhisha</a:t>
            </a:r>
            <a:r>
              <a:rPr lang="en-US" sz="1800" dirty="0"/>
              <a:t> in previous life visited heaven and exchanged loving glance with Ganga – Ganga cursed</a:t>
            </a:r>
          </a:p>
          <a:p>
            <a:r>
              <a:rPr lang="en-US" sz="1800" dirty="0"/>
              <a:t>Shantanu while hunting meets Ganga and agrees to all marriage conditions – no questions asked – yes Madam!</a:t>
            </a:r>
          </a:p>
          <a:p>
            <a:r>
              <a:rPr lang="en-US" sz="1800" dirty="0"/>
              <a:t>Mother Ganga drowns her children in river Ganges  </a:t>
            </a:r>
          </a:p>
        </p:txBody>
      </p:sp>
    </p:spTree>
    <p:extLst>
      <p:ext uri="{BB962C8B-B14F-4D97-AF65-F5344CB8AC3E}">
        <p14:creationId xmlns:p14="http://schemas.microsoft.com/office/powerpoint/2010/main" val="95197645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6A56-12AA-C64D-B7BC-21B127560088}"/>
              </a:ext>
            </a:extLst>
          </p:cNvPr>
          <p:cNvSpPr>
            <a:spLocks noGrp="1"/>
          </p:cNvSpPr>
          <p:nvPr>
            <p:ph type="title"/>
          </p:nvPr>
        </p:nvSpPr>
        <p:spPr>
          <a:xfrm>
            <a:off x="888630" y="4563895"/>
            <a:ext cx="5109005" cy="1777829"/>
          </a:xfrm>
        </p:spPr>
        <p:txBody>
          <a:bodyPr>
            <a:normAutofit/>
          </a:bodyPr>
          <a:lstStyle/>
          <a:p>
            <a:pPr algn="r"/>
            <a:r>
              <a:rPr lang="hi-IN" sz="4000" dirty="0"/>
              <a:t>गंगा और शांतनु</a:t>
            </a:r>
            <a:r>
              <a:rPr lang="en-US" sz="4000" dirty="0"/>
              <a:t> -&gt; </a:t>
            </a:r>
            <a:br>
              <a:rPr lang="en-US" sz="4000" dirty="0"/>
            </a:br>
            <a:r>
              <a:rPr lang="hi-IN" sz="4000" dirty="0"/>
              <a:t>देवव्रत</a:t>
            </a:r>
            <a:endParaRPr lang="en-US" sz="4000" dirty="0"/>
          </a:p>
        </p:txBody>
      </p:sp>
      <p:pic>
        <p:nvPicPr>
          <p:cNvPr id="3074" name="Picture 2" descr="Mahabharata - Chapter 003 - The Story of Shantanu and Ganga - Told by  Sriram Raghavan">
            <a:extLst>
              <a:ext uri="{FF2B5EF4-FFF2-40B4-BE49-F238E27FC236}">
                <a16:creationId xmlns:a16="http://schemas.microsoft.com/office/drawing/2014/main" id="{EA5488DA-2FB0-7D48-BBA8-C546BDFE45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045"/>
          <a:stretch/>
        </p:blipFill>
        <p:spPr bwMode="auto">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King Shantanu Bhishma-The Tragic Character of Mahabharata- Part II People |">
            <a:extLst>
              <a:ext uri="{FF2B5EF4-FFF2-40B4-BE49-F238E27FC236}">
                <a16:creationId xmlns:a16="http://schemas.microsoft.com/office/drawing/2014/main" id="{DD015145-319D-7D48-9F6C-FEBAABA229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814" b="3"/>
          <a:stretch/>
        </p:blipFill>
        <p:spPr bwMode="auto">
          <a:xfrm>
            <a:off x="6176435" y="10"/>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CE2E9C3-8748-DC4C-9329-17F6119419E5}"/>
              </a:ext>
            </a:extLst>
          </p:cNvPr>
          <p:cNvSpPr>
            <a:spLocks noGrp="1"/>
          </p:cNvSpPr>
          <p:nvPr>
            <p:ph idx="1"/>
          </p:nvPr>
        </p:nvSpPr>
        <p:spPr>
          <a:xfrm>
            <a:off x="6191776" y="4358941"/>
            <a:ext cx="5208544" cy="1982782"/>
          </a:xfrm>
        </p:spPr>
        <p:txBody>
          <a:bodyPr anchor="ctr">
            <a:normAutofit fontScale="85000" lnSpcReduction="20000"/>
          </a:bodyPr>
          <a:lstStyle/>
          <a:p>
            <a:r>
              <a:rPr lang="hi-IN" sz="1800" dirty="0"/>
              <a:t>वसुओं द्वारा गाय की चोरी</a:t>
            </a:r>
            <a:r>
              <a:rPr lang="en-US" sz="1800" dirty="0"/>
              <a:t> </a:t>
            </a:r>
          </a:p>
          <a:p>
            <a:r>
              <a:rPr lang="hi-IN" sz="1800" dirty="0"/>
              <a:t>गंगा माँ बनना स्वीकार करती है</a:t>
            </a:r>
            <a:r>
              <a:rPr lang="en-US" sz="1800" dirty="0"/>
              <a:t> </a:t>
            </a:r>
          </a:p>
          <a:p>
            <a:r>
              <a:rPr lang="hi-IN" sz="1800" dirty="0"/>
              <a:t>पूर्व जन्म में राजा महाभिषेक ने स्वर्ग का दौरा किया और गंगा के साथ प्रेमपूर्ण नज़रिया का आदान-प्रदान किया</a:t>
            </a:r>
            <a:r>
              <a:rPr lang="en-US" sz="1800" dirty="0"/>
              <a:t> - </a:t>
            </a:r>
            <a:r>
              <a:rPr lang="hi-IN" sz="1800" dirty="0"/>
              <a:t>गंगा को श्राप</a:t>
            </a:r>
            <a:endParaRPr lang="en-US" sz="1800" dirty="0"/>
          </a:p>
          <a:p>
            <a:r>
              <a:rPr lang="hi-IN" sz="1800" dirty="0"/>
              <a:t>शिकार करते समय शांतनु गंगा से मिलते हैं और शादी की सभी शर्तों पर सहमत होते हैं - कोई सवाल नहीं - हाँ मैडम!</a:t>
            </a:r>
            <a:endParaRPr lang="en-US" sz="1800" dirty="0"/>
          </a:p>
          <a:p>
            <a:r>
              <a:rPr lang="hi-IN" sz="1800" dirty="0"/>
              <a:t>माँ गंगा अपने बच्चों को गंगा नदी में डुबो देती हैं</a:t>
            </a:r>
            <a:r>
              <a:rPr lang="en-US" sz="1800" dirty="0"/>
              <a:t>  </a:t>
            </a:r>
          </a:p>
        </p:txBody>
      </p:sp>
    </p:spTree>
    <p:extLst>
      <p:ext uri="{BB962C8B-B14F-4D97-AF65-F5344CB8AC3E}">
        <p14:creationId xmlns:p14="http://schemas.microsoft.com/office/powerpoint/2010/main" val="1041522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A95DA48-FE84-B747-9B55-F138AD6A7060}"/>
              </a:ext>
            </a:extLst>
          </p:cNvPr>
          <p:cNvSpPr>
            <a:spLocks noGrp="1"/>
          </p:cNvSpPr>
          <p:nvPr>
            <p:ph type="title"/>
          </p:nvPr>
        </p:nvSpPr>
        <p:spPr>
          <a:xfrm>
            <a:off x="888630" y="4563895"/>
            <a:ext cx="5109005" cy="1777829"/>
          </a:xfrm>
        </p:spPr>
        <p:txBody>
          <a:bodyPr>
            <a:normAutofit/>
          </a:bodyPr>
          <a:lstStyle/>
          <a:p>
            <a:pPr algn="r"/>
            <a:r>
              <a:rPr lang="en-US" sz="4000" dirty="0" err="1"/>
              <a:t>Satyavati</a:t>
            </a:r>
            <a:r>
              <a:rPr lang="en-US" sz="4000" dirty="0"/>
              <a:t> and Shantanu -&gt; Great Vow of </a:t>
            </a:r>
            <a:r>
              <a:rPr lang="en-US" sz="4000" dirty="0" err="1"/>
              <a:t>Bhisma</a:t>
            </a:r>
            <a:endParaRPr lang="en-US" sz="4000" dirty="0"/>
          </a:p>
        </p:txBody>
      </p:sp>
      <p:pic>
        <p:nvPicPr>
          <p:cNvPr id="5" name="Picture 6">
            <a:extLst>
              <a:ext uri="{FF2B5EF4-FFF2-40B4-BE49-F238E27FC236}">
                <a16:creationId xmlns:a16="http://schemas.microsoft.com/office/drawing/2014/main" id="{D72EDD09-26BD-C244-929A-207663F2B8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37"/>
          <a:stretch/>
        </p:blipFill>
        <p:spPr bwMode="auto">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extLst>
            <a:ext uri="{909E8E84-426E-40DD-AFC4-6F175D3DCCD1}">
              <a14:hiddenFill xmlns:a14="http://schemas.microsoft.com/office/drawing/2010/main">
                <a:solidFill>
                  <a:srgbClr val="FFFFFF"/>
                </a:solidFill>
              </a14:hiddenFill>
            </a:ext>
          </a:extLst>
        </p:spPr>
      </p:pic>
      <p:pic>
        <p:nvPicPr>
          <p:cNvPr id="4098" name="Picture 2" descr="King Shantanu by C.S. Shah">
            <a:extLst>
              <a:ext uri="{FF2B5EF4-FFF2-40B4-BE49-F238E27FC236}">
                <a16:creationId xmlns:a16="http://schemas.microsoft.com/office/drawing/2014/main" id="{7F079375-C4C9-F245-9FD7-B4EC439940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18" r="1" b="1"/>
          <a:stretch/>
        </p:blipFill>
        <p:spPr bwMode="auto">
          <a:xfrm>
            <a:off x="6176435" y="10"/>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EBC3D7-3F96-C84A-8CBA-B3D5B7ED9E1E}"/>
              </a:ext>
            </a:extLst>
          </p:cNvPr>
          <p:cNvSpPr>
            <a:spLocks noGrp="1"/>
          </p:cNvSpPr>
          <p:nvPr>
            <p:ph idx="1"/>
          </p:nvPr>
        </p:nvSpPr>
        <p:spPr>
          <a:xfrm>
            <a:off x="6191776" y="4571423"/>
            <a:ext cx="5208544" cy="1770300"/>
          </a:xfrm>
        </p:spPr>
        <p:txBody>
          <a:bodyPr anchor="ctr">
            <a:normAutofit lnSpcReduction="10000"/>
          </a:bodyPr>
          <a:lstStyle/>
          <a:p>
            <a:r>
              <a:rPr lang="en-US" sz="1800" dirty="0"/>
              <a:t>Shantanu got </a:t>
            </a:r>
            <a:r>
              <a:rPr lang="en-US" sz="1800" dirty="0" err="1"/>
              <a:t>Devavrata</a:t>
            </a:r>
            <a:r>
              <a:rPr lang="en-US" sz="1800" dirty="0"/>
              <a:t> but Ganga left</a:t>
            </a:r>
          </a:p>
          <a:p>
            <a:r>
              <a:rPr lang="en-US" sz="1800" dirty="0"/>
              <a:t>Shantanu declares </a:t>
            </a:r>
            <a:r>
              <a:rPr lang="en-US" sz="1800" dirty="0" err="1"/>
              <a:t>Devavrata</a:t>
            </a:r>
            <a:r>
              <a:rPr lang="en-US" sz="1800" dirty="0"/>
              <a:t> the heir </a:t>
            </a:r>
          </a:p>
          <a:p>
            <a:r>
              <a:rPr lang="en-US" sz="1800" dirty="0"/>
              <a:t>Shantanu falls in love with fisherman’s daughter</a:t>
            </a:r>
          </a:p>
          <a:p>
            <a:r>
              <a:rPr lang="en-US" sz="1800" dirty="0" err="1"/>
              <a:t>Satyavati</a:t>
            </a:r>
            <a:r>
              <a:rPr lang="en-US" sz="1800" dirty="0"/>
              <a:t> father’s marriage conditions</a:t>
            </a:r>
          </a:p>
          <a:p>
            <a:r>
              <a:rPr lang="en-US" sz="1800" dirty="0" err="1"/>
              <a:t>Devavrata</a:t>
            </a:r>
            <a:r>
              <a:rPr lang="en-US" sz="1800" dirty="0"/>
              <a:t> takes vow for the pleasure of father</a:t>
            </a:r>
          </a:p>
        </p:txBody>
      </p:sp>
    </p:spTree>
    <p:extLst>
      <p:ext uri="{BB962C8B-B14F-4D97-AF65-F5344CB8AC3E}">
        <p14:creationId xmlns:p14="http://schemas.microsoft.com/office/powerpoint/2010/main" val="30081723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DA48-FE84-B747-9B55-F138AD6A7060}"/>
              </a:ext>
            </a:extLst>
          </p:cNvPr>
          <p:cNvSpPr>
            <a:spLocks noGrp="1"/>
          </p:cNvSpPr>
          <p:nvPr>
            <p:ph type="title"/>
          </p:nvPr>
        </p:nvSpPr>
        <p:spPr>
          <a:xfrm>
            <a:off x="888630" y="4563895"/>
            <a:ext cx="5109005" cy="1777829"/>
          </a:xfrm>
        </p:spPr>
        <p:txBody>
          <a:bodyPr>
            <a:normAutofit/>
          </a:bodyPr>
          <a:lstStyle/>
          <a:p>
            <a:pPr algn="r"/>
            <a:r>
              <a:rPr lang="hi-IN" sz="4000" dirty="0"/>
              <a:t>सत्यवती और शांतनु</a:t>
            </a:r>
            <a:r>
              <a:rPr lang="en-US" sz="4000" dirty="0"/>
              <a:t> -&gt; </a:t>
            </a:r>
            <a:r>
              <a:rPr lang="hi-IN" sz="4000" dirty="0"/>
              <a:t>भीष्म का महान व्रत</a:t>
            </a:r>
            <a:r>
              <a:rPr lang="en-US" sz="4000" dirty="0"/>
              <a:t> </a:t>
            </a:r>
          </a:p>
        </p:txBody>
      </p:sp>
      <p:pic>
        <p:nvPicPr>
          <p:cNvPr id="5" name="Picture 6">
            <a:extLst>
              <a:ext uri="{FF2B5EF4-FFF2-40B4-BE49-F238E27FC236}">
                <a16:creationId xmlns:a16="http://schemas.microsoft.com/office/drawing/2014/main" id="{D72EDD09-26BD-C244-929A-207663F2B8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37"/>
          <a:stretch/>
        </p:blipFill>
        <p:spPr bwMode="auto">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extLst>
            <a:ext uri="{909E8E84-426E-40DD-AFC4-6F175D3DCCD1}">
              <a14:hiddenFill xmlns:a14="http://schemas.microsoft.com/office/drawing/2010/main">
                <a:solidFill>
                  <a:srgbClr val="FFFFFF"/>
                </a:solidFill>
              </a14:hiddenFill>
            </a:ext>
          </a:extLst>
        </p:spPr>
      </p:pic>
      <p:pic>
        <p:nvPicPr>
          <p:cNvPr id="4098" name="Picture 2" descr="King Shantanu by C.S. Shah">
            <a:extLst>
              <a:ext uri="{FF2B5EF4-FFF2-40B4-BE49-F238E27FC236}">
                <a16:creationId xmlns:a16="http://schemas.microsoft.com/office/drawing/2014/main" id="{7F079375-C4C9-F245-9FD7-B4EC439940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18" r="1" b="1"/>
          <a:stretch/>
        </p:blipFill>
        <p:spPr bwMode="auto">
          <a:xfrm>
            <a:off x="6176435" y="10"/>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EBC3D7-3F96-C84A-8CBA-B3D5B7ED9E1E}"/>
              </a:ext>
            </a:extLst>
          </p:cNvPr>
          <p:cNvSpPr>
            <a:spLocks noGrp="1"/>
          </p:cNvSpPr>
          <p:nvPr>
            <p:ph idx="1"/>
          </p:nvPr>
        </p:nvSpPr>
        <p:spPr>
          <a:xfrm>
            <a:off x="6191776" y="4571423"/>
            <a:ext cx="5208544" cy="1770300"/>
          </a:xfrm>
        </p:spPr>
        <p:txBody>
          <a:bodyPr anchor="ctr">
            <a:normAutofit lnSpcReduction="10000"/>
          </a:bodyPr>
          <a:lstStyle/>
          <a:p>
            <a:r>
              <a:rPr lang="hi-IN" sz="1800" dirty="0"/>
              <a:t>शांतनु को देवव्रत मिला लेकिन गंगा ने छोड़ दिया</a:t>
            </a:r>
            <a:endParaRPr lang="en-US" sz="1800" dirty="0"/>
          </a:p>
          <a:p>
            <a:r>
              <a:rPr lang="hi-IN" sz="1800" dirty="0"/>
              <a:t>शांतनु ने देवव्रत को उत्तराधिकारी घोषित किया</a:t>
            </a:r>
            <a:r>
              <a:rPr lang="en-US" sz="1800" dirty="0"/>
              <a:t> </a:t>
            </a:r>
          </a:p>
          <a:p>
            <a:r>
              <a:rPr lang="hi-IN" sz="1800" dirty="0"/>
              <a:t>शांतनु को मछुआरे की बेटी से प्यार हो गया</a:t>
            </a:r>
            <a:endParaRPr lang="en-US" sz="1800" dirty="0"/>
          </a:p>
          <a:p>
            <a:r>
              <a:rPr lang="hi-IN" sz="1800" dirty="0"/>
              <a:t>सत्यवती पिता की शादी की शर्तें</a:t>
            </a:r>
            <a:endParaRPr lang="en-US" sz="1800" dirty="0"/>
          </a:p>
          <a:p>
            <a:r>
              <a:rPr lang="hi-IN" sz="1800" dirty="0"/>
              <a:t>देवव्रत पिता के सुख के लिए संकल्प लेते हैं</a:t>
            </a:r>
            <a:endParaRPr lang="en-US" sz="1800" dirty="0"/>
          </a:p>
        </p:txBody>
      </p:sp>
    </p:spTree>
    <p:extLst>
      <p:ext uri="{BB962C8B-B14F-4D97-AF65-F5344CB8AC3E}">
        <p14:creationId xmlns:p14="http://schemas.microsoft.com/office/powerpoint/2010/main" val="1569269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6" name="Content Placeholder 5125">
            <a:extLst>
              <a:ext uri="{FF2B5EF4-FFF2-40B4-BE49-F238E27FC236}">
                <a16:creationId xmlns:a16="http://schemas.microsoft.com/office/drawing/2014/main" id="{675D7DE3-6F8F-49DE-AA7F-2E7027FEF316}"/>
              </a:ext>
            </a:extLst>
          </p:cNvPr>
          <p:cNvSpPr>
            <a:spLocks noGrp="1"/>
          </p:cNvSpPr>
          <p:nvPr>
            <p:ph idx="1"/>
          </p:nvPr>
        </p:nvSpPr>
        <p:spPr>
          <a:xfrm>
            <a:off x="8431731" y="182880"/>
            <a:ext cx="3154275" cy="5775793"/>
          </a:xfrm>
        </p:spPr>
        <p:txBody>
          <a:bodyPr>
            <a:normAutofit/>
          </a:bodyPr>
          <a:lstStyle/>
          <a:p>
            <a:pPr marL="0" indent="0">
              <a:buNone/>
            </a:pPr>
            <a:r>
              <a:rPr lang="en-US" dirty="0"/>
              <a:t>Fulfilling my vow and sacrificing His own promise, He got down from the chariot, took up its wheel, and ran towards me hurriedly, just as a lion goes to kill an elephant. He even dropped His outer garment on the way.</a:t>
            </a:r>
            <a:r>
              <a:rPr lang="en-US" b="1" dirty="0"/>
              <a:t> </a:t>
            </a:r>
            <a:r>
              <a:rPr lang="en-US" dirty="0"/>
              <a:t>[SB 1.9.37]</a:t>
            </a:r>
            <a:endParaRPr lang="en-US" sz="2000" dirty="0"/>
          </a:p>
        </p:txBody>
      </p:sp>
      <p:sp>
        <p:nvSpPr>
          <p:cNvPr id="139" name="Rectangle 13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hishma Pratigya - Shantanu, Satyavati &amp; Bhishma's Vow">
            <a:extLst>
              <a:ext uri="{FF2B5EF4-FFF2-40B4-BE49-F238E27FC236}">
                <a16:creationId xmlns:a16="http://schemas.microsoft.com/office/drawing/2014/main" id="{A7591FAA-1720-5341-9C22-416F6D474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7942"/>
            <a:ext cx="8316778" cy="626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hishma Pratigya - Shantanu, Satyavati &amp; Bhishma's Vow">
            <a:extLst>
              <a:ext uri="{FF2B5EF4-FFF2-40B4-BE49-F238E27FC236}">
                <a16:creationId xmlns:a16="http://schemas.microsoft.com/office/drawing/2014/main" id="{A7591FAA-1720-5341-9C22-416F6D474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7942"/>
            <a:ext cx="12192003" cy="626586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F78CF48-AC35-134A-A5A9-7E762A268B34}"/>
              </a:ext>
            </a:extLst>
          </p:cNvPr>
          <p:cNvPicPr>
            <a:picLocks noChangeAspect="1"/>
          </p:cNvPicPr>
          <p:nvPr/>
        </p:nvPicPr>
        <p:blipFill>
          <a:blip r:embed="rId3"/>
          <a:stretch>
            <a:fillRect/>
          </a:stretch>
        </p:blipFill>
        <p:spPr>
          <a:xfrm>
            <a:off x="3805731" y="4563835"/>
            <a:ext cx="8386267" cy="1694089"/>
          </a:xfrm>
          <a:prstGeom prst="rect">
            <a:avLst/>
          </a:prstGeom>
        </p:spPr>
      </p:pic>
    </p:spTree>
    <p:extLst>
      <p:ext uri="{BB962C8B-B14F-4D97-AF65-F5344CB8AC3E}">
        <p14:creationId xmlns:p14="http://schemas.microsoft.com/office/powerpoint/2010/main" val="230573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BF92059-A7CA-394A-ACF2-26CF9CB82013}"/>
              </a:ext>
            </a:extLst>
          </p:cNvPr>
          <p:cNvSpPr>
            <a:spLocks noGrp="1"/>
          </p:cNvSpPr>
          <p:nvPr>
            <p:ph type="title"/>
          </p:nvPr>
        </p:nvSpPr>
        <p:spPr>
          <a:xfrm>
            <a:off x="7269686" y="795527"/>
            <a:ext cx="4123738" cy="766573"/>
          </a:xfrm>
        </p:spPr>
        <p:txBody>
          <a:bodyPr>
            <a:normAutofit/>
          </a:bodyPr>
          <a:lstStyle/>
          <a:p>
            <a:r>
              <a:rPr lang="en-US" sz="3200" dirty="0"/>
              <a:t>How to leave body?</a:t>
            </a:r>
          </a:p>
        </p:txBody>
      </p:sp>
      <p:sp>
        <p:nvSpPr>
          <p:cNvPr id="96" name="Rectangle 9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B9D0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hismadeva-lying-on-bed-of-arrows">
            <a:extLst>
              <a:ext uri="{FF2B5EF4-FFF2-40B4-BE49-F238E27FC236}">
                <a16:creationId xmlns:a16="http://schemas.microsoft.com/office/drawing/2014/main" id="{82CDBEF9-C1AD-DF40-9320-D62802292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235" r="2" b="11151"/>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F5E3F6F-F434-784F-9662-3B2E49FDE0D7}"/>
              </a:ext>
            </a:extLst>
          </p:cNvPr>
          <p:cNvSpPr>
            <a:spLocks noGrp="1"/>
          </p:cNvSpPr>
          <p:nvPr>
            <p:ph idx="1"/>
          </p:nvPr>
        </p:nvSpPr>
        <p:spPr>
          <a:xfrm>
            <a:off x="7293817" y="1695450"/>
            <a:ext cx="4099607" cy="4321176"/>
          </a:xfrm>
        </p:spPr>
        <p:txBody>
          <a:bodyPr anchor="ctr">
            <a:normAutofit fontScale="92500" lnSpcReduction="20000"/>
          </a:bodyPr>
          <a:lstStyle/>
          <a:p>
            <a:pPr marL="0" indent="0">
              <a:buClr>
                <a:srgbClr val="FB9D06"/>
              </a:buClr>
              <a:buNone/>
            </a:pPr>
            <a:r>
              <a:rPr lang="en-US" dirty="0"/>
              <a:t>At the moment of death, let my ultimate attraction be to </a:t>
            </a:r>
            <a:r>
              <a:rPr lang="en-US" dirty="0" err="1"/>
              <a:t>Śrī</a:t>
            </a:r>
            <a:r>
              <a:rPr lang="en-US" dirty="0"/>
              <a:t> </a:t>
            </a:r>
            <a:r>
              <a:rPr lang="en-US" dirty="0" err="1"/>
              <a:t>Kṛṣṇa</a:t>
            </a:r>
            <a:r>
              <a:rPr lang="en-US" dirty="0"/>
              <a:t>, the Personality of Godhead. I concentrate my mind upon the chariot driver of Arjuna who stood with a whip in His right hand and a bridle rope in His left, who was very careful to give protection to Arjuna’s chariot by all means. Those who saw Him on the Battlefield of </a:t>
            </a:r>
            <a:r>
              <a:rPr lang="en-US" dirty="0" err="1"/>
              <a:t>Kurukṣetra</a:t>
            </a:r>
            <a:r>
              <a:rPr lang="en-US" dirty="0"/>
              <a:t> attained their original forms after death. [SB 1.9.39]</a:t>
            </a:r>
            <a:endParaRPr lang="en-US" sz="1800" dirty="0"/>
          </a:p>
        </p:txBody>
      </p:sp>
    </p:spTree>
    <p:extLst>
      <p:ext uri="{BB962C8B-B14F-4D97-AF65-F5344CB8AC3E}">
        <p14:creationId xmlns:p14="http://schemas.microsoft.com/office/powerpoint/2010/main" val="334281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Bhismadeva-lying-on-bed-of-arrows">
            <a:extLst>
              <a:ext uri="{FF2B5EF4-FFF2-40B4-BE49-F238E27FC236}">
                <a16:creationId xmlns:a16="http://schemas.microsoft.com/office/drawing/2014/main" id="{82CDBEF9-C1AD-DF40-9320-D62802292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235" r="2" b="11151"/>
          <a:stretch/>
        </p:blipFill>
        <p:spPr bwMode="auto">
          <a:xfrm>
            <a:off x="421240" y="2442710"/>
            <a:ext cx="3572911" cy="3105603"/>
          </a:xfrm>
          <a:prstGeom prst="rect">
            <a:avLst/>
          </a:prstGeom>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D61DE62-2D92-9842-86B1-B90306BC23C9}"/>
              </a:ext>
            </a:extLst>
          </p:cNvPr>
          <p:cNvPicPr>
            <a:picLocks noChangeAspect="1"/>
          </p:cNvPicPr>
          <p:nvPr/>
        </p:nvPicPr>
        <p:blipFill>
          <a:blip r:embed="rId3"/>
          <a:stretch>
            <a:fillRect/>
          </a:stretch>
        </p:blipFill>
        <p:spPr>
          <a:xfrm>
            <a:off x="4020607" y="2681558"/>
            <a:ext cx="8082350" cy="2661275"/>
          </a:xfrm>
          <a:prstGeom prst="rect">
            <a:avLst/>
          </a:prstGeom>
        </p:spPr>
      </p:pic>
      <p:sp>
        <p:nvSpPr>
          <p:cNvPr id="2" name="Title 1">
            <a:extLst>
              <a:ext uri="{FF2B5EF4-FFF2-40B4-BE49-F238E27FC236}">
                <a16:creationId xmlns:a16="http://schemas.microsoft.com/office/drawing/2014/main" id="{5BF92059-A7CA-394A-ACF2-26CF9CB82013}"/>
              </a:ext>
            </a:extLst>
          </p:cNvPr>
          <p:cNvSpPr>
            <a:spLocks noGrp="1"/>
          </p:cNvSpPr>
          <p:nvPr>
            <p:ph type="title"/>
          </p:nvPr>
        </p:nvSpPr>
        <p:spPr>
          <a:xfrm>
            <a:off x="1286932" y="1204109"/>
            <a:ext cx="10023398" cy="857894"/>
          </a:xfrm>
        </p:spPr>
        <p:txBody>
          <a:bodyPr>
            <a:normAutofit/>
          </a:bodyPr>
          <a:lstStyle/>
          <a:p>
            <a:r>
              <a:rPr lang="hi-IN" sz="4000">
                <a:solidFill>
                  <a:srgbClr val="FFFFFF"/>
                </a:solidFill>
              </a:rPr>
              <a:t>शरीर कैसे छोड़ें</a:t>
            </a:r>
            <a:r>
              <a:rPr lang="en-US" sz="4000">
                <a:solidFill>
                  <a:srgbClr val="FFFFFF"/>
                </a:solidFill>
              </a:rPr>
              <a:t> ?</a:t>
            </a:r>
          </a:p>
        </p:txBody>
      </p:sp>
    </p:spTree>
    <p:extLst>
      <p:ext uri="{BB962C8B-B14F-4D97-AF65-F5344CB8AC3E}">
        <p14:creationId xmlns:p14="http://schemas.microsoft.com/office/powerpoint/2010/main" val="51269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D00C-721E-2348-8631-02B1349BE4CB}"/>
              </a:ext>
            </a:extLst>
          </p:cNvPr>
          <p:cNvSpPr>
            <a:spLocks noGrp="1"/>
          </p:cNvSpPr>
          <p:nvPr>
            <p:ph type="title"/>
          </p:nvPr>
        </p:nvSpPr>
        <p:spPr>
          <a:xfrm>
            <a:off x="838201" y="345810"/>
            <a:ext cx="5120561" cy="624249"/>
          </a:xfrm>
        </p:spPr>
        <p:txBody>
          <a:bodyPr>
            <a:normAutofit fontScale="90000"/>
          </a:bodyPr>
          <a:lstStyle/>
          <a:p>
            <a:r>
              <a:rPr lang="en-US" dirty="0">
                <a:latin typeface="Balaram" pitchFamily="2" charset="0"/>
              </a:rPr>
              <a:t>Recap</a:t>
            </a:r>
            <a:r>
              <a:rPr lang="en-US" dirty="0"/>
              <a:t> </a:t>
            </a:r>
          </a:p>
        </p:txBody>
      </p:sp>
      <p:sp>
        <p:nvSpPr>
          <p:cNvPr id="3" name="Content Placeholder 2">
            <a:extLst>
              <a:ext uri="{FF2B5EF4-FFF2-40B4-BE49-F238E27FC236}">
                <a16:creationId xmlns:a16="http://schemas.microsoft.com/office/drawing/2014/main" id="{DD12B8D3-6576-594D-9BE2-76F1270011A4}"/>
              </a:ext>
            </a:extLst>
          </p:cNvPr>
          <p:cNvSpPr>
            <a:spLocks noGrp="1"/>
          </p:cNvSpPr>
          <p:nvPr>
            <p:ph idx="1"/>
          </p:nvPr>
        </p:nvSpPr>
        <p:spPr>
          <a:xfrm>
            <a:off x="420786" y="1168842"/>
            <a:ext cx="5840821" cy="5192201"/>
          </a:xfrm>
        </p:spPr>
        <p:txBody>
          <a:bodyPr>
            <a:normAutofit/>
          </a:bodyPr>
          <a:lstStyle/>
          <a:p>
            <a:pPr lvl="1"/>
            <a:r>
              <a:rPr lang="en-US" dirty="0">
                <a:latin typeface="Balaram" pitchFamily="2" charset="0"/>
              </a:rPr>
              <a:t>How to handle distress </a:t>
            </a:r>
          </a:p>
          <a:p>
            <a:pPr lvl="2"/>
            <a:r>
              <a:rPr lang="en-US" dirty="0">
                <a:latin typeface="Balaram" pitchFamily="2" charset="0"/>
              </a:rPr>
              <a:t>Humbly Tolerance and have Patience</a:t>
            </a:r>
          </a:p>
          <a:p>
            <a:pPr lvl="2"/>
            <a:r>
              <a:rPr lang="en-US" dirty="0">
                <a:latin typeface="Balaram" pitchFamily="2" charset="0"/>
              </a:rPr>
              <a:t>Improved karma leads to happiness</a:t>
            </a:r>
          </a:p>
          <a:p>
            <a:pPr lvl="2"/>
            <a:r>
              <a:rPr lang="en-US" dirty="0">
                <a:latin typeface="Balaram" pitchFamily="2" charset="0"/>
              </a:rPr>
              <a:t>No one knows plan of the invisible actor</a:t>
            </a:r>
          </a:p>
          <a:p>
            <a:pPr lvl="1"/>
            <a:r>
              <a:rPr lang="en-US" dirty="0">
                <a:latin typeface="Balaram" pitchFamily="2" charset="0"/>
              </a:rPr>
              <a:t>Art of Living </a:t>
            </a:r>
          </a:p>
          <a:p>
            <a:pPr lvl="2"/>
            <a:r>
              <a:rPr lang="en-US" dirty="0">
                <a:latin typeface="Balaram" pitchFamily="2" charset="0"/>
              </a:rPr>
              <a:t>We have to go!</a:t>
            </a:r>
          </a:p>
          <a:p>
            <a:pPr lvl="2"/>
            <a:r>
              <a:rPr lang="en-US" dirty="0">
                <a:latin typeface="Balaram" pitchFamily="2" charset="0"/>
              </a:rPr>
              <a:t>Blame yourself not others – See </a:t>
            </a:r>
            <a:r>
              <a:rPr lang="en-US" i="1" dirty="0">
                <a:latin typeface="Balaram" pitchFamily="2" charset="0"/>
              </a:rPr>
              <a:t>only</a:t>
            </a:r>
            <a:r>
              <a:rPr lang="en-US" dirty="0">
                <a:latin typeface="Balaram" pitchFamily="2" charset="0"/>
              </a:rPr>
              <a:t> Krishna</a:t>
            </a:r>
          </a:p>
          <a:p>
            <a:pPr lvl="2"/>
            <a:r>
              <a:rPr lang="en-US" dirty="0">
                <a:latin typeface="Balaram" pitchFamily="2" charset="0"/>
              </a:rPr>
              <a:t>Eat sparingly and depend on Krishna</a:t>
            </a:r>
          </a:p>
          <a:p>
            <a:pPr lvl="1"/>
            <a:r>
              <a:rPr lang="en-US" dirty="0">
                <a:latin typeface="Balaram" pitchFamily="2" charset="0"/>
              </a:rPr>
              <a:t>Dhruva Maharaj </a:t>
            </a:r>
          </a:p>
          <a:p>
            <a:pPr lvl="2"/>
            <a:r>
              <a:rPr lang="en-US" dirty="0">
                <a:latin typeface="Balaram" pitchFamily="2" charset="0"/>
              </a:rPr>
              <a:t>Wish good to all and focus on Krishna!</a:t>
            </a:r>
          </a:p>
          <a:p>
            <a:pPr lvl="2"/>
            <a:r>
              <a:rPr lang="en-US" dirty="0">
                <a:latin typeface="Balaram" pitchFamily="2" charset="0"/>
              </a:rPr>
              <a:t>God is great – worship Him</a:t>
            </a:r>
          </a:p>
          <a:p>
            <a:pPr lvl="2"/>
            <a:r>
              <a:rPr lang="en-US" dirty="0">
                <a:latin typeface="Balaram" pitchFamily="2" charset="0"/>
              </a:rPr>
              <a:t>Take shelter of Krishna with determination</a:t>
            </a:r>
          </a:p>
          <a:p>
            <a:pPr lvl="2"/>
            <a:endParaRPr lang="en-US" dirty="0">
              <a:latin typeface="Balaram" pitchFamily="2" charset="0"/>
            </a:endParaRPr>
          </a:p>
        </p:txBody>
      </p:sp>
      <p:pic>
        <p:nvPicPr>
          <p:cNvPr id="4" name="Picture 4" descr="Image result for mahavishnu goswami maharaj">
            <a:extLst>
              <a:ext uri="{FF2B5EF4-FFF2-40B4-BE49-F238E27FC236}">
                <a16:creationId xmlns:a16="http://schemas.microsoft.com/office/drawing/2014/main" id="{7AD4A3C5-0977-A04E-A6A9-8ADF6F3E6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4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Image result for Radha Neel Madhava">
            <a:extLst>
              <a:ext uri="{FF2B5EF4-FFF2-40B4-BE49-F238E27FC236}">
                <a16:creationId xmlns:a16="http://schemas.microsoft.com/office/drawing/2014/main" id="{D8350307-19FB-9740-B664-1218A72381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41" r="1" b="14641"/>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52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BFD2-31DE-0848-9D8A-9079CC279D57}"/>
              </a:ext>
            </a:extLst>
          </p:cNvPr>
          <p:cNvSpPr>
            <a:spLocks noGrp="1"/>
          </p:cNvSpPr>
          <p:nvPr>
            <p:ph type="title"/>
          </p:nvPr>
        </p:nvSpPr>
        <p:spPr/>
        <p:txBody>
          <a:bodyPr/>
          <a:lstStyle/>
          <a:p>
            <a:r>
              <a:rPr lang="en-US" dirty="0"/>
              <a:t>Arrows of actions create Fate</a:t>
            </a:r>
          </a:p>
        </p:txBody>
      </p:sp>
      <p:sp>
        <p:nvSpPr>
          <p:cNvPr id="3" name="Content Placeholder 2">
            <a:extLst>
              <a:ext uri="{FF2B5EF4-FFF2-40B4-BE49-F238E27FC236}">
                <a16:creationId xmlns:a16="http://schemas.microsoft.com/office/drawing/2014/main" id="{5B634E46-46E3-7646-9C4F-8DD6E6A536EF}"/>
              </a:ext>
            </a:extLst>
          </p:cNvPr>
          <p:cNvSpPr>
            <a:spLocks noGrp="1"/>
          </p:cNvSpPr>
          <p:nvPr>
            <p:ph idx="1"/>
          </p:nvPr>
        </p:nvSpPr>
        <p:spPr>
          <a:xfrm>
            <a:off x="838200" y="1567543"/>
            <a:ext cx="10515600" cy="4609420"/>
          </a:xfrm>
        </p:spPr>
        <p:txBody>
          <a:bodyPr>
            <a:normAutofit fontScale="40000" lnSpcReduction="20000"/>
          </a:bodyPr>
          <a:lstStyle/>
          <a:p>
            <a:r>
              <a:rPr lang="en-US" b="1" i="1" dirty="0"/>
              <a:t>Fate </a:t>
            </a:r>
            <a:r>
              <a:rPr lang="en-US" b="1" i="1" dirty="0">
                <a:highlight>
                  <a:srgbClr val="FFFF00"/>
                </a:highlight>
              </a:rPr>
              <a:t>never tolerates</a:t>
            </a:r>
            <a:r>
              <a:rPr lang="en-US" b="1" i="1" dirty="0"/>
              <a:t> that everything should go alright. That is the quality of fate or </a:t>
            </a:r>
            <a:r>
              <a:rPr lang="en-US" b="1" i="1" dirty="0" err="1"/>
              <a:t>bhāgya</a:t>
            </a:r>
            <a:r>
              <a:rPr lang="en-US" dirty="0"/>
              <a:t>. Fate can </a:t>
            </a:r>
            <a:r>
              <a:rPr lang="en-US" b="1" i="1" dirty="0">
                <a:highlight>
                  <a:srgbClr val="FFFF00"/>
                </a:highlight>
              </a:rPr>
              <a:t>never</a:t>
            </a:r>
            <a:r>
              <a:rPr lang="en-US" dirty="0"/>
              <a:t> be changed.</a:t>
            </a:r>
          </a:p>
          <a:p>
            <a:r>
              <a:rPr lang="en-US" b="1" i="1" dirty="0"/>
              <a:t>Fate will </a:t>
            </a:r>
            <a:r>
              <a:rPr lang="en-US" b="1" i="1" dirty="0">
                <a:highlight>
                  <a:srgbClr val="FFFF00"/>
                </a:highlight>
              </a:rPr>
              <a:t>not</a:t>
            </a:r>
            <a:r>
              <a:rPr lang="en-US" b="1" i="1" dirty="0"/>
              <a:t> give you anything and everything. From every point of view, you will </a:t>
            </a:r>
            <a:r>
              <a:rPr lang="en-US" b="1" i="1" dirty="0">
                <a:highlight>
                  <a:srgbClr val="FFFF00"/>
                </a:highlight>
              </a:rPr>
              <a:t>not</a:t>
            </a:r>
            <a:r>
              <a:rPr lang="en-US" b="1" i="1" dirty="0"/>
              <a:t> be joyful at all in this life and that is material life</a:t>
            </a:r>
          </a:p>
          <a:p>
            <a:r>
              <a:rPr lang="en-US" b="1" i="1" dirty="0"/>
              <a:t>Fate is the force which </a:t>
            </a:r>
            <a:r>
              <a:rPr lang="en-US" b="1" i="1" dirty="0">
                <a:highlight>
                  <a:srgbClr val="FFFF00"/>
                </a:highlight>
              </a:rPr>
              <a:t>cannot</a:t>
            </a:r>
            <a:r>
              <a:rPr lang="en-US" b="1" i="1" dirty="0"/>
              <a:t> be controlled, which is already there and we have to suffer. That is all. Nothing else. Nothing else. Only thing we can do is to purify our activities and purify our existence.</a:t>
            </a:r>
          </a:p>
          <a:p>
            <a:pPr fontAlgn="base"/>
            <a:r>
              <a:rPr lang="en-US" b="1" i="1" dirty="0"/>
              <a:t>So we are chanting Krishna's names and because we are somehow or the other attracted to </a:t>
            </a:r>
            <a:r>
              <a:rPr lang="en-US" b="1" i="1" dirty="0" err="1"/>
              <a:t>Srila</a:t>
            </a:r>
            <a:r>
              <a:rPr lang="en-US" b="1" i="1" dirty="0"/>
              <a:t> </a:t>
            </a:r>
            <a:r>
              <a:rPr lang="en-US" b="1" i="1" dirty="0" err="1"/>
              <a:t>Prabhupada's</a:t>
            </a:r>
            <a:r>
              <a:rPr lang="en-US" b="1" i="1" dirty="0"/>
              <a:t> books and to the Lord, and that's why the </a:t>
            </a:r>
            <a:r>
              <a:rPr lang="en-US" b="1" i="1" dirty="0">
                <a:highlight>
                  <a:srgbClr val="FFFF00"/>
                </a:highlight>
              </a:rPr>
              <a:t>poison teeth from our miseries is taken out</a:t>
            </a:r>
            <a:r>
              <a:rPr lang="en-US" b="1" i="1" dirty="0"/>
              <a:t>. </a:t>
            </a:r>
            <a:r>
              <a:rPr lang="en-US" b="1" i="1" dirty="0">
                <a:highlight>
                  <a:srgbClr val="FFFF00"/>
                </a:highlight>
              </a:rPr>
              <a:t>Otherwise it is horrible misery</a:t>
            </a:r>
            <a:r>
              <a:rPr lang="en-US" b="1" i="1" dirty="0"/>
              <a:t>. </a:t>
            </a:r>
          </a:p>
          <a:p>
            <a:r>
              <a:rPr lang="en-US" b="1" i="1" dirty="0">
                <a:highlight>
                  <a:srgbClr val="FFFF00"/>
                </a:highlight>
              </a:rPr>
              <a:t>Lone time if it is not utilized in understanding Krishna, then we become mad, mental</a:t>
            </a:r>
          </a:p>
          <a:p>
            <a:pPr lvl="1"/>
            <a:r>
              <a:rPr lang="en-US" b="1" i="1" dirty="0"/>
              <a:t>In lone moments, you can do some creative things and the best creative thing, is to know the Absolute Truth. That is the best creative thing and we will not feel lonely</a:t>
            </a:r>
            <a:r>
              <a:rPr lang="en-US" dirty="0"/>
              <a:t>.</a:t>
            </a:r>
          </a:p>
          <a:p>
            <a:r>
              <a:rPr lang="en-US" b="1" dirty="0">
                <a:highlight>
                  <a:srgbClr val="FFFF00"/>
                </a:highlight>
              </a:rPr>
              <a:t>Shoot arrows of action following sadhu/sastra/guru with FULL faith on Lord/Guru/Sadhu [16.23]</a:t>
            </a:r>
          </a:p>
          <a:p>
            <a:pPr lvl="1"/>
            <a:r>
              <a:rPr lang="en-US" dirty="0"/>
              <a:t>Amba kidnapping by </a:t>
            </a:r>
            <a:r>
              <a:rPr lang="en-US" dirty="0" err="1"/>
              <a:t>Bhishma</a:t>
            </a:r>
            <a:r>
              <a:rPr lang="en-US" dirty="0"/>
              <a:t> - Out actions (</a:t>
            </a:r>
            <a:r>
              <a:rPr lang="en-US" dirty="0">
                <a:highlight>
                  <a:srgbClr val="FFFF00"/>
                </a:highlight>
              </a:rPr>
              <a:t>arrows shot</a:t>
            </a:r>
            <a:r>
              <a:rPr lang="en-US" dirty="0"/>
              <a:t>) NOT done under protection of Vishnu creates bad reactions</a:t>
            </a:r>
          </a:p>
          <a:p>
            <a:r>
              <a:rPr lang="en-US" b="1" dirty="0"/>
              <a:t>Sacrifice and commitment uplifts us while </a:t>
            </a:r>
            <a:r>
              <a:rPr lang="en-US" b="1" dirty="0">
                <a:highlight>
                  <a:srgbClr val="FFFF00"/>
                </a:highlight>
              </a:rPr>
              <a:t>sense gratification drags us down </a:t>
            </a:r>
            <a:r>
              <a:rPr lang="en-US" b="1" dirty="0"/>
              <a:t>[BG 6.17] </a:t>
            </a:r>
          </a:p>
          <a:p>
            <a:r>
              <a:rPr lang="en-US" dirty="0"/>
              <a:t> </a:t>
            </a:r>
            <a:r>
              <a:rPr lang="en-US" b="1" i="1" dirty="0"/>
              <a:t>If you take the help of </a:t>
            </a:r>
            <a:r>
              <a:rPr lang="en-US" b="1" i="1" dirty="0">
                <a:highlight>
                  <a:srgbClr val="FFFF00"/>
                </a:highlight>
              </a:rPr>
              <a:t>sincerely chanting </a:t>
            </a:r>
            <a:r>
              <a:rPr lang="en-US" b="1" i="1" dirty="0"/>
              <a:t>the </a:t>
            </a:r>
            <a:r>
              <a:rPr lang="en-US" b="1" i="1" dirty="0" err="1"/>
              <a:t>Mahamantra</a:t>
            </a:r>
            <a:r>
              <a:rPr lang="en-US" b="1" i="1" dirty="0"/>
              <a:t>, and good culture then you will be able to control </a:t>
            </a:r>
          </a:p>
          <a:p>
            <a:r>
              <a:rPr lang="en-US" b="1" i="1" dirty="0">
                <a:highlight>
                  <a:srgbClr val="FFFF00"/>
                </a:highlight>
              </a:rPr>
              <a:t>Controlling senses is very difficult </a:t>
            </a:r>
            <a:r>
              <a:rPr lang="en-US" b="1" i="1" dirty="0"/>
              <a:t>without prasad/</a:t>
            </a:r>
            <a:r>
              <a:rPr lang="en-US" b="1" i="1" dirty="0" err="1"/>
              <a:t>harinaam</a:t>
            </a:r>
            <a:r>
              <a:rPr lang="en-US" b="1" i="1" dirty="0"/>
              <a:t> = Vindhya mountain float </a:t>
            </a:r>
          </a:p>
          <a:p>
            <a:pPr lvl="1"/>
            <a:r>
              <a:rPr lang="en-US" b="1" i="1" dirty="0"/>
              <a:t>Vishwamitra / </a:t>
            </a:r>
            <a:r>
              <a:rPr lang="en-US" b="1" i="1" dirty="0" err="1"/>
              <a:t>Parashara</a:t>
            </a:r>
            <a:r>
              <a:rPr lang="en-US" b="1" i="1" dirty="0"/>
              <a:t>  vs </a:t>
            </a:r>
            <a:r>
              <a:rPr lang="en-US" b="1" i="1" dirty="0" err="1"/>
              <a:t>Haridas</a:t>
            </a:r>
            <a:r>
              <a:rPr lang="en-US" b="1" i="1" dirty="0"/>
              <a:t> Thakur</a:t>
            </a:r>
            <a:endParaRPr lang="en-US" dirty="0"/>
          </a:p>
          <a:p>
            <a:r>
              <a:rPr lang="en-US" dirty="0">
                <a:highlight>
                  <a:srgbClr val="FFFF00"/>
                </a:highlight>
              </a:rPr>
              <a:t>Lack of control of senses – causes Mahabharata </a:t>
            </a:r>
          </a:p>
          <a:p>
            <a:pPr lvl="1"/>
            <a:r>
              <a:rPr lang="en-US" b="1" i="1" dirty="0" err="1"/>
              <a:t>Maha</a:t>
            </a:r>
            <a:r>
              <a:rPr lang="en-US" b="1" i="1" dirty="0"/>
              <a:t>-Mantra or </a:t>
            </a:r>
            <a:r>
              <a:rPr lang="en-US" b="1" i="1" dirty="0" err="1"/>
              <a:t>Maha</a:t>
            </a:r>
            <a:r>
              <a:rPr lang="en-US" b="1" i="1" dirty="0"/>
              <a:t>-Bharata</a:t>
            </a:r>
            <a:endParaRPr lang="en-US" dirty="0"/>
          </a:p>
          <a:p>
            <a:r>
              <a:rPr lang="en-US" b="1" dirty="0" err="1"/>
              <a:t>Tapasya</a:t>
            </a:r>
            <a:r>
              <a:rPr lang="en-US" b="1" dirty="0"/>
              <a:t> – actions according to sastra – </a:t>
            </a:r>
            <a:r>
              <a:rPr lang="en-US" b="1" dirty="0">
                <a:highlight>
                  <a:srgbClr val="FFFF00"/>
                </a:highlight>
              </a:rPr>
              <a:t>keep away from psychiatrist</a:t>
            </a:r>
          </a:p>
          <a:p>
            <a:pPr lvl="1"/>
            <a:r>
              <a:rPr lang="en-US" dirty="0"/>
              <a:t>Amba’s </a:t>
            </a:r>
            <a:r>
              <a:rPr lang="en-US" dirty="0" err="1"/>
              <a:t>tapasya</a:t>
            </a:r>
            <a:r>
              <a:rPr lang="en-US" dirty="0"/>
              <a:t> to avenge her insult against </a:t>
            </a:r>
            <a:r>
              <a:rPr lang="en-US" dirty="0" err="1"/>
              <a:t>Bhishma</a:t>
            </a:r>
            <a:endParaRPr lang="en-US" dirty="0"/>
          </a:p>
          <a:p>
            <a:r>
              <a:rPr lang="hi-IN" dirty="0"/>
              <a:t>यं यं वापि स्मरन्भावं त्यजत्यन्ते कलेवरम् ।</a:t>
            </a:r>
            <a:r>
              <a:rPr lang="en-US" dirty="0"/>
              <a:t> </a:t>
            </a:r>
            <a:r>
              <a:rPr lang="hi-IN" dirty="0"/>
              <a:t>तं तमेवैति कौन्तेय सदा तद्भ‍ावभावित: ॥ ६ ॥</a:t>
            </a:r>
            <a:endParaRPr lang="en-US" dirty="0"/>
          </a:p>
          <a:p>
            <a:r>
              <a:rPr lang="en-US" b="1" dirty="0">
                <a:highlight>
                  <a:srgbClr val="FFFF00"/>
                </a:highlight>
              </a:rPr>
              <a:t>Whatever state of being one remembers when he quits his body</a:t>
            </a:r>
            <a:r>
              <a:rPr lang="en-US" b="1" dirty="0"/>
              <a:t>, O son of </a:t>
            </a:r>
            <a:r>
              <a:rPr lang="en-US" b="1" dirty="0" err="1"/>
              <a:t>Kuntī</a:t>
            </a:r>
            <a:r>
              <a:rPr lang="en-US" b="1" dirty="0"/>
              <a:t>, that state he will attain without fail. [BG 8.6]</a:t>
            </a:r>
          </a:p>
          <a:p>
            <a:pPr lvl="1"/>
            <a:r>
              <a:rPr lang="en-US" b="1" dirty="0"/>
              <a:t>Bharat Maharaj vs </a:t>
            </a:r>
            <a:r>
              <a:rPr lang="en-US" b="1" dirty="0" err="1"/>
              <a:t>BhishmaDeva</a:t>
            </a:r>
            <a:endParaRPr lang="en-US" dirty="0"/>
          </a:p>
        </p:txBody>
      </p:sp>
    </p:spTree>
    <p:extLst>
      <p:ext uri="{BB962C8B-B14F-4D97-AF65-F5344CB8AC3E}">
        <p14:creationId xmlns:p14="http://schemas.microsoft.com/office/powerpoint/2010/main" val="82717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3628-5657-A140-BF8F-B1919116B2A6}"/>
              </a:ext>
            </a:extLst>
          </p:cNvPr>
          <p:cNvSpPr>
            <a:spLocks noGrp="1"/>
          </p:cNvSpPr>
          <p:nvPr>
            <p:ph type="title"/>
          </p:nvPr>
        </p:nvSpPr>
        <p:spPr/>
        <p:txBody>
          <a:bodyPr/>
          <a:lstStyle/>
          <a:p>
            <a:r>
              <a:rPr lang="en-US" dirty="0"/>
              <a:t>Gita Connecting Verses</a:t>
            </a:r>
          </a:p>
        </p:txBody>
      </p:sp>
      <p:sp>
        <p:nvSpPr>
          <p:cNvPr id="3" name="Content Placeholder 2">
            <a:extLst>
              <a:ext uri="{FF2B5EF4-FFF2-40B4-BE49-F238E27FC236}">
                <a16:creationId xmlns:a16="http://schemas.microsoft.com/office/drawing/2014/main" id="{E795E8FA-C45A-B741-8553-DC37F4B7A83E}"/>
              </a:ext>
            </a:extLst>
          </p:cNvPr>
          <p:cNvSpPr>
            <a:spLocks noGrp="1"/>
          </p:cNvSpPr>
          <p:nvPr>
            <p:ph idx="1"/>
          </p:nvPr>
        </p:nvSpPr>
        <p:spPr>
          <a:xfrm>
            <a:off x="710293" y="1404257"/>
            <a:ext cx="10643507" cy="5265964"/>
          </a:xfrm>
        </p:spPr>
        <p:txBody>
          <a:bodyPr>
            <a:normAutofit fontScale="70000" lnSpcReduction="20000"/>
          </a:bodyPr>
          <a:lstStyle/>
          <a:p>
            <a:r>
              <a:rPr lang="hi-IN" dirty="0"/>
              <a:t>मात्रास्पर्शास्तु कौन्तेय शीतोष्णसुखदुःखदाः ।</a:t>
            </a:r>
            <a:br>
              <a:rPr lang="hi-IN" dirty="0"/>
            </a:br>
            <a:r>
              <a:rPr lang="hi-IN" dirty="0"/>
              <a:t>आगमापायिनोऽनित्यास्तांस्तितिक्षस्व भारत ॥ २</a:t>
            </a:r>
            <a:r>
              <a:rPr lang="en-US" dirty="0"/>
              <a:t>.</a:t>
            </a:r>
            <a:r>
              <a:rPr lang="hi-IN" dirty="0"/>
              <a:t>१४ ॥</a:t>
            </a:r>
            <a:endParaRPr lang="en-US" dirty="0"/>
          </a:p>
          <a:p>
            <a:pPr lvl="1"/>
            <a:r>
              <a:rPr lang="en-US" b="1" dirty="0"/>
              <a:t>O son of </a:t>
            </a:r>
            <a:r>
              <a:rPr lang="en-US" b="1" dirty="0" err="1"/>
              <a:t>Kuntī</a:t>
            </a:r>
            <a:r>
              <a:rPr lang="en-US" b="1" dirty="0"/>
              <a:t>, the nonpermanent appearance of happiness and distress, and their disappearance in due course, are like the appearance and disappearance of winter and summer seasons. They arise from sense perception, O scion of Bharata, and one must learn to tolerate them without being disturbed.</a:t>
            </a:r>
          </a:p>
          <a:p>
            <a:r>
              <a:rPr lang="hi-IN" dirty="0"/>
              <a:t>दुःखेष्वनुद्विग्न‍मनाः सुखेषु विगतस्पृहः ।</a:t>
            </a:r>
            <a:br>
              <a:rPr lang="hi-IN" dirty="0"/>
            </a:br>
            <a:r>
              <a:rPr lang="hi-IN" dirty="0"/>
              <a:t>वीतरागभयक्रोधः स्थिधीर्मुनिरुच्यते ॥ २</a:t>
            </a:r>
            <a:r>
              <a:rPr lang="en-US" dirty="0"/>
              <a:t>.</a:t>
            </a:r>
            <a:r>
              <a:rPr lang="hi-IN" dirty="0"/>
              <a:t>५६ ॥</a:t>
            </a:r>
            <a:endParaRPr lang="en-US" dirty="0"/>
          </a:p>
          <a:p>
            <a:pPr lvl="1"/>
            <a:r>
              <a:rPr lang="en-US" b="1" dirty="0"/>
              <a:t>One who is not disturbed in mind even amidst the threefold miseries or elated when there is happiness, and who is free from attachment, fear and anger, is called a sage of steady mind.</a:t>
            </a:r>
            <a:endParaRPr lang="en-US" dirty="0"/>
          </a:p>
          <a:p>
            <a:r>
              <a:rPr lang="hi-IN" dirty="0"/>
              <a:t>इन्द्रियाणि मनो बुद्धिरस्याधिष्ठानमुच्यते ।</a:t>
            </a:r>
            <a:br>
              <a:rPr lang="hi-IN" dirty="0"/>
            </a:br>
            <a:r>
              <a:rPr lang="hi-IN" dirty="0"/>
              <a:t>एतैर्विमोहयत्येष ज्ञानमावृत्य देहिनम् ॥ ३</a:t>
            </a:r>
            <a:r>
              <a:rPr lang="en-US" dirty="0"/>
              <a:t>.</a:t>
            </a:r>
            <a:r>
              <a:rPr lang="hi-IN" dirty="0"/>
              <a:t>४० ॥</a:t>
            </a:r>
            <a:endParaRPr lang="en-US" dirty="0"/>
          </a:p>
          <a:p>
            <a:pPr lvl="1"/>
            <a:r>
              <a:rPr lang="en-US" b="1" dirty="0"/>
              <a:t>The senses, the mind and the intelligence are the sitting places of this lust. Through them lust covers the real knowledge of the living entity and bewilders him.</a:t>
            </a:r>
            <a:endParaRPr lang="en-US" dirty="0"/>
          </a:p>
          <a:p>
            <a:r>
              <a:rPr lang="hi-IN" dirty="0"/>
              <a:t>यं यं वापि स्मरन्भावं त्यजत्यन्ते कलेवरम् ।</a:t>
            </a:r>
            <a:br>
              <a:rPr lang="hi-IN" dirty="0"/>
            </a:br>
            <a:r>
              <a:rPr lang="hi-IN" dirty="0"/>
              <a:t>तं तमेवैति कौन्तेय सदा तद्भ‍ावभावित: ॥ ८</a:t>
            </a:r>
            <a:r>
              <a:rPr lang="en-US" dirty="0"/>
              <a:t>.</a:t>
            </a:r>
            <a:r>
              <a:rPr lang="hi-IN" dirty="0"/>
              <a:t>६ ॥</a:t>
            </a:r>
            <a:endParaRPr lang="en-US" dirty="0"/>
          </a:p>
          <a:p>
            <a:pPr lvl="1"/>
            <a:r>
              <a:rPr lang="en-US" b="1" dirty="0"/>
              <a:t>Whatever state of being one remembers when he quits his body, O son of </a:t>
            </a:r>
            <a:r>
              <a:rPr lang="en-US" b="1" dirty="0" err="1"/>
              <a:t>Kuntī</a:t>
            </a:r>
            <a:r>
              <a:rPr lang="en-US" b="1" dirty="0"/>
              <a:t>, that state he will attain without fail.</a:t>
            </a:r>
            <a:endParaRPr lang="en-US" dirty="0"/>
          </a:p>
          <a:p>
            <a:r>
              <a:rPr lang="hi-IN" dirty="0"/>
              <a:t>य: शास्त्रविधिमुत्सृज्य वर्तते कामकारत: ।</a:t>
            </a:r>
            <a:br>
              <a:rPr lang="hi-IN" dirty="0"/>
            </a:br>
            <a:r>
              <a:rPr lang="hi-IN" dirty="0"/>
              <a:t>न स सिद्धिमवाप्‍नोति न सुखं न परां गतिम् ॥ १६</a:t>
            </a:r>
            <a:r>
              <a:rPr lang="en-US" dirty="0"/>
              <a:t>.</a:t>
            </a:r>
            <a:r>
              <a:rPr lang="hi-IN" dirty="0"/>
              <a:t>२३ ॥</a:t>
            </a:r>
            <a:endParaRPr lang="en-US" dirty="0"/>
          </a:p>
          <a:p>
            <a:pPr lvl="1"/>
            <a:r>
              <a:rPr lang="en-US" b="1" dirty="0"/>
              <a:t>He who discards scriptural injunctions and acts according to his own whims attains neither perfection, nor happiness, nor the supreme destination.</a:t>
            </a:r>
            <a:endParaRPr lang="en-US" dirty="0"/>
          </a:p>
          <a:p>
            <a:pPr lvl="1"/>
            <a:endParaRPr lang="en-US" dirty="0"/>
          </a:p>
        </p:txBody>
      </p:sp>
    </p:spTree>
    <p:extLst>
      <p:ext uri="{BB962C8B-B14F-4D97-AF65-F5344CB8AC3E}">
        <p14:creationId xmlns:p14="http://schemas.microsoft.com/office/powerpoint/2010/main" val="1385634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B161-006A-1C4B-9D28-209DBEED9FD0}"/>
              </a:ext>
            </a:extLst>
          </p:cNvPr>
          <p:cNvSpPr>
            <a:spLocks noGrp="1"/>
          </p:cNvSpPr>
          <p:nvPr>
            <p:ph type="title"/>
          </p:nvPr>
        </p:nvSpPr>
        <p:spPr/>
        <p:txBody>
          <a:bodyPr/>
          <a:lstStyle/>
          <a:p>
            <a:r>
              <a:rPr lang="en-US" dirty="0" err="1"/>
              <a:t>Bhisma</a:t>
            </a:r>
            <a:r>
              <a:rPr lang="en-US" dirty="0"/>
              <a:t> Prayers [1.9.32-42]</a:t>
            </a:r>
          </a:p>
        </p:txBody>
      </p:sp>
      <p:sp>
        <p:nvSpPr>
          <p:cNvPr id="3" name="Content Placeholder 2">
            <a:extLst>
              <a:ext uri="{FF2B5EF4-FFF2-40B4-BE49-F238E27FC236}">
                <a16:creationId xmlns:a16="http://schemas.microsoft.com/office/drawing/2014/main" id="{51D3DFED-FD3B-124E-8793-496AE1DEC4B5}"/>
              </a:ext>
            </a:extLst>
          </p:cNvPr>
          <p:cNvSpPr>
            <a:spLocks noGrp="1"/>
          </p:cNvSpPr>
          <p:nvPr>
            <p:ph idx="1"/>
          </p:nvPr>
        </p:nvSpPr>
        <p:spPr/>
        <p:txBody>
          <a:bodyPr/>
          <a:lstStyle/>
          <a:p>
            <a:r>
              <a:rPr lang="hi-IN" dirty="0"/>
              <a:t>श्रीभीष्म उवाच</a:t>
            </a:r>
            <a:br>
              <a:rPr lang="hi-IN" dirty="0"/>
            </a:br>
            <a:r>
              <a:rPr lang="hi-IN" dirty="0"/>
              <a:t>इति मतिरुपकल्पिता वितृष्णा</a:t>
            </a:r>
            <a:r>
              <a:rPr lang="en-US" dirty="0"/>
              <a:t> </a:t>
            </a:r>
            <a:r>
              <a:rPr lang="hi-IN" dirty="0"/>
              <a:t>भगवति सात्वतपुङ्गवे विभूम्नि ।</a:t>
            </a:r>
            <a:br>
              <a:rPr lang="hi-IN" dirty="0"/>
            </a:br>
            <a:r>
              <a:rPr lang="hi-IN" dirty="0"/>
              <a:t>स्वसुखमुपगते क्‍वचिद्विहर्तुं</a:t>
            </a:r>
            <a:r>
              <a:rPr lang="en-US" dirty="0"/>
              <a:t> </a:t>
            </a:r>
            <a:r>
              <a:rPr lang="hi-IN" dirty="0"/>
              <a:t>प्रकृतिमुपेयुषि यद्भ‍वप्रवाह: ॥ १</a:t>
            </a:r>
            <a:r>
              <a:rPr lang="en-US" dirty="0"/>
              <a:t>.</a:t>
            </a:r>
            <a:r>
              <a:rPr lang="hi-IN" dirty="0"/>
              <a:t>९</a:t>
            </a:r>
            <a:r>
              <a:rPr lang="en-US" dirty="0"/>
              <a:t>.</a:t>
            </a:r>
            <a:r>
              <a:rPr lang="hi-IN" dirty="0"/>
              <a:t>३२ ॥</a:t>
            </a:r>
            <a:endParaRPr lang="en-US" dirty="0"/>
          </a:p>
          <a:p>
            <a:pPr lvl="1"/>
            <a:r>
              <a:rPr lang="en-US" b="1" dirty="0" err="1"/>
              <a:t>Bhīṣmadeva</a:t>
            </a:r>
            <a:r>
              <a:rPr lang="en-US" b="1" dirty="0"/>
              <a:t> said: </a:t>
            </a:r>
            <a:r>
              <a:rPr lang="en-US" b="1" dirty="0">
                <a:highlight>
                  <a:srgbClr val="FFFF00"/>
                </a:highlight>
              </a:rPr>
              <a:t>Let me </a:t>
            </a:r>
            <a:r>
              <a:rPr lang="en-US" b="1" u="sng" dirty="0">
                <a:highlight>
                  <a:srgbClr val="FFFF00"/>
                </a:highlight>
              </a:rPr>
              <a:t>now</a:t>
            </a:r>
            <a:r>
              <a:rPr lang="en-US" b="1" dirty="0">
                <a:highlight>
                  <a:srgbClr val="FFFF00"/>
                </a:highlight>
              </a:rPr>
              <a:t> invest my thinking, feeling and willing</a:t>
            </a:r>
            <a:r>
              <a:rPr lang="en-US" b="1" dirty="0"/>
              <a:t>, which were so long engaged in different subjects and occupational duties, </a:t>
            </a:r>
            <a:r>
              <a:rPr lang="en-US" b="1" dirty="0">
                <a:highlight>
                  <a:srgbClr val="FFFF00"/>
                </a:highlight>
              </a:rPr>
              <a:t>in the all-powerful Lord </a:t>
            </a:r>
            <a:r>
              <a:rPr lang="en-US" b="1" dirty="0" err="1">
                <a:highlight>
                  <a:srgbClr val="FFFF00"/>
                </a:highlight>
              </a:rPr>
              <a:t>Śrī</a:t>
            </a:r>
            <a:r>
              <a:rPr lang="en-US" b="1" dirty="0">
                <a:highlight>
                  <a:srgbClr val="FFFF00"/>
                </a:highlight>
              </a:rPr>
              <a:t> </a:t>
            </a:r>
            <a:r>
              <a:rPr lang="en-US" b="1" dirty="0" err="1">
                <a:highlight>
                  <a:srgbClr val="FFFF00"/>
                </a:highlight>
              </a:rPr>
              <a:t>Kṛṣṇa</a:t>
            </a:r>
            <a:r>
              <a:rPr lang="en-US" b="1" dirty="0"/>
              <a:t>. He is always self-satisfied, but sometimes, being the leader of the devotees, He enjoys transcendental pleasure by descending to the material world, although from Him only the material world is created.</a:t>
            </a:r>
            <a:endParaRPr lang="en-US" dirty="0"/>
          </a:p>
        </p:txBody>
      </p:sp>
    </p:spTree>
    <p:extLst>
      <p:ext uri="{BB962C8B-B14F-4D97-AF65-F5344CB8AC3E}">
        <p14:creationId xmlns:p14="http://schemas.microsoft.com/office/powerpoint/2010/main" val="507195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9033-38F8-6C4B-8638-8320D274C3DE}"/>
              </a:ext>
            </a:extLst>
          </p:cNvPr>
          <p:cNvSpPr>
            <a:spLocks noGrp="1"/>
          </p:cNvSpPr>
          <p:nvPr>
            <p:ph type="title"/>
          </p:nvPr>
        </p:nvSpPr>
        <p:spPr/>
        <p:txBody>
          <a:bodyPr/>
          <a:lstStyle/>
          <a:p>
            <a:r>
              <a:rPr lang="en-US" dirty="0"/>
              <a:t>Prayer unto lotus feet of Gurudeva</a:t>
            </a:r>
            <a:br>
              <a:rPr lang="en-US" dirty="0"/>
            </a:br>
            <a:r>
              <a:rPr lang="en-US" sz="2400" dirty="0"/>
              <a:t>	that I may please learn how to …</a:t>
            </a:r>
          </a:p>
        </p:txBody>
      </p:sp>
      <p:sp>
        <p:nvSpPr>
          <p:cNvPr id="3" name="Content Placeholder 2">
            <a:extLst>
              <a:ext uri="{FF2B5EF4-FFF2-40B4-BE49-F238E27FC236}">
                <a16:creationId xmlns:a16="http://schemas.microsoft.com/office/drawing/2014/main" id="{48E17290-5414-7648-B6A3-EF1723CD4DDD}"/>
              </a:ext>
            </a:extLst>
          </p:cNvPr>
          <p:cNvSpPr>
            <a:spLocks noGrp="1"/>
          </p:cNvSpPr>
          <p:nvPr>
            <p:ph idx="1"/>
          </p:nvPr>
        </p:nvSpPr>
        <p:spPr/>
        <p:txBody>
          <a:bodyPr>
            <a:normAutofit fontScale="92500" lnSpcReduction="10000"/>
          </a:bodyPr>
          <a:lstStyle/>
          <a:p>
            <a:r>
              <a:rPr lang="en-US" dirty="0"/>
              <a:t>Take care of parents and respect them</a:t>
            </a:r>
          </a:p>
          <a:p>
            <a:r>
              <a:rPr lang="en-US" dirty="0"/>
              <a:t>Perform actions for the Krishna</a:t>
            </a:r>
          </a:p>
          <a:p>
            <a:r>
              <a:rPr lang="en-US" dirty="0"/>
              <a:t>Tolerate </a:t>
            </a:r>
          </a:p>
          <a:p>
            <a:r>
              <a:rPr lang="en-US" dirty="0"/>
              <a:t>Smilingly accept tribulations as favors from Krishna</a:t>
            </a:r>
          </a:p>
          <a:p>
            <a:r>
              <a:rPr lang="en-US" dirty="0"/>
              <a:t>Be determined in vows of Bhakti</a:t>
            </a:r>
          </a:p>
          <a:p>
            <a:r>
              <a:rPr lang="en-US" dirty="0"/>
              <a:t>Accept bad fate and have full faith in Lord Krishna</a:t>
            </a:r>
          </a:p>
          <a:p>
            <a:r>
              <a:rPr lang="en-US" dirty="0"/>
              <a:t>Be Krishna Conscious in every situation unflinchingly </a:t>
            </a:r>
          </a:p>
          <a:p>
            <a:r>
              <a:rPr lang="en-US" dirty="0"/>
              <a:t>Leave the body remembering Lord Krishna</a:t>
            </a:r>
          </a:p>
          <a:p>
            <a:r>
              <a:rPr lang="en-US" dirty="0"/>
              <a:t>His lotus feet always remain the object of my attraction.</a:t>
            </a:r>
            <a:br>
              <a:rPr lang="en-US" dirty="0"/>
            </a:br>
            <a:endParaRPr lang="en-US" dirty="0"/>
          </a:p>
          <a:p>
            <a:endParaRPr lang="en-US" dirty="0"/>
          </a:p>
          <a:p>
            <a:endParaRPr lang="en-US" dirty="0"/>
          </a:p>
        </p:txBody>
      </p:sp>
    </p:spTree>
    <p:extLst>
      <p:ext uri="{BB962C8B-B14F-4D97-AF65-F5344CB8AC3E}">
        <p14:creationId xmlns:p14="http://schemas.microsoft.com/office/powerpoint/2010/main" val="3179174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9033-38F8-6C4B-8638-8320D274C3DE}"/>
              </a:ext>
            </a:extLst>
          </p:cNvPr>
          <p:cNvSpPr>
            <a:spLocks noGrp="1"/>
          </p:cNvSpPr>
          <p:nvPr>
            <p:ph type="title"/>
          </p:nvPr>
        </p:nvSpPr>
        <p:spPr/>
        <p:txBody>
          <a:bodyPr/>
          <a:lstStyle/>
          <a:p>
            <a:r>
              <a:rPr lang="hi-IN" dirty="0"/>
              <a:t>प्रार्थना </a:t>
            </a:r>
            <a:r>
              <a:rPr lang="en-US" dirty="0"/>
              <a:t>- </a:t>
            </a:r>
            <a:r>
              <a:rPr lang="hi-IN" dirty="0"/>
              <a:t>गुरुदेव के चरण कमल</a:t>
            </a:r>
            <a:br>
              <a:rPr lang="en-US" dirty="0"/>
            </a:br>
            <a:r>
              <a:rPr lang="hi-IN" sz="2400" dirty="0"/>
              <a:t>कि मैं कैसे…</a:t>
            </a:r>
            <a:endParaRPr lang="en-US" sz="2400" dirty="0"/>
          </a:p>
        </p:txBody>
      </p:sp>
      <p:sp>
        <p:nvSpPr>
          <p:cNvPr id="3" name="Content Placeholder 2">
            <a:extLst>
              <a:ext uri="{FF2B5EF4-FFF2-40B4-BE49-F238E27FC236}">
                <a16:creationId xmlns:a16="http://schemas.microsoft.com/office/drawing/2014/main" id="{48E17290-5414-7648-B6A3-EF1723CD4DDD}"/>
              </a:ext>
            </a:extLst>
          </p:cNvPr>
          <p:cNvSpPr>
            <a:spLocks noGrp="1"/>
          </p:cNvSpPr>
          <p:nvPr>
            <p:ph idx="1"/>
          </p:nvPr>
        </p:nvSpPr>
        <p:spPr>
          <a:xfrm>
            <a:off x="838200" y="1502229"/>
            <a:ext cx="10515600" cy="4674734"/>
          </a:xfrm>
        </p:spPr>
        <p:txBody>
          <a:bodyPr>
            <a:normAutofit/>
          </a:bodyPr>
          <a:lstStyle/>
          <a:p>
            <a:r>
              <a:rPr lang="hi-IN" dirty="0"/>
              <a:t>माता-पिता का ख्याल रखें और उनका सम्मान करें</a:t>
            </a:r>
            <a:endParaRPr lang="en-US" dirty="0"/>
          </a:p>
          <a:p>
            <a:r>
              <a:rPr lang="hi-IN" dirty="0"/>
              <a:t>कृष्ण के लिए कर्म करें</a:t>
            </a:r>
            <a:endParaRPr lang="en-US" dirty="0"/>
          </a:p>
          <a:p>
            <a:r>
              <a:rPr lang="hi-IN" dirty="0"/>
              <a:t>सहन करें</a:t>
            </a:r>
            <a:endParaRPr lang="en-US" dirty="0"/>
          </a:p>
          <a:p>
            <a:r>
              <a:rPr lang="hi-IN" dirty="0"/>
              <a:t>कृष्ण के अनुग्रह के रूप में मुस्कुराते हुए क्लेशों को स्वीकार करें</a:t>
            </a:r>
            <a:endParaRPr lang="en-US" dirty="0"/>
          </a:p>
          <a:p>
            <a:r>
              <a:rPr lang="hi-IN" dirty="0"/>
              <a:t>भक्ति के व्रतों में संकल्पित हों</a:t>
            </a:r>
            <a:endParaRPr lang="en-US" dirty="0"/>
          </a:p>
          <a:p>
            <a:r>
              <a:rPr lang="hi-IN" dirty="0"/>
              <a:t>बुरे भाग्य को स्वीकार करें और भगवान पर पूरा भरोसा रखें</a:t>
            </a:r>
            <a:endParaRPr lang="en-US" dirty="0"/>
          </a:p>
          <a:p>
            <a:r>
              <a:rPr lang="hi-IN" dirty="0"/>
              <a:t>हर हाल में बेखौफ होकर कृष्णभावनामृत करें</a:t>
            </a:r>
            <a:r>
              <a:rPr lang="en-US" dirty="0"/>
              <a:t> </a:t>
            </a:r>
          </a:p>
          <a:p>
            <a:r>
              <a:rPr lang="hi-IN" dirty="0"/>
              <a:t>भगवान कृष्ण को याद करते हुए शरीर को छोड़ दें</a:t>
            </a:r>
            <a:endParaRPr lang="en-US" dirty="0"/>
          </a:p>
          <a:p>
            <a:r>
              <a:rPr lang="hi-IN" dirty="0"/>
              <a:t>उनके चरणकमल हमेशा मेरे आकर्षण का विषय बने रहते हैं।</a:t>
            </a:r>
            <a:endParaRPr lang="en-US" dirty="0"/>
          </a:p>
        </p:txBody>
      </p:sp>
    </p:spTree>
    <p:extLst>
      <p:ext uri="{BB962C8B-B14F-4D97-AF65-F5344CB8AC3E}">
        <p14:creationId xmlns:p14="http://schemas.microsoft.com/office/powerpoint/2010/main" val="286401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 GIRIVARADHARI GOPAL ✨ Artist: Vasudeva Krishna das | Radha krishna art,  Krishna leela, Radha krishna images">
            <a:extLst>
              <a:ext uri="{FF2B5EF4-FFF2-40B4-BE49-F238E27FC236}">
                <a16:creationId xmlns:a16="http://schemas.microsoft.com/office/drawing/2014/main" id="{CE89ECD7-A26A-5C49-A291-A6821B992A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934" r="1" b="19586"/>
          <a:stretch/>
        </p:blipFill>
        <p:spPr bwMode="auto">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25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7EA6-10D8-ED4A-910C-AC2D3B1B9C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E8A167-26CB-5F4C-9BC0-98F7E9489EE2}"/>
              </a:ext>
            </a:extLst>
          </p:cNvPr>
          <p:cNvSpPr>
            <a:spLocks noGrp="1"/>
          </p:cNvSpPr>
          <p:nvPr>
            <p:ph idx="1"/>
          </p:nvPr>
        </p:nvSpPr>
        <p:spPr/>
        <p:txBody>
          <a:bodyPr/>
          <a:lstStyle/>
          <a:p>
            <a:endParaRPr lang="en-US"/>
          </a:p>
        </p:txBody>
      </p:sp>
      <p:pic>
        <p:nvPicPr>
          <p:cNvPr id="3074" name="Picture 2" descr="The Serpent Kaliya--The Hidden Meaning | Krishna.org">
            <a:extLst>
              <a:ext uri="{FF2B5EF4-FFF2-40B4-BE49-F238E27FC236}">
                <a16:creationId xmlns:a16="http://schemas.microsoft.com/office/drawing/2014/main" id="{AA25BB62-425C-6C49-8A16-B7772818E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75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92C6-061B-134A-B534-B9A5F3D9AC16}"/>
              </a:ext>
            </a:extLst>
          </p:cNvPr>
          <p:cNvSpPr>
            <a:spLocks noGrp="1"/>
          </p:cNvSpPr>
          <p:nvPr>
            <p:ph type="title"/>
          </p:nvPr>
        </p:nvSpPr>
        <p:spPr>
          <a:xfrm>
            <a:off x="4406846" y="3696269"/>
            <a:ext cx="6003980" cy="1325563"/>
          </a:xfrm>
        </p:spPr>
        <p:txBody>
          <a:bodyPr vert="horz" lIns="91440" tIns="45720" rIns="91440" bIns="45720" rtlCol="0" anchor="b">
            <a:normAutofit/>
          </a:bodyPr>
          <a:lstStyle/>
          <a:p>
            <a:r>
              <a:rPr lang="hi-IN"/>
              <a:t>हरे कृष्णा</a:t>
            </a:r>
            <a:endParaRPr lang="en-US"/>
          </a:p>
        </p:txBody>
      </p:sp>
      <p:pic>
        <p:nvPicPr>
          <p:cNvPr id="20482" name="Picture 2" descr="Image result for Chanting Japa hare Krishna Lord Chaitanya">
            <a:extLst>
              <a:ext uri="{FF2B5EF4-FFF2-40B4-BE49-F238E27FC236}">
                <a16:creationId xmlns:a16="http://schemas.microsoft.com/office/drawing/2014/main" id="{BE3E2871-DB4F-4742-A7B8-53EE21535C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78" r="5549" b="3"/>
          <a:stretch/>
        </p:blipFill>
        <p:spPr bwMode="auto">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a:noFill/>
          <a:extLst>
            <a:ext uri="{909E8E84-426E-40DD-AFC4-6F175D3DCCD1}">
              <a14:hiddenFill xmlns:a14="http://schemas.microsoft.com/office/drawing/2010/main">
                <a:solidFill>
                  <a:srgbClr val="FFFFFF"/>
                </a:solidFill>
              </a14:hiddenFill>
            </a:ext>
          </a:extLst>
        </p:spPr>
      </p:pic>
      <p:sp>
        <p:nvSpPr>
          <p:cNvPr id="20490" name="Content Placeholder 20489">
            <a:extLst>
              <a:ext uri="{FF2B5EF4-FFF2-40B4-BE49-F238E27FC236}">
                <a16:creationId xmlns:a16="http://schemas.microsoft.com/office/drawing/2014/main" id="{6877CDA4-C1A3-4FB0-AA90-0BCFCAA6F627}"/>
              </a:ext>
            </a:extLst>
          </p:cNvPr>
          <p:cNvSpPr>
            <a:spLocks noGrp="1"/>
          </p:cNvSpPr>
          <p:nvPr>
            <p:ph idx="1"/>
          </p:nvPr>
        </p:nvSpPr>
        <p:spPr>
          <a:xfrm>
            <a:off x="4406844" y="5021831"/>
            <a:ext cx="6946955" cy="1299943"/>
          </a:xfrm>
        </p:spPr>
        <p:txBody>
          <a:bodyPr>
            <a:normAutofit/>
          </a:bodyPr>
          <a:lstStyle/>
          <a:p>
            <a:r>
              <a:rPr lang="hi-IN" sz="2000"/>
              <a:t>श्रील प्रभुपाद की जय</a:t>
            </a:r>
          </a:p>
          <a:p>
            <a:r>
              <a:rPr lang="hi-IN" sz="2000"/>
              <a:t>गुरुदेव की जय</a:t>
            </a:r>
            <a:endParaRPr lang="en-US" sz="2000"/>
          </a:p>
        </p:txBody>
      </p:sp>
      <p:pic>
        <p:nvPicPr>
          <p:cNvPr id="20486" name="Picture 6" descr="Image result for mahavishnu goswami maharaj">
            <a:extLst>
              <a:ext uri="{FF2B5EF4-FFF2-40B4-BE49-F238E27FC236}">
                <a16:creationId xmlns:a16="http://schemas.microsoft.com/office/drawing/2014/main" id="{CAC46E45-2ECB-704E-BCA7-13AD8DFEA3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2041"/>
          <a:stretch/>
        </p:blipFill>
        <p:spPr bwMode="auto">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a:noFill/>
          <a:extLst>
            <a:ext uri="{909E8E84-426E-40DD-AFC4-6F175D3DCCD1}">
              <a14:hiddenFill xmlns:a14="http://schemas.microsoft.com/office/drawing/2010/main">
                <a:solidFill>
                  <a:srgbClr val="FFFFFF"/>
                </a:solidFill>
              </a14:hiddenFill>
            </a:ext>
          </a:extLst>
        </p:spPr>
      </p:pic>
      <p:pic>
        <p:nvPicPr>
          <p:cNvPr id="20484" name="Picture 4" descr="Image result for Chanting Japa hare Krishna Lord Chaitanya">
            <a:extLst>
              <a:ext uri="{FF2B5EF4-FFF2-40B4-BE49-F238E27FC236}">
                <a16:creationId xmlns:a16="http://schemas.microsoft.com/office/drawing/2014/main" id="{C6AABDAB-D2DA-5144-83F9-E3E38FC781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19382"/>
          <a:stretch/>
        </p:blipFill>
        <p:spPr bwMode="auto">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a:noFill/>
          <a:extLst>
            <a:ext uri="{909E8E84-426E-40DD-AFC4-6F175D3DCCD1}">
              <a14:hiddenFill xmlns:a14="http://schemas.microsoft.com/office/drawing/2010/main">
                <a:solidFill>
                  <a:srgbClr val="FFFFFF"/>
                </a:solidFill>
              </a14:hiddenFill>
            </a:ext>
          </a:extLst>
        </p:spPr>
      </p:pic>
      <p:pic>
        <p:nvPicPr>
          <p:cNvPr id="8" name="Picture 2" descr="Image result for Chanting Japa hare Krishna Lord Chaitanya">
            <a:extLst>
              <a:ext uri="{FF2B5EF4-FFF2-40B4-BE49-F238E27FC236}">
                <a16:creationId xmlns:a16="http://schemas.microsoft.com/office/drawing/2014/main" id="{ADC58021-00C3-2140-8B8E-63280788A1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157" r="-2" b="15377"/>
          <a:stretch/>
        </p:blipFill>
        <p:spPr bwMode="auto">
          <a:xfrm>
            <a:off x="7119622" y="4074797"/>
            <a:ext cx="4181791" cy="278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8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DD00C-721E-2348-8631-02B1349BE4CB}"/>
              </a:ext>
            </a:extLst>
          </p:cNvPr>
          <p:cNvSpPr>
            <a:spLocks noGrp="1"/>
          </p:cNvSpPr>
          <p:nvPr>
            <p:ph type="title"/>
          </p:nvPr>
        </p:nvSpPr>
        <p:spPr>
          <a:xfrm>
            <a:off x="838201" y="345811"/>
            <a:ext cx="5120561" cy="679908"/>
          </a:xfrm>
        </p:spPr>
        <p:txBody>
          <a:bodyPr>
            <a:normAutofit fontScale="90000"/>
          </a:bodyPr>
          <a:lstStyle/>
          <a:p>
            <a:r>
              <a:rPr lang="hi-IN" dirty="0"/>
              <a:t>पुनरावृत्ति</a:t>
            </a:r>
            <a:endParaRPr lang="en-US" dirty="0"/>
          </a:p>
        </p:txBody>
      </p:sp>
      <p:sp>
        <p:nvSpPr>
          <p:cNvPr id="3" name="Content Placeholder 2">
            <a:extLst>
              <a:ext uri="{FF2B5EF4-FFF2-40B4-BE49-F238E27FC236}">
                <a16:creationId xmlns:a16="http://schemas.microsoft.com/office/drawing/2014/main" id="{DD12B8D3-6576-594D-9BE2-76F1270011A4}"/>
              </a:ext>
            </a:extLst>
          </p:cNvPr>
          <p:cNvSpPr>
            <a:spLocks noGrp="1"/>
          </p:cNvSpPr>
          <p:nvPr>
            <p:ph idx="1"/>
          </p:nvPr>
        </p:nvSpPr>
        <p:spPr>
          <a:xfrm>
            <a:off x="404601" y="1364732"/>
            <a:ext cx="5829611" cy="4812231"/>
          </a:xfrm>
        </p:spPr>
        <p:txBody>
          <a:bodyPr>
            <a:noAutofit/>
          </a:bodyPr>
          <a:lstStyle/>
          <a:p>
            <a:pPr lvl="1"/>
            <a:r>
              <a:rPr lang="hi-IN" sz="2000" dirty="0"/>
              <a:t>इस युग में कर्तव्य</a:t>
            </a:r>
            <a:r>
              <a:rPr lang="en-US" sz="2000" dirty="0"/>
              <a:t> </a:t>
            </a:r>
          </a:p>
          <a:p>
            <a:pPr lvl="2"/>
            <a:r>
              <a:rPr lang="hi-IN" dirty="0"/>
              <a:t>सादा जीवन जिए</a:t>
            </a:r>
            <a:endParaRPr lang="en-US" dirty="0"/>
          </a:p>
          <a:p>
            <a:pPr lvl="2"/>
            <a:r>
              <a:rPr lang="hi-IN" dirty="0"/>
              <a:t>मानसिक मनगढ़ंत में समय बर्बाद न करें</a:t>
            </a:r>
            <a:endParaRPr lang="en-US" dirty="0"/>
          </a:p>
          <a:p>
            <a:pPr lvl="2"/>
            <a:r>
              <a:rPr lang="hi-IN" dirty="0"/>
              <a:t>भागवतम् के </a:t>
            </a:r>
            <a:r>
              <a:rPr lang="hi-IN" i="1" dirty="0"/>
              <a:t>गंभीर</a:t>
            </a:r>
            <a:r>
              <a:rPr lang="hi-IN" dirty="0"/>
              <a:t> अध्ययन करें</a:t>
            </a:r>
            <a:endParaRPr lang="en-US" sz="2000" dirty="0"/>
          </a:p>
          <a:p>
            <a:pPr lvl="1"/>
            <a:r>
              <a:rPr lang="hi-IN" sz="2000" dirty="0"/>
              <a:t>इस युग के लिए दवा</a:t>
            </a:r>
            <a:endParaRPr lang="en-US" sz="2000" dirty="0"/>
          </a:p>
          <a:p>
            <a:pPr lvl="2"/>
            <a:r>
              <a:rPr lang="hi-IN" dirty="0"/>
              <a:t>तच्छृण्वन् सुपठन् विचारणपरो</a:t>
            </a:r>
            <a:r>
              <a:rPr lang="en-US" dirty="0"/>
              <a:t> </a:t>
            </a:r>
            <a:r>
              <a:rPr lang="en-US" sz="1200" dirty="0"/>
              <a:t>[SB 12.13.18]</a:t>
            </a:r>
          </a:p>
          <a:p>
            <a:pPr lvl="2"/>
            <a:r>
              <a:rPr lang="hi-IN" dirty="0"/>
              <a:t>हृदय कृष्ण के लिए है</a:t>
            </a:r>
            <a:endParaRPr lang="en-US" sz="2000" dirty="0"/>
          </a:p>
          <a:p>
            <a:pPr lvl="1"/>
            <a:r>
              <a:rPr lang="hi-IN" sz="2000" dirty="0"/>
              <a:t>हमारे असंतोष का समाधान</a:t>
            </a:r>
            <a:endParaRPr lang="en-US" sz="2000" dirty="0"/>
          </a:p>
          <a:p>
            <a:pPr lvl="2"/>
            <a:r>
              <a:rPr lang="hi-IN" dirty="0"/>
              <a:t>आत्मा पदार्थ से खुश नहीं हो सकती</a:t>
            </a:r>
            <a:r>
              <a:rPr lang="en-US" dirty="0"/>
              <a:t> </a:t>
            </a:r>
          </a:p>
          <a:p>
            <a:pPr lvl="2"/>
            <a:r>
              <a:rPr lang="hi-IN" dirty="0"/>
              <a:t>भगवान कृष्ण की महिमा करें</a:t>
            </a:r>
            <a:endParaRPr lang="en-US" dirty="0"/>
          </a:p>
          <a:p>
            <a:pPr lvl="1"/>
            <a:r>
              <a:rPr lang="hi-IN" sz="2000" dirty="0"/>
              <a:t>वास्तविक धन क्या है</a:t>
            </a:r>
            <a:endParaRPr lang="en-US" sz="2000" dirty="0"/>
          </a:p>
          <a:p>
            <a:pPr lvl="2"/>
            <a:r>
              <a:rPr lang="hi-IN" dirty="0"/>
              <a:t>यास्मीन तुष्टे जगत् तुष्टे</a:t>
            </a:r>
            <a:r>
              <a:rPr lang="en-US" dirty="0"/>
              <a:t> </a:t>
            </a:r>
          </a:p>
          <a:p>
            <a:pPr lvl="2"/>
            <a:r>
              <a:rPr lang="hi-IN" dirty="0">
                <a:latin typeface="Balaram" pitchFamily="2" charset="0"/>
              </a:rPr>
              <a:t>लक्ष्मी या दुर्गा</a:t>
            </a:r>
            <a:endParaRPr lang="en-US" dirty="0"/>
          </a:p>
          <a:p>
            <a:pPr lvl="2"/>
            <a:r>
              <a:rPr lang="hi-IN" dirty="0"/>
              <a:t>कृष्ण का स्मरण</a:t>
            </a:r>
            <a:endParaRPr lang="en-US" dirty="0"/>
          </a:p>
          <a:p>
            <a:pPr lvl="2"/>
            <a:endParaRPr lang="en-US" dirty="0"/>
          </a:p>
        </p:txBody>
      </p:sp>
      <p:sp>
        <p:nvSpPr>
          <p:cNvPr id="73" name="Oval 7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Image result for mahavishnu goswami maharaj">
            <a:extLst>
              <a:ext uri="{FF2B5EF4-FFF2-40B4-BE49-F238E27FC236}">
                <a16:creationId xmlns:a16="http://schemas.microsoft.com/office/drawing/2014/main" id="{7AD4A3C5-0977-A04E-A6A9-8ADF6F3E6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4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0" name="Picture 2" descr="Image result for Radha Neel Madhava">
            <a:extLst>
              <a:ext uri="{FF2B5EF4-FFF2-40B4-BE49-F238E27FC236}">
                <a16:creationId xmlns:a16="http://schemas.microsoft.com/office/drawing/2014/main" id="{D8350307-19FB-9740-B664-1218A72381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41" r="1" b="14641"/>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1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D00C-721E-2348-8631-02B1349BE4CB}"/>
              </a:ext>
            </a:extLst>
          </p:cNvPr>
          <p:cNvSpPr>
            <a:spLocks noGrp="1"/>
          </p:cNvSpPr>
          <p:nvPr>
            <p:ph type="title"/>
          </p:nvPr>
        </p:nvSpPr>
        <p:spPr>
          <a:xfrm>
            <a:off x="838201" y="345811"/>
            <a:ext cx="5120561" cy="679908"/>
          </a:xfrm>
        </p:spPr>
        <p:txBody>
          <a:bodyPr>
            <a:normAutofit fontScale="90000"/>
          </a:bodyPr>
          <a:lstStyle/>
          <a:p>
            <a:r>
              <a:rPr lang="hi-IN" dirty="0"/>
              <a:t>पुनरावृत्ति</a:t>
            </a:r>
            <a:endParaRPr lang="en-US" dirty="0"/>
          </a:p>
        </p:txBody>
      </p:sp>
      <p:sp>
        <p:nvSpPr>
          <p:cNvPr id="3" name="Content Placeholder 2">
            <a:extLst>
              <a:ext uri="{FF2B5EF4-FFF2-40B4-BE49-F238E27FC236}">
                <a16:creationId xmlns:a16="http://schemas.microsoft.com/office/drawing/2014/main" id="{DD12B8D3-6576-594D-9BE2-76F1270011A4}"/>
              </a:ext>
            </a:extLst>
          </p:cNvPr>
          <p:cNvSpPr>
            <a:spLocks noGrp="1"/>
          </p:cNvSpPr>
          <p:nvPr>
            <p:ph idx="1"/>
          </p:nvPr>
        </p:nvSpPr>
        <p:spPr>
          <a:xfrm>
            <a:off x="404601" y="1364732"/>
            <a:ext cx="5829611" cy="4812231"/>
          </a:xfrm>
        </p:spPr>
        <p:txBody>
          <a:bodyPr>
            <a:noAutofit/>
          </a:bodyPr>
          <a:lstStyle/>
          <a:p>
            <a:pPr lvl="1"/>
            <a:r>
              <a:rPr lang="hi-IN" sz="2000" dirty="0"/>
              <a:t>संकट से कैसे निपटें ?</a:t>
            </a:r>
            <a:r>
              <a:rPr lang="en-US" sz="2000" dirty="0"/>
              <a:t> </a:t>
            </a:r>
          </a:p>
          <a:p>
            <a:pPr lvl="2"/>
            <a:r>
              <a:rPr lang="hi-IN" dirty="0"/>
              <a:t>विनम्रता</a:t>
            </a:r>
            <a:r>
              <a:rPr lang="en-US" dirty="0"/>
              <a:t>,</a:t>
            </a:r>
            <a:r>
              <a:rPr lang="hi-IN" dirty="0"/>
              <a:t> धीरज</a:t>
            </a:r>
            <a:r>
              <a:rPr lang="en-US" dirty="0"/>
              <a:t>,</a:t>
            </a:r>
            <a:r>
              <a:rPr lang="hi-IN" dirty="0"/>
              <a:t> सभी का सम्मान</a:t>
            </a:r>
            <a:endParaRPr lang="en-US" dirty="0"/>
          </a:p>
          <a:p>
            <a:pPr lvl="2"/>
            <a:r>
              <a:rPr lang="hi-IN" dirty="0"/>
              <a:t>अच्छे कर्म से खुशी मिलती है</a:t>
            </a:r>
            <a:endParaRPr lang="en-US" dirty="0"/>
          </a:p>
          <a:p>
            <a:pPr lvl="2"/>
            <a:r>
              <a:rPr lang="hi-IN" dirty="0"/>
              <a:t>अदृश्य अभिनेता की योजना कोई नहीं जानता</a:t>
            </a:r>
            <a:endParaRPr lang="en-US" dirty="0"/>
          </a:p>
          <a:p>
            <a:pPr lvl="1"/>
            <a:r>
              <a:rPr lang="hi-IN" sz="2000" dirty="0"/>
              <a:t>जीने की कला</a:t>
            </a:r>
            <a:r>
              <a:rPr lang="en-US" sz="2000" dirty="0"/>
              <a:t> </a:t>
            </a:r>
          </a:p>
          <a:p>
            <a:pPr lvl="2"/>
            <a:r>
              <a:rPr lang="hi-IN" dirty="0"/>
              <a:t>हमें जाना है</a:t>
            </a:r>
            <a:endParaRPr lang="en-US" dirty="0"/>
          </a:p>
          <a:p>
            <a:pPr lvl="2"/>
            <a:r>
              <a:rPr lang="hi-IN" dirty="0"/>
              <a:t>दूसरों को दोष न दें - केवल कृष्ण को देखें</a:t>
            </a:r>
            <a:endParaRPr lang="en-US" dirty="0"/>
          </a:p>
          <a:p>
            <a:pPr lvl="2"/>
            <a:r>
              <a:rPr lang="hi-IN" dirty="0"/>
              <a:t>संयमपूर्वक भोजन करें और कृष्ण पर निर्भर रहें</a:t>
            </a:r>
            <a:endParaRPr lang="en-US" sz="2000" dirty="0"/>
          </a:p>
          <a:p>
            <a:pPr lvl="1"/>
            <a:r>
              <a:rPr lang="hi-IN" sz="2000" dirty="0"/>
              <a:t>ध्रुव महाराज</a:t>
            </a:r>
            <a:r>
              <a:rPr lang="en-US" sz="2000" dirty="0"/>
              <a:t> </a:t>
            </a:r>
          </a:p>
          <a:p>
            <a:pPr lvl="2"/>
            <a:r>
              <a:rPr lang="hi-IN" dirty="0">
                <a:latin typeface="Balaram" pitchFamily="2" charset="0"/>
              </a:rPr>
              <a:t>सभी को शुभकामनाएं और कृष्ण पर ध्यान केंद्रित करें!</a:t>
            </a:r>
            <a:endParaRPr lang="en-US" dirty="0">
              <a:latin typeface="Balaram" pitchFamily="2" charset="0"/>
            </a:endParaRPr>
          </a:p>
          <a:p>
            <a:pPr lvl="2"/>
            <a:r>
              <a:rPr lang="hi-IN" dirty="0">
                <a:latin typeface="Balaram" pitchFamily="2" charset="0"/>
              </a:rPr>
              <a:t>ईश्वर महान है - उसकी पूजा करो</a:t>
            </a:r>
            <a:endParaRPr lang="en-US" dirty="0">
              <a:latin typeface="Balaram" pitchFamily="2" charset="0"/>
            </a:endParaRPr>
          </a:p>
          <a:p>
            <a:pPr lvl="2"/>
            <a:r>
              <a:rPr lang="hi-IN" dirty="0">
                <a:latin typeface="Balaram" pitchFamily="2" charset="0"/>
              </a:rPr>
              <a:t>निश्चय के साथ कृष्ण की शरण लें</a:t>
            </a:r>
            <a:endParaRPr lang="en-US" dirty="0">
              <a:latin typeface="Balaram" pitchFamily="2" charset="0"/>
            </a:endParaRP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sz="2000" dirty="0"/>
          </a:p>
          <a:p>
            <a:pPr lvl="2"/>
            <a:endParaRPr lang="en-US" dirty="0"/>
          </a:p>
        </p:txBody>
      </p:sp>
      <p:pic>
        <p:nvPicPr>
          <p:cNvPr id="4" name="Picture 4" descr="Image result for mahavishnu goswami maharaj">
            <a:extLst>
              <a:ext uri="{FF2B5EF4-FFF2-40B4-BE49-F238E27FC236}">
                <a16:creationId xmlns:a16="http://schemas.microsoft.com/office/drawing/2014/main" id="{7AD4A3C5-0977-A04E-A6A9-8ADF6F3E6A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74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Image result for Radha Neel Madhava">
            <a:extLst>
              <a:ext uri="{FF2B5EF4-FFF2-40B4-BE49-F238E27FC236}">
                <a16:creationId xmlns:a16="http://schemas.microsoft.com/office/drawing/2014/main" id="{D8350307-19FB-9740-B664-1218A72381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41" r="1" b="14641"/>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41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CAF3-FCD1-9242-8998-0BB4723DA244}"/>
              </a:ext>
            </a:extLst>
          </p:cNvPr>
          <p:cNvSpPr>
            <a:spLocks noGrp="1"/>
          </p:cNvSpPr>
          <p:nvPr>
            <p:ph type="title"/>
          </p:nvPr>
        </p:nvSpPr>
        <p:spPr>
          <a:xfrm>
            <a:off x="838200" y="365125"/>
            <a:ext cx="5393361" cy="1325563"/>
          </a:xfrm>
        </p:spPr>
        <p:txBody>
          <a:bodyPr>
            <a:normAutofit/>
          </a:bodyPr>
          <a:lstStyle/>
          <a:p>
            <a:r>
              <a:rPr lang="en-US" dirty="0"/>
              <a:t>No one knows His plan</a:t>
            </a:r>
          </a:p>
        </p:txBody>
      </p:sp>
      <p:sp>
        <p:nvSpPr>
          <p:cNvPr id="3" name="Content Placeholder 2">
            <a:extLst>
              <a:ext uri="{FF2B5EF4-FFF2-40B4-BE49-F238E27FC236}">
                <a16:creationId xmlns:a16="http://schemas.microsoft.com/office/drawing/2014/main" id="{536DD24D-C1F4-5D4F-BD66-977FAAB61B6E}"/>
              </a:ext>
            </a:extLst>
          </p:cNvPr>
          <p:cNvSpPr>
            <a:spLocks noGrp="1"/>
          </p:cNvSpPr>
          <p:nvPr>
            <p:ph idx="1"/>
          </p:nvPr>
        </p:nvSpPr>
        <p:spPr>
          <a:xfrm>
            <a:off x="838200" y="1825625"/>
            <a:ext cx="5393361" cy="4351338"/>
          </a:xfrm>
        </p:spPr>
        <p:txBody>
          <a:bodyPr>
            <a:normAutofit/>
          </a:bodyPr>
          <a:lstStyle/>
          <a:p>
            <a:pPr marL="0" indent="0" algn="ctr">
              <a:buNone/>
            </a:pPr>
            <a:r>
              <a:rPr lang="hi-IN" sz="1800" dirty="0"/>
              <a:t>न ह्यस्य कर्हिचिद्राजन् पुमान् वेद विधित्सितम् ।</a:t>
            </a:r>
            <a:br>
              <a:rPr lang="hi-IN" sz="1800" dirty="0"/>
            </a:br>
            <a:r>
              <a:rPr lang="hi-IN" sz="1800" dirty="0"/>
              <a:t>यद्विजिज्ञासया युक्ता मुह्यन्ति कवयोऽपि हि ॥ १६ ॥</a:t>
            </a:r>
            <a:endParaRPr lang="en-US" sz="1800" dirty="0"/>
          </a:p>
          <a:p>
            <a:pPr marL="0" indent="0" algn="ctr">
              <a:buNone/>
            </a:pPr>
            <a:r>
              <a:rPr lang="en-US" sz="1800" i="1" dirty="0" err="1"/>
              <a:t>na</a:t>
            </a:r>
            <a:r>
              <a:rPr lang="en-US" sz="1800" i="1" dirty="0"/>
              <a:t> </a:t>
            </a:r>
            <a:r>
              <a:rPr lang="en-US" sz="1800" i="1" dirty="0" err="1"/>
              <a:t>hy</a:t>
            </a:r>
            <a:r>
              <a:rPr lang="en-US" sz="1800" i="1" dirty="0"/>
              <a:t> </a:t>
            </a:r>
            <a:r>
              <a:rPr lang="en-US" sz="1800" i="1" dirty="0" err="1"/>
              <a:t>asya</a:t>
            </a:r>
            <a:r>
              <a:rPr lang="en-US" sz="1800" i="1" dirty="0"/>
              <a:t> </a:t>
            </a:r>
            <a:r>
              <a:rPr lang="en-US" sz="1800" i="1" dirty="0" err="1"/>
              <a:t>karhicid</a:t>
            </a:r>
            <a:r>
              <a:rPr lang="en-US" sz="1800" i="1" dirty="0"/>
              <a:t> </a:t>
            </a:r>
            <a:r>
              <a:rPr lang="en-US" sz="1800" i="1" dirty="0" err="1"/>
              <a:t>rājan</a:t>
            </a:r>
            <a:r>
              <a:rPr lang="en-US" sz="1800" i="1" dirty="0"/>
              <a:t> </a:t>
            </a:r>
            <a:r>
              <a:rPr lang="en-US" sz="1800" i="1" dirty="0" err="1"/>
              <a:t>pumān</a:t>
            </a:r>
            <a:r>
              <a:rPr lang="en-US" sz="1800" i="1" dirty="0"/>
              <a:t> </a:t>
            </a:r>
            <a:r>
              <a:rPr lang="en-US" sz="1800" i="1" dirty="0" err="1"/>
              <a:t>veda</a:t>
            </a:r>
            <a:r>
              <a:rPr lang="en-US" sz="1800" i="1" dirty="0"/>
              <a:t> </a:t>
            </a:r>
            <a:r>
              <a:rPr lang="en-US" sz="1800" i="1" dirty="0" err="1"/>
              <a:t>vidhitsitam</a:t>
            </a:r>
            <a:br>
              <a:rPr lang="en-US" sz="1800" i="1" dirty="0"/>
            </a:br>
            <a:r>
              <a:rPr lang="en-US" sz="1800" i="1" dirty="0"/>
              <a:t>yad </a:t>
            </a:r>
            <a:r>
              <a:rPr lang="en-US" sz="1800" i="1" dirty="0" err="1"/>
              <a:t>vijijñāsayā</a:t>
            </a:r>
            <a:r>
              <a:rPr lang="en-US" sz="1800" i="1" dirty="0"/>
              <a:t> </a:t>
            </a:r>
            <a:r>
              <a:rPr lang="en-US" sz="1800" i="1" dirty="0" err="1"/>
              <a:t>yuktā</a:t>
            </a:r>
            <a:r>
              <a:rPr lang="en-US" sz="1800" i="1" dirty="0"/>
              <a:t> </a:t>
            </a:r>
            <a:r>
              <a:rPr lang="en-US" sz="1800" i="1" dirty="0" err="1"/>
              <a:t>muhyanti</a:t>
            </a:r>
            <a:r>
              <a:rPr lang="en-US" sz="1800" i="1" dirty="0"/>
              <a:t> </a:t>
            </a:r>
            <a:r>
              <a:rPr lang="en-US" sz="1800" i="1" dirty="0" err="1"/>
              <a:t>kavayo</a:t>
            </a:r>
            <a:r>
              <a:rPr lang="en-US" sz="1800" i="1" dirty="0"/>
              <a:t> ’pi hi</a:t>
            </a:r>
          </a:p>
          <a:p>
            <a:pPr marL="0" indent="0">
              <a:buNone/>
            </a:pPr>
            <a:r>
              <a:rPr lang="en-US" sz="1800" i="1" dirty="0">
                <a:hlinkClick r:id="rId2"/>
              </a:rPr>
              <a:t>na</a:t>
            </a:r>
            <a:r>
              <a:rPr lang="en-US" sz="1800" dirty="0"/>
              <a:t> — never; </a:t>
            </a:r>
            <a:r>
              <a:rPr lang="en-US" sz="1800" i="1" dirty="0">
                <a:hlinkClick r:id="rId3"/>
              </a:rPr>
              <a:t>hi</a:t>
            </a:r>
            <a:r>
              <a:rPr lang="en-US" sz="1800" dirty="0"/>
              <a:t> — certainly; </a:t>
            </a:r>
            <a:r>
              <a:rPr lang="en-US" sz="1800" i="1" dirty="0">
                <a:hlinkClick r:id="rId4"/>
              </a:rPr>
              <a:t>asya</a:t>
            </a:r>
            <a:r>
              <a:rPr lang="en-US" sz="1800" dirty="0"/>
              <a:t> — His; </a:t>
            </a:r>
            <a:r>
              <a:rPr lang="en-US" sz="1800" i="1" dirty="0">
                <a:hlinkClick r:id="rId5"/>
              </a:rPr>
              <a:t>karhicit</a:t>
            </a:r>
            <a:r>
              <a:rPr lang="en-US" sz="1800" dirty="0"/>
              <a:t> — whatsoever; </a:t>
            </a:r>
            <a:r>
              <a:rPr lang="en-US" sz="1800" i="1" dirty="0">
                <a:hlinkClick r:id="rId6"/>
              </a:rPr>
              <a:t>rājan</a:t>
            </a:r>
            <a:r>
              <a:rPr lang="en-US" sz="1800" dirty="0"/>
              <a:t> — O King; </a:t>
            </a:r>
            <a:r>
              <a:rPr lang="en-US" sz="1800" i="1" dirty="0">
                <a:hlinkClick r:id="rId7"/>
              </a:rPr>
              <a:t>pumān</a:t>
            </a:r>
            <a:r>
              <a:rPr lang="en-US" sz="1800" dirty="0"/>
              <a:t> — anyone; </a:t>
            </a:r>
            <a:r>
              <a:rPr lang="en-US" sz="1800" i="1" dirty="0">
                <a:hlinkClick r:id="rId8"/>
              </a:rPr>
              <a:t>veda</a:t>
            </a:r>
            <a:r>
              <a:rPr lang="en-US" sz="1800" dirty="0"/>
              <a:t> — knows; </a:t>
            </a:r>
            <a:r>
              <a:rPr lang="en-US" sz="1800" i="1" dirty="0">
                <a:hlinkClick r:id="rId9"/>
              </a:rPr>
              <a:t>vidhitsitam</a:t>
            </a:r>
            <a:r>
              <a:rPr lang="en-US" sz="1800" dirty="0"/>
              <a:t> — plan; </a:t>
            </a:r>
            <a:r>
              <a:rPr lang="en-US" sz="1800" i="1" dirty="0">
                <a:hlinkClick r:id="rId10"/>
              </a:rPr>
              <a:t>yat</a:t>
            </a:r>
            <a:r>
              <a:rPr lang="en-US" sz="1800" dirty="0"/>
              <a:t> — which; </a:t>
            </a:r>
            <a:r>
              <a:rPr lang="en-US" sz="1800" i="1" dirty="0">
                <a:hlinkClick r:id="rId11"/>
              </a:rPr>
              <a:t>vijijñāsayā</a:t>
            </a:r>
            <a:r>
              <a:rPr lang="en-US" sz="1800" dirty="0"/>
              <a:t> — with exhaustive inquiries; </a:t>
            </a:r>
            <a:r>
              <a:rPr lang="en-US" sz="1800" i="1" dirty="0">
                <a:hlinkClick r:id="rId12"/>
              </a:rPr>
              <a:t>yuktāḥ</a:t>
            </a:r>
            <a:r>
              <a:rPr lang="en-US" sz="1800" dirty="0"/>
              <a:t> — being engaged; </a:t>
            </a:r>
            <a:r>
              <a:rPr lang="en-US" sz="1800" i="1" dirty="0">
                <a:hlinkClick r:id="rId13"/>
              </a:rPr>
              <a:t>muhyanti</a:t>
            </a:r>
            <a:r>
              <a:rPr lang="en-US" sz="1800" dirty="0"/>
              <a:t> — bewildered; </a:t>
            </a:r>
            <a:r>
              <a:rPr lang="en-US" sz="1800" i="1" dirty="0">
                <a:hlinkClick r:id="rId14"/>
              </a:rPr>
              <a:t>kavayaḥ</a:t>
            </a:r>
            <a:r>
              <a:rPr lang="en-US" sz="1800" dirty="0"/>
              <a:t> — great philosophers; </a:t>
            </a:r>
            <a:r>
              <a:rPr lang="en-US" sz="1800" i="1" dirty="0">
                <a:hlinkClick r:id="rId15"/>
              </a:rPr>
              <a:t>api</a:t>
            </a:r>
            <a:r>
              <a:rPr lang="en-US" sz="1800" dirty="0"/>
              <a:t> — even; </a:t>
            </a:r>
            <a:r>
              <a:rPr lang="en-US" sz="1800" i="1" dirty="0">
                <a:hlinkClick r:id="rId3"/>
              </a:rPr>
              <a:t>hi</a:t>
            </a:r>
            <a:r>
              <a:rPr lang="en-US" sz="1800" dirty="0"/>
              <a:t> — certainly.</a:t>
            </a:r>
            <a:endParaRPr lang="en-US" sz="1800" i="1" dirty="0"/>
          </a:p>
          <a:p>
            <a:pPr marL="0" indent="0">
              <a:buNone/>
            </a:pPr>
            <a:r>
              <a:rPr lang="en-US" sz="1800" b="1" dirty="0"/>
              <a:t>O King, no one can know the plan of the Lord [</a:t>
            </a:r>
            <a:r>
              <a:rPr lang="en-US" sz="1800" b="1" dirty="0" err="1"/>
              <a:t>Śrī</a:t>
            </a:r>
            <a:r>
              <a:rPr lang="en-US" sz="1800" b="1" dirty="0"/>
              <a:t> </a:t>
            </a:r>
            <a:r>
              <a:rPr lang="en-US" sz="1800" b="1" dirty="0" err="1"/>
              <a:t>Kṛṣṇa</a:t>
            </a:r>
            <a:r>
              <a:rPr lang="en-US" sz="1800" b="1" dirty="0"/>
              <a:t>]. Even though great philosophers inquire exhaustively, they are bewildered.[SB 1.19.16]</a:t>
            </a:r>
            <a:endParaRPr lang="en-US" sz="1800" dirty="0"/>
          </a:p>
        </p:txBody>
      </p:sp>
      <p:pic>
        <p:nvPicPr>
          <p:cNvPr id="8194" name="Picture 2" descr="The Passing of Bhisma">
            <a:extLst>
              <a:ext uri="{FF2B5EF4-FFF2-40B4-BE49-F238E27FC236}">
                <a16:creationId xmlns:a16="http://schemas.microsoft.com/office/drawing/2014/main" id="{E36C1A3E-74FC-4347-8551-BD0BFC8223E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2392" r="9857" b="-1"/>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4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CAF3-FCD1-9242-8998-0BB4723DA244}"/>
              </a:ext>
            </a:extLst>
          </p:cNvPr>
          <p:cNvSpPr>
            <a:spLocks noGrp="1"/>
          </p:cNvSpPr>
          <p:nvPr>
            <p:ph type="title"/>
          </p:nvPr>
        </p:nvSpPr>
        <p:spPr>
          <a:xfrm>
            <a:off x="222637" y="365125"/>
            <a:ext cx="7068709" cy="1325563"/>
          </a:xfrm>
        </p:spPr>
        <p:txBody>
          <a:bodyPr>
            <a:normAutofit/>
          </a:bodyPr>
          <a:lstStyle/>
          <a:p>
            <a:r>
              <a:rPr lang="hi-IN" sz="4000"/>
              <a:t>उसकी योजना कोई नहीं जानता</a:t>
            </a:r>
            <a:endParaRPr lang="en-US" sz="4000" dirty="0"/>
          </a:p>
        </p:txBody>
      </p:sp>
      <p:pic>
        <p:nvPicPr>
          <p:cNvPr id="8194" name="Picture 2" descr="The Passing of Bhisma">
            <a:extLst>
              <a:ext uri="{FF2B5EF4-FFF2-40B4-BE49-F238E27FC236}">
                <a16:creationId xmlns:a16="http://schemas.microsoft.com/office/drawing/2014/main" id="{E36C1A3E-74FC-4347-8551-BD0BFC8223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92" r="9857" b="-1"/>
          <a:stretch/>
        </p:blipFill>
        <p:spPr bwMode="auto">
          <a:xfrm>
            <a:off x="7007055"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Content Placeholder 3">
            <a:extLst>
              <a:ext uri="{FF2B5EF4-FFF2-40B4-BE49-F238E27FC236}">
                <a16:creationId xmlns:a16="http://schemas.microsoft.com/office/drawing/2014/main" id="{86E4ADA4-C29A-5D4A-931B-792915B927C2}"/>
              </a:ext>
            </a:extLst>
          </p:cNvPr>
          <p:cNvPicPr>
            <a:picLocks noGrp="1" noChangeAspect="1"/>
          </p:cNvPicPr>
          <p:nvPr>
            <p:ph idx="1"/>
          </p:nvPr>
        </p:nvPicPr>
        <p:blipFill>
          <a:blip r:embed="rId3"/>
          <a:stretch>
            <a:fillRect/>
          </a:stretch>
        </p:blipFill>
        <p:spPr>
          <a:xfrm>
            <a:off x="222637" y="2317706"/>
            <a:ext cx="6747321" cy="2770596"/>
          </a:xfrm>
          <a:prstGeom prst="rect">
            <a:avLst/>
          </a:prstGeom>
        </p:spPr>
      </p:pic>
    </p:spTree>
    <p:extLst>
      <p:ext uri="{BB962C8B-B14F-4D97-AF65-F5344CB8AC3E}">
        <p14:creationId xmlns:p14="http://schemas.microsoft.com/office/powerpoint/2010/main" val="107729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BB86-12BC-1F43-AF5A-C441ED204FEE}"/>
              </a:ext>
            </a:extLst>
          </p:cNvPr>
          <p:cNvSpPr>
            <a:spLocks noGrp="1"/>
          </p:cNvSpPr>
          <p:nvPr>
            <p:ph type="title"/>
          </p:nvPr>
        </p:nvSpPr>
        <p:spPr/>
        <p:txBody>
          <a:bodyPr/>
          <a:lstStyle/>
          <a:p>
            <a:r>
              <a:rPr lang="en-US" dirty="0"/>
              <a:t>Purport 1.9.16: Abide by the orders of Krishna</a:t>
            </a:r>
          </a:p>
        </p:txBody>
      </p:sp>
      <p:sp>
        <p:nvSpPr>
          <p:cNvPr id="3" name="Content Placeholder 2">
            <a:extLst>
              <a:ext uri="{FF2B5EF4-FFF2-40B4-BE49-F238E27FC236}">
                <a16:creationId xmlns:a16="http://schemas.microsoft.com/office/drawing/2014/main" id="{F00699D9-2FF9-1743-A8DE-2FDC7A1872F7}"/>
              </a:ext>
            </a:extLst>
          </p:cNvPr>
          <p:cNvSpPr>
            <a:spLocks noGrp="1"/>
          </p:cNvSpPr>
          <p:nvPr>
            <p:ph idx="1"/>
          </p:nvPr>
        </p:nvSpPr>
        <p:spPr/>
        <p:txBody>
          <a:bodyPr>
            <a:normAutofit fontScale="77500" lnSpcReduction="20000"/>
          </a:bodyPr>
          <a:lstStyle/>
          <a:p>
            <a:pPr marL="0" indent="0">
              <a:buNone/>
            </a:pPr>
            <a:r>
              <a:rPr lang="en-US" dirty="0"/>
              <a:t>The </a:t>
            </a:r>
            <a:r>
              <a:rPr lang="en-US" dirty="0">
                <a:highlight>
                  <a:srgbClr val="FFFF00"/>
                </a:highlight>
              </a:rPr>
              <a:t>bewilderment</a:t>
            </a:r>
            <a:r>
              <a:rPr lang="en-US" dirty="0"/>
              <a:t> of </a:t>
            </a:r>
            <a:r>
              <a:rPr lang="en-US" dirty="0" err="1"/>
              <a:t>Mahārāja</a:t>
            </a:r>
            <a:r>
              <a:rPr lang="en-US" dirty="0"/>
              <a:t> </a:t>
            </a:r>
            <a:r>
              <a:rPr lang="en-US" dirty="0" err="1"/>
              <a:t>Yudhiṣṭhira</a:t>
            </a:r>
            <a:r>
              <a:rPr lang="en-US" dirty="0"/>
              <a:t> over his </a:t>
            </a:r>
            <a:r>
              <a:rPr lang="en-US" dirty="0">
                <a:highlight>
                  <a:srgbClr val="FFFF00"/>
                </a:highlight>
              </a:rPr>
              <a:t>past sinful acts and the resultant sufferings</a:t>
            </a:r>
            <a:r>
              <a:rPr lang="en-US" dirty="0"/>
              <a:t>, etc., is completely </a:t>
            </a:r>
            <a:r>
              <a:rPr lang="en-US" dirty="0">
                <a:highlight>
                  <a:srgbClr val="FFFF00"/>
                </a:highlight>
              </a:rPr>
              <a:t>negated</a:t>
            </a:r>
            <a:r>
              <a:rPr lang="en-US" dirty="0"/>
              <a:t> by the great authority </a:t>
            </a:r>
            <a:r>
              <a:rPr lang="en-US" dirty="0" err="1"/>
              <a:t>Bhīṣma</a:t>
            </a:r>
            <a:r>
              <a:rPr lang="en-US" dirty="0"/>
              <a:t> (one of the twelve authorized persons). </a:t>
            </a:r>
            <a:r>
              <a:rPr lang="en-US" dirty="0" err="1"/>
              <a:t>Bhīṣma</a:t>
            </a:r>
            <a:r>
              <a:rPr lang="en-US" dirty="0"/>
              <a:t> wanted to impress upon </a:t>
            </a:r>
            <a:r>
              <a:rPr lang="en-US" dirty="0" err="1"/>
              <a:t>Mahārāja</a:t>
            </a:r>
            <a:r>
              <a:rPr lang="en-US" dirty="0"/>
              <a:t> </a:t>
            </a:r>
            <a:r>
              <a:rPr lang="en-US" dirty="0" err="1"/>
              <a:t>Yudhiṣṭhira</a:t>
            </a:r>
            <a:r>
              <a:rPr lang="en-US" dirty="0"/>
              <a:t> that since time immemorial no one, including such demigods as Śiva and </a:t>
            </a:r>
            <a:r>
              <a:rPr lang="en-US" dirty="0" err="1"/>
              <a:t>Brahmā</a:t>
            </a:r>
            <a:r>
              <a:rPr lang="en-US" dirty="0"/>
              <a:t>, </a:t>
            </a:r>
            <a:r>
              <a:rPr lang="en-US" dirty="0">
                <a:highlight>
                  <a:srgbClr val="FFFF00"/>
                </a:highlight>
              </a:rPr>
              <a:t>could ascertain the real plan of the Lord</a:t>
            </a:r>
            <a:r>
              <a:rPr lang="en-US" dirty="0"/>
              <a:t>. So what can we understand about it? It is </a:t>
            </a:r>
            <a:r>
              <a:rPr lang="en-US" dirty="0">
                <a:highlight>
                  <a:srgbClr val="FFFF00"/>
                </a:highlight>
              </a:rPr>
              <a:t>useless also to inquire about it</a:t>
            </a:r>
            <a:r>
              <a:rPr lang="en-US" dirty="0"/>
              <a:t>. Even the exhaustive philosophical inquiries of </a:t>
            </a:r>
            <a:r>
              <a:rPr lang="en-US" dirty="0">
                <a:highlight>
                  <a:srgbClr val="FFFF00"/>
                </a:highlight>
              </a:rPr>
              <a:t>sages cannot ascertain the plan of the Lord</a:t>
            </a:r>
            <a:r>
              <a:rPr lang="en-US" dirty="0"/>
              <a:t>. The best policy is </a:t>
            </a:r>
            <a:r>
              <a:rPr lang="en-US" dirty="0">
                <a:highlight>
                  <a:srgbClr val="FFFF00"/>
                </a:highlight>
              </a:rPr>
              <a:t>simply to abide by the orders of the Lord without argument</a:t>
            </a:r>
            <a:r>
              <a:rPr lang="en-US" dirty="0"/>
              <a:t>. The </a:t>
            </a:r>
            <a:r>
              <a:rPr lang="en-US" dirty="0">
                <a:highlight>
                  <a:srgbClr val="FFFF00"/>
                </a:highlight>
              </a:rPr>
              <a:t>sufferings of the </a:t>
            </a:r>
            <a:r>
              <a:rPr lang="en-US" dirty="0" err="1">
                <a:highlight>
                  <a:srgbClr val="FFFF00"/>
                </a:highlight>
              </a:rPr>
              <a:t>Pāṇḍavas</a:t>
            </a:r>
            <a:r>
              <a:rPr lang="en-US" dirty="0">
                <a:highlight>
                  <a:srgbClr val="FFFF00"/>
                </a:highlight>
              </a:rPr>
              <a:t> were never due to their past deeds</a:t>
            </a:r>
            <a:r>
              <a:rPr lang="en-US" dirty="0"/>
              <a:t>. The Lord had to execute the plan of establishing the kingdom of virtue, and therefore </a:t>
            </a:r>
            <a:r>
              <a:rPr lang="en-US" dirty="0">
                <a:highlight>
                  <a:srgbClr val="FFFF00"/>
                </a:highlight>
              </a:rPr>
              <a:t>His own devotees suffered temporarily in order to establish the conquest of virtue</a:t>
            </a:r>
            <a:r>
              <a:rPr lang="en-US" dirty="0"/>
              <a:t>. </a:t>
            </a:r>
            <a:r>
              <a:rPr lang="en-US" dirty="0" err="1">
                <a:highlight>
                  <a:srgbClr val="FFFF00"/>
                </a:highlight>
              </a:rPr>
              <a:t>Bhīṣmadeva</a:t>
            </a:r>
            <a:r>
              <a:rPr lang="en-US" dirty="0">
                <a:highlight>
                  <a:srgbClr val="FFFF00"/>
                </a:highlight>
              </a:rPr>
              <a:t> was certainly satisfied by seeing the triumph of virtue, and he was glad to see King </a:t>
            </a:r>
            <a:r>
              <a:rPr lang="en-US" dirty="0" err="1">
                <a:highlight>
                  <a:srgbClr val="FFFF00"/>
                </a:highlight>
              </a:rPr>
              <a:t>Yudhiṣṭhira</a:t>
            </a:r>
            <a:r>
              <a:rPr lang="en-US" dirty="0">
                <a:highlight>
                  <a:srgbClr val="FFFF00"/>
                </a:highlight>
              </a:rPr>
              <a:t> on the throne, although he himself fought against him.</a:t>
            </a:r>
            <a:r>
              <a:rPr lang="en-US" dirty="0"/>
              <a:t> </a:t>
            </a:r>
            <a:r>
              <a:rPr lang="en-US" dirty="0">
                <a:highlight>
                  <a:srgbClr val="FFFF00"/>
                </a:highlight>
              </a:rPr>
              <a:t>Even a great fighter like </a:t>
            </a:r>
            <a:r>
              <a:rPr lang="en-US" dirty="0" err="1">
                <a:highlight>
                  <a:srgbClr val="FFFF00"/>
                </a:highlight>
              </a:rPr>
              <a:t>Bhīṣma</a:t>
            </a:r>
            <a:r>
              <a:rPr lang="en-US" dirty="0">
                <a:highlight>
                  <a:srgbClr val="FFFF00"/>
                </a:highlight>
              </a:rPr>
              <a:t> could not win the Battle of </a:t>
            </a:r>
            <a:r>
              <a:rPr lang="en-US" dirty="0" err="1">
                <a:highlight>
                  <a:srgbClr val="FFFF00"/>
                </a:highlight>
              </a:rPr>
              <a:t>Kurukṣetra</a:t>
            </a:r>
            <a:r>
              <a:rPr lang="en-US" dirty="0">
                <a:highlight>
                  <a:srgbClr val="FFFF00"/>
                </a:highlight>
              </a:rPr>
              <a:t> because the Lord wanted to show that vice cannot conquer virtue, regardless of who tries to execute it.</a:t>
            </a:r>
            <a:r>
              <a:rPr lang="en-US" dirty="0"/>
              <a:t> </a:t>
            </a:r>
            <a:r>
              <a:rPr lang="en-US" dirty="0" err="1"/>
              <a:t>Bhīṣmadeva</a:t>
            </a:r>
            <a:r>
              <a:rPr lang="en-US" dirty="0"/>
              <a:t> was a great devotee of the Lord, but he chose to fight against the </a:t>
            </a:r>
            <a:r>
              <a:rPr lang="en-US" dirty="0" err="1"/>
              <a:t>Pāṇḍavas</a:t>
            </a:r>
            <a:r>
              <a:rPr lang="en-US" dirty="0"/>
              <a:t> </a:t>
            </a:r>
            <a:r>
              <a:rPr lang="en-US" dirty="0">
                <a:highlight>
                  <a:srgbClr val="FFFF00"/>
                </a:highlight>
              </a:rPr>
              <a:t>by the will of the Lord </a:t>
            </a:r>
            <a:r>
              <a:rPr lang="en-US" dirty="0"/>
              <a:t>because the Lord wanted to show that a </a:t>
            </a:r>
            <a:r>
              <a:rPr lang="en-US" dirty="0">
                <a:highlight>
                  <a:srgbClr val="FFFF00"/>
                </a:highlight>
              </a:rPr>
              <a:t>fighter like </a:t>
            </a:r>
            <a:r>
              <a:rPr lang="en-US" dirty="0" err="1">
                <a:highlight>
                  <a:srgbClr val="FFFF00"/>
                </a:highlight>
              </a:rPr>
              <a:t>Bhīṣma</a:t>
            </a:r>
            <a:r>
              <a:rPr lang="en-US" dirty="0">
                <a:highlight>
                  <a:srgbClr val="FFFF00"/>
                </a:highlight>
              </a:rPr>
              <a:t> cannot win on the wrong side</a:t>
            </a:r>
            <a:r>
              <a:rPr lang="en-US" dirty="0"/>
              <a:t>.</a:t>
            </a:r>
          </a:p>
        </p:txBody>
      </p:sp>
    </p:spTree>
    <p:extLst>
      <p:ext uri="{BB962C8B-B14F-4D97-AF65-F5344CB8AC3E}">
        <p14:creationId xmlns:p14="http://schemas.microsoft.com/office/powerpoint/2010/main" val="374036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2AB5-418E-0D46-B34B-23616EB382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0FAAB-EFC8-5A49-89A8-E4D7059DCDB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3F7AC68-9D3F-7A43-A801-1B169070225C}"/>
              </a:ext>
            </a:extLst>
          </p:cNvPr>
          <p:cNvPicPr>
            <a:picLocks noChangeAspect="1"/>
          </p:cNvPicPr>
          <p:nvPr/>
        </p:nvPicPr>
        <p:blipFill>
          <a:blip r:embed="rId2"/>
          <a:stretch>
            <a:fillRect/>
          </a:stretch>
        </p:blipFill>
        <p:spPr>
          <a:xfrm>
            <a:off x="2112798" y="63873"/>
            <a:ext cx="7622394" cy="1484168"/>
          </a:xfrm>
          <a:prstGeom prst="rect">
            <a:avLst/>
          </a:prstGeom>
        </p:spPr>
      </p:pic>
      <p:pic>
        <p:nvPicPr>
          <p:cNvPr id="5" name="Picture 4">
            <a:extLst>
              <a:ext uri="{FF2B5EF4-FFF2-40B4-BE49-F238E27FC236}">
                <a16:creationId xmlns:a16="http://schemas.microsoft.com/office/drawing/2014/main" id="{CCE0D2B5-1816-604E-837F-FA1F31951900}"/>
              </a:ext>
            </a:extLst>
          </p:cNvPr>
          <p:cNvPicPr>
            <a:picLocks noChangeAspect="1"/>
          </p:cNvPicPr>
          <p:nvPr/>
        </p:nvPicPr>
        <p:blipFill>
          <a:blip r:embed="rId3"/>
          <a:stretch>
            <a:fillRect/>
          </a:stretch>
        </p:blipFill>
        <p:spPr>
          <a:xfrm>
            <a:off x="2256459" y="1271483"/>
            <a:ext cx="7612731" cy="5981431"/>
          </a:xfrm>
          <a:prstGeom prst="rect">
            <a:avLst/>
          </a:prstGeom>
        </p:spPr>
      </p:pic>
    </p:spTree>
    <p:extLst>
      <p:ext uri="{BB962C8B-B14F-4D97-AF65-F5344CB8AC3E}">
        <p14:creationId xmlns:p14="http://schemas.microsoft.com/office/powerpoint/2010/main" val="156317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13792</TotalTime>
  <Words>2750</Words>
  <Application>Microsoft Macintosh PowerPoint</Application>
  <PresentationFormat>Widescreen</PresentationFormat>
  <Paragraphs>200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Balaram</vt:lpstr>
      <vt:lpstr>Calibri</vt:lpstr>
      <vt:lpstr>Calibri Light</vt:lpstr>
      <vt:lpstr>Office Theme</vt:lpstr>
      <vt:lpstr>   भीष्म पितामह  Bhisma Pitamah  </vt:lpstr>
      <vt:lpstr>Recap </vt:lpstr>
      <vt:lpstr>Recap </vt:lpstr>
      <vt:lpstr>पुनरावृत्ति</vt:lpstr>
      <vt:lpstr>पुनरावृत्ति</vt:lpstr>
      <vt:lpstr>No one knows His plan</vt:lpstr>
      <vt:lpstr>उसकी योजना कोई नहीं जानता</vt:lpstr>
      <vt:lpstr>Purport 1.9.16: Abide by the orders of Krishna</vt:lpstr>
      <vt:lpstr>PowerPoint Presentation</vt:lpstr>
      <vt:lpstr>Accept and follow His plan</vt:lpstr>
      <vt:lpstr>उसकी योजना को स्वीकार करें और उसका पालन करें</vt:lpstr>
      <vt:lpstr>Purport 1.9.17: Accept tribulations as favors</vt:lpstr>
      <vt:lpstr>PowerPoint Presentation</vt:lpstr>
      <vt:lpstr>What is secret of success?</vt:lpstr>
      <vt:lpstr>Misery Can bring us closer to Krishna</vt:lpstr>
      <vt:lpstr>Solution to our problems</vt:lpstr>
      <vt:lpstr>PowerPoint Presentation</vt:lpstr>
      <vt:lpstr>PowerPoint Presentation</vt:lpstr>
      <vt:lpstr>Bhishma Pitamah</vt:lpstr>
      <vt:lpstr>भीष्म पितामह</vt:lpstr>
      <vt:lpstr>PowerPoint Presentation</vt:lpstr>
      <vt:lpstr>Ganga and Shantanu -&gt;  Devavrata</vt:lpstr>
      <vt:lpstr>गंगा और शांतनु -&gt;  देवव्रत</vt:lpstr>
      <vt:lpstr>Satyavati and Shantanu -&gt; Great Vow of Bhisma</vt:lpstr>
      <vt:lpstr>सत्यवती और शांतनु -&gt; भीष्म का महान व्रत </vt:lpstr>
      <vt:lpstr>PowerPoint Presentation</vt:lpstr>
      <vt:lpstr>PowerPoint Presentation</vt:lpstr>
      <vt:lpstr>How to leave body?</vt:lpstr>
      <vt:lpstr>शरीर कैसे छोड़ें ?</vt:lpstr>
      <vt:lpstr>Arrows of actions create Fate</vt:lpstr>
      <vt:lpstr>Gita Connecting Verses</vt:lpstr>
      <vt:lpstr>Bhisma Prayers [1.9.32-42]</vt:lpstr>
      <vt:lpstr>Prayer unto lotus feet of Gurudeva  that I may please learn how to …</vt:lpstr>
      <vt:lpstr>प्रार्थना - गुरुदेव के चरण कमल कि मैं कैसे…</vt:lpstr>
      <vt:lpstr>PowerPoint Presentation</vt:lpstr>
      <vt:lpstr>PowerPoint Presentation</vt:lpstr>
      <vt:lpstr>हरे कृष्णा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the Enjoyer and Consciousness  Chapter 13</dc:title>
  <dc:creator>Prasad, Manoj K</dc:creator>
  <cp:lastModifiedBy>Prasad, Manoj K</cp:lastModifiedBy>
  <cp:revision>268</cp:revision>
  <dcterms:created xsi:type="dcterms:W3CDTF">2021-02-03T00:09:29Z</dcterms:created>
  <dcterms:modified xsi:type="dcterms:W3CDTF">2021-05-14T12:22:16Z</dcterms:modified>
</cp:coreProperties>
</file>