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1" r:id="rId2"/>
    <p:sldId id="368" r:id="rId3"/>
    <p:sldId id="369" r:id="rId4"/>
    <p:sldId id="380" r:id="rId5"/>
    <p:sldId id="381" r:id="rId6"/>
    <p:sldId id="385" r:id="rId7"/>
    <p:sldId id="386" r:id="rId8"/>
    <p:sldId id="382" r:id="rId9"/>
    <p:sldId id="388" r:id="rId10"/>
    <p:sldId id="389" r:id="rId11"/>
    <p:sldId id="391" r:id="rId12"/>
    <p:sldId id="392" r:id="rId13"/>
    <p:sldId id="397" r:id="rId14"/>
    <p:sldId id="398" r:id="rId15"/>
    <p:sldId id="372" r:id="rId16"/>
    <p:sldId id="393" r:id="rId17"/>
    <p:sldId id="394" r:id="rId18"/>
    <p:sldId id="395" r:id="rId19"/>
    <p:sldId id="396" r:id="rId20"/>
    <p:sldId id="354" r:id="rId21"/>
    <p:sldId id="384" r:id="rId22"/>
    <p:sldId id="35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0"/>
    <p:restoredTop sz="97155"/>
  </p:normalViewPr>
  <p:slideViewPr>
    <p:cSldViewPr snapToGrid="0" snapToObjects="1">
      <p:cViewPr varScale="1">
        <p:scale>
          <a:sx n="122" d="100"/>
          <a:sy n="122" d="100"/>
        </p:scale>
        <p:origin x="216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C102-8CAE-D94E-9189-EF502ACF2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7AE51-03B9-8049-ABC0-236A04492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D8858-DC82-FD43-BCD8-519E0A6B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F9-5559-4E45-B0D5-40A192769A77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57ED2-2270-414A-AE58-BC9D040D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D875A-2974-274F-8AA6-94DC1538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D6AE-91C4-FD40-893E-D04ED85C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6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1B6E-E6A8-2140-9CC0-FBA8E7684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DD074-DB1D-7B4D-8C03-8DDFA271B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9BAD-1C90-F34A-8865-6F5914C8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F9-5559-4E45-B0D5-40A192769A77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4E7FB-8940-DC4C-94D9-B491D090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6B6AC-C47E-6146-801C-168B9608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D6AE-91C4-FD40-893E-D04ED85C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8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A2364-5065-7C40-B30F-297339D73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74320-D8B2-F14D-8645-C3E53A18E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172CA-95EA-294A-A64D-89F10D5C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F9-5559-4E45-B0D5-40A192769A77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A6A2-679B-C04F-9654-3098F33F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8A3E-1B80-2843-8F78-808ECBE6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D6AE-91C4-FD40-893E-D04ED85C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1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F54F-21E1-DF4E-98C7-68F438BD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BDC6D-2518-444B-9F6B-38EB59594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DA098-829C-1D45-BB3E-810054DE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F9-5559-4E45-B0D5-40A192769A77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1B6E-C4A0-464E-A8D0-1150B4DB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7715C-2FD4-254A-85FA-643A4DBC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D6AE-91C4-FD40-893E-D04ED85C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2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B4F2-F4A6-D64F-A7AB-83074C47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83C0E-4581-CA4E-8E6C-6279EC4A3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590AF-6EB6-7B49-B7EF-9E59A916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F9-5559-4E45-B0D5-40A192769A77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F4E4D-EC9F-7D42-A115-787076DD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33406-16B2-4B48-9B54-1DFE0D18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D6AE-91C4-FD40-893E-D04ED85C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1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CF59-2C26-594D-A1AD-0B12CBBF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193E7-08E2-5441-861B-8A084F687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B199B-F78C-2D4D-B1E5-697E4D439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56036-A8A4-5E44-BB01-0B6BE3CC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F9-5559-4E45-B0D5-40A192769A77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59AE6-0989-1D4B-85F8-99EC4D2B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DDBEA-B093-6842-991A-D86430A1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D6AE-91C4-FD40-893E-D04ED85C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8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AD9A-2C14-CD48-AA8E-AEDDA4C7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3CCE4-4BBD-A04E-90E9-FD50FBCBE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CB081-5675-A043-B62D-57A979201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98AB7-6BE7-1C43-90A8-1EE2FB6D6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E6500-E4AB-D641-9640-B5C37B50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1E7FD-CF9A-4447-921F-2AB7242D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F9-5559-4E45-B0D5-40A192769A77}" type="datetimeFigureOut">
              <a:rPr lang="en-US" smtClean="0"/>
              <a:t>7/14/21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265BE-0F85-BC48-B468-23B0256D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DEBA3-FC2A-3646-A7BF-66B7E5E2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D6AE-91C4-FD40-893E-D04ED85C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5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C85AB-8229-9C48-8718-57FF11BC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54899-9384-704D-BDD1-790F2FBE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F9-5559-4E45-B0D5-40A192769A77}" type="datetimeFigureOut">
              <a:rPr lang="en-US" smtClean="0"/>
              <a:t>7/14/21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C35A1-4612-384D-986C-AE71AA30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A9F8C-6FEB-3E40-AD31-3DB1BF7A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D6AE-91C4-FD40-893E-D04ED85C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4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B1627-FDFA-9E48-B3EF-88F881F9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F9-5559-4E45-B0D5-40A192769A77}" type="datetimeFigureOut">
              <a:rPr lang="en-US" smtClean="0"/>
              <a:t>7/14/21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E5EA0-86FF-6D42-821D-E8FCE1A6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9B5A7-02CB-4641-96D0-447192A6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D6AE-91C4-FD40-893E-D04ED85C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5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9AB7-84BC-9848-A46B-159C3D21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93486-4270-F349-B271-12AB953B3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B2775-6ADE-9C43-98A2-01C65A1F8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9372E-A5FC-734C-BCA1-87CE600F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F9-5559-4E45-B0D5-40A192769A77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CE260-D36D-9A4E-99F3-30E70D8D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11DDF-EFC0-6B49-8406-20EC5530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D6AE-91C4-FD40-893E-D04ED85C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7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328F-7D44-3F48-B6AD-DFD73F21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6645A-56FB-A94B-965E-7BB022A46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CA1A9-0DC6-644E-9FD0-F810471A3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03876-4BDE-B745-B8EA-8914CC35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F9-5559-4E45-B0D5-40A192769A77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EB9B8-D9E2-5D43-9EB8-43B126DC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A2045-184A-2347-BC56-0C7EC3CE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D6AE-91C4-FD40-893E-D04ED85C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5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9C7B1-57DA-6540-B1E6-CB13896B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C2ED6-538A-3642-B51A-06ABEABC5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AC4C6-134B-0345-A347-0E38A4C92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613F9-5559-4E45-B0D5-40A192769A77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AC87B-7EFA-B144-9438-9DD8572D1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FD83C-D180-3545-A20D-1C4629A88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BD6AE-91C4-FD40-893E-D04ED85C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2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vedabase.io/en/search/synonyms/?original=gauravam" TargetMode="External"/><Relationship Id="rId13" Type="http://schemas.openxmlformats.org/officeDocument/2006/relationships/hyperlink" Target="https://vedabase.io/en/search/synonyms/?original=pr%C4%81ptum" TargetMode="External"/><Relationship Id="rId3" Type="http://schemas.openxmlformats.org/officeDocument/2006/relationships/hyperlink" Target="https://vedabase.io/en/search/synonyms/?original=dharma" TargetMode="External"/><Relationship Id="rId7" Type="http://schemas.openxmlformats.org/officeDocument/2006/relationships/hyperlink" Target="https://vedabase.io/en/search/synonyms/?original=bhavadbhi%E1%B8%A5" TargetMode="External"/><Relationship Id="rId12" Type="http://schemas.openxmlformats.org/officeDocument/2006/relationships/hyperlink" Target="https://vedabase.io/en/search/synonyms/?original=arhati" TargetMode="External"/><Relationship Id="rId2" Type="http://schemas.openxmlformats.org/officeDocument/2006/relationships/hyperlink" Target="https://vedabase.io/en/search/synonyms/?original=tat" TargetMode="External"/><Relationship Id="rId16" Type="http://schemas.openxmlformats.org/officeDocument/2006/relationships/hyperlink" Target="https://vedabase.io/en/search/synonyms/?original=abh%C4%ABk%E1%B9%A3%E1%B9%87a%C5%9Ba%E1%B8%A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dabase.io/en/search/synonyms/?original=bh%C4%81ga" TargetMode="External"/><Relationship Id="rId11" Type="http://schemas.openxmlformats.org/officeDocument/2006/relationships/hyperlink" Target="https://vedabase.io/en/search/synonyms/?original=na" TargetMode="External"/><Relationship Id="rId5" Type="http://schemas.openxmlformats.org/officeDocument/2006/relationships/hyperlink" Target="https://vedabase.io/en/search/synonyms/?original=mah%C4%81" TargetMode="External"/><Relationship Id="rId15" Type="http://schemas.openxmlformats.org/officeDocument/2006/relationships/hyperlink" Target="https://vedabase.io/en/search/synonyms/?original=vandyam" TargetMode="External"/><Relationship Id="rId10" Type="http://schemas.openxmlformats.org/officeDocument/2006/relationships/hyperlink" Target="https://vedabase.io/en/search/synonyms/?original=v%E1%B9%9Bjinam" TargetMode="External"/><Relationship Id="rId4" Type="http://schemas.openxmlformats.org/officeDocument/2006/relationships/hyperlink" Target="https://vedabase.io/en/search/synonyms/?original=j%C3%B1a" TargetMode="External"/><Relationship Id="rId9" Type="http://schemas.openxmlformats.org/officeDocument/2006/relationships/hyperlink" Target="https://vedabase.io/en/search/synonyms/?original=kulam" TargetMode="External"/><Relationship Id="rId14" Type="http://schemas.openxmlformats.org/officeDocument/2006/relationships/hyperlink" Target="https://vedabase.io/en/search/synonyms/?original=p%C5%ABjya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vedabase.io/en/search/synonyms/?original=v%C4%81" TargetMode="External"/><Relationship Id="rId13" Type="http://schemas.openxmlformats.org/officeDocument/2006/relationships/hyperlink" Target="https://vedabase.io/en/search/synonyms/?original=%C4%81%C5%9Bu" TargetMode="External"/><Relationship Id="rId3" Type="http://schemas.openxmlformats.org/officeDocument/2006/relationships/hyperlink" Target="https://vedabase.io/en/search/synonyms/?original=sarva" TargetMode="External"/><Relationship Id="rId7" Type="http://schemas.openxmlformats.org/officeDocument/2006/relationships/hyperlink" Target="https://vedabase.io/en/search/synonyms/?original=kena" TargetMode="External"/><Relationship Id="rId12" Type="http://schemas.openxmlformats.org/officeDocument/2006/relationships/hyperlink" Target="https://vedabase.io/en/search/synonyms/?original=tu%E1%B9%A3yati" TargetMode="External"/><Relationship Id="rId2" Type="http://schemas.openxmlformats.org/officeDocument/2006/relationships/hyperlink" Target="https://vedabase.io/en/search/synonyms/?original=dayay%C4%8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dabase.io/en/search/synonyms/?original=yena" TargetMode="External"/><Relationship Id="rId11" Type="http://schemas.openxmlformats.org/officeDocument/2006/relationships/hyperlink" Target="https://vedabase.io/en/search/synonyms/?original=ca" TargetMode="External"/><Relationship Id="rId5" Type="http://schemas.openxmlformats.org/officeDocument/2006/relationships/hyperlink" Target="https://vedabase.io/en/search/synonyms/?original=santu%E1%B9%A3%E1%B9%ADy%C4%81" TargetMode="External"/><Relationship Id="rId10" Type="http://schemas.openxmlformats.org/officeDocument/2006/relationships/hyperlink" Target="https://vedabase.io/en/search/synonyms/?original=upa%C5%9B%C4%81nty%C4%81" TargetMode="External"/><Relationship Id="rId4" Type="http://schemas.openxmlformats.org/officeDocument/2006/relationships/hyperlink" Target="https://vedabase.io/en/search/synonyms/?original=bh%C5%ABte%E1%B9%A3u" TargetMode="External"/><Relationship Id="rId9" Type="http://schemas.openxmlformats.org/officeDocument/2006/relationships/hyperlink" Target="https://vedabase.io/en/search/synonyms/?original=indriya" TargetMode="External"/><Relationship Id="rId14" Type="http://schemas.openxmlformats.org/officeDocument/2006/relationships/hyperlink" Target="https://vedabase.io/en/search/synonyms/?original=jan%C4%81rdana%E1%B8%A5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edabase.io/en/library/sb/1/7/44/" TargetMode="External"/><Relationship Id="rId2" Type="http://schemas.openxmlformats.org/officeDocument/2006/relationships/hyperlink" Target="https://vedabase.io/en/library/sb/1/7/4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edabase.io/en/library/sb/1/7/45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bhaktivinodainstitute.org/jivera-daya-mercy-to-living-entitie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gif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vedabase.io/en/search/synonyms/?original=sat%C4%AB" TargetMode="External"/><Relationship Id="rId13" Type="http://schemas.openxmlformats.org/officeDocument/2006/relationships/hyperlink" Target="https://vedabase.io/en/search/synonyms/?original=guru%E1%B8%A5" TargetMode="External"/><Relationship Id="rId3" Type="http://schemas.openxmlformats.org/officeDocument/2006/relationships/hyperlink" Target="https://vedabase.io/en/search/synonyms/?original=ca" TargetMode="External"/><Relationship Id="rId7" Type="http://schemas.openxmlformats.org/officeDocument/2006/relationships/hyperlink" Target="https://vedabase.io/en/search/synonyms/?original=%C4%81nayanam" TargetMode="External"/><Relationship Id="rId12" Type="http://schemas.openxmlformats.org/officeDocument/2006/relationships/hyperlink" Target="https://vedabase.io/en/search/synonyms/?original=nitar%C4%81m" TargetMode="External"/><Relationship Id="rId2" Type="http://schemas.openxmlformats.org/officeDocument/2006/relationships/hyperlink" Target="https://vedabase.io/en/search/synonyms/?original=uv%C4%81c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dabase.io/en/search/synonyms/?original=bandhana" TargetMode="External"/><Relationship Id="rId11" Type="http://schemas.openxmlformats.org/officeDocument/2006/relationships/hyperlink" Target="https://vedabase.io/en/search/synonyms/?original=br%C4%81hma%E1%B9%87a%E1%B8%A5" TargetMode="External"/><Relationship Id="rId5" Type="http://schemas.openxmlformats.org/officeDocument/2006/relationships/hyperlink" Target="https://vedabase.io/en/search/synonyms/?original=asya" TargetMode="External"/><Relationship Id="rId10" Type="http://schemas.openxmlformats.org/officeDocument/2006/relationships/hyperlink" Target="https://vedabase.io/en/search/synonyms/?original=e%E1%B9%A3a%E1%B8%A5" TargetMode="External"/><Relationship Id="rId4" Type="http://schemas.openxmlformats.org/officeDocument/2006/relationships/hyperlink" Target="https://vedabase.io/en/search/synonyms/?original=asahant%C4%AB" TargetMode="External"/><Relationship Id="rId9" Type="http://schemas.openxmlformats.org/officeDocument/2006/relationships/hyperlink" Target="https://vedabase.io/en/search/synonyms/?original=mucyat%C4%81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vedabase.io/en/search/synonyms/?original=astra" TargetMode="External"/><Relationship Id="rId13" Type="http://schemas.openxmlformats.org/officeDocument/2006/relationships/hyperlink" Target="https://vedabase.io/en/search/synonyms/?original=yat" TargetMode="External"/><Relationship Id="rId3" Type="http://schemas.openxmlformats.org/officeDocument/2006/relationships/hyperlink" Target="https://vedabase.io/en/search/synonyms/?original=rahasya%E1%B8%A5" TargetMode="External"/><Relationship Id="rId7" Type="http://schemas.openxmlformats.org/officeDocument/2006/relationships/hyperlink" Target="https://vedabase.io/en/search/synonyms/?original=upasa%E1%B9%81yama%E1%B8%A5" TargetMode="External"/><Relationship Id="rId12" Type="http://schemas.openxmlformats.org/officeDocument/2006/relationships/hyperlink" Target="https://vedabase.io/en/search/synonyms/?original=%C5%9Bik%E1%B9%A3ita%E1%B8%A5" TargetMode="External"/><Relationship Id="rId2" Type="http://schemas.openxmlformats.org/officeDocument/2006/relationships/hyperlink" Target="https://vedabase.io/en/search/synonyms/?original=s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dabase.io/en/search/synonyms/?original=visarga" TargetMode="External"/><Relationship Id="rId11" Type="http://schemas.openxmlformats.org/officeDocument/2006/relationships/hyperlink" Target="https://vedabase.io/en/search/synonyms/?original=bhavat%C4%81" TargetMode="External"/><Relationship Id="rId5" Type="http://schemas.openxmlformats.org/officeDocument/2006/relationships/hyperlink" Target="https://vedabase.io/en/search/synonyms/?original=veda%E1%B8%A5" TargetMode="External"/><Relationship Id="rId10" Type="http://schemas.openxmlformats.org/officeDocument/2006/relationships/hyperlink" Target="https://vedabase.io/en/search/synonyms/?original=ca" TargetMode="External"/><Relationship Id="rId4" Type="http://schemas.openxmlformats.org/officeDocument/2006/relationships/hyperlink" Target="https://vedabase.io/en/search/synonyms/?original=dhanu%E1%B8%A5" TargetMode="External"/><Relationship Id="rId9" Type="http://schemas.openxmlformats.org/officeDocument/2006/relationships/hyperlink" Target="https://vedabase.io/en/search/synonyms/?original=gr%C4%81ma%E1%B8%A5" TargetMode="External"/><Relationship Id="rId14" Type="http://schemas.openxmlformats.org/officeDocument/2006/relationships/hyperlink" Target="https://vedabase.io/en/search/synonyms/?original=anugrah%C4%81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D880886B-02ED-4317-9236-CB60C22CF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D4CF5-FF35-3140-88C1-B1883DDBC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4419600"/>
            <a:ext cx="10908792" cy="1203960"/>
          </a:xfrm>
        </p:spPr>
        <p:txBody>
          <a:bodyPr anchor="ctr">
            <a:normAutofit/>
          </a:bodyPr>
          <a:lstStyle/>
          <a:p>
            <a:r>
              <a:rPr lang="en-US" sz="2600" b="1"/>
              <a:t>Draupadi – the heroine of Mahabharata</a:t>
            </a:r>
            <a:br>
              <a:rPr lang="en-US" sz="2600" b="1"/>
            </a:br>
            <a:br>
              <a:rPr lang="en-US" sz="2600"/>
            </a:br>
            <a:r>
              <a:rPr lang="en-US" sz="2600"/>
              <a:t>SB 1.7.43-45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B3B66-81D9-EB4D-9751-431488BE0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669280"/>
            <a:ext cx="10908792" cy="548640"/>
          </a:xfrm>
        </p:spPr>
        <p:txBody>
          <a:bodyPr anchor="ctr">
            <a:normAutofit/>
          </a:bodyPr>
          <a:lstStyle/>
          <a:p>
            <a:r>
              <a:rPr lang="en-US"/>
              <a:t>Reservoir of Compassion</a:t>
            </a:r>
          </a:p>
        </p:txBody>
      </p:sp>
      <p:pic>
        <p:nvPicPr>
          <p:cNvPr id="6" name="Picture 4" descr="Draupadi Maharani">
            <a:extLst>
              <a:ext uri="{FF2B5EF4-FFF2-40B4-BE49-F238E27FC236}">
                <a16:creationId xmlns:a16="http://schemas.microsoft.com/office/drawing/2014/main" id="{192EBBF7-B66D-A249-ACE7-535C04EC97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54"/>
          <a:stretch/>
        </p:blipFill>
        <p:spPr bwMode="auto">
          <a:xfrm>
            <a:off x="6" y="-11"/>
            <a:ext cx="6095994" cy="4194796"/>
          </a:xfrm>
          <a:custGeom>
            <a:avLst/>
            <a:gdLst/>
            <a:ahLst/>
            <a:cxnLst/>
            <a:rect l="l" t="t" r="r" b="b"/>
            <a:pathLst>
              <a:path w="6002835" h="4194796">
                <a:moveTo>
                  <a:pt x="0" y="0"/>
                </a:moveTo>
                <a:lnTo>
                  <a:pt x="5999418" y="0"/>
                </a:lnTo>
                <a:lnTo>
                  <a:pt x="5996190" y="32760"/>
                </a:lnTo>
                <a:cubicBezTo>
                  <a:pt x="5998706" y="293110"/>
                  <a:pt x="5983874" y="553460"/>
                  <a:pt x="5997116" y="813682"/>
                </a:cubicBezTo>
                <a:cubicBezTo>
                  <a:pt x="6007314" y="1015047"/>
                  <a:pt x="6000824" y="1216284"/>
                  <a:pt x="5997116" y="1417522"/>
                </a:cubicBezTo>
                <a:cubicBezTo>
                  <a:pt x="5989967" y="1803471"/>
                  <a:pt x="6000824" y="2188911"/>
                  <a:pt x="5996190" y="2574351"/>
                </a:cubicBezTo>
                <a:cubicBezTo>
                  <a:pt x="5994204" y="2745205"/>
                  <a:pt x="5996454" y="2915805"/>
                  <a:pt x="6000824" y="3086660"/>
                </a:cubicBezTo>
                <a:cubicBezTo>
                  <a:pt x="6007180" y="3330611"/>
                  <a:pt x="5997382" y="3574689"/>
                  <a:pt x="5986656" y="3818514"/>
                </a:cubicBezTo>
                <a:cubicBezTo>
                  <a:pt x="5983054" y="3885559"/>
                  <a:pt x="5982107" y="3952684"/>
                  <a:pt x="5983808" y="4019746"/>
                </a:cubicBezTo>
                <a:lnTo>
                  <a:pt x="5993788" y="4173418"/>
                </a:lnTo>
                <a:lnTo>
                  <a:pt x="5955106" y="4175101"/>
                </a:lnTo>
                <a:cubicBezTo>
                  <a:pt x="5890100" y="4175133"/>
                  <a:pt x="5825078" y="4173227"/>
                  <a:pt x="5760087" y="4171956"/>
                </a:cubicBezTo>
                <a:cubicBezTo>
                  <a:pt x="5521345" y="4167509"/>
                  <a:pt x="5282477" y="4171956"/>
                  <a:pt x="5044242" y="4149213"/>
                </a:cubicBezTo>
                <a:cubicBezTo>
                  <a:pt x="4979506" y="4143051"/>
                  <a:pt x="4914326" y="4139111"/>
                  <a:pt x="4849272" y="4139890"/>
                </a:cubicBezTo>
                <a:cubicBezTo>
                  <a:pt x="4784218" y="4140668"/>
                  <a:pt x="4719291" y="4146163"/>
                  <a:pt x="4655063" y="4158869"/>
                </a:cubicBezTo>
                <a:cubicBezTo>
                  <a:pt x="4447578" y="4199146"/>
                  <a:pt x="4239457" y="4201688"/>
                  <a:pt x="4029811" y="4185424"/>
                </a:cubicBezTo>
                <a:cubicBezTo>
                  <a:pt x="3943792" y="4178690"/>
                  <a:pt x="3857774" y="4167509"/>
                  <a:pt x="3771375" y="4169669"/>
                </a:cubicBezTo>
                <a:cubicBezTo>
                  <a:pt x="3623225" y="4173608"/>
                  <a:pt x="3474948" y="4165603"/>
                  <a:pt x="3326672" y="4167636"/>
                </a:cubicBezTo>
                <a:cubicBezTo>
                  <a:pt x="3322669" y="4168208"/>
                  <a:pt x="3318578" y="4167674"/>
                  <a:pt x="3314855" y="4166111"/>
                </a:cubicBezTo>
                <a:cubicBezTo>
                  <a:pt x="3278008" y="4140827"/>
                  <a:pt x="3237604" y="4150610"/>
                  <a:pt x="3199487" y="4157217"/>
                </a:cubicBezTo>
                <a:cubicBezTo>
                  <a:pt x="3072810" y="4179198"/>
                  <a:pt x="2946260" y="4189998"/>
                  <a:pt x="2817550" y="4172972"/>
                </a:cubicBezTo>
                <a:cubicBezTo>
                  <a:pt x="2694647" y="4155146"/>
                  <a:pt x="2569990" y="4152923"/>
                  <a:pt x="2446541" y="4166365"/>
                </a:cubicBezTo>
                <a:cubicBezTo>
                  <a:pt x="2276791" y="4186186"/>
                  <a:pt x="2107677" y="4181993"/>
                  <a:pt x="1938308" y="4166365"/>
                </a:cubicBezTo>
                <a:cubicBezTo>
                  <a:pt x="1869570" y="4160013"/>
                  <a:pt x="1799815" y="4149213"/>
                  <a:pt x="1731712" y="4165095"/>
                </a:cubicBezTo>
                <a:cubicBezTo>
                  <a:pt x="1647854" y="4184535"/>
                  <a:pt x="1564250" y="4178182"/>
                  <a:pt x="1480137" y="4173862"/>
                </a:cubicBezTo>
                <a:cubicBezTo>
                  <a:pt x="1373663" y="4168271"/>
                  <a:pt x="1267442" y="4152135"/>
                  <a:pt x="1160586" y="4164841"/>
                </a:cubicBezTo>
                <a:cubicBezTo>
                  <a:pt x="1111161" y="4170685"/>
                  <a:pt x="1062116" y="4179961"/>
                  <a:pt x="1012055" y="4177547"/>
                </a:cubicBezTo>
                <a:cubicBezTo>
                  <a:pt x="873562" y="4171194"/>
                  <a:pt x="735196" y="4163697"/>
                  <a:pt x="596449" y="4164841"/>
                </a:cubicBezTo>
                <a:cubicBezTo>
                  <a:pt x="538383" y="4165222"/>
                  <a:pt x="480699" y="4167128"/>
                  <a:pt x="422887" y="4171321"/>
                </a:cubicBezTo>
                <a:cubicBezTo>
                  <a:pt x="315015" y="4179198"/>
                  <a:pt x="207524" y="4168525"/>
                  <a:pt x="100033" y="4164714"/>
                </a:cubicBezTo>
                <a:lnTo>
                  <a:pt x="0" y="416919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ehino smin yatha dehe kaumaram yauvanam jara (Bg 2.13) 1966.03.11 NY by  Vaishnava Das Nrs on SoundCloud - Hear the world's sounds">
            <a:extLst>
              <a:ext uri="{FF2B5EF4-FFF2-40B4-BE49-F238E27FC236}">
                <a16:creationId xmlns:a16="http://schemas.microsoft.com/office/drawing/2014/main" id="{D46290D9-0127-D544-86B9-BE9E589390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0" b="20977"/>
          <a:stretch/>
        </p:blipFill>
        <p:spPr bwMode="auto">
          <a:xfrm>
            <a:off x="6019800" y="12"/>
            <a:ext cx="6172195" cy="4186171"/>
          </a:xfrm>
          <a:custGeom>
            <a:avLst/>
            <a:gdLst/>
            <a:ahLst/>
            <a:cxnLst/>
            <a:rect l="l" t="t" r="r" b="b"/>
            <a:pathLst>
              <a:path w="6009490" h="4186171">
                <a:moveTo>
                  <a:pt x="9049" y="0"/>
                </a:moveTo>
                <a:lnTo>
                  <a:pt x="6009490" y="0"/>
                </a:lnTo>
                <a:lnTo>
                  <a:pt x="6009490" y="4168273"/>
                </a:lnTo>
                <a:lnTo>
                  <a:pt x="5803951" y="4172925"/>
                </a:lnTo>
                <a:cubicBezTo>
                  <a:pt x="5729787" y="4171950"/>
                  <a:pt x="5655658" y="4168322"/>
                  <a:pt x="5581704" y="4162045"/>
                </a:cubicBezTo>
                <a:cubicBezTo>
                  <a:pt x="5474340" y="4154041"/>
                  <a:pt x="5366086" y="4142987"/>
                  <a:pt x="5259485" y="4163316"/>
                </a:cubicBezTo>
                <a:cubicBezTo>
                  <a:pt x="5142465" y="4185805"/>
                  <a:pt x="5025571" y="4185932"/>
                  <a:pt x="4907534" y="4180215"/>
                </a:cubicBezTo>
                <a:cubicBezTo>
                  <a:pt x="4806650" y="4175387"/>
                  <a:pt x="4706147" y="4149975"/>
                  <a:pt x="4604501" y="4176784"/>
                </a:cubicBezTo>
                <a:cubicBezTo>
                  <a:pt x="4594387" y="4178258"/>
                  <a:pt x="4584082" y="4177826"/>
                  <a:pt x="4574133" y="4175514"/>
                </a:cubicBezTo>
                <a:cubicBezTo>
                  <a:pt x="4462958" y="4160140"/>
                  <a:pt x="4351020" y="4172718"/>
                  <a:pt x="4239463" y="4168398"/>
                </a:cubicBezTo>
                <a:cubicBezTo>
                  <a:pt x="4188005" y="4166365"/>
                  <a:pt x="4135530" y="4167509"/>
                  <a:pt x="4084706" y="4162045"/>
                </a:cubicBezTo>
                <a:cubicBezTo>
                  <a:pt x="3968067" y="4149594"/>
                  <a:pt x="3851682" y="4142987"/>
                  <a:pt x="3736314" y="4172337"/>
                </a:cubicBezTo>
                <a:cubicBezTo>
                  <a:pt x="3702643" y="4180253"/>
                  <a:pt x="3668235" y="4184509"/>
                  <a:pt x="3633650" y="4185043"/>
                </a:cubicBezTo>
                <a:cubicBezTo>
                  <a:pt x="3520696" y="4189109"/>
                  <a:pt x="3408122" y="4181358"/>
                  <a:pt x="3295549" y="4175005"/>
                </a:cubicBezTo>
                <a:cubicBezTo>
                  <a:pt x="3217408" y="4170558"/>
                  <a:pt x="3139394" y="4160902"/>
                  <a:pt x="3061127" y="4169034"/>
                </a:cubicBezTo>
                <a:cubicBezTo>
                  <a:pt x="3015640" y="4173735"/>
                  <a:pt x="2969772" y="4173735"/>
                  <a:pt x="2924285" y="4169034"/>
                </a:cubicBezTo>
                <a:cubicBezTo>
                  <a:pt x="2840452" y="4159212"/>
                  <a:pt x="2755870" y="4157382"/>
                  <a:pt x="2671694" y="4163570"/>
                </a:cubicBezTo>
                <a:cubicBezTo>
                  <a:pt x="2546033" y="4174370"/>
                  <a:pt x="2420500" y="4183391"/>
                  <a:pt x="2294459" y="4166238"/>
                </a:cubicBezTo>
                <a:cubicBezTo>
                  <a:pt x="2222976" y="4155006"/>
                  <a:pt x="2150298" y="4153685"/>
                  <a:pt x="2078460" y="4162300"/>
                </a:cubicBezTo>
                <a:cubicBezTo>
                  <a:pt x="1907313" y="4186314"/>
                  <a:pt x="1735785" y="4178563"/>
                  <a:pt x="1564257" y="4168653"/>
                </a:cubicBezTo>
                <a:cubicBezTo>
                  <a:pt x="1449650" y="4161918"/>
                  <a:pt x="1334536" y="4149594"/>
                  <a:pt x="1220183" y="4165857"/>
                </a:cubicBezTo>
                <a:cubicBezTo>
                  <a:pt x="1074321" y="4186186"/>
                  <a:pt x="928331" y="4179452"/>
                  <a:pt x="782087" y="4173481"/>
                </a:cubicBezTo>
                <a:cubicBezTo>
                  <a:pt x="674723" y="4169034"/>
                  <a:pt x="567232" y="4155565"/>
                  <a:pt x="459614" y="4172210"/>
                </a:cubicBezTo>
                <a:cubicBezTo>
                  <a:pt x="448535" y="4173722"/>
                  <a:pt x="437265" y="4172591"/>
                  <a:pt x="426706" y="4168907"/>
                </a:cubicBezTo>
                <a:cubicBezTo>
                  <a:pt x="385869" y="4155464"/>
                  <a:pt x="342085" y="4153660"/>
                  <a:pt x="300283" y="4163697"/>
                </a:cubicBezTo>
                <a:cubicBezTo>
                  <a:pt x="223159" y="4180596"/>
                  <a:pt x="146162" y="4187965"/>
                  <a:pt x="67640" y="4172591"/>
                </a:cubicBezTo>
                <a:lnTo>
                  <a:pt x="14015" y="4169393"/>
                </a:lnTo>
                <a:lnTo>
                  <a:pt x="28554" y="3856095"/>
                </a:lnTo>
                <a:cubicBezTo>
                  <a:pt x="30458" y="3735660"/>
                  <a:pt x="27412" y="3615306"/>
                  <a:pt x="15626" y="3495237"/>
                </a:cubicBezTo>
                <a:cubicBezTo>
                  <a:pt x="-847" y="3348740"/>
                  <a:pt x="-4304" y="3201174"/>
                  <a:pt x="5296" y="3054118"/>
                </a:cubicBezTo>
                <a:cubicBezTo>
                  <a:pt x="11786" y="2969961"/>
                  <a:pt x="18539" y="2885804"/>
                  <a:pt x="22776" y="2801522"/>
                </a:cubicBezTo>
                <a:cubicBezTo>
                  <a:pt x="28180" y="2681630"/>
                  <a:pt x="25173" y="2561524"/>
                  <a:pt x="13771" y="2442014"/>
                </a:cubicBezTo>
                <a:cubicBezTo>
                  <a:pt x="4237" y="2350879"/>
                  <a:pt x="3177" y="2259120"/>
                  <a:pt x="10593" y="2167807"/>
                </a:cubicBezTo>
                <a:cubicBezTo>
                  <a:pt x="25690" y="2012336"/>
                  <a:pt x="9931" y="1856863"/>
                  <a:pt x="5032" y="1701516"/>
                </a:cubicBezTo>
                <a:cubicBezTo>
                  <a:pt x="-3577" y="1415742"/>
                  <a:pt x="20393" y="1130095"/>
                  <a:pt x="9666" y="844320"/>
                </a:cubicBezTo>
                <a:cubicBezTo>
                  <a:pt x="3841" y="702958"/>
                  <a:pt x="16420" y="561723"/>
                  <a:pt x="9666" y="420361"/>
                </a:cubicBezTo>
                <a:cubicBezTo>
                  <a:pt x="4105" y="319805"/>
                  <a:pt x="397" y="219250"/>
                  <a:pt x="4105" y="118568"/>
                </a:cubicBezTo>
                <a:cubicBezTo>
                  <a:pt x="5164" y="91109"/>
                  <a:pt x="5826" y="63523"/>
                  <a:pt x="9534" y="36446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sketch line">
            <a:extLst>
              <a:ext uri="{FF2B5EF4-FFF2-40B4-BE49-F238E27FC236}">
                <a16:creationId xmlns:a16="http://schemas.microsoft.com/office/drawing/2014/main" id="{28C31856-6ABF-41FD-B683-B06E5FFF9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8439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9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F19F8-73FF-1040-A605-C375295D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SB 1.7.44 points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C7E8-265A-774C-83AC-E0892D69D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Draupadi was reminded Arjuna of </a:t>
            </a:r>
            <a:r>
              <a:rPr lang="en-US" sz="2200">
                <a:highlight>
                  <a:srgbClr val="FFFF00"/>
                </a:highlight>
              </a:rPr>
              <a:t>mercy of guru </a:t>
            </a:r>
          </a:p>
          <a:p>
            <a:r>
              <a:rPr lang="en-US" sz="2200"/>
              <a:t>She reminded Arjuna to be </a:t>
            </a:r>
            <a:r>
              <a:rPr lang="en-US" sz="2200">
                <a:highlight>
                  <a:srgbClr val="FFFF00"/>
                </a:highlight>
              </a:rPr>
              <a:t>obliged towards guru </a:t>
            </a:r>
            <a:r>
              <a:rPr lang="en-US" sz="2200"/>
              <a:t>and expertise imparted</a:t>
            </a:r>
          </a:p>
          <a:p>
            <a:pPr marL="0" indent="0">
              <a:buNone/>
            </a:pPr>
            <a:endParaRPr lang="en-US" sz="2200"/>
          </a:p>
          <a:p>
            <a:pPr marL="514350" indent="-514350">
              <a:buFont typeface="+mj-lt"/>
              <a:buAutoNum type="arabicPeriod"/>
            </a:pPr>
            <a:r>
              <a:rPr lang="en-US" sz="2200">
                <a:highlight>
                  <a:srgbClr val="FFFF00"/>
                </a:highlight>
              </a:rPr>
              <a:t>Vedic </a:t>
            </a:r>
            <a:r>
              <a:rPr lang="en-US" sz="2200" i="1">
                <a:highlight>
                  <a:srgbClr val="FFFF00"/>
                </a:highlight>
              </a:rPr>
              <a:t>mantras</a:t>
            </a:r>
            <a:r>
              <a:rPr lang="en-US" sz="2200" i="1"/>
              <a:t>,</a:t>
            </a:r>
            <a:r>
              <a:rPr lang="en-US" sz="2200"/>
              <a:t> or the transcendental science of sound, controlled weapons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/>
              <a:t>Mahārāja Daśaratha used to </a:t>
            </a:r>
            <a:r>
              <a:rPr lang="en-US" sz="2200">
                <a:highlight>
                  <a:srgbClr val="FFFF00"/>
                </a:highlight>
              </a:rPr>
              <a:t>control arrows by sound</a:t>
            </a:r>
            <a:r>
              <a:rPr lang="en-US" sz="2200"/>
              <a:t> only.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/>
              <a:t>A learned </a:t>
            </a:r>
            <a:r>
              <a:rPr lang="en-US" sz="2200" i="1"/>
              <a:t>brāhmaṇa</a:t>
            </a:r>
            <a:r>
              <a:rPr lang="en-US" sz="2200"/>
              <a:t> can become a </a:t>
            </a:r>
            <a:r>
              <a:rPr lang="en-US" sz="2200">
                <a:highlight>
                  <a:srgbClr val="FFFF00"/>
                </a:highlight>
              </a:rPr>
              <a:t>teacher of any branch of knowledge</a:t>
            </a:r>
            <a:r>
              <a:rPr lang="en-US" sz="2200"/>
              <a:t>, a priest and a recipient of charity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/>
              <a:t>One should  never try to be greater than guru </a:t>
            </a:r>
            <a:r>
              <a:rPr lang="en-US" sz="2200">
                <a:highlight>
                  <a:srgbClr val="FFFF00"/>
                </a:highlight>
              </a:rPr>
              <a:t>always feel less</a:t>
            </a:r>
          </a:p>
        </p:txBody>
      </p:sp>
    </p:spTree>
    <p:extLst>
      <p:ext uri="{BB962C8B-B14F-4D97-AF65-F5344CB8AC3E}">
        <p14:creationId xmlns:p14="http://schemas.microsoft.com/office/powerpoint/2010/main" val="266318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203A8-E21A-3A4D-8CA5-6FC67AF9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i-IN" sz="2200" dirty="0"/>
              <a:t>तद् धर्मज्ञ महाभाग भवद्भ‍िर्गौरवं कुलम् ।</a:t>
            </a:r>
            <a:br>
              <a:rPr lang="hi-IN" sz="2200" dirty="0"/>
            </a:br>
            <a:r>
              <a:rPr lang="hi-IN" sz="2200" dirty="0"/>
              <a:t>वृजिनं नार्हति प्राप्तुं पूज्यं वन्द्यमभीक्ष्णश: ॥ </a:t>
            </a:r>
            <a:br>
              <a:rPr lang="hi-IN" sz="2200" dirty="0">
                <a:latin typeface="Balaram" pitchFamily="2" charset="0"/>
              </a:rPr>
            </a:br>
            <a:r>
              <a:rPr lang="en-US" sz="2200" i="1" dirty="0"/>
              <a:t>tad </a:t>
            </a:r>
            <a:r>
              <a:rPr lang="en-US" sz="2200" i="1" dirty="0" err="1"/>
              <a:t>dharmajña</a:t>
            </a:r>
            <a:r>
              <a:rPr lang="en-US" sz="2200" i="1" dirty="0"/>
              <a:t> </a:t>
            </a:r>
            <a:r>
              <a:rPr lang="en-US" sz="2200" i="1" dirty="0" err="1"/>
              <a:t>mahā-bhāga</a:t>
            </a:r>
            <a:r>
              <a:rPr lang="en-US" sz="2200" i="1" dirty="0"/>
              <a:t> </a:t>
            </a:r>
            <a:r>
              <a:rPr lang="en-US" sz="2200" i="1" dirty="0" err="1"/>
              <a:t>bhavadbhir</a:t>
            </a:r>
            <a:r>
              <a:rPr lang="en-US" sz="2200" i="1" dirty="0"/>
              <a:t> </a:t>
            </a:r>
            <a:r>
              <a:rPr lang="en-US" sz="2200" i="1" dirty="0" err="1"/>
              <a:t>gauravaṁ</a:t>
            </a:r>
            <a:r>
              <a:rPr lang="en-US" sz="2200" i="1" dirty="0"/>
              <a:t> </a:t>
            </a:r>
            <a:r>
              <a:rPr lang="en-US" sz="2200" i="1" dirty="0" err="1">
                <a:highlight>
                  <a:srgbClr val="FFFF00"/>
                </a:highlight>
              </a:rPr>
              <a:t>kulam</a:t>
            </a:r>
            <a:br>
              <a:rPr lang="en-US" sz="2200" i="1" dirty="0"/>
            </a:br>
            <a:r>
              <a:rPr lang="en-US" sz="2200" i="1" dirty="0" err="1"/>
              <a:t>vṛjinaṁ</a:t>
            </a:r>
            <a:r>
              <a:rPr lang="en-US" sz="2200" i="1" dirty="0"/>
              <a:t> </a:t>
            </a:r>
            <a:r>
              <a:rPr lang="en-US" sz="2200" i="1" dirty="0" err="1"/>
              <a:t>nārhati</a:t>
            </a:r>
            <a:r>
              <a:rPr lang="en-US" sz="2200" i="1" dirty="0"/>
              <a:t> </a:t>
            </a:r>
            <a:r>
              <a:rPr lang="en-US" sz="2200" i="1" dirty="0" err="1"/>
              <a:t>prāptuṁ</a:t>
            </a:r>
            <a:r>
              <a:rPr lang="en-US" sz="2200" i="1" dirty="0"/>
              <a:t> </a:t>
            </a:r>
            <a:r>
              <a:rPr lang="en-US" sz="2200" i="1" dirty="0" err="1"/>
              <a:t>pūjyaṁ</a:t>
            </a:r>
            <a:r>
              <a:rPr lang="en-US" sz="2200" i="1" dirty="0"/>
              <a:t> </a:t>
            </a:r>
            <a:r>
              <a:rPr lang="en-US" sz="2200" i="1" dirty="0" err="1"/>
              <a:t>vandyam</a:t>
            </a:r>
            <a:r>
              <a:rPr lang="en-US" sz="2200" i="1" dirty="0"/>
              <a:t> </a:t>
            </a:r>
            <a:r>
              <a:rPr lang="en-US" sz="2200" i="1" dirty="0" err="1"/>
              <a:t>abhīkṣṇaśaḥ</a:t>
            </a:r>
            <a:endParaRPr lang="en-US" sz="2200" dirty="0">
              <a:latin typeface="Balaram" pitchFamily="2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61F3C-CFD7-C440-AA07-3D5231192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i="1" dirty="0">
                <a:hlinkClick r:id="rId2"/>
              </a:rPr>
              <a:t>tat</a:t>
            </a:r>
            <a:r>
              <a:rPr lang="en-US" sz="2200" dirty="0"/>
              <a:t> — therefore; </a:t>
            </a:r>
            <a:r>
              <a:rPr lang="en-US" sz="2200" i="1" dirty="0">
                <a:highlight>
                  <a:srgbClr val="FFFF00"/>
                </a:highlight>
                <a:hlinkClick r:id="rId3"/>
              </a:rPr>
              <a:t>dharma</a:t>
            </a:r>
            <a:r>
              <a:rPr lang="en-US" sz="2200" dirty="0">
                <a:highlight>
                  <a:srgbClr val="FFFF00"/>
                </a:highlight>
              </a:rPr>
              <a:t>-</a:t>
            </a:r>
            <a:r>
              <a:rPr lang="en-US" sz="2200" i="1" dirty="0">
                <a:highlight>
                  <a:srgbClr val="FFFF00"/>
                </a:highlight>
                <a:hlinkClick r:id="rId4"/>
              </a:rPr>
              <a:t>jña</a:t>
            </a:r>
            <a:r>
              <a:rPr lang="en-US" sz="2200" dirty="0">
                <a:highlight>
                  <a:srgbClr val="FFFF00"/>
                </a:highlight>
              </a:rPr>
              <a:t> — one who is aware of the principles of religion</a:t>
            </a:r>
            <a:r>
              <a:rPr lang="en-US" sz="2200" dirty="0"/>
              <a:t>; </a:t>
            </a:r>
            <a:r>
              <a:rPr lang="en-US" sz="2200" i="1" dirty="0" err="1">
                <a:highlight>
                  <a:srgbClr val="FFFF00"/>
                </a:highlight>
                <a:hlinkClick r:id="rId5"/>
              </a:rPr>
              <a:t>mahā</a:t>
            </a:r>
            <a:r>
              <a:rPr lang="en-US" sz="2200" dirty="0" err="1">
                <a:highlight>
                  <a:srgbClr val="FFFF00"/>
                </a:highlight>
              </a:rPr>
              <a:t>-</a:t>
            </a:r>
            <a:r>
              <a:rPr lang="en-US" sz="2200" i="1" dirty="0" err="1">
                <a:highlight>
                  <a:srgbClr val="FFFF00"/>
                </a:highlight>
                <a:hlinkClick r:id="rId6"/>
              </a:rPr>
              <a:t>bhāga</a:t>
            </a:r>
            <a:r>
              <a:rPr lang="en-US" sz="2200" dirty="0">
                <a:highlight>
                  <a:srgbClr val="FFFF00"/>
                </a:highlight>
              </a:rPr>
              <a:t> — the most fortunate</a:t>
            </a:r>
            <a:r>
              <a:rPr lang="en-US" sz="2200" dirty="0"/>
              <a:t>; </a:t>
            </a:r>
            <a:r>
              <a:rPr lang="en-US" sz="2200" i="1" dirty="0">
                <a:hlinkClick r:id="rId7"/>
              </a:rPr>
              <a:t>bhavadbhiḥ</a:t>
            </a:r>
            <a:r>
              <a:rPr lang="en-US" sz="2200" dirty="0"/>
              <a:t> — by your good self; </a:t>
            </a:r>
            <a:r>
              <a:rPr lang="en-US" sz="2200" i="1" dirty="0">
                <a:hlinkClick r:id="rId8"/>
              </a:rPr>
              <a:t>gauravam</a:t>
            </a:r>
            <a:r>
              <a:rPr lang="en-US" sz="2200" dirty="0"/>
              <a:t> — glorified; </a:t>
            </a:r>
            <a:r>
              <a:rPr lang="en-US" sz="2200" i="1" dirty="0">
                <a:highlight>
                  <a:srgbClr val="FFFF00"/>
                </a:highlight>
                <a:hlinkClick r:id="rId9"/>
              </a:rPr>
              <a:t>kulam</a:t>
            </a:r>
            <a:r>
              <a:rPr lang="en-US" sz="2200" dirty="0">
                <a:highlight>
                  <a:srgbClr val="FFFF00"/>
                </a:highlight>
              </a:rPr>
              <a:t> — the family; </a:t>
            </a:r>
            <a:r>
              <a:rPr lang="en-US" sz="2200" i="1" dirty="0">
                <a:hlinkClick r:id="rId10"/>
              </a:rPr>
              <a:t>vṛjinam</a:t>
            </a:r>
            <a:r>
              <a:rPr lang="en-US" sz="2200" dirty="0"/>
              <a:t> — that which is painful; </a:t>
            </a:r>
            <a:r>
              <a:rPr lang="en-US" sz="2200" i="1" dirty="0">
                <a:hlinkClick r:id="rId11"/>
              </a:rPr>
              <a:t>na</a:t>
            </a:r>
            <a:r>
              <a:rPr lang="en-US" sz="2200" dirty="0"/>
              <a:t> — not; </a:t>
            </a:r>
            <a:r>
              <a:rPr lang="en-US" sz="2200" i="1" dirty="0">
                <a:hlinkClick r:id="rId12"/>
              </a:rPr>
              <a:t>arhati</a:t>
            </a:r>
            <a:r>
              <a:rPr lang="en-US" sz="2200" dirty="0"/>
              <a:t> — does deserve; </a:t>
            </a:r>
            <a:r>
              <a:rPr lang="en-US" sz="2200" i="1" dirty="0">
                <a:hlinkClick r:id="rId13"/>
              </a:rPr>
              <a:t>prāptum</a:t>
            </a:r>
            <a:r>
              <a:rPr lang="en-US" sz="2200" dirty="0"/>
              <a:t> — for obtaining; </a:t>
            </a:r>
            <a:r>
              <a:rPr lang="en-US" sz="2200" i="1" dirty="0">
                <a:highlight>
                  <a:srgbClr val="FFFF00"/>
                </a:highlight>
                <a:hlinkClick r:id="rId14"/>
              </a:rPr>
              <a:t>pūjyam</a:t>
            </a:r>
            <a:r>
              <a:rPr lang="en-US" sz="2200" dirty="0">
                <a:highlight>
                  <a:srgbClr val="FFFF00"/>
                </a:highlight>
              </a:rPr>
              <a:t> — the </a:t>
            </a:r>
            <a:r>
              <a:rPr lang="en-US" sz="2200" dirty="0" err="1">
                <a:highlight>
                  <a:srgbClr val="FFFF00"/>
                </a:highlight>
              </a:rPr>
              <a:t>worshipable</a:t>
            </a:r>
            <a:r>
              <a:rPr lang="en-US" sz="2200" dirty="0">
                <a:highlight>
                  <a:srgbClr val="FFFF00"/>
                </a:highlight>
              </a:rPr>
              <a:t>; </a:t>
            </a:r>
            <a:r>
              <a:rPr lang="en-US" sz="2200" i="1" dirty="0">
                <a:highlight>
                  <a:srgbClr val="FFFF00"/>
                </a:highlight>
                <a:hlinkClick r:id="rId15"/>
              </a:rPr>
              <a:t>vandyam</a:t>
            </a:r>
            <a:r>
              <a:rPr lang="en-US" sz="2200" dirty="0">
                <a:highlight>
                  <a:srgbClr val="FFFF00"/>
                </a:highlight>
              </a:rPr>
              <a:t> — respectable; </a:t>
            </a:r>
            <a:r>
              <a:rPr lang="en-US" sz="2200" i="1" dirty="0">
                <a:highlight>
                  <a:srgbClr val="FFFF00"/>
                </a:highlight>
                <a:hlinkClick r:id="rId16"/>
              </a:rPr>
              <a:t>abhīkṣṇaśaḥ</a:t>
            </a:r>
            <a:r>
              <a:rPr lang="en-US" sz="2200" dirty="0">
                <a:highlight>
                  <a:srgbClr val="FFFF00"/>
                </a:highlight>
              </a:rPr>
              <a:t> — constantly.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O most fortunate one who know the principles of religion, it is not good for you to cause grief to glorious family members who are </a:t>
            </a:r>
            <a:r>
              <a:rPr lang="en-US" sz="2200" b="1" dirty="0">
                <a:highlight>
                  <a:srgbClr val="FFFF00"/>
                </a:highlight>
              </a:rPr>
              <a:t>always</a:t>
            </a:r>
            <a:r>
              <a:rPr lang="en-US" sz="2200" b="1" dirty="0"/>
              <a:t> </a:t>
            </a:r>
            <a:r>
              <a:rPr lang="en-US" sz="2200" b="1" dirty="0">
                <a:highlight>
                  <a:srgbClr val="FFFF00"/>
                </a:highlight>
              </a:rPr>
              <a:t>respectable and worshipful</a:t>
            </a:r>
            <a:r>
              <a:rPr lang="en-US" sz="2200" b="1" dirty="0"/>
              <a:t>. [SB 1.7.45]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36213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F19F8-73FF-1040-A605-C375295D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SB 1.7.45 points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C7E8-265A-774C-83AC-E0892D69D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One who knows the principles of religion are </a:t>
            </a:r>
            <a:r>
              <a:rPr lang="en-US" sz="2200" dirty="0">
                <a:highlight>
                  <a:srgbClr val="FFFF00"/>
                </a:highlight>
              </a:rPr>
              <a:t>most fortunate </a:t>
            </a:r>
          </a:p>
          <a:p>
            <a:r>
              <a:rPr lang="en-US" sz="2200" dirty="0"/>
              <a:t>Grief should not be imparted to anyone </a:t>
            </a:r>
            <a:r>
              <a:rPr lang="en-US" sz="2200" i="1" dirty="0"/>
              <a:t>especially</a:t>
            </a:r>
            <a:r>
              <a:rPr lang="en-US" sz="2200" dirty="0"/>
              <a:t> those who are glorious family members – who should be </a:t>
            </a:r>
            <a:r>
              <a:rPr lang="en-US" sz="2200" dirty="0">
                <a:highlight>
                  <a:srgbClr val="FFFF00"/>
                </a:highlight>
              </a:rPr>
              <a:t>constantly worshipped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highlight>
                  <a:srgbClr val="FFFF00"/>
                </a:highlight>
              </a:rPr>
              <a:t>Slight insult</a:t>
            </a:r>
            <a:r>
              <a:rPr lang="en-US" sz="2200" dirty="0"/>
              <a:t> for a respectable family is sufficient to </a:t>
            </a:r>
            <a:r>
              <a:rPr lang="en-US" sz="2200" dirty="0">
                <a:highlight>
                  <a:srgbClr val="FFFF00"/>
                </a:highlight>
              </a:rPr>
              <a:t>invoke grief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Cultured man should always be </a:t>
            </a:r>
            <a:r>
              <a:rPr lang="en-US" sz="2200" dirty="0">
                <a:highlight>
                  <a:srgbClr val="FFFF00"/>
                </a:highlight>
              </a:rPr>
              <a:t>careful in dealing with worshipful family members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>
              <a:highlight>
                <a:srgbClr val="FFFF00"/>
              </a:highlight>
            </a:endParaRPr>
          </a:p>
          <a:p>
            <a:r>
              <a:rPr lang="en-US" dirty="0"/>
              <a:t>Family means the generation. That is Vedic conception. So if something is wrong done by any member of the family, that becomes a scar to the whole family. So she is, from family-wise, she is warning that "Do not do anything which will be a discredit to the whole </a:t>
            </a:r>
            <a:r>
              <a:rPr lang="en-US" dirty="0" err="1"/>
              <a:t>Pāṇḍava</a:t>
            </a:r>
            <a:r>
              <a:rPr lang="en-US" dirty="0"/>
              <a:t> family."</a:t>
            </a:r>
            <a:endParaRPr lang="en-US" sz="2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68418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4" name="Rectangle 7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DDCBA-6B35-0547-8307-49A82ADAB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Srila</a:t>
            </a:r>
            <a:r>
              <a:rPr lang="en-US" sz="5400" dirty="0"/>
              <a:t> </a:t>
            </a:r>
            <a:r>
              <a:rPr lang="en-US" sz="5400" dirty="0" err="1"/>
              <a:t>Prabhupada</a:t>
            </a:r>
            <a:r>
              <a:rPr lang="en-US" sz="5400" dirty="0"/>
              <a:t> says</a:t>
            </a:r>
          </a:p>
        </p:txBody>
      </p:sp>
      <p:pic>
        <p:nvPicPr>
          <p:cNvPr id="10242" name="Picture 2" descr="We are giving people a chance | ISKCON Book Distribution">
            <a:extLst>
              <a:ext uri="{FF2B5EF4-FFF2-40B4-BE49-F238E27FC236}">
                <a16:creationId xmlns:a16="http://schemas.microsoft.com/office/drawing/2014/main" id="{DCE6FF7E-0C73-564E-A779-A50B1CC569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4" r="5009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C6A8-35AF-704B-B927-0C10E5F51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1500" i="1" dirty="0"/>
              <a:t>Guru</a:t>
            </a:r>
            <a:r>
              <a:rPr lang="en-US" sz="1500" dirty="0"/>
              <a:t> means he must be abiding by the rules and regulation of the </a:t>
            </a:r>
            <a:r>
              <a:rPr lang="en-US" sz="1500" i="1" dirty="0" err="1"/>
              <a:t>śāstra</a:t>
            </a:r>
            <a:r>
              <a:rPr lang="en-US" sz="1500" i="1" dirty="0"/>
              <a:t>. </a:t>
            </a:r>
          </a:p>
          <a:p>
            <a:r>
              <a:rPr lang="en-US" sz="1500" i="1" dirty="0" err="1"/>
              <a:t>Ācārya</a:t>
            </a:r>
            <a:r>
              <a:rPr lang="en-US" sz="1500" dirty="0"/>
              <a:t> should be respected as </a:t>
            </a:r>
            <a:r>
              <a:rPr lang="en-US" sz="1500" dirty="0" err="1"/>
              <a:t>Kṛṣṇa</a:t>
            </a:r>
            <a:r>
              <a:rPr lang="en-US" sz="1500" dirty="0"/>
              <a:t>. </a:t>
            </a:r>
            <a:r>
              <a:rPr lang="en-US" sz="1500" i="1" dirty="0" err="1"/>
              <a:t>Ācārya</a:t>
            </a:r>
            <a:r>
              <a:rPr lang="en-US" sz="1500" dirty="0"/>
              <a:t> should not be considered as ordinary human being.</a:t>
            </a:r>
          </a:p>
          <a:p>
            <a:r>
              <a:rPr lang="en-US" sz="1500" dirty="0"/>
              <a:t>As we receive knowledge from the </a:t>
            </a:r>
            <a:r>
              <a:rPr lang="en-US" sz="1500" i="1" dirty="0" err="1"/>
              <a:t>ācārya</a:t>
            </a:r>
            <a:r>
              <a:rPr lang="en-US" sz="1500" i="1" dirty="0"/>
              <a:t>,</a:t>
            </a:r>
            <a:r>
              <a:rPr lang="en-US" sz="1500" dirty="0"/>
              <a:t> similarly, our activities, the result of activities, is carried by the </a:t>
            </a:r>
            <a:r>
              <a:rPr lang="en-US" sz="1500" i="1" dirty="0" err="1"/>
              <a:t>ācārya</a:t>
            </a:r>
            <a:r>
              <a:rPr lang="en-US" sz="1500" dirty="0"/>
              <a:t> to the Supreme Personality of Godhead. </a:t>
            </a:r>
          </a:p>
          <a:p>
            <a:r>
              <a:rPr lang="en-US" sz="1500" dirty="0"/>
              <a:t>So </a:t>
            </a:r>
            <a:r>
              <a:rPr lang="en-US" sz="1500" i="1" dirty="0"/>
              <a:t>guru, </a:t>
            </a:r>
            <a:r>
              <a:rPr lang="en-US" sz="1500" i="1" dirty="0" err="1"/>
              <a:t>ācārya</a:t>
            </a:r>
            <a:r>
              <a:rPr lang="en-US" sz="1500" i="1" dirty="0"/>
              <a:t>,</a:t>
            </a:r>
            <a:r>
              <a:rPr lang="en-US" sz="1500" dirty="0"/>
              <a:t> being representative of the Supreme Personality of Godhead, he </a:t>
            </a:r>
            <a:r>
              <a:rPr lang="en-US" sz="1500" i="1" dirty="0"/>
              <a:t>should</a:t>
            </a:r>
            <a:r>
              <a:rPr lang="en-US" sz="1500" dirty="0"/>
              <a:t> be worshiped. Never think of envying. As soon as we become envious of the </a:t>
            </a:r>
            <a:r>
              <a:rPr lang="en-US" sz="1500" i="1" dirty="0" err="1"/>
              <a:t>ācārya</a:t>
            </a:r>
            <a:r>
              <a:rPr lang="en-US" sz="1500" i="1" dirty="0"/>
              <a:t>,</a:t>
            </a:r>
            <a:r>
              <a:rPr lang="en-US" sz="1500" dirty="0"/>
              <a:t> there is </a:t>
            </a:r>
            <a:r>
              <a:rPr lang="en-US" sz="1500" dirty="0" err="1"/>
              <a:t>falldown</a:t>
            </a:r>
            <a:r>
              <a:rPr lang="en-US" sz="1500" dirty="0"/>
              <a:t>, immediately. </a:t>
            </a:r>
          </a:p>
          <a:p>
            <a:r>
              <a:rPr lang="en-US" sz="1500" dirty="0" err="1"/>
              <a:t>Kṛṣṇa</a:t>
            </a:r>
            <a:r>
              <a:rPr lang="en-US" sz="1500" dirty="0"/>
              <a:t> and </a:t>
            </a:r>
            <a:r>
              <a:rPr lang="en-US" sz="1500" i="1" dirty="0"/>
              <a:t>guru,</a:t>
            </a:r>
            <a:r>
              <a:rPr lang="en-US" sz="1500" dirty="0"/>
              <a:t> they should be accepted on the same level. Therefore </a:t>
            </a:r>
            <a:r>
              <a:rPr lang="en-US" sz="1500" dirty="0" err="1"/>
              <a:t>Draupadī</a:t>
            </a:r>
            <a:r>
              <a:rPr lang="en-US" sz="1500" dirty="0"/>
              <a:t> has addressed </a:t>
            </a:r>
            <a:r>
              <a:rPr lang="en-US" sz="1500" dirty="0" err="1"/>
              <a:t>Droṇācārya</a:t>
            </a:r>
            <a:r>
              <a:rPr lang="en-US" sz="1500" dirty="0"/>
              <a:t> as </a:t>
            </a:r>
            <a:r>
              <a:rPr lang="en-US" sz="1500" i="1" dirty="0" err="1"/>
              <a:t>bhagavān</a:t>
            </a:r>
            <a:r>
              <a:rPr lang="en-US" sz="1500" i="1" dirty="0"/>
              <a:t>. </a:t>
            </a:r>
            <a:r>
              <a:rPr lang="en-US" sz="1500" i="1" dirty="0" err="1"/>
              <a:t>Sākṣād-dharitvena</a:t>
            </a:r>
            <a:r>
              <a:rPr lang="en-US" sz="1500" i="1" dirty="0"/>
              <a:t> </a:t>
            </a:r>
            <a:r>
              <a:rPr lang="en-US" sz="1500" i="1" dirty="0" err="1"/>
              <a:t>samasta-śāstrair</a:t>
            </a:r>
            <a:r>
              <a:rPr lang="en-US" sz="1500" i="1" dirty="0"/>
              <a:t> </a:t>
            </a:r>
            <a:r>
              <a:rPr lang="en-US" sz="1500" i="1" dirty="0" err="1"/>
              <a:t>uktas</a:t>
            </a:r>
            <a:r>
              <a:rPr lang="en-US" sz="1500" i="1" dirty="0"/>
              <a:t> </a:t>
            </a:r>
            <a:r>
              <a:rPr lang="en-US" sz="1500" i="1" dirty="0" err="1"/>
              <a:t>tathā</a:t>
            </a:r>
            <a:r>
              <a:rPr lang="en-US" sz="1500" i="1" dirty="0"/>
              <a:t> </a:t>
            </a:r>
            <a:r>
              <a:rPr lang="en-US" sz="1500" i="1" dirty="0" err="1"/>
              <a:t>bhāvyata</a:t>
            </a:r>
            <a:r>
              <a:rPr lang="en-US" sz="1500" i="1" dirty="0"/>
              <a:t> </a:t>
            </a:r>
            <a:r>
              <a:rPr lang="en-US" sz="1500" i="1" dirty="0" err="1"/>
              <a:t>eva</a:t>
            </a:r>
            <a:r>
              <a:rPr lang="en-US" sz="1500" i="1" dirty="0"/>
              <a:t> </a:t>
            </a:r>
            <a:r>
              <a:rPr lang="en-US" sz="1500" i="1" dirty="0" err="1"/>
              <a:t>sadbhiḥ</a:t>
            </a:r>
            <a:r>
              <a:rPr lang="en-US" sz="1500" i="1" dirty="0"/>
              <a:t>.</a:t>
            </a:r>
            <a:r>
              <a:rPr lang="en-US" sz="1500" dirty="0"/>
              <a:t> It is accepted. We should also accept.</a:t>
            </a:r>
          </a:p>
        </p:txBody>
      </p:sp>
    </p:spTree>
    <p:extLst>
      <p:ext uri="{BB962C8B-B14F-4D97-AF65-F5344CB8AC3E}">
        <p14:creationId xmlns:p14="http://schemas.microsoft.com/office/powerpoint/2010/main" val="1853959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9AF9E-8930-AA4D-9577-DBA9E8EB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dirty="0"/>
              <a:t>MSC: Merciful, Satisfied and Controlled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30ECD-4356-4D46-8933-454E0EC9B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i-IN" sz="2200" dirty="0"/>
              <a:t>दयया सर्वभूतेषु सन्तुष्ट्या येन केन वा ।</a:t>
            </a:r>
            <a:br>
              <a:rPr lang="hi-IN" sz="2200" dirty="0"/>
            </a:br>
            <a:r>
              <a:rPr lang="hi-IN" sz="2200" dirty="0"/>
              <a:t>सर्वेन्द्रियोपशान्त्या च तुष्यत्याशु जनार्दन: ॥ </a:t>
            </a:r>
            <a:endParaRPr lang="en-US" sz="2200" dirty="0"/>
          </a:p>
          <a:p>
            <a:pPr marL="0" indent="0" algn="ctr">
              <a:buNone/>
            </a:pPr>
            <a:r>
              <a:rPr lang="en-US" sz="2200" i="1" dirty="0" err="1"/>
              <a:t>dayayā</a:t>
            </a:r>
            <a:r>
              <a:rPr lang="en-US" sz="2200" i="1" dirty="0"/>
              <a:t> </a:t>
            </a:r>
            <a:r>
              <a:rPr lang="en-US" sz="2200" i="1" dirty="0" err="1"/>
              <a:t>sarva-bhūteṣu</a:t>
            </a:r>
            <a:r>
              <a:rPr lang="en-US" sz="2200" i="1" dirty="0"/>
              <a:t> </a:t>
            </a:r>
            <a:r>
              <a:rPr lang="en-US" sz="2200" i="1" dirty="0" err="1"/>
              <a:t>santuṣṭyā</a:t>
            </a:r>
            <a:r>
              <a:rPr lang="en-US" sz="2200" i="1" dirty="0"/>
              <a:t> </a:t>
            </a:r>
            <a:r>
              <a:rPr lang="en-US" sz="2200" i="1" dirty="0" err="1"/>
              <a:t>yena</a:t>
            </a:r>
            <a:r>
              <a:rPr lang="en-US" sz="2200" i="1" dirty="0"/>
              <a:t> </a:t>
            </a:r>
            <a:r>
              <a:rPr lang="en-US" sz="2200" i="1" dirty="0" err="1"/>
              <a:t>kena</a:t>
            </a:r>
            <a:r>
              <a:rPr lang="en-US" sz="2200" i="1" dirty="0"/>
              <a:t> </a:t>
            </a:r>
            <a:r>
              <a:rPr lang="en-US" sz="2200" i="1" dirty="0" err="1"/>
              <a:t>vā</a:t>
            </a:r>
            <a:br>
              <a:rPr lang="en-US" sz="2200" i="1" dirty="0"/>
            </a:br>
            <a:r>
              <a:rPr lang="en-US" sz="2200" i="1" dirty="0" err="1"/>
              <a:t>sarvendriyopaśāntyā</a:t>
            </a:r>
            <a:r>
              <a:rPr lang="en-US" sz="2200" i="1" dirty="0"/>
              <a:t> ca </a:t>
            </a:r>
            <a:r>
              <a:rPr lang="en-US" sz="2200" i="1" dirty="0" err="1"/>
              <a:t>tuṣyaty</a:t>
            </a:r>
            <a:r>
              <a:rPr lang="en-US" sz="2200" i="1" dirty="0"/>
              <a:t> </a:t>
            </a:r>
            <a:r>
              <a:rPr lang="en-US" sz="2200" i="1" dirty="0" err="1"/>
              <a:t>āśu</a:t>
            </a:r>
            <a:r>
              <a:rPr lang="en-US" sz="2200" i="1" dirty="0"/>
              <a:t> </a:t>
            </a:r>
            <a:r>
              <a:rPr lang="en-US" sz="2200" i="1" dirty="0" err="1"/>
              <a:t>janārdanaḥ</a:t>
            </a:r>
            <a:endParaRPr lang="en-US" sz="2200" i="1" dirty="0"/>
          </a:p>
          <a:p>
            <a:r>
              <a:rPr lang="en-US" sz="2200" i="1" dirty="0">
                <a:hlinkClick r:id="rId2"/>
              </a:rPr>
              <a:t>dayayā</a:t>
            </a:r>
            <a:r>
              <a:rPr lang="en-US" sz="2200" dirty="0"/>
              <a:t> — by showing </a:t>
            </a:r>
            <a:r>
              <a:rPr lang="en-US" sz="2200" dirty="0">
                <a:highlight>
                  <a:srgbClr val="FFFF00"/>
                </a:highlight>
              </a:rPr>
              <a:t>mercy</a:t>
            </a:r>
            <a:r>
              <a:rPr lang="en-US" sz="2200" dirty="0"/>
              <a:t>; </a:t>
            </a:r>
            <a:r>
              <a:rPr lang="en-US" sz="2200" i="1" dirty="0" err="1">
                <a:hlinkClick r:id="rId3"/>
              </a:rPr>
              <a:t>sarva</a:t>
            </a:r>
            <a:r>
              <a:rPr lang="en-US" sz="2200" dirty="0" err="1"/>
              <a:t>-</a:t>
            </a:r>
            <a:r>
              <a:rPr lang="en-US" sz="2200" i="1" dirty="0" err="1">
                <a:hlinkClick r:id="rId4"/>
              </a:rPr>
              <a:t>bhūteṣu</a:t>
            </a:r>
            <a:r>
              <a:rPr lang="en-US" sz="2200" dirty="0"/>
              <a:t> — to all living entities; </a:t>
            </a:r>
            <a:r>
              <a:rPr lang="en-US" sz="2200" i="1" dirty="0">
                <a:hlinkClick r:id="rId5"/>
              </a:rPr>
              <a:t>santuṣṭyā</a:t>
            </a:r>
            <a:r>
              <a:rPr lang="en-US" sz="2200" dirty="0"/>
              <a:t> — by being </a:t>
            </a:r>
            <a:r>
              <a:rPr lang="en-US" sz="2200" dirty="0">
                <a:highlight>
                  <a:srgbClr val="FFFF00"/>
                </a:highlight>
              </a:rPr>
              <a:t>satisfied</a:t>
            </a:r>
            <a:r>
              <a:rPr lang="en-US" sz="2200" dirty="0"/>
              <a:t>; </a:t>
            </a:r>
            <a:r>
              <a:rPr lang="en-US" sz="2200" i="1" dirty="0">
                <a:hlinkClick r:id="rId6"/>
              </a:rPr>
              <a:t>yena</a:t>
            </a:r>
            <a:r>
              <a:rPr lang="en-US" sz="2200" dirty="0"/>
              <a:t> </a:t>
            </a:r>
            <a:r>
              <a:rPr lang="en-US" sz="2200" i="1" dirty="0">
                <a:hlinkClick r:id="rId7"/>
              </a:rPr>
              <a:t>kena</a:t>
            </a:r>
            <a:r>
              <a:rPr lang="en-US" sz="2200" dirty="0"/>
              <a:t> </a:t>
            </a:r>
            <a:r>
              <a:rPr lang="en-US" sz="2200" i="1" dirty="0">
                <a:hlinkClick r:id="rId8"/>
              </a:rPr>
              <a:t>vā</a:t>
            </a:r>
            <a:r>
              <a:rPr lang="en-US" sz="2200" dirty="0"/>
              <a:t> — somehow or other; </a:t>
            </a:r>
            <a:r>
              <a:rPr lang="en-US" sz="2200" i="1" dirty="0" err="1">
                <a:hlinkClick r:id="rId3"/>
              </a:rPr>
              <a:t>sarva</a:t>
            </a:r>
            <a:r>
              <a:rPr lang="en-US" sz="2200" dirty="0" err="1"/>
              <a:t>-</a:t>
            </a:r>
            <a:r>
              <a:rPr lang="en-US" sz="2200" i="1" dirty="0" err="1">
                <a:hlinkClick r:id="rId9"/>
              </a:rPr>
              <a:t>indriya</a:t>
            </a:r>
            <a:r>
              <a:rPr lang="en-US" sz="2200" dirty="0"/>
              <a:t> — all the senses; </a:t>
            </a:r>
            <a:r>
              <a:rPr lang="en-US" sz="2200" i="1" dirty="0">
                <a:hlinkClick r:id="rId10"/>
              </a:rPr>
              <a:t>upaśāntyā</a:t>
            </a:r>
            <a:r>
              <a:rPr lang="en-US" sz="2200" dirty="0"/>
              <a:t> — by </a:t>
            </a:r>
            <a:r>
              <a:rPr lang="en-US" sz="2200" dirty="0">
                <a:highlight>
                  <a:srgbClr val="FFFF00"/>
                </a:highlight>
              </a:rPr>
              <a:t>controlling</a:t>
            </a:r>
            <a:r>
              <a:rPr lang="en-US" sz="2200" dirty="0"/>
              <a:t>; </a:t>
            </a:r>
            <a:r>
              <a:rPr lang="en-US" sz="2200" i="1" dirty="0">
                <a:hlinkClick r:id="rId11"/>
              </a:rPr>
              <a:t>ca</a:t>
            </a:r>
            <a:r>
              <a:rPr lang="en-US" sz="2200" dirty="0"/>
              <a:t> — also; </a:t>
            </a:r>
            <a:r>
              <a:rPr lang="en-US" sz="2200" i="1" dirty="0">
                <a:hlinkClick r:id="rId12"/>
              </a:rPr>
              <a:t>tuṣyati</a:t>
            </a:r>
            <a:r>
              <a:rPr lang="en-US" sz="2200" dirty="0"/>
              <a:t> — becomes satisfied; </a:t>
            </a:r>
            <a:r>
              <a:rPr lang="en-US" sz="2200" i="1" dirty="0">
                <a:hlinkClick r:id="rId13"/>
              </a:rPr>
              <a:t>āśu</a:t>
            </a:r>
            <a:r>
              <a:rPr lang="en-US" sz="2200" dirty="0"/>
              <a:t> — very soon; </a:t>
            </a:r>
            <a:r>
              <a:rPr lang="en-US" sz="2200" i="1" dirty="0">
                <a:hlinkClick r:id="rId14"/>
              </a:rPr>
              <a:t>janārdanaḥ</a:t>
            </a:r>
            <a:r>
              <a:rPr lang="en-US" sz="2200" dirty="0"/>
              <a:t> — the Lord of all living entities.</a:t>
            </a:r>
          </a:p>
          <a:p>
            <a:r>
              <a:rPr lang="en-US" sz="2200" b="1" dirty="0"/>
              <a:t>By showing </a:t>
            </a:r>
            <a:r>
              <a:rPr lang="en-US" sz="2200" b="1" dirty="0">
                <a:highlight>
                  <a:srgbClr val="FFFF00"/>
                </a:highlight>
              </a:rPr>
              <a:t>mercy</a:t>
            </a:r>
            <a:r>
              <a:rPr lang="en-US" sz="2200" b="1" dirty="0"/>
              <a:t> to all living entities, being </a:t>
            </a:r>
            <a:r>
              <a:rPr lang="en-US" sz="2200" b="1" dirty="0">
                <a:highlight>
                  <a:srgbClr val="FFFF00"/>
                </a:highlight>
              </a:rPr>
              <a:t>satisfied</a:t>
            </a:r>
            <a:r>
              <a:rPr lang="en-US" sz="2200" b="1" dirty="0"/>
              <a:t> somehow or other, and restricting the senses from sense enjoyment, one can </a:t>
            </a:r>
            <a:r>
              <a:rPr lang="en-US" sz="2200" b="1" dirty="0">
                <a:highlight>
                  <a:srgbClr val="FFFF00"/>
                </a:highlight>
              </a:rPr>
              <a:t>very quickly satisfy </a:t>
            </a:r>
            <a:r>
              <a:rPr lang="en-US" sz="2200" b="1" dirty="0"/>
              <a:t>the Supreme Personality of Godhead, </a:t>
            </a:r>
            <a:r>
              <a:rPr lang="en-US" sz="2200" b="1" dirty="0" err="1"/>
              <a:t>Janārdana</a:t>
            </a:r>
            <a:r>
              <a:rPr lang="en-US" sz="2200" b="1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4487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3" name="Rectangle 20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B2742-57F6-5C48-8B84-583B884D9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/>
              <a:t>Draupadi</a:t>
            </a:r>
            <a:br>
              <a:rPr lang="en-US" sz="4200"/>
            </a:br>
            <a:r>
              <a:rPr lang="en-US" sz="4200"/>
              <a:t>surrendered devotee of Krishna</a:t>
            </a:r>
            <a:endParaRPr lang="en-US" sz="4200" i="1"/>
          </a:p>
        </p:txBody>
      </p:sp>
      <p:sp>
        <p:nvSpPr>
          <p:cNvPr id="20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6" name="Content Placeholder 10245">
            <a:extLst>
              <a:ext uri="{FF2B5EF4-FFF2-40B4-BE49-F238E27FC236}">
                <a16:creationId xmlns:a16="http://schemas.microsoft.com/office/drawing/2014/main" id="{F9962191-CED1-4D25-9105-1E4BCE1C2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Autofit/>
          </a:bodyPr>
          <a:lstStyle/>
          <a:p>
            <a:r>
              <a:rPr lang="en-US" sz="1800" dirty="0">
                <a:latin typeface="Balaram" pitchFamily="2" charset="0"/>
              </a:rPr>
              <a:t>Appeared as dark complexioned </a:t>
            </a:r>
            <a:r>
              <a:rPr lang="en-US" sz="1800" dirty="0" err="1">
                <a:latin typeface="Balaram" pitchFamily="2" charset="0"/>
              </a:rPr>
              <a:t>Krishnā</a:t>
            </a:r>
            <a:r>
              <a:rPr lang="en-US" sz="1800" dirty="0">
                <a:latin typeface="Balaram" pitchFamily="2" charset="0"/>
              </a:rPr>
              <a:t> along with her brother </a:t>
            </a:r>
            <a:r>
              <a:rPr lang="en-US" sz="1800" dirty="0" err="1">
                <a:latin typeface="Balaram" pitchFamily="2" charset="0"/>
              </a:rPr>
              <a:t>Dhristadyumna</a:t>
            </a:r>
            <a:r>
              <a:rPr lang="en-US" sz="1800" dirty="0">
                <a:latin typeface="Balaram" pitchFamily="2" charset="0"/>
              </a:rPr>
              <a:t> from fire sacrifice performed by sage </a:t>
            </a:r>
            <a:r>
              <a:rPr lang="en-US" sz="1800" dirty="0" err="1">
                <a:latin typeface="Balaram" pitchFamily="2" charset="0"/>
              </a:rPr>
              <a:t>Yaja</a:t>
            </a:r>
            <a:r>
              <a:rPr lang="en-US" sz="1800" dirty="0">
                <a:latin typeface="Balaram" pitchFamily="2" charset="0"/>
              </a:rPr>
              <a:t> when requested by King </a:t>
            </a:r>
            <a:r>
              <a:rPr lang="en-US" sz="1800" dirty="0" err="1">
                <a:latin typeface="Balaram" pitchFamily="2" charset="0"/>
              </a:rPr>
              <a:t>Drupada</a:t>
            </a:r>
            <a:r>
              <a:rPr lang="en-US" sz="1800" dirty="0">
                <a:latin typeface="Balaram" pitchFamily="2" charset="0"/>
              </a:rPr>
              <a:t> of </a:t>
            </a:r>
            <a:r>
              <a:rPr lang="en-US" sz="1800" dirty="0" err="1">
                <a:latin typeface="Balaram" pitchFamily="2" charset="0"/>
              </a:rPr>
              <a:t>Panchala</a:t>
            </a:r>
            <a:endParaRPr lang="en-US" sz="1800" dirty="0">
              <a:latin typeface="Balaram" pitchFamily="2" charset="0"/>
            </a:endParaRPr>
          </a:p>
          <a:p>
            <a:r>
              <a:rPr lang="en-US" sz="1800" dirty="0">
                <a:latin typeface="Balaram" pitchFamily="2" charset="0"/>
              </a:rPr>
              <a:t>Compassionate and pure – she invoked Lord Krishna direct mercy</a:t>
            </a:r>
          </a:p>
          <a:p>
            <a:pPr fontAlgn="base"/>
            <a:r>
              <a:rPr lang="en-US" sz="1800" dirty="0">
                <a:latin typeface="Balaram" pitchFamily="2" charset="0"/>
              </a:rPr>
              <a:t>Despite an unconventional marriage to five men, her surrender and unalloyed devotion to Krishna proved she was untouched by sin.</a:t>
            </a:r>
          </a:p>
        </p:txBody>
      </p:sp>
      <p:pic>
        <p:nvPicPr>
          <p:cNvPr id="5124" name="Picture 4" descr="Cry of Draupadi: Merging present and past">
            <a:extLst>
              <a:ext uri="{FF2B5EF4-FFF2-40B4-BE49-F238E27FC236}">
                <a16:creationId xmlns:a16="http://schemas.microsoft.com/office/drawing/2014/main" id="{EEF9F23B-93D9-8C4F-AE25-D2010B481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703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6FF5B-6CCE-124E-87A7-671A2238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Krishnaa’s</a:t>
            </a:r>
            <a:r>
              <a:rPr lang="en-US" sz="5400" dirty="0"/>
              <a:t> Appearance</a:t>
            </a:r>
          </a:p>
        </p:txBody>
      </p:sp>
      <p:pic>
        <p:nvPicPr>
          <p:cNvPr id="6146" name="Picture 2" descr="Birth of Draupadi by zdrava on DeviantArt">
            <a:extLst>
              <a:ext uri="{FF2B5EF4-FFF2-40B4-BE49-F238E27FC236}">
                <a16:creationId xmlns:a16="http://schemas.microsoft.com/office/drawing/2014/main" id="{1AD363C1-5D90-4A46-BAD4-4FFC93C9D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709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C7DE-E71F-604B-BBD1-1DA49CCDD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1900" dirty="0"/>
              <a:t>King </a:t>
            </a:r>
            <a:r>
              <a:rPr lang="en-US" sz="1900" dirty="0" err="1"/>
              <a:t>Drupada</a:t>
            </a:r>
            <a:r>
              <a:rPr lang="en-US" sz="1900" dirty="0"/>
              <a:t> had nursed a grudge against Drona</a:t>
            </a:r>
          </a:p>
          <a:p>
            <a:r>
              <a:rPr lang="en-US" sz="1900" dirty="0"/>
              <a:t>He performed the sacrifice known as </a:t>
            </a:r>
            <a:r>
              <a:rPr lang="en-US" sz="1900" dirty="0" err="1"/>
              <a:t>putrakama</a:t>
            </a:r>
            <a:r>
              <a:rPr lang="en-US" sz="1900" dirty="0"/>
              <a:t>-yajna, under priest </a:t>
            </a:r>
            <a:r>
              <a:rPr lang="en-US" sz="1900" dirty="0" err="1"/>
              <a:t>Yaja</a:t>
            </a:r>
            <a:r>
              <a:rPr lang="en-US" sz="1900" dirty="0"/>
              <a:t> with dual objective: to get a son to kill Drona and a daughter to marry Arjuna. The sacrifice produced </a:t>
            </a:r>
            <a:r>
              <a:rPr lang="en-US" sz="1900" dirty="0" err="1"/>
              <a:t>Dhristadyumna</a:t>
            </a:r>
            <a:r>
              <a:rPr lang="en-US" sz="1900" dirty="0"/>
              <a:t> and Draupadi.</a:t>
            </a:r>
          </a:p>
          <a:p>
            <a:r>
              <a:rPr lang="en-US" sz="1900" dirty="0"/>
              <a:t>Draupadi was as beautiful as a demigoddess. Her smiling eyes were black and shaped like lotus petals. Her long, curly blue-black hair cascaded down her back. At the end of her graceful fingers her nails shone bright like copper. She emanated a sweet fragrance, like blue lotuses an aroma that traveled two full miles.</a:t>
            </a:r>
          </a:p>
        </p:txBody>
      </p:sp>
    </p:spTree>
    <p:extLst>
      <p:ext uri="{BB962C8B-B14F-4D97-AF65-F5344CB8AC3E}">
        <p14:creationId xmlns:p14="http://schemas.microsoft.com/office/powerpoint/2010/main" val="1452115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2A040-D5D9-6D49-ADAA-9285C402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/>
              <a:t>Panchali’s</a:t>
            </a:r>
            <a:r>
              <a:rPr lang="en-US" sz="5400" b="1" dirty="0"/>
              <a:t> Marriage</a:t>
            </a:r>
            <a:endParaRPr lang="en-US" sz="5400" dirty="0"/>
          </a:p>
        </p:txBody>
      </p:sp>
      <p:sp>
        <p:nvSpPr>
          <p:cNvPr id="7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CFD2B-2E8E-B84F-B6E3-3CD80235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500"/>
              <a:t>King Drupada had arranged a great svayamvara ceremony in Kampilya</a:t>
            </a:r>
          </a:p>
          <a:p>
            <a:r>
              <a:rPr lang="en-US" sz="1500"/>
              <a:t>Drupada created an archery challenge only Arjuna could master: candidates had to pierce the eye of a fish suspended on the ceiling by looking at its reflection in a pot of water on the floor.</a:t>
            </a:r>
          </a:p>
          <a:p>
            <a:r>
              <a:rPr lang="en-US" sz="1500"/>
              <a:t>When the Pandavas returned home, Arjuna called out to his mother, Kunti, “O Mother, just see the wonderful treasure we have obtained today!” </a:t>
            </a:r>
          </a:p>
          <a:p>
            <a:r>
              <a:rPr lang="en-US" sz="1500"/>
              <a:t>Draupadi had received a boon from Lord Siva to marry five elevated men. </a:t>
            </a:r>
          </a:p>
          <a:p>
            <a:endParaRPr lang="en-US" sz="1500"/>
          </a:p>
        </p:txBody>
      </p:sp>
      <p:pic>
        <p:nvPicPr>
          <p:cNvPr id="4" name="Picture 4" descr="Draupadi Swayamvara – freeflow">
            <a:extLst>
              <a:ext uri="{FF2B5EF4-FFF2-40B4-BE49-F238E27FC236}">
                <a16:creationId xmlns:a16="http://schemas.microsoft.com/office/drawing/2014/main" id="{65475BD8-EB8F-F245-95D0-71C33A7D34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7" b="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67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10F1F-C92C-D34D-B258-3913A029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b="1"/>
              <a:t>Devotion to Krishna</a:t>
            </a:r>
            <a:endParaRPr lang="en-US" sz="5000"/>
          </a:p>
        </p:txBody>
      </p:sp>
      <p:sp>
        <p:nvSpPr>
          <p:cNvPr id="13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E3FAA-BC90-DC4E-965C-AB4EF3033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700" dirty="0"/>
              <a:t>When </a:t>
            </a:r>
            <a:r>
              <a:rPr lang="en-US" sz="1700" dirty="0" err="1"/>
              <a:t>Duhshasana</a:t>
            </a:r>
            <a:r>
              <a:rPr lang="en-US" sz="1700" dirty="0"/>
              <a:t> dragged Draupadi into the Kuru assembly hoping to insult </a:t>
            </a:r>
            <a:r>
              <a:rPr lang="en-US" sz="1700" dirty="0" err="1"/>
              <a:t>herattempted</a:t>
            </a:r>
            <a:r>
              <a:rPr lang="en-US" sz="1700" dirty="0"/>
              <a:t> to pull off her sari. At first Draupadi tried to protect herself, but then she raised her arms and cried, “O </a:t>
            </a:r>
            <a:r>
              <a:rPr lang="en-US" sz="1700" dirty="0" err="1"/>
              <a:t>Govinda</a:t>
            </a:r>
            <a:r>
              <a:rPr lang="en-US" sz="1700" dirty="0"/>
              <a:t>! O Keshava! You are the destroyer of all afflictions. Save me, who am distressed and losing my senses in this evil assembly. There is no one but You to whom I can turn.”</a:t>
            </a:r>
          </a:p>
          <a:p>
            <a:r>
              <a:rPr lang="en-US" sz="1700" dirty="0"/>
              <a:t>When the </a:t>
            </a:r>
            <a:r>
              <a:rPr lang="en-US" sz="1700" dirty="0" err="1"/>
              <a:t>Pandavas</a:t>
            </a:r>
            <a:r>
              <a:rPr lang="en-US" sz="1700" dirty="0"/>
              <a:t> were in the forest during their exile, the sage </a:t>
            </a:r>
            <a:r>
              <a:rPr lang="en-US" sz="1700" dirty="0" err="1"/>
              <a:t>Durvasa</a:t>
            </a:r>
            <a:r>
              <a:rPr lang="en-US" sz="1700" dirty="0"/>
              <a:t> and ten thousand of his disciples visited them in the forest, spurred on by Duryodhana, who wanted to cause them trouble.</a:t>
            </a:r>
          </a:p>
        </p:txBody>
      </p:sp>
      <p:pic>
        <p:nvPicPr>
          <p:cNvPr id="8194" name="Picture 2" descr="Durvasa Muni and cooking pot of Draupadi | Stories | Bee Parenting">
            <a:extLst>
              <a:ext uri="{FF2B5EF4-FFF2-40B4-BE49-F238E27FC236}">
                <a16:creationId xmlns:a16="http://schemas.microsoft.com/office/drawing/2014/main" id="{9348CF1E-495F-4247-AFDA-7E708EBDC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893665"/>
            <a:ext cx="5458968" cy="307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323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E4701-CCD6-8E41-BEBE-E6B979AD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/>
              <a:t>Reservoir of Compassion</a:t>
            </a:r>
            <a:endParaRPr lang="en-US" sz="540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A17C1-2615-984E-AC73-37CC95073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lnSpcReduction="10000"/>
          </a:bodyPr>
          <a:lstStyle/>
          <a:p>
            <a:r>
              <a:rPr lang="en-US" sz="2100" dirty="0" err="1"/>
              <a:t>Asvatthama</a:t>
            </a:r>
            <a:r>
              <a:rPr lang="en-US" sz="2100" dirty="0"/>
              <a:t>, the son of Drona, had mercilessly killed the five sleeping sons of Draupadi in the middle of the night.</a:t>
            </a:r>
          </a:p>
          <a:p>
            <a:r>
              <a:rPr lang="en-US" sz="2100" dirty="0"/>
              <a:t>She said to Arjuna, “Release him, for he is the son of your martial teacher. Killing </a:t>
            </a:r>
            <a:r>
              <a:rPr lang="en-US" sz="2100" dirty="0" err="1"/>
              <a:t>Asvatthama</a:t>
            </a:r>
            <a:r>
              <a:rPr lang="en-US" sz="2100" dirty="0"/>
              <a:t> will cause </a:t>
            </a:r>
            <a:r>
              <a:rPr lang="en-US" sz="2100" dirty="0" err="1"/>
              <a:t>Kripi</a:t>
            </a:r>
            <a:r>
              <a:rPr lang="en-US" sz="2100" dirty="0"/>
              <a:t>, our worshipful superior, grief and cannot be in accord with religious principles. Such a sin can burn the whole body of a royal family to ashes.”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9D564D-3FC8-7E4F-81DC-4477FCB280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7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0829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91D25-5A7B-F840-815C-2159FBD1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SB 1.7.43-45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F7E3B-F118-1C47-ADD8-11C477687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>
                <a:hlinkClick r:id="rId2"/>
              </a:rPr>
              <a:t>Text 43:</a:t>
            </a:r>
            <a:r>
              <a:rPr lang="en-US" sz="2200"/>
              <a:t> She could not tolerate Aśvatthāmā’s being bound by ropes, and being a devoted lady, she said: Release him, release him, for he is a brāhmaṇa, our spiritual master.</a:t>
            </a:r>
          </a:p>
          <a:p>
            <a:r>
              <a:rPr lang="en-US" sz="2200">
                <a:hlinkClick r:id="rId3"/>
              </a:rPr>
              <a:t>Text 44:</a:t>
            </a:r>
            <a:r>
              <a:rPr lang="en-US" sz="2200"/>
              <a:t> It was by Droṇācārya’s mercy that you learned the military art of throwing arrows and the confidential art of controlling weapons.</a:t>
            </a:r>
          </a:p>
          <a:p>
            <a:r>
              <a:rPr lang="en-US" sz="2200">
                <a:hlinkClick r:id="rId4"/>
              </a:rPr>
              <a:t>Text 45:</a:t>
            </a:r>
            <a:r>
              <a:rPr lang="en-US" sz="2200"/>
              <a:t> He [Droṇācārya] is certainly still existing, being represented by his son. His wife Kṛpī did not undergo a satī with him because she had a son.</a:t>
            </a:r>
          </a:p>
        </p:txBody>
      </p:sp>
    </p:spTree>
    <p:extLst>
      <p:ext uri="{BB962C8B-B14F-4D97-AF65-F5344CB8AC3E}">
        <p14:creationId xmlns:p14="http://schemas.microsoft.com/office/powerpoint/2010/main" val="3302233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AEB82-1D27-EA4C-97C4-2234E4AA3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Take Home Points</a:t>
            </a:r>
          </a:p>
        </p:txBody>
      </p:sp>
      <p:sp>
        <p:nvSpPr>
          <p:cNvPr id="13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70F7F-8CBD-E444-99B2-89748B39E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000" dirty="0"/>
              <a:t>One should develop merciful attitude towards all living entities </a:t>
            </a:r>
          </a:p>
          <a:p>
            <a:r>
              <a:rPr lang="en-US" sz="2000" dirty="0"/>
              <a:t>Merciful attitude towards towards others can be developed by being merciless to own own self. </a:t>
            </a:r>
          </a:p>
          <a:p>
            <a:r>
              <a:rPr lang="en-US" sz="2000" dirty="0"/>
              <a:t>Krishna’s can be easily approached by pure hearted</a:t>
            </a:r>
          </a:p>
          <a:p>
            <a:r>
              <a:rPr lang="en-US" sz="2000" dirty="0"/>
              <a:t>Krishna  very quicky satisfied if one is Merciful, Satisfied and Controlled (MSC)</a:t>
            </a:r>
          </a:p>
          <a:p>
            <a:r>
              <a:rPr lang="en-US" sz="2000" dirty="0"/>
              <a:t>Obey Guru and regard him as good as Bhagavan. </a:t>
            </a:r>
          </a:p>
          <a:p>
            <a:endParaRPr lang="en-US" sz="2000" dirty="0"/>
          </a:p>
        </p:txBody>
      </p:sp>
      <p:pic>
        <p:nvPicPr>
          <p:cNvPr id="15364" name="Picture 4" descr="Mint article on bhakti movement reeks of ignorance about Indian culture">
            <a:extLst>
              <a:ext uri="{FF2B5EF4-FFF2-40B4-BE49-F238E27FC236}">
                <a16:creationId xmlns:a16="http://schemas.microsoft.com/office/drawing/2014/main" id="{3B8902E4-7793-CC45-BAC2-1EA2ACDE4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35"/>
          <a:stretch/>
        </p:blipFill>
        <p:spPr bwMode="auto">
          <a:xfrm>
            <a:off x="7863840" y="783632"/>
            <a:ext cx="4014216" cy="252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Bhakti yoga - Myths, Facts, and what makes it the Topmost yoga - Mayapur  Voice">
            <a:extLst>
              <a:ext uri="{FF2B5EF4-FFF2-40B4-BE49-F238E27FC236}">
                <a16:creationId xmlns:a16="http://schemas.microsoft.com/office/drawing/2014/main" id="{3C4EC32E-B2F6-2243-AC0C-E1EAF5E79C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7" r="3698"/>
          <a:stretch/>
        </p:blipFill>
        <p:spPr bwMode="auto">
          <a:xfrm>
            <a:off x="8244943" y="4079193"/>
            <a:ext cx="3233722" cy="21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749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C08C5-C85B-134E-99F1-4307BF92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References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1E44A-079A-3F43-9A59-EC86AA753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>
                <a:hlinkClick r:id="rId2"/>
              </a:rPr>
              <a:t>https://vedabase.io/en/library/sb/1/7/</a:t>
            </a:r>
          </a:p>
          <a:p>
            <a:r>
              <a:rPr lang="en-US" sz="2200">
                <a:hlinkClick r:id="rId2"/>
              </a:rPr>
              <a:t>https://bhaktivinodainstitute.org/jivera-daya-mercy-to-living-entities/</a:t>
            </a:r>
            <a:endParaRPr lang="en-US" sz="2200"/>
          </a:p>
          <a:p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053128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92C6-061B-134A-B534-B9A5F3D9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846" y="3696269"/>
            <a:ext cx="600398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i-IN"/>
              <a:t>हरे कृष्णा</a:t>
            </a:r>
            <a:endParaRPr lang="en-US"/>
          </a:p>
        </p:txBody>
      </p:sp>
      <p:pic>
        <p:nvPicPr>
          <p:cNvPr id="20482" name="Picture 2" descr="Image result for Chanting Japa hare Krishna Lord Chaitanya">
            <a:extLst>
              <a:ext uri="{FF2B5EF4-FFF2-40B4-BE49-F238E27FC236}">
                <a16:creationId xmlns:a16="http://schemas.microsoft.com/office/drawing/2014/main" id="{BE3E2871-DB4F-4742-A7B8-53EE21535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r="5549" b="3"/>
          <a:stretch/>
        </p:blipFill>
        <p:spPr bwMode="auto">
          <a:xfrm>
            <a:off x="4406845" y="3"/>
            <a:ext cx="4101288" cy="3418797"/>
          </a:xfrm>
          <a:custGeom>
            <a:avLst/>
            <a:gdLst/>
            <a:ahLst/>
            <a:cxnLst/>
            <a:rect l="l" t="t" r="r" b="b"/>
            <a:pathLst>
              <a:path w="4101288" h="3418797">
                <a:moveTo>
                  <a:pt x="989912" y="0"/>
                </a:moveTo>
                <a:lnTo>
                  <a:pt x="3844502" y="0"/>
                </a:lnTo>
                <a:lnTo>
                  <a:pt x="3760850" y="25406"/>
                </a:lnTo>
                <a:cubicBezTo>
                  <a:pt x="3711615" y="43967"/>
                  <a:pt x="3663870" y="67007"/>
                  <a:pt x="3618425" y="98254"/>
                </a:cubicBezTo>
                <a:cubicBezTo>
                  <a:pt x="3626136" y="110145"/>
                  <a:pt x="3665355" y="144049"/>
                  <a:pt x="3649272" y="146579"/>
                </a:cubicBezTo>
                <a:cubicBezTo>
                  <a:pt x="3604102" y="153917"/>
                  <a:pt x="3564000" y="178711"/>
                  <a:pt x="3522797" y="199205"/>
                </a:cubicBezTo>
                <a:cubicBezTo>
                  <a:pt x="3504948" y="208060"/>
                  <a:pt x="3483356" y="219700"/>
                  <a:pt x="3491728" y="251325"/>
                </a:cubicBezTo>
                <a:cubicBezTo>
                  <a:pt x="3506932" y="260181"/>
                  <a:pt x="3518169" y="247783"/>
                  <a:pt x="3530727" y="246772"/>
                </a:cubicBezTo>
                <a:cubicBezTo>
                  <a:pt x="3543507" y="245761"/>
                  <a:pt x="3572153" y="252336"/>
                  <a:pt x="3564219" y="256638"/>
                </a:cubicBezTo>
                <a:cubicBezTo>
                  <a:pt x="3528083" y="276121"/>
                  <a:pt x="3593085" y="322928"/>
                  <a:pt x="3550339" y="322928"/>
                </a:cubicBezTo>
                <a:cubicBezTo>
                  <a:pt x="3478728" y="323181"/>
                  <a:pt x="3440609" y="406169"/>
                  <a:pt x="3371643" y="408447"/>
                </a:cubicBezTo>
                <a:cubicBezTo>
                  <a:pt x="3360627" y="408698"/>
                  <a:pt x="3355338" y="423373"/>
                  <a:pt x="3355558" y="436278"/>
                </a:cubicBezTo>
                <a:cubicBezTo>
                  <a:pt x="3355558" y="451712"/>
                  <a:pt x="3365694" y="454494"/>
                  <a:pt x="3376931" y="456013"/>
                </a:cubicBezTo>
                <a:cubicBezTo>
                  <a:pt x="3394118" y="458289"/>
                  <a:pt x="3411965" y="436278"/>
                  <a:pt x="3434660" y="466133"/>
                </a:cubicBezTo>
                <a:cubicBezTo>
                  <a:pt x="3393898" y="483590"/>
                  <a:pt x="3353135" y="501049"/>
                  <a:pt x="3353797" y="561013"/>
                </a:cubicBezTo>
                <a:cubicBezTo>
                  <a:pt x="3354015" y="577205"/>
                  <a:pt x="3337050" y="583277"/>
                  <a:pt x="3324270" y="587325"/>
                </a:cubicBezTo>
                <a:cubicBezTo>
                  <a:pt x="3303117" y="593904"/>
                  <a:pt x="3285272" y="605543"/>
                  <a:pt x="3273812" y="628061"/>
                </a:cubicBezTo>
                <a:cubicBezTo>
                  <a:pt x="3274033" y="632362"/>
                  <a:pt x="3274254" y="636917"/>
                  <a:pt x="3272930" y="640459"/>
                </a:cubicBezTo>
                <a:cubicBezTo>
                  <a:pt x="3276676" y="694855"/>
                  <a:pt x="3307523" y="693336"/>
                  <a:pt x="3341676" y="684230"/>
                </a:cubicBezTo>
                <a:cubicBezTo>
                  <a:pt x="3382439" y="673096"/>
                  <a:pt x="3422762" y="652855"/>
                  <a:pt x="3465728" y="672338"/>
                </a:cubicBezTo>
                <a:cubicBezTo>
                  <a:pt x="3405133" y="698397"/>
                  <a:pt x="3339253" y="700422"/>
                  <a:pt x="3282405" y="737615"/>
                </a:cubicBezTo>
                <a:cubicBezTo>
                  <a:pt x="3490406" y="744447"/>
                  <a:pt x="3674169" y="627048"/>
                  <a:pt x="3875781" y="582013"/>
                </a:cubicBezTo>
                <a:cubicBezTo>
                  <a:pt x="3868951" y="612120"/>
                  <a:pt x="3852646" y="618193"/>
                  <a:pt x="3837883" y="622747"/>
                </a:cubicBezTo>
                <a:cubicBezTo>
                  <a:pt x="3763408" y="645519"/>
                  <a:pt x="3698188" y="690809"/>
                  <a:pt x="3630322" y="730023"/>
                </a:cubicBezTo>
                <a:cubicBezTo>
                  <a:pt x="3602340" y="746216"/>
                  <a:pt x="3582066" y="762411"/>
                  <a:pt x="3571492" y="797327"/>
                </a:cubicBezTo>
                <a:cubicBezTo>
                  <a:pt x="3562015" y="828953"/>
                  <a:pt x="3543728" y="843628"/>
                  <a:pt x="3509797" y="834518"/>
                </a:cubicBezTo>
                <a:cubicBezTo>
                  <a:pt x="3482254" y="826927"/>
                  <a:pt x="3452068" y="830975"/>
                  <a:pt x="3423203" y="833760"/>
                </a:cubicBezTo>
                <a:cubicBezTo>
                  <a:pt x="3389931" y="836796"/>
                  <a:pt x="3352693" y="872470"/>
                  <a:pt x="3361728" y="890941"/>
                </a:cubicBezTo>
                <a:cubicBezTo>
                  <a:pt x="3377151" y="922314"/>
                  <a:pt x="3402931" y="906627"/>
                  <a:pt x="3425847" y="903084"/>
                </a:cubicBezTo>
                <a:cubicBezTo>
                  <a:pt x="3451848" y="898784"/>
                  <a:pt x="3500100" y="889927"/>
                  <a:pt x="3500982" y="893723"/>
                </a:cubicBezTo>
                <a:cubicBezTo>
                  <a:pt x="3517950" y="972410"/>
                  <a:pt x="3637374" y="903845"/>
                  <a:pt x="3663154" y="896758"/>
                </a:cubicBezTo>
                <a:cubicBezTo>
                  <a:pt x="3695322" y="887904"/>
                  <a:pt x="3725509" y="904097"/>
                  <a:pt x="3756136" y="907891"/>
                </a:cubicBezTo>
                <a:cubicBezTo>
                  <a:pt x="3783459" y="911433"/>
                  <a:pt x="3937918" y="922314"/>
                  <a:pt x="3969866" y="888915"/>
                </a:cubicBezTo>
                <a:cubicBezTo>
                  <a:pt x="3974273" y="914976"/>
                  <a:pt x="3965020" y="925602"/>
                  <a:pt x="3957306" y="937494"/>
                </a:cubicBezTo>
                <a:cubicBezTo>
                  <a:pt x="3946511" y="954445"/>
                  <a:pt x="3944747" y="966337"/>
                  <a:pt x="3965239" y="979747"/>
                </a:cubicBezTo>
                <a:cubicBezTo>
                  <a:pt x="4023630" y="1018206"/>
                  <a:pt x="4022747" y="1019470"/>
                  <a:pt x="3968324" y="1071591"/>
                </a:cubicBezTo>
                <a:cubicBezTo>
                  <a:pt x="3965678" y="1073867"/>
                  <a:pt x="3966782" y="1081459"/>
                  <a:pt x="3966341" y="1086519"/>
                </a:cubicBezTo>
                <a:cubicBezTo>
                  <a:pt x="3980663" y="1094615"/>
                  <a:pt x="3997409" y="1074373"/>
                  <a:pt x="4014153" y="1096133"/>
                </a:cubicBezTo>
                <a:cubicBezTo>
                  <a:pt x="3941222" y="1191771"/>
                  <a:pt x="3829950" y="1215299"/>
                  <a:pt x="3729254" y="1287157"/>
                </a:cubicBezTo>
                <a:cubicBezTo>
                  <a:pt x="3810780" y="1310939"/>
                  <a:pt x="3859696" y="1227952"/>
                  <a:pt x="3919628" y="1238578"/>
                </a:cubicBezTo>
                <a:cubicBezTo>
                  <a:pt x="3949596" y="1264639"/>
                  <a:pt x="3860577" y="1306386"/>
                  <a:pt x="3945409" y="1318784"/>
                </a:cubicBezTo>
                <a:cubicBezTo>
                  <a:pt x="3908610" y="1341555"/>
                  <a:pt x="3881289" y="1363817"/>
                  <a:pt x="3855951" y="1390133"/>
                </a:cubicBezTo>
                <a:cubicBezTo>
                  <a:pt x="3810780" y="1437192"/>
                  <a:pt x="3801967" y="1468060"/>
                  <a:pt x="3822900" y="1531314"/>
                </a:cubicBezTo>
                <a:cubicBezTo>
                  <a:pt x="3836562" y="1572808"/>
                  <a:pt x="3856611" y="1611013"/>
                  <a:pt x="3838986" y="1660349"/>
                </a:cubicBezTo>
                <a:cubicBezTo>
                  <a:pt x="3826646" y="1694254"/>
                  <a:pt x="3831494" y="1716517"/>
                  <a:pt x="3877323" y="1701337"/>
                </a:cubicBezTo>
                <a:cubicBezTo>
                  <a:pt x="3926679" y="1685144"/>
                  <a:pt x="3945187" y="1715505"/>
                  <a:pt x="3932849" y="1774963"/>
                </a:cubicBezTo>
                <a:cubicBezTo>
                  <a:pt x="3924917" y="1813169"/>
                  <a:pt x="3933291" y="1824806"/>
                  <a:pt x="3967221" y="1820505"/>
                </a:cubicBezTo>
                <a:cubicBezTo>
                  <a:pt x="4004680" y="1815698"/>
                  <a:pt x="4040375" y="1790649"/>
                  <a:pt x="4086646" y="1802795"/>
                </a:cubicBezTo>
                <a:cubicBezTo>
                  <a:pt x="4049631" y="1872120"/>
                  <a:pt x="3970527" y="1852385"/>
                  <a:pt x="3927340" y="1918423"/>
                </a:cubicBezTo>
                <a:cubicBezTo>
                  <a:pt x="3978900" y="1918674"/>
                  <a:pt x="4018341" y="1918423"/>
                  <a:pt x="4056460" y="1903999"/>
                </a:cubicBezTo>
                <a:cubicBezTo>
                  <a:pt x="4072325" y="1898179"/>
                  <a:pt x="4089732" y="1892109"/>
                  <a:pt x="4098545" y="1912096"/>
                </a:cubicBezTo>
                <a:cubicBezTo>
                  <a:pt x="4108901" y="1936132"/>
                  <a:pt x="4087529" y="1945241"/>
                  <a:pt x="4074527" y="1949542"/>
                </a:cubicBezTo>
                <a:cubicBezTo>
                  <a:pt x="4037951" y="1961686"/>
                  <a:pt x="4009969" y="1990529"/>
                  <a:pt x="3979782" y="2013047"/>
                </a:cubicBezTo>
                <a:cubicBezTo>
                  <a:pt x="3913460" y="2062386"/>
                  <a:pt x="3840746" y="2103626"/>
                  <a:pt x="3784559" y="2185097"/>
                </a:cubicBezTo>
                <a:cubicBezTo>
                  <a:pt x="3855290" y="2164349"/>
                  <a:pt x="3907951" y="2116025"/>
                  <a:pt x="3973612" y="2106157"/>
                </a:cubicBezTo>
                <a:cubicBezTo>
                  <a:pt x="3916764" y="2180290"/>
                  <a:pt x="3843611" y="2229120"/>
                  <a:pt x="3774426" y="2283011"/>
                </a:cubicBezTo>
                <a:cubicBezTo>
                  <a:pt x="3754594" y="2298192"/>
                  <a:pt x="3734543" y="2308566"/>
                  <a:pt x="3730136" y="2341710"/>
                </a:cubicBezTo>
                <a:cubicBezTo>
                  <a:pt x="3721542" y="2405976"/>
                  <a:pt x="3695763" y="2459107"/>
                  <a:pt x="3640678" y="2487444"/>
                </a:cubicBezTo>
                <a:cubicBezTo>
                  <a:pt x="3640238" y="2487699"/>
                  <a:pt x="3643322" y="2497314"/>
                  <a:pt x="3645085" y="2503890"/>
                </a:cubicBezTo>
                <a:cubicBezTo>
                  <a:pt x="3678797" y="2505916"/>
                  <a:pt x="3705458" y="2467963"/>
                  <a:pt x="3748425" y="2480360"/>
                </a:cubicBezTo>
                <a:cubicBezTo>
                  <a:pt x="3707220" y="2531974"/>
                  <a:pt x="3672847" y="2578277"/>
                  <a:pt x="3614458" y="2602819"/>
                </a:cubicBezTo>
                <a:cubicBezTo>
                  <a:pt x="3567745" y="2622300"/>
                  <a:pt x="3510016" y="2633686"/>
                  <a:pt x="3476083" y="2696937"/>
                </a:cubicBezTo>
                <a:cubicBezTo>
                  <a:pt x="3515524" y="2709337"/>
                  <a:pt x="3544831" y="2693651"/>
                  <a:pt x="3574357" y="2682517"/>
                </a:cubicBezTo>
                <a:cubicBezTo>
                  <a:pt x="3619525" y="2665312"/>
                  <a:pt x="3664255" y="2645832"/>
                  <a:pt x="3709425" y="2628625"/>
                </a:cubicBezTo>
                <a:cubicBezTo>
                  <a:pt x="3726611" y="2622047"/>
                  <a:pt x="3745340" y="2617491"/>
                  <a:pt x="3756357" y="2648866"/>
                </a:cubicBezTo>
                <a:cubicBezTo>
                  <a:pt x="3698847" y="2655446"/>
                  <a:pt x="3664475" y="2697951"/>
                  <a:pt x="3628340" y="2737926"/>
                </a:cubicBezTo>
                <a:cubicBezTo>
                  <a:pt x="3608067" y="2760445"/>
                  <a:pt x="3591541" y="2790554"/>
                  <a:pt x="3554967" y="2779169"/>
                </a:cubicBezTo>
                <a:cubicBezTo>
                  <a:pt x="3535796" y="2773097"/>
                  <a:pt x="3523678" y="2790046"/>
                  <a:pt x="3525662" y="2810794"/>
                </a:cubicBezTo>
                <a:cubicBezTo>
                  <a:pt x="3532932" y="2883915"/>
                  <a:pt x="3488203" y="2909469"/>
                  <a:pt x="3441932" y="2923637"/>
                </a:cubicBezTo>
                <a:cubicBezTo>
                  <a:pt x="3354236" y="2950204"/>
                  <a:pt x="3281303" y="3012697"/>
                  <a:pt x="3196032" y="3046854"/>
                </a:cubicBezTo>
                <a:cubicBezTo>
                  <a:pt x="3113184" y="3079999"/>
                  <a:pt x="3049065" y="3158685"/>
                  <a:pt x="2965998" y="3199927"/>
                </a:cubicBezTo>
                <a:cubicBezTo>
                  <a:pt x="2905843" y="3229783"/>
                  <a:pt x="2848335" y="3268239"/>
                  <a:pt x="2786418" y="3295311"/>
                </a:cubicBezTo>
                <a:cubicBezTo>
                  <a:pt x="2639894" y="3359324"/>
                  <a:pt x="2490503" y="3410685"/>
                  <a:pt x="2332519" y="3418022"/>
                </a:cubicBezTo>
                <a:cubicBezTo>
                  <a:pt x="2202077" y="3423842"/>
                  <a:pt x="1070633" y="3418277"/>
                  <a:pt x="611003" y="2585615"/>
                </a:cubicBezTo>
                <a:cubicBezTo>
                  <a:pt x="602189" y="2581565"/>
                  <a:pt x="592275" y="2570939"/>
                  <a:pt x="589190" y="2560818"/>
                </a:cubicBezTo>
                <a:cubicBezTo>
                  <a:pt x="574427" y="2513505"/>
                  <a:pt x="538291" y="2493011"/>
                  <a:pt x="505681" y="2467457"/>
                </a:cubicBezTo>
                <a:cubicBezTo>
                  <a:pt x="477036" y="2444939"/>
                  <a:pt x="446628" y="2421409"/>
                  <a:pt x="434730" y="2383456"/>
                </a:cubicBezTo>
                <a:cubicBezTo>
                  <a:pt x="419086" y="2332854"/>
                  <a:pt x="463594" y="2374348"/>
                  <a:pt x="471748" y="2355119"/>
                </a:cubicBezTo>
                <a:cubicBezTo>
                  <a:pt x="454782" y="2328807"/>
                  <a:pt x="428560" y="2304770"/>
                  <a:pt x="421730" y="2274915"/>
                </a:cubicBezTo>
                <a:cubicBezTo>
                  <a:pt x="396833" y="2167131"/>
                  <a:pt x="343069" y="2088698"/>
                  <a:pt x="262645" y="2027722"/>
                </a:cubicBezTo>
                <a:cubicBezTo>
                  <a:pt x="239509" y="2010264"/>
                  <a:pt x="224307" y="1978384"/>
                  <a:pt x="192799" y="1973326"/>
                </a:cubicBezTo>
                <a:cubicBezTo>
                  <a:pt x="122730" y="1962193"/>
                  <a:pt x="144764" y="1875156"/>
                  <a:pt x="107746" y="1836446"/>
                </a:cubicBezTo>
                <a:cubicBezTo>
                  <a:pt x="100695" y="1829107"/>
                  <a:pt x="94306" y="1814687"/>
                  <a:pt x="95627" y="1804821"/>
                </a:cubicBezTo>
                <a:cubicBezTo>
                  <a:pt x="97609" y="1790649"/>
                  <a:pt x="105983" y="1777240"/>
                  <a:pt x="113034" y="1764589"/>
                </a:cubicBezTo>
                <a:cubicBezTo>
                  <a:pt x="120306" y="1751939"/>
                  <a:pt x="131322" y="1740806"/>
                  <a:pt x="126034" y="1724108"/>
                </a:cubicBezTo>
                <a:cubicBezTo>
                  <a:pt x="123833" y="1717277"/>
                  <a:pt x="125373" y="1693494"/>
                  <a:pt x="109068" y="1712215"/>
                </a:cubicBezTo>
                <a:cubicBezTo>
                  <a:pt x="64340" y="1763578"/>
                  <a:pt x="38339" y="1715001"/>
                  <a:pt x="0" y="1691723"/>
                </a:cubicBezTo>
                <a:cubicBezTo>
                  <a:pt x="30848" y="1667686"/>
                  <a:pt x="58610" y="1650735"/>
                  <a:pt x="63238" y="1614808"/>
                </a:cubicBezTo>
                <a:cubicBezTo>
                  <a:pt x="72712" y="1540674"/>
                  <a:pt x="113253" y="1506772"/>
                  <a:pt x="174729" y="1500192"/>
                </a:cubicBezTo>
                <a:cubicBezTo>
                  <a:pt x="152034" y="1428591"/>
                  <a:pt x="152034" y="1428591"/>
                  <a:pt x="225408" y="1418722"/>
                </a:cubicBezTo>
                <a:cubicBezTo>
                  <a:pt x="197204" y="1373181"/>
                  <a:pt x="197204" y="1361542"/>
                  <a:pt x="231358" y="1345855"/>
                </a:cubicBezTo>
                <a:cubicBezTo>
                  <a:pt x="264188" y="1330927"/>
                  <a:pt x="300543" y="1325867"/>
                  <a:pt x="330952" y="1302844"/>
                </a:cubicBezTo>
                <a:cubicBezTo>
                  <a:pt x="302967" y="1244651"/>
                  <a:pt x="295035" y="1177097"/>
                  <a:pt x="237307" y="1148758"/>
                </a:cubicBezTo>
                <a:cubicBezTo>
                  <a:pt x="228273" y="1144458"/>
                  <a:pt x="222103" y="1127000"/>
                  <a:pt x="227831" y="1116880"/>
                </a:cubicBezTo>
                <a:cubicBezTo>
                  <a:pt x="248764" y="1080194"/>
                  <a:pt x="218798" y="1010614"/>
                  <a:pt x="284017" y="1002772"/>
                </a:cubicBezTo>
                <a:cubicBezTo>
                  <a:pt x="292171" y="1002013"/>
                  <a:pt x="299663" y="994421"/>
                  <a:pt x="293273" y="984554"/>
                </a:cubicBezTo>
                <a:cubicBezTo>
                  <a:pt x="271238" y="950145"/>
                  <a:pt x="297900" y="952421"/>
                  <a:pt x="313983" y="948120"/>
                </a:cubicBezTo>
                <a:cubicBezTo>
                  <a:pt x="333375" y="942809"/>
                  <a:pt x="355409" y="957988"/>
                  <a:pt x="373477" y="939265"/>
                </a:cubicBezTo>
                <a:cubicBezTo>
                  <a:pt x="369289" y="919530"/>
                  <a:pt x="353646" y="919783"/>
                  <a:pt x="342629" y="913458"/>
                </a:cubicBezTo>
                <a:cubicBezTo>
                  <a:pt x="310460" y="895240"/>
                  <a:pt x="284238" y="873483"/>
                  <a:pt x="282695" y="826169"/>
                </a:cubicBezTo>
                <a:cubicBezTo>
                  <a:pt x="281595" y="787964"/>
                  <a:pt x="278069" y="754314"/>
                  <a:pt x="322578" y="742675"/>
                </a:cubicBezTo>
                <a:cubicBezTo>
                  <a:pt x="341086" y="737866"/>
                  <a:pt x="335797" y="710289"/>
                  <a:pt x="325221" y="696626"/>
                </a:cubicBezTo>
                <a:cubicBezTo>
                  <a:pt x="306272" y="672338"/>
                  <a:pt x="290629" y="639953"/>
                  <a:pt x="258017" y="637675"/>
                </a:cubicBezTo>
                <a:cubicBezTo>
                  <a:pt x="238187" y="636158"/>
                  <a:pt x="222983" y="626035"/>
                  <a:pt x="207340" y="614398"/>
                </a:cubicBezTo>
                <a:cubicBezTo>
                  <a:pt x="196103" y="606047"/>
                  <a:pt x="182662" y="598964"/>
                  <a:pt x="183983" y="581001"/>
                </a:cubicBezTo>
                <a:cubicBezTo>
                  <a:pt x="185306" y="563795"/>
                  <a:pt x="198305" y="556711"/>
                  <a:pt x="211526" y="553169"/>
                </a:cubicBezTo>
                <a:cubicBezTo>
                  <a:pt x="255595" y="541784"/>
                  <a:pt x="297017" y="525085"/>
                  <a:pt x="333816" y="486880"/>
                </a:cubicBezTo>
                <a:cubicBezTo>
                  <a:pt x="309357" y="466639"/>
                  <a:pt x="286001" y="451964"/>
                  <a:pt x="267934" y="431469"/>
                </a:cubicBezTo>
                <a:cubicBezTo>
                  <a:pt x="224307" y="381881"/>
                  <a:pt x="593817" y="225772"/>
                  <a:pt x="612325" y="170108"/>
                </a:cubicBezTo>
                <a:cubicBezTo>
                  <a:pt x="618054" y="152904"/>
                  <a:pt x="637663" y="135194"/>
                  <a:pt x="653971" y="130133"/>
                </a:cubicBezTo>
                <a:cubicBezTo>
                  <a:pt x="730427" y="106350"/>
                  <a:pt x="796748" y="52963"/>
                  <a:pt x="874970" y="33228"/>
                </a:cubicBezTo>
                <a:cubicBezTo>
                  <a:pt x="911877" y="23867"/>
                  <a:pt x="948509" y="12925"/>
                  <a:pt x="986021" y="122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0" name="Content Placeholder 20489">
            <a:extLst>
              <a:ext uri="{FF2B5EF4-FFF2-40B4-BE49-F238E27FC236}">
                <a16:creationId xmlns:a16="http://schemas.microsoft.com/office/drawing/2014/main" id="{6877CDA4-C1A3-4FB0-AA90-0BCFCAA6F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844" y="5021831"/>
            <a:ext cx="6946955" cy="1299943"/>
          </a:xfrm>
        </p:spPr>
        <p:txBody>
          <a:bodyPr>
            <a:normAutofit/>
          </a:bodyPr>
          <a:lstStyle/>
          <a:p>
            <a:r>
              <a:rPr lang="hi-IN" sz="2000"/>
              <a:t>श्रील प्रभुपाद की जय</a:t>
            </a:r>
          </a:p>
          <a:p>
            <a:r>
              <a:rPr lang="hi-IN" sz="2000"/>
              <a:t>गुरुदेव की जय</a:t>
            </a:r>
            <a:endParaRPr lang="en-US" sz="2000"/>
          </a:p>
        </p:txBody>
      </p:sp>
      <p:pic>
        <p:nvPicPr>
          <p:cNvPr id="20486" name="Picture 6" descr="Image result for mahavishnu goswami maharaj">
            <a:extLst>
              <a:ext uri="{FF2B5EF4-FFF2-40B4-BE49-F238E27FC236}">
                <a16:creationId xmlns:a16="http://schemas.microsoft.com/office/drawing/2014/main" id="{CAC46E45-2ECB-704E-BCA7-13AD8DFEA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2041"/>
          <a:stretch/>
        </p:blipFill>
        <p:spPr bwMode="auto">
          <a:xfrm>
            <a:off x="20" y="277472"/>
            <a:ext cx="4552718" cy="5946218"/>
          </a:xfrm>
          <a:custGeom>
            <a:avLst/>
            <a:gdLst/>
            <a:ahLst/>
            <a:cxnLst/>
            <a:rect l="l" t="t" r="r" b="b"/>
            <a:pathLst>
              <a:path w="4552738" h="5946218">
                <a:moveTo>
                  <a:pt x="0" y="0"/>
                </a:moveTo>
                <a:lnTo>
                  <a:pt x="193217" y="10418"/>
                </a:lnTo>
                <a:cubicBezTo>
                  <a:pt x="612089" y="35802"/>
                  <a:pt x="1030148" y="71660"/>
                  <a:pt x="1446580" y="128061"/>
                </a:cubicBezTo>
                <a:cubicBezTo>
                  <a:pt x="1735723" y="167547"/>
                  <a:pt x="2027715" y="194943"/>
                  <a:pt x="2320927" y="163517"/>
                </a:cubicBezTo>
                <a:cubicBezTo>
                  <a:pt x="2335563" y="161905"/>
                  <a:pt x="2352239" y="156669"/>
                  <a:pt x="2364438" y="161905"/>
                </a:cubicBezTo>
                <a:cubicBezTo>
                  <a:pt x="2506776" y="220729"/>
                  <a:pt x="2662121" y="178424"/>
                  <a:pt x="2809744" y="215490"/>
                </a:cubicBezTo>
                <a:cubicBezTo>
                  <a:pt x="2771925" y="358517"/>
                  <a:pt x="2609662" y="346832"/>
                  <a:pt x="2518162" y="445944"/>
                </a:cubicBezTo>
                <a:cubicBezTo>
                  <a:pt x="2667409" y="485424"/>
                  <a:pt x="2801610" y="525312"/>
                  <a:pt x="2937846" y="555124"/>
                </a:cubicBezTo>
                <a:cubicBezTo>
                  <a:pt x="3082216" y="586550"/>
                  <a:pt x="3204622" y="671561"/>
                  <a:pt x="3345734" y="709433"/>
                </a:cubicBezTo>
                <a:cubicBezTo>
                  <a:pt x="3375832" y="717492"/>
                  <a:pt x="3412025" y="745693"/>
                  <a:pt x="3422598" y="773089"/>
                </a:cubicBezTo>
                <a:cubicBezTo>
                  <a:pt x="3456757" y="861726"/>
                  <a:pt x="4138745" y="1110310"/>
                  <a:pt x="4058225" y="1189273"/>
                </a:cubicBezTo>
                <a:cubicBezTo>
                  <a:pt x="4024878" y="1221909"/>
                  <a:pt x="3981773" y="1245276"/>
                  <a:pt x="3936629" y="1277508"/>
                </a:cubicBezTo>
                <a:cubicBezTo>
                  <a:pt x="4004547" y="1338344"/>
                  <a:pt x="4080998" y="1364935"/>
                  <a:pt x="4162334" y="1383065"/>
                </a:cubicBezTo>
                <a:cubicBezTo>
                  <a:pt x="4186736" y="1388705"/>
                  <a:pt x="4210728" y="1399986"/>
                  <a:pt x="4213168" y="1427383"/>
                </a:cubicBezTo>
                <a:cubicBezTo>
                  <a:pt x="4215607" y="1455987"/>
                  <a:pt x="4190800" y="1467266"/>
                  <a:pt x="4170061" y="1480564"/>
                </a:cubicBezTo>
                <a:cubicBezTo>
                  <a:pt x="4141188" y="1499095"/>
                  <a:pt x="4113127" y="1515214"/>
                  <a:pt x="4076527" y="1517630"/>
                </a:cubicBezTo>
                <a:cubicBezTo>
                  <a:pt x="4016337" y="1521257"/>
                  <a:pt x="3987466" y="1572826"/>
                  <a:pt x="3952493" y="1611502"/>
                </a:cubicBezTo>
                <a:cubicBezTo>
                  <a:pt x="3932973" y="1633259"/>
                  <a:pt x="3923211" y="1677172"/>
                  <a:pt x="3957370" y="1684828"/>
                </a:cubicBezTo>
                <a:cubicBezTo>
                  <a:pt x="4039518" y="1703363"/>
                  <a:pt x="4033011" y="1756946"/>
                  <a:pt x="4030981" y="1817782"/>
                </a:cubicBezTo>
                <a:cubicBezTo>
                  <a:pt x="4028133" y="1893124"/>
                  <a:pt x="3979737" y="1927770"/>
                  <a:pt x="3920363" y="1956780"/>
                </a:cubicBezTo>
                <a:cubicBezTo>
                  <a:pt x="3900029" y="1966851"/>
                  <a:pt x="3871158" y="1966449"/>
                  <a:pt x="3863429" y="1997874"/>
                </a:cubicBezTo>
                <a:cubicBezTo>
                  <a:pt x="3896777" y="2027688"/>
                  <a:pt x="3937444" y="2003517"/>
                  <a:pt x="3973233" y="2011975"/>
                </a:cubicBezTo>
                <a:cubicBezTo>
                  <a:pt x="4002918" y="2018824"/>
                  <a:pt x="4052127" y="2015199"/>
                  <a:pt x="4011458" y="2069991"/>
                </a:cubicBezTo>
                <a:cubicBezTo>
                  <a:pt x="3999664" y="2085704"/>
                  <a:pt x="4013491" y="2097792"/>
                  <a:pt x="4028540" y="2099000"/>
                </a:cubicBezTo>
                <a:cubicBezTo>
                  <a:pt x="4148913" y="2111489"/>
                  <a:pt x="4093606" y="2222285"/>
                  <a:pt x="4132241" y="2280703"/>
                </a:cubicBezTo>
                <a:cubicBezTo>
                  <a:pt x="4142812" y="2296818"/>
                  <a:pt x="4131425" y="2324618"/>
                  <a:pt x="4114752" y="2331466"/>
                </a:cubicBezTo>
                <a:cubicBezTo>
                  <a:pt x="4008205" y="2376592"/>
                  <a:pt x="3993565" y="2484163"/>
                  <a:pt x="3941916" y="2576828"/>
                </a:cubicBezTo>
                <a:cubicBezTo>
                  <a:pt x="3998039" y="2613488"/>
                  <a:pt x="4065138" y="2621547"/>
                  <a:pt x="4125732" y="2645318"/>
                </a:cubicBezTo>
                <a:cubicBezTo>
                  <a:pt x="4188768" y="2670298"/>
                  <a:pt x="4188768" y="2688831"/>
                  <a:pt x="4136714" y="2761349"/>
                </a:cubicBezTo>
                <a:cubicBezTo>
                  <a:pt x="4272135" y="2777064"/>
                  <a:pt x="4272135" y="2777064"/>
                  <a:pt x="4230249" y="2891080"/>
                </a:cubicBezTo>
                <a:cubicBezTo>
                  <a:pt x="4343713" y="2901557"/>
                  <a:pt x="4418537" y="2955542"/>
                  <a:pt x="4436023" y="3073591"/>
                </a:cubicBezTo>
                <a:cubicBezTo>
                  <a:pt x="4444564" y="3130800"/>
                  <a:pt x="4495804" y="3157792"/>
                  <a:pt x="4552738" y="3196068"/>
                </a:cubicBezTo>
                <a:cubicBezTo>
                  <a:pt x="4481978" y="3233136"/>
                  <a:pt x="4433989" y="3310489"/>
                  <a:pt x="4351436" y="3228700"/>
                </a:cubicBezTo>
                <a:cubicBezTo>
                  <a:pt x="4321344" y="3198888"/>
                  <a:pt x="4324186" y="3236761"/>
                  <a:pt x="4320122" y="3247637"/>
                </a:cubicBezTo>
                <a:cubicBezTo>
                  <a:pt x="4310364" y="3274227"/>
                  <a:pt x="4330695" y="3291956"/>
                  <a:pt x="4344116" y="3312099"/>
                </a:cubicBezTo>
                <a:cubicBezTo>
                  <a:pt x="4357130" y="3332244"/>
                  <a:pt x="4372586" y="3353596"/>
                  <a:pt x="4376244" y="3376163"/>
                </a:cubicBezTo>
                <a:cubicBezTo>
                  <a:pt x="4378682" y="3391874"/>
                  <a:pt x="4366890" y="3414835"/>
                  <a:pt x="4353877" y="3426522"/>
                </a:cubicBezTo>
                <a:cubicBezTo>
                  <a:pt x="4285554" y="3488163"/>
                  <a:pt x="4326221" y="3626757"/>
                  <a:pt x="4196898" y="3644486"/>
                </a:cubicBezTo>
                <a:cubicBezTo>
                  <a:pt x="4138745" y="3652541"/>
                  <a:pt x="4110687" y="3703306"/>
                  <a:pt x="4067986" y="3731106"/>
                </a:cubicBezTo>
                <a:cubicBezTo>
                  <a:pt x="3919551" y="3828201"/>
                  <a:pt x="3820322" y="3953097"/>
                  <a:pt x="3774370" y="4124729"/>
                </a:cubicBezTo>
                <a:cubicBezTo>
                  <a:pt x="3761764" y="4172269"/>
                  <a:pt x="3713368" y="4210546"/>
                  <a:pt x="3682054" y="4252444"/>
                </a:cubicBezTo>
                <a:cubicBezTo>
                  <a:pt x="3697103" y="4283064"/>
                  <a:pt x="3779250" y="4216990"/>
                  <a:pt x="3750377" y="4297567"/>
                </a:cubicBezTo>
                <a:cubicBezTo>
                  <a:pt x="3728417" y="4358002"/>
                  <a:pt x="3672294" y="4395470"/>
                  <a:pt x="3619425" y="4431328"/>
                </a:cubicBezTo>
                <a:cubicBezTo>
                  <a:pt x="3559239" y="4472019"/>
                  <a:pt x="3492545" y="4504653"/>
                  <a:pt x="3465296" y="4579993"/>
                </a:cubicBezTo>
                <a:cubicBezTo>
                  <a:pt x="3459603" y="4596110"/>
                  <a:pt x="3441305" y="4613031"/>
                  <a:pt x="3425038" y="4619479"/>
                </a:cubicBezTo>
                <a:cubicBezTo>
                  <a:pt x="2576720" y="5945389"/>
                  <a:pt x="488463" y="5954251"/>
                  <a:pt x="247714" y="5944983"/>
                </a:cubicBezTo>
                <a:cubicBezTo>
                  <a:pt x="174818" y="5942062"/>
                  <a:pt x="102913" y="5934760"/>
                  <a:pt x="31834" y="5923857"/>
                </a:cubicBezTo>
                <a:lnTo>
                  <a:pt x="0" y="591740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Image result for Chanting Japa hare Krishna Lord Chaitanya">
            <a:extLst>
              <a:ext uri="{FF2B5EF4-FFF2-40B4-BE49-F238E27FC236}">
                <a16:creationId xmlns:a16="http://schemas.microsoft.com/office/drawing/2014/main" id="{C6AABDAB-D2DA-5144-83F9-E3E38FC78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9382"/>
          <a:stretch/>
        </p:blipFill>
        <p:spPr bwMode="auto">
          <a:xfrm>
            <a:off x="8653074" y="-2"/>
            <a:ext cx="3538926" cy="4290182"/>
          </a:xfrm>
          <a:custGeom>
            <a:avLst/>
            <a:gdLst/>
            <a:ahLst/>
            <a:cxnLst/>
            <a:rect l="l" t="t" r="r" b="b"/>
            <a:pathLst>
              <a:path w="3538926" h="4290182">
                <a:moveTo>
                  <a:pt x="1370437" y="0"/>
                </a:moveTo>
                <a:lnTo>
                  <a:pt x="3538926" y="0"/>
                </a:lnTo>
                <a:lnTo>
                  <a:pt x="3538926" y="4256362"/>
                </a:lnTo>
                <a:lnTo>
                  <a:pt x="3455334" y="4273195"/>
                </a:lnTo>
                <a:cubicBezTo>
                  <a:pt x="3401009" y="4281478"/>
                  <a:pt x="3346052" y="4287025"/>
                  <a:pt x="3290337" y="4289244"/>
                </a:cubicBezTo>
                <a:cubicBezTo>
                  <a:pt x="3106332" y="4296285"/>
                  <a:pt x="1510274" y="4289552"/>
                  <a:pt x="861903" y="3282295"/>
                </a:cubicBezTo>
                <a:cubicBezTo>
                  <a:pt x="849470" y="3277397"/>
                  <a:pt x="835485" y="3264542"/>
                  <a:pt x="831133" y="3252299"/>
                </a:cubicBezTo>
                <a:cubicBezTo>
                  <a:pt x="810307" y="3195065"/>
                  <a:pt x="759333" y="3170274"/>
                  <a:pt x="713332" y="3139362"/>
                </a:cubicBezTo>
                <a:cubicBezTo>
                  <a:pt x="672925" y="3112122"/>
                  <a:pt x="630030" y="3083658"/>
                  <a:pt x="613246" y="3037747"/>
                </a:cubicBezTo>
                <a:cubicBezTo>
                  <a:pt x="591178" y="2976535"/>
                  <a:pt x="653963" y="3026730"/>
                  <a:pt x="665465" y="3003469"/>
                </a:cubicBezTo>
                <a:cubicBezTo>
                  <a:pt x="641532" y="2971640"/>
                  <a:pt x="604543" y="2942562"/>
                  <a:pt x="594908" y="2906447"/>
                </a:cubicBezTo>
                <a:cubicBezTo>
                  <a:pt x="559787" y="2776063"/>
                  <a:pt x="483946" y="2681183"/>
                  <a:pt x="370497" y="2607422"/>
                </a:cubicBezTo>
                <a:cubicBezTo>
                  <a:pt x="337860" y="2586304"/>
                  <a:pt x="316415" y="2547739"/>
                  <a:pt x="271969" y="2541620"/>
                </a:cubicBezTo>
                <a:cubicBezTo>
                  <a:pt x="173127" y="2528152"/>
                  <a:pt x="204209" y="2422866"/>
                  <a:pt x="151990" y="2376038"/>
                </a:cubicBezTo>
                <a:cubicBezTo>
                  <a:pt x="142044" y="2367161"/>
                  <a:pt x="133031" y="2349717"/>
                  <a:pt x="134895" y="2337782"/>
                </a:cubicBezTo>
                <a:cubicBezTo>
                  <a:pt x="137691" y="2320639"/>
                  <a:pt x="149504" y="2304419"/>
                  <a:pt x="159450" y="2289115"/>
                </a:cubicBezTo>
                <a:cubicBezTo>
                  <a:pt x="169707" y="2273813"/>
                  <a:pt x="185247" y="2260344"/>
                  <a:pt x="177788" y="2240145"/>
                </a:cubicBezTo>
                <a:cubicBezTo>
                  <a:pt x="174683" y="2231882"/>
                  <a:pt x="176855" y="2203112"/>
                  <a:pt x="153855" y="2225759"/>
                </a:cubicBezTo>
                <a:cubicBezTo>
                  <a:pt x="90759" y="2287892"/>
                  <a:pt x="54081" y="2229129"/>
                  <a:pt x="0" y="2200970"/>
                </a:cubicBezTo>
                <a:cubicBezTo>
                  <a:pt x="43514" y="2171892"/>
                  <a:pt x="82677" y="2151388"/>
                  <a:pt x="89205" y="2107927"/>
                </a:cubicBezTo>
                <a:cubicBezTo>
                  <a:pt x="102570" y="2018249"/>
                  <a:pt x="159758" y="1977237"/>
                  <a:pt x="246479" y="1969279"/>
                </a:cubicBezTo>
                <a:cubicBezTo>
                  <a:pt x="214465" y="1882663"/>
                  <a:pt x="214465" y="1882663"/>
                  <a:pt x="317968" y="1870725"/>
                </a:cubicBezTo>
                <a:cubicBezTo>
                  <a:pt x="278183" y="1815635"/>
                  <a:pt x="278183" y="1801556"/>
                  <a:pt x="326361" y="1782580"/>
                </a:cubicBezTo>
                <a:cubicBezTo>
                  <a:pt x="372673" y="1764521"/>
                  <a:pt x="423957" y="1758400"/>
                  <a:pt x="466852" y="1730550"/>
                </a:cubicBezTo>
                <a:cubicBezTo>
                  <a:pt x="427377" y="1660155"/>
                  <a:pt x="416187" y="1578436"/>
                  <a:pt x="334753" y="1544155"/>
                </a:cubicBezTo>
                <a:cubicBezTo>
                  <a:pt x="322010" y="1538952"/>
                  <a:pt x="313307" y="1517834"/>
                  <a:pt x="321386" y="1505592"/>
                </a:cubicBezTo>
                <a:cubicBezTo>
                  <a:pt x="350915" y="1461214"/>
                  <a:pt x="308644" y="1377045"/>
                  <a:pt x="400645" y="1367557"/>
                </a:cubicBezTo>
                <a:cubicBezTo>
                  <a:pt x="412147" y="1366640"/>
                  <a:pt x="422716" y="1357456"/>
                  <a:pt x="413701" y="1345520"/>
                </a:cubicBezTo>
                <a:cubicBezTo>
                  <a:pt x="382618" y="1303896"/>
                  <a:pt x="420228" y="1306649"/>
                  <a:pt x="442916" y="1301447"/>
                </a:cubicBezTo>
                <a:cubicBezTo>
                  <a:pt x="470270" y="1295021"/>
                  <a:pt x="501352" y="1313384"/>
                  <a:pt x="526840" y="1290735"/>
                </a:cubicBezTo>
                <a:cubicBezTo>
                  <a:pt x="520932" y="1266862"/>
                  <a:pt x="498866" y="1267167"/>
                  <a:pt x="483325" y="1259517"/>
                </a:cubicBezTo>
                <a:cubicBezTo>
                  <a:pt x="437945" y="1237479"/>
                  <a:pt x="400956" y="1211159"/>
                  <a:pt x="398780" y="1153924"/>
                </a:cubicBezTo>
                <a:cubicBezTo>
                  <a:pt x="397228" y="1107708"/>
                  <a:pt x="392254" y="1067003"/>
                  <a:pt x="455041" y="1052922"/>
                </a:cubicBezTo>
                <a:cubicBezTo>
                  <a:pt x="481149" y="1047106"/>
                  <a:pt x="473687" y="1013747"/>
                  <a:pt x="458768" y="997218"/>
                </a:cubicBezTo>
                <a:cubicBezTo>
                  <a:pt x="432038" y="967837"/>
                  <a:pt x="409972" y="928661"/>
                  <a:pt x="363968" y="925907"/>
                </a:cubicBezTo>
                <a:cubicBezTo>
                  <a:pt x="335995" y="924071"/>
                  <a:pt x="314548" y="911826"/>
                  <a:pt x="292481" y="897749"/>
                </a:cubicBezTo>
                <a:cubicBezTo>
                  <a:pt x="276630" y="887646"/>
                  <a:pt x="257670" y="879078"/>
                  <a:pt x="259533" y="857348"/>
                </a:cubicBezTo>
                <a:cubicBezTo>
                  <a:pt x="261399" y="836535"/>
                  <a:pt x="279736" y="827966"/>
                  <a:pt x="298387" y="823681"/>
                </a:cubicBezTo>
                <a:cubicBezTo>
                  <a:pt x="360552" y="809909"/>
                  <a:pt x="418983" y="789708"/>
                  <a:pt x="470893" y="743493"/>
                </a:cubicBezTo>
                <a:cubicBezTo>
                  <a:pt x="436390" y="719007"/>
                  <a:pt x="403444" y="701256"/>
                  <a:pt x="377957" y="676463"/>
                </a:cubicBezTo>
                <a:cubicBezTo>
                  <a:pt x="316415" y="616477"/>
                  <a:pt x="837660" y="427634"/>
                  <a:pt x="863768" y="360299"/>
                </a:cubicBezTo>
                <a:cubicBezTo>
                  <a:pt x="871849" y="339488"/>
                  <a:pt x="899511" y="318064"/>
                  <a:pt x="922515" y="311942"/>
                </a:cubicBezTo>
                <a:cubicBezTo>
                  <a:pt x="1030367" y="283171"/>
                  <a:pt x="1123922" y="218591"/>
                  <a:pt x="1234265" y="194718"/>
                </a:cubicBezTo>
                <a:cubicBezTo>
                  <a:pt x="1338390" y="172070"/>
                  <a:pt x="1440960" y="141768"/>
                  <a:pt x="1555030" y="111776"/>
                </a:cubicBezTo>
                <a:cubicBezTo>
                  <a:pt x="1520063" y="74130"/>
                  <a:pt x="1471575" y="57526"/>
                  <a:pt x="1428216" y="3675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Chanting Japa hare Krishna Lord Chaitanya">
            <a:extLst>
              <a:ext uri="{FF2B5EF4-FFF2-40B4-BE49-F238E27FC236}">
                <a16:creationId xmlns:a16="http://schemas.microsoft.com/office/drawing/2014/main" id="{ADC58021-00C3-2140-8B8E-63280788A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7" r="-2" b="15377"/>
          <a:stretch/>
        </p:blipFill>
        <p:spPr bwMode="auto">
          <a:xfrm>
            <a:off x="7119622" y="4074797"/>
            <a:ext cx="4181791" cy="278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64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203A8-E21A-3A4D-8CA5-6FC67AF9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i-IN" sz="2200"/>
              <a:t>उवाच चासहन्त्यस्य बन्धनानयनं सती ।</a:t>
            </a:r>
            <a:br>
              <a:rPr lang="hi-IN" sz="2200"/>
            </a:br>
            <a:r>
              <a:rPr lang="hi-IN" sz="2200"/>
              <a:t>मुच्यतां मुच्यतामेष ब्राह्मणो नितरां गुरु: ॥</a:t>
            </a:r>
            <a:br>
              <a:rPr lang="hi-IN" sz="2200">
                <a:latin typeface="Balaram" pitchFamily="2" charset="0"/>
              </a:rPr>
            </a:br>
            <a:r>
              <a:rPr lang="en-US" sz="2200" i="1"/>
              <a:t>uvāca cāsahanty asya bandhanānayanaṁ satī</a:t>
            </a:r>
            <a:br>
              <a:rPr lang="en-US" sz="2200" i="1"/>
            </a:br>
            <a:r>
              <a:rPr lang="en-US" sz="2200" i="1"/>
              <a:t>mucyatāṁ mucyatām eṣa brāhmaṇo nitarāṁ guruḥ</a:t>
            </a:r>
            <a:endParaRPr lang="en-US" sz="2200">
              <a:latin typeface="Balaram" pitchFamily="2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61F3C-CFD7-C440-AA07-3D5231192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i="1">
                <a:hlinkClick r:id="rId2"/>
              </a:rPr>
              <a:t>uvāca</a:t>
            </a:r>
            <a:r>
              <a:rPr lang="en-US" sz="2200"/>
              <a:t> — said; </a:t>
            </a:r>
            <a:r>
              <a:rPr lang="en-US" sz="2200" i="1">
                <a:hlinkClick r:id="rId3"/>
              </a:rPr>
              <a:t>ca</a:t>
            </a:r>
            <a:r>
              <a:rPr lang="en-US" sz="2200"/>
              <a:t> — and; </a:t>
            </a:r>
            <a:r>
              <a:rPr lang="en-US" sz="2200" i="1">
                <a:highlight>
                  <a:srgbClr val="FFFF00"/>
                </a:highlight>
                <a:hlinkClick r:id="rId4"/>
              </a:rPr>
              <a:t>asahantī</a:t>
            </a:r>
            <a:r>
              <a:rPr lang="en-US" sz="2200">
                <a:highlight>
                  <a:srgbClr val="FFFF00"/>
                </a:highlight>
              </a:rPr>
              <a:t> — being unbearable for her</a:t>
            </a:r>
            <a:r>
              <a:rPr lang="en-US" sz="2200"/>
              <a:t>; </a:t>
            </a:r>
            <a:r>
              <a:rPr lang="en-US" sz="2200" i="1">
                <a:hlinkClick r:id="rId5"/>
              </a:rPr>
              <a:t>asya</a:t>
            </a:r>
            <a:r>
              <a:rPr lang="en-US" sz="2200"/>
              <a:t> — his; </a:t>
            </a:r>
            <a:r>
              <a:rPr lang="en-US" sz="2200" i="1">
                <a:hlinkClick r:id="rId6"/>
              </a:rPr>
              <a:t>bandhana</a:t>
            </a:r>
            <a:r>
              <a:rPr lang="en-US" sz="2200"/>
              <a:t> — being bound; </a:t>
            </a:r>
            <a:r>
              <a:rPr lang="en-US" sz="2200" i="1">
                <a:hlinkClick r:id="rId7"/>
              </a:rPr>
              <a:t>ānayanam</a:t>
            </a:r>
            <a:r>
              <a:rPr lang="en-US" sz="2200"/>
              <a:t> — bringing him; </a:t>
            </a:r>
            <a:r>
              <a:rPr lang="en-US" sz="2200" i="1">
                <a:hlinkClick r:id="rId8"/>
              </a:rPr>
              <a:t>satī</a:t>
            </a:r>
            <a:r>
              <a:rPr lang="en-US" sz="2200"/>
              <a:t> — the devoted; </a:t>
            </a:r>
            <a:r>
              <a:rPr lang="en-US" sz="2200" i="1">
                <a:hlinkClick r:id="rId9"/>
              </a:rPr>
              <a:t>mucyatām</a:t>
            </a:r>
            <a:r>
              <a:rPr lang="en-US" sz="2200"/>
              <a:t> </a:t>
            </a:r>
            <a:r>
              <a:rPr lang="en-US" sz="2200" i="1">
                <a:hlinkClick r:id="rId9"/>
              </a:rPr>
              <a:t>mucyatām</a:t>
            </a:r>
            <a:r>
              <a:rPr lang="en-US" sz="2200"/>
              <a:t> — just get him released; </a:t>
            </a:r>
            <a:r>
              <a:rPr lang="en-US" sz="2200" i="1">
                <a:hlinkClick r:id="rId10"/>
              </a:rPr>
              <a:t>eṣaḥ</a:t>
            </a:r>
            <a:r>
              <a:rPr lang="en-US" sz="2200"/>
              <a:t> — this; </a:t>
            </a:r>
            <a:r>
              <a:rPr lang="en-US" sz="2200" i="1">
                <a:highlight>
                  <a:srgbClr val="FFFF00"/>
                </a:highlight>
                <a:hlinkClick r:id="rId11"/>
              </a:rPr>
              <a:t>brāhmaṇaḥ</a:t>
            </a:r>
            <a:r>
              <a:rPr lang="en-US" sz="2200">
                <a:highlight>
                  <a:srgbClr val="FFFF00"/>
                </a:highlight>
              </a:rPr>
              <a:t> — a </a:t>
            </a:r>
            <a:r>
              <a:rPr lang="en-US" sz="2200" i="1">
                <a:highlight>
                  <a:srgbClr val="FFFF00"/>
                </a:highlight>
              </a:rPr>
              <a:t>brāhmaṇa</a:t>
            </a:r>
            <a:r>
              <a:rPr lang="en-US" sz="2200"/>
              <a:t>; </a:t>
            </a:r>
            <a:r>
              <a:rPr lang="en-US" sz="2200" i="1">
                <a:hlinkClick r:id="rId12"/>
              </a:rPr>
              <a:t>nitarām</a:t>
            </a:r>
            <a:r>
              <a:rPr lang="en-US" sz="2200"/>
              <a:t> — our; </a:t>
            </a:r>
            <a:r>
              <a:rPr lang="en-US" sz="2200" i="1">
                <a:highlight>
                  <a:srgbClr val="FFFF00"/>
                </a:highlight>
                <a:hlinkClick r:id="rId13"/>
              </a:rPr>
              <a:t>guruḥ</a:t>
            </a:r>
            <a:r>
              <a:rPr lang="en-US" sz="2200">
                <a:highlight>
                  <a:srgbClr val="FFFF00"/>
                </a:highlight>
              </a:rPr>
              <a:t> — teacher</a:t>
            </a:r>
            <a:r>
              <a:rPr lang="en-US" sz="2200"/>
              <a:t>.</a:t>
            </a:r>
            <a:endParaRPr lang="en-US" sz="22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200" b="1"/>
          </a:p>
          <a:p>
            <a:pPr marL="0" indent="0">
              <a:buNone/>
            </a:pPr>
            <a:r>
              <a:rPr lang="en-US" sz="2200" b="1"/>
              <a:t>She </a:t>
            </a:r>
            <a:r>
              <a:rPr lang="en-US" sz="2200" b="1">
                <a:highlight>
                  <a:srgbClr val="FFFF00"/>
                </a:highlight>
              </a:rPr>
              <a:t>could not tolerate</a:t>
            </a:r>
            <a:r>
              <a:rPr lang="en-US" sz="2200" b="1"/>
              <a:t> Aśvatthāmā’s being bound by ropes, and being a devoted lady, she said: Release him, release him, for he is a </a:t>
            </a:r>
            <a:r>
              <a:rPr lang="en-US" sz="2200" b="1">
                <a:highlight>
                  <a:srgbClr val="FFFF00"/>
                </a:highlight>
              </a:rPr>
              <a:t>brāhmaṇa, our spiritual master</a:t>
            </a:r>
            <a:r>
              <a:rPr lang="en-US" sz="2200" b="1"/>
              <a:t>.[SB 1.7.43]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1121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F19F8-73FF-1040-A605-C375295D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SB 1.7.43 points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C7E8-265A-774C-83AC-E0892D69D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Draupadi was </a:t>
            </a:r>
            <a:r>
              <a:rPr lang="en-US" sz="2200">
                <a:highlight>
                  <a:srgbClr val="FFFF00"/>
                </a:highlight>
              </a:rPr>
              <a:t>compassionate</a:t>
            </a:r>
            <a:r>
              <a:rPr lang="en-US" sz="2200"/>
              <a:t> – full of empathy, felt others pain, soft hearted </a:t>
            </a:r>
            <a:r>
              <a:rPr lang="en-US" sz="2200">
                <a:highlight>
                  <a:srgbClr val="FFFF00"/>
                </a:highlight>
              </a:rPr>
              <a:t>woman</a:t>
            </a:r>
          </a:p>
          <a:p>
            <a:r>
              <a:rPr lang="en-US" sz="2200"/>
              <a:t>She had full </a:t>
            </a:r>
            <a:r>
              <a:rPr lang="en-US" sz="2200">
                <a:highlight>
                  <a:srgbClr val="FFFF00"/>
                </a:highlight>
              </a:rPr>
              <a:t>respect and gratitude towards brahmana and guru</a:t>
            </a:r>
          </a:p>
          <a:p>
            <a:pPr marL="0" indent="0">
              <a:buNone/>
            </a:pPr>
            <a:endParaRPr lang="en-US" sz="2200"/>
          </a:p>
          <a:p>
            <a:pPr marL="514350" indent="-514350">
              <a:buFont typeface="+mj-lt"/>
              <a:buAutoNum type="arabicPeriod"/>
            </a:pPr>
            <a:r>
              <a:rPr lang="en-US" sz="2200">
                <a:highlight>
                  <a:srgbClr val="FFFF00"/>
                </a:highlight>
              </a:rPr>
              <a:t>She could not tolerate the suffering of others</a:t>
            </a:r>
            <a:r>
              <a:rPr lang="en-US" sz="2200"/>
              <a:t> especially son of guru a brahmana.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/>
              <a:t>A brahmana is accepted as such by his/her </a:t>
            </a:r>
            <a:r>
              <a:rPr lang="en-US" sz="2200">
                <a:highlight>
                  <a:srgbClr val="FFFF00"/>
                </a:highlight>
              </a:rPr>
              <a:t>character and actions and not birth and parentage</a:t>
            </a:r>
            <a:r>
              <a:rPr lang="en-US" sz="2200"/>
              <a:t> – otherwise can be rejected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/>
              <a:t>Guru – Acharya – is one who </a:t>
            </a:r>
            <a:r>
              <a:rPr lang="en-US" sz="2200">
                <a:highlight>
                  <a:srgbClr val="FFFF00"/>
                </a:highlight>
              </a:rPr>
              <a:t>behaves as one preaches</a:t>
            </a:r>
            <a:r>
              <a:rPr lang="en-US" sz="2200"/>
              <a:t> and helps disciples adopt the ways.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/>
              <a:t>A devotee of the Lord can </a:t>
            </a:r>
            <a:r>
              <a:rPr lang="en-US" sz="2200">
                <a:highlight>
                  <a:srgbClr val="FFFF00"/>
                </a:highlight>
              </a:rPr>
              <a:t>tolerate all sorts of tribulation personally</a:t>
            </a:r>
            <a:r>
              <a:rPr lang="en-US" sz="2200"/>
              <a:t>, but still such devotees are never unkind to others, </a:t>
            </a:r>
            <a:r>
              <a:rPr lang="en-US" sz="2200">
                <a:highlight>
                  <a:srgbClr val="FFFF00"/>
                </a:highlight>
              </a:rPr>
              <a:t>even to the enemy</a:t>
            </a:r>
            <a:r>
              <a:rPr lang="en-US" sz="2200" u="sng">
                <a:highlight>
                  <a:srgbClr val="FFFF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431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2" name="Rectangle 191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8FA58-902B-384E-81ED-FA2DC7A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en-US" sz="5400"/>
              <a:t>Connecting Points</a:t>
            </a:r>
          </a:p>
        </p:txBody>
      </p:sp>
      <p:sp>
        <p:nvSpPr>
          <p:cNvPr id="3083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511A-F8BD-F94B-B4D3-BEB22DBA7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>
            <a:normAutofit/>
          </a:bodyPr>
          <a:lstStyle/>
          <a:p>
            <a:r>
              <a:rPr lang="en-US" sz="1900" dirty="0"/>
              <a:t>Be merciless to yourself but be merciful to others.</a:t>
            </a:r>
          </a:p>
          <a:p>
            <a:r>
              <a:rPr lang="en-US" sz="1900" dirty="0"/>
              <a:t>Vaishnav Jan to </a:t>
            </a:r>
            <a:r>
              <a:rPr lang="en-US" sz="1900" dirty="0" err="1"/>
              <a:t>tene</a:t>
            </a:r>
            <a:r>
              <a:rPr lang="en-US" sz="1900" dirty="0"/>
              <a:t> </a:t>
            </a:r>
            <a:r>
              <a:rPr lang="en-US" sz="1900" dirty="0" err="1"/>
              <a:t>kahiye</a:t>
            </a:r>
            <a:r>
              <a:rPr lang="en-US" sz="1900" dirty="0"/>
              <a:t> je peed </a:t>
            </a:r>
            <a:r>
              <a:rPr lang="en-US" sz="1900" dirty="0" err="1"/>
              <a:t>parai</a:t>
            </a:r>
            <a:r>
              <a:rPr lang="en-US" sz="1900" dirty="0"/>
              <a:t> </a:t>
            </a:r>
            <a:r>
              <a:rPr lang="en-US" sz="1900" dirty="0" err="1"/>
              <a:t>jaane</a:t>
            </a:r>
            <a:r>
              <a:rPr lang="en-US" sz="1900" dirty="0"/>
              <a:t> re</a:t>
            </a:r>
            <a:br>
              <a:rPr lang="en-US" sz="1900" dirty="0"/>
            </a:br>
            <a:r>
              <a:rPr lang="hi-IN" sz="1900" dirty="0"/>
              <a:t>वैष्णव जन तो तेने कहिये जे पीड़ परायी जाणे रे</a:t>
            </a:r>
            <a:r>
              <a:rPr lang="en-US" sz="1900" dirty="0"/>
              <a:t> </a:t>
            </a:r>
          </a:p>
          <a:p>
            <a:r>
              <a:rPr lang="en-US" sz="1900" i="1" dirty="0" err="1"/>
              <a:t>jīve</a:t>
            </a:r>
            <a:r>
              <a:rPr lang="en-US" sz="1900" i="1" dirty="0"/>
              <a:t> </a:t>
            </a:r>
            <a:r>
              <a:rPr lang="en-US" sz="1900" i="1" dirty="0" err="1"/>
              <a:t>dayā</a:t>
            </a:r>
            <a:r>
              <a:rPr lang="en-US" sz="1900" i="1" dirty="0"/>
              <a:t>, </a:t>
            </a:r>
            <a:r>
              <a:rPr lang="en-US" sz="1900" i="1" dirty="0" err="1"/>
              <a:t>kṛṣṇa-nāma</a:t>
            </a:r>
            <a:r>
              <a:rPr lang="en-US" sz="1900" i="1" dirty="0"/>
              <a:t> </a:t>
            </a:r>
            <a:r>
              <a:rPr lang="en-US" sz="1900" i="1" dirty="0" err="1"/>
              <a:t>sarva</a:t>
            </a:r>
            <a:r>
              <a:rPr lang="en-US" sz="1900" i="1" dirty="0"/>
              <a:t>-dharma-</a:t>
            </a:r>
            <a:r>
              <a:rPr lang="en-US" sz="1900" i="1" dirty="0" err="1"/>
              <a:t>sāra</a:t>
            </a:r>
            <a:r>
              <a:rPr lang="en-US" sz="1900" dirty="0"/>
              <a:t> </a:t>
            </a:r>
          </a:p>
          <a:p>
            <a:pPr lvl="1"/>
            <a:r>
              <a:rPr lang="en-US" sz="1900" dirty="0">
                <a:highlight>
                  <a:srgbClr val="FFFF00"/>
                </a:highlight>
              </a:rPr>
              <a:t>Show compassion to other </a:t>
            </a:r>
            <a:r>
              <a:rPr lang="en-US" sz="1900" i="1" dirty="0" err="1">
                <a:highlight>
                  <a:srgbClr val="FFFF00"/>
                </a:highlight>
              </a:rPr>
              <a:t>jīvas</a:t>
            </a:r>
            <a:r>
              <a:rPr lang="en-US" sz="1900" dirty="0">
                <a:highlight>
                  <a:srgbClr val="FFFF00"/>
                </a:highlight>
              </a:rPr>
              <a:t> and chant </a:t>
            </a:r>
            <a:r>
              <a:rPr lang="en-US" sz="1900" i="1" dirty="0" err="1">
                <a:highlight>
                  <a:srgbClr val="FFFF00"/>
                </a:highlight>
              </a:rPr>
              <a:t>kṛṣṇa-nāma</a:t>
            </a:r>
            <a:r>
              <a:rPr lang="en-US" sz="1900" dirty="0">
                <a:highlight>
                  <a:srgbClr val="FFFF00"/>
                </a:highlight>
              </a:rPr>
              <a:t> – that is the essence of all </a:t>
            </a:r>
            <a:r>
              <a:rPr lang="en-US" sz="1900" i="1" dirty="0">
                <a:highlight>
                  <a:srgbClr val="FFFF00"/>
                </a:highlight>
              </a:rPr>
              <a:t>dharma</a:t>
            </a:r>
            <a:r>
              <a:rPr lang="en-US" sz="1900" dirty="0">
                <a:highlight>
                  <a:srgbClr val="FFFF00"/>
                </a:highlight>
              </a:rPr>
              <a:t>. </a:t>
            </a:r>
          </a:p>
          <a:p>
            <a:pPr lvl="2"/>
            <a:r>
              <a:rPr lang="en-US" sz="1900" dirty="0"/>
              <a:t>Thakur Bhakti Vinod 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3074" name="Picture 2" descr="Pin on sea live">
            <a:extLst>
              <a:ext uri="{FF2B5EF4-FFF2-40B4-BE49-F238E27FC236}">
                <a16:creationId xmlns:a16="http://schemas.microsoft.com/office/drawing/2014/main" id="{2E2BF69C-C2AE-9C4B-8CFB-6CAC4BE10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8131" y="362384"/>
            <a:ext cx="2180136" cy="288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he Life of Srila Bhaktivinoda Thakur | Krishna.com">
            <a:extLst>
              <a:ext uri="{FF2B5EF4-FFF2-40B4-BE49-F238E27FC236}">
                <a16:creationId xmlns:a16="http://schemas.microsoft.com/office/drawing/2014/main" id="{ED88BA89-95A2-244E-B3C6-718D0F4EDB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6664"/>
          <a:stretch/>
        </p:blipFill>
        <p:spPr bwMode="auto">
          <a:xfrm>
            <a:off x="9224328" y="502827"/>
            <a:ext cx="2603605" cy="260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elcome to H H Mahavishnu Goswami Amrtavani | H H Mahavishnu Goswami  Amrtavani">
            <a:extLst>
              <a:ext uri="{FF2B5EF4-FFF2-40B4-BE49-F238E27FC236}">
                <a16:creationId xmlns:a16="http://schemas.microsoft.com/office/drawing/2014/main" id="{5A39BAF1-3422-2341-9029-FAC3FF335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7736812" y="3426258"/>
            <a:ext cx="2750705" cy="275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78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EC778-3471-1640-9DC8-53383403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000" i="1"/>
              <a:t>jīve dayā, kṛṣṇa-nāma sarva-dharma-sāra</a:t>
            </a:r>
            <a:endParaRPr lang="en-US" sz="5000"/>
          </a:p>
        </p:txBody>
      </p:sp>
      <p:sp>
        <p:nvSpPr>
          <p:cNvPr id="8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C89B3-F614-ED4B-A1FF-F1E411037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1500" i="1" dirty="0"/>
              <a:t>(</a:t>
            </a:r>
            <a:r>
              <a:rPr lang="en-US" sz="1500" i="1" dirty="0" err="1"/>
              <a:t>śraddhāvān</a:t>
            </a:r>
            <a:r>
              <a:rPr lang="en-US" sz="1500" i="1" dirty="0"/>
              <a:t> </a:t>
            </a:r>
            <a:r>
              <a:rPr lang="en-US" sz="1500" i="1" dirty="0" err="1"/>
              <a:t>jana</a:t>
            </a:r>
            <a:r>
              <a:rPr lang="en-US" sz="1500" i="1" dirty="0"/>
              <a:t> he)</a:t>
            </a:r>
            <a:br>
              <a:rPr lang="en-US" sz="1500" i="1" dirty="0"/>
            </a:br>
            <a:r>
              <a:rPr lang="en-US" sz="1500" i="1" dirty="0" err="1"/>
              <a:t>nadīyā-godrume</a:t>
            </a:r>
            <a:r>
              <a:rPr lang="en-US" sz="1500" i="1" dirty="0"/>
              <a:t> </a:t>
            </a:r>
            <a:r>
              <a:rPr lang="en-US" sz="1500" i="1" dirty="0" err="1"/>
              <a:t>nityānanda</a:t>
            </a:r>
            <a:r>
              <a:rPr lang="en-US" sz="1500" i="1" dirty="0"/>
              <a:t> </a:t>
            </a:r>
            <a:r>
              <a:rPr lang="en-US" sz="1500" i="1" dirty="0" err="1"/>
              <a:t>mahājana</a:t>
            </a:r>
            <a:br>
              <a:rPr lang="en-US" sz="1500" i="1" dirty="0"/>
            </a:br>
            <a:r>
              <a:rPr lang="en-US" sz="1500" i="1" dirty="0" err="1"/>
              <a:t>pātiyāche</a:t>
            </a:r>
            <a:r>
              <a:rPr lang="en-US" sz="1500" i="1" dirty="0"/>
              <a:t> </a:t>
            </a:r>
            <a:r>
              <a:rPr lang="en-US" sz="1500" i="1" dirty="0" err="1"/>
              <a:t>nāma-haṭṭa</a:t>
            </a:r>
            <a:r>
              <a:rPr lang="en-US" sz="1500" i="1" dirty="0"/>
              <a:t> </a:t>
            </a:r>
            <a:r>
              <a:rPr lang="en-US" sz="1500" i="1" dirty="0" err="1"/>
              <a:t>jīvera</a:t>
            </a:r>
            <a:r>
              <a:rPr lang="en-US" sz="1500" i="1" dirty="0"/>
              <a:t> </a:t>
            </a:r>
            <a:r>
              <a:rPr lang="en-US" sz="1500" i="1" dirty="0" err="1"/>
              <a:t>kāraṇa</a:t>
            </a:r>
            <a:endParaRPr lang="en-US" sz="1500" dirty="0"/>
          </a:p>
          <a:p>
            <a:r>
              <a:rPr lang="en-US" sz="1500" i="1" dirty="0" err="1"/>
              <a:t>prabhura</a:t>
            </a:r>
            <a:r>
              <a:rPr lang="en-US" sz="1500" i="1" dirty="0"/>
              <a:t> </a:t>
            </a:r>
            <a:r>
              <a:rPr lang="en-US" sz="1500" i="1" dirty="0" err="1"/>
              <a:t>ājñāya</a:t>
            </a:r>
            <a:r>
              <a:rPr lang="en-US" sz="1500" i="1" dirty="0"/>
              <a:t>, </a:t>
            </a:r>
            <a:r>
              <a:rPr lang="en-US" sz="1500" i="1" dirty="0" err="1"/>
              <a:t>bhāi</a:t>
            </a:r>
            <a:r>
              <a:rPr lang="en-US" sz="1500" i="1" dirty="0"/>
              <a:t>, </a:t>
            </a:r>
            <a:r>
              <a:rPr lang="en-US" sz="1500" i="1" dirty="0" err="1"/>
              <a:t>māgi</a:t>
            </a:r>
            <a:r>
              <a:rPr lang="en-US" sz="1500" i="1" dirty="0"/>
              <a:t> </a:t>
            </a:r>
            <a:r>
              <a:rPr lang="en-US" sz="1500" i="1" dirty="0" err="1"/>
              <a:t>ei</a:t>
            </a:r>
            <a:r>
              <a:rPr lang="en-US" sz="1500" i="1" dirty="0"/>
              <a:t> </a:t>
            </a:r>
            <a:r>
              <a:rPr lang="en-US" sz="1500" i="1" dirty="0" err="1"/>
              <a:t>bhikṣā</a:t>
            </a:r>
            <a:br>
              <a:rPr lang="en-US" sz="1500" i="1" dirty="0"/>
            </a:br>
            <a:r>
              <a:rPr lang="en-US" sz="1500" i="1" dirty="0" err="1"/>
              <a:t>bala</a:t>
            </a:r>
            <a:r>
              <a:rPr lang="en-US" sz="1500" i="1" dirty="0"/>
              <a:t> `</a:t>
            </a:r>
            <a:r>
              <a:rPr lang="en-US" sz="1500" i="1" dirty="0" err="1"/>
              <a:t>kṛṣṇa</a:t>
            </a:r>
            <a:r>
              <a:rPr lang="en-US" sz="1500" i="1" dirty="0"/>
              <a:t>,’ </a:t>
            </a:r>
            <a:r>
              <a:rPr lang="en-US" sz="1500" i="1" dirty="0" err="1"/>
              <a:t>bhajo</a:t>
            </a:r>
            <a:r>
              <a:rPr lang="en-US" sz="1500" i="1" dirty="0"/>
              <a:t> </a:t>
            </a:r>
            <a:r>
              <a:rPr lang="en-US" sz="1500" i="1" dirty="0" err="1"/>
              <a:t>kṛṣṇa</a:t>
            </a:r>
            <a:r>
              <a:rPr lang="en-US" sz="1500" i="1" dirty="0"/>
              <a:t>, </a:t>
            </a:r>
            <a:r>
              <a:rPr lang="en-US" sz="1500" i="1" dirty="0" err="1"/>
              <a:t>kara</a:t>
            </a:r>
            <a:r>
              <a:rPr lang="en-US" sz="1500" i="1" dirty="0"/>
              <a:t> </a:t>
            </a:r>
            <a:r>
              <a:rPr lang="en-US" sz="1500" i="1" dirty="0" err="1"/>
              <a:t>kṛṣṇa-śikṣa</a:t>
            </a:r>
            <a:endParaRPr lang="en-US" sz="1500" dirty="0"/>
          </a:p>
          <a:p>
            <a:r>
              <a:rPr lang="en-US" sz="1500" i="1" dirty="0" err="1"/>
              <a:t>aparādha-śūnya</a:t>
            </a:r>
            <a:r>
              <a:rPr lang="en-US" sz="1500" i="1" dirty="0"/>
              <a:t> </a:t>
            </a:r>
            <a:r>
              <a:rPr lang="en-US" sz="1500" i="1" dirty="0" err="1"/>
              <a:t>ha’ye</a:t>
            </a:r>
            <a:r>
              <a:rPr lang="en-US" sz="1500" i="1" dirty="0"/>
              <a:t> </a:t>
            </a:r>
            <a:r>
              <a:rPr lang="en-US" sz="1500" i="1" dirty="0" err="1"/>
              <a:t>laha</a:t>
            </a:r>
            <a:r>
              <a:rPr lang="en-US" sz="1500" i="1" dirty="0"/>
              <a:t> </a:t>
            </a:r>
            <a:r>
              <a:rPr lang="en-US" sz="1500" i="1" dirty="0" err="1"/>
              <a:t>kṛṣṇa-nāma</a:t>
            </a:r>
            <a:br>
              <a:rPr lang="en-US" sz="1500" i="1" dirty="0"/>
            </a:br>
            <a:r>
              <a:rPr lang="en-US" sz="1500" i="1" dirty="0" err="1"/>
              <a:t>kṛṣṇa</a:t>
            </a:r>
            <a:r>
              <a:rPr lang="en-US" sz="1500" i="1" dirty="0"/>
              <a:t> </a:t>
            </a:r>
            <a:r>
              <a:rPr lang="en-US" sz="1500" i="1" dirty="0" err="1"/>
              <a:t>mātā</a:t>
            </a:r>
            <a:r>
              <a:rPr lang="en-US" sz="1500" i="1" dirty="0"/>
              <a:t>, </a:t>
            </a:r>
            <a:r>
              <a:rPr lang="en-US" sz="1500" i="1" dirty="0" err="1"/>
              <a:t>kṛṣṇa</a:t>
            </a:r>
            <a:r>
              <a:rPr lang="en-US" sz="1500" i="1" dirty="0"/>
              <a:t> </a:t>
            </a:r>
            <a:r>
              <a:rPr lang="en-US" sz="1500" i="1" dirty="0" err="1"/>
              <a:t>pitā</a:t>
            </a:r>
            <a:r>
              <a:rPr lang="en-US" sz="1500" i="1" dirty="0"/>
              <a:t>, </a:t>
            </a:r>
            <a:r>
              <a:rPr lang="en-US" sz="1500" i="1" dirty="0" err="1"/>
              <a:t>kṛṣṇa</a:t>
            </a:r>
            <a:r>
              <a:rPr lang="en-US" sz="1500" i="1" dirty="0"/>
              <a:t> </a:t>
            </a:r>
            <a:r>
              <a:rPr lang="en-US" sz="1500" i="1" dirty="0" err="1"/>
              <a:t>dhana-prāṇa</a:t>
            </a:r>
            <a:endParaRPr lang="en-US" sz="1500" dirty="0"/>
          </a:p>
          <a:p>
            <a:r>
              <a:rPr lang="en-US" sz="1500" i="1" dirty="0" err="1"/>
              <a:t>kṛṣṇera</a:t>
            </a:r>
            <a:r>
              <a:rPr lang="en-US" sz="1500" i="1" dirty="0"/>
              <a:t> </a:t>
            </a:r>
            <a:r>
              <a:rPr lang="en-US" sz="1500" i="1" dirty="0" err="1"/>
              <a:t>saṁsāra</a:t>
            </a:r>
            <a:r>
              <a:rPr lang="en-US" sz="1500" i="1" dirty="0"/>
              <a:t> </a:t>
            </a:r>
            <a:r>
              <a:rPr lang="en-US" sz="1500" i="1" dirty="0" err="1"/>
              <a:t>kara</a:t>
            </a:r>
            <a:r>
              <a:rPr lang="en-US" sz="1500" i="1" dirty="0"/>
              <a:t> </a:t>
            </a:r>
            <a:r>
              <a:rPr lang="en-US" sz="1500" i="1" dirty="0" err="1"/>
              <a:t>chāḍi</a:t>
            </a:r>
            <a:r>
              <a:rPr lang="en-US" sz="1500" i="1" dirty="0"/>
              <a:t>’ </a:t>
            </a:r>
            <a:r>
              <a:rPr lang="en-US" sz="1500" i="1" dirty="0" err="1"/>
              <a:t>anācāra</a:t>
            </a:r>
            <a:br>
              <a:rPr lang="en-US" sz="1500" i="1" dirty="0"/>
            </a:br>
            <a:r>
              <a:rPr lang="en-US" sz="1500" i="1" dirty="0" err="1"/>
              <a:t>jīve</a:t>
            </a:r>
            <a:r>
              <a:rPr lang="en-US" sz="1500" i="1" dirty="0"/>
              <a:t> </a:t>
            </a:r>
            <a:r>
              <a:rPr lang="en-US" sz="1500" i="1" dirty="0" err="1"/>
              <a:t>dayā</a:t>
            </a:r>
            <a:r>
              <a:rPr lang="en-US" sz="1500" i="1" dirty="0"/>
              <a:t>, </a:t>
            </a:r>
            <a:r>
              <a:rPr lang="en-US" sz="1500" i="1" dirty="0" err="1"/>
              <a:t>kṛṣṇa-nāma</a:t>
            </a:r>
            <a:r>
              <a:rPr lang="en-US" sz="1500" i="1" dirty="0"/>
              <a:t> </a:t>
            </a:r>
            <a:r>
              <a:rPr lang="en-US" sz="1500" i="1" dirty="0" err="1"/>
              <a:t>sarva</a:t>
            </a:r>
            <a:r>
              <a:rPr lang="en-US" sz="1500" i="1" dirty="0"/>
              <a:t>-dharma-</a:t>
            </a:r>
            <a:r>
              <a:rPr lang="en-US" sz="1500" i="1" dirty="0" err="1"/>
              <a:t>sāra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“O people with faith! In </a:t>
            </a:r>
            <a:r>
              <a:rPr lang="en-US" sz="1500" dirty="0" err="1"/>
              <a:t>Nadīyā</a:t>
            </a:r>
            <a:r>
              <a:rPr lang="en-US" sz="1500" dirty="0"/>
              <a:t>, at </a:t>
            </a:r>
            <a:r>
              <a:rPr lang="en-US" sz="1500" dirty="0" err="1"/>
              <a:t>Godruma</a:t>
            </a:r>
            <a:r>
              <a:rPr lang="en-US" sz="1500" dirty="0"/>
              <a:t>, that great personality </a:t>
            </a:r>
            <a:r>
              <a:rPr lang="en-US" sz="1500" dirty="0" err="1"/>
              <a:t>Nityānanda</a:t>
            </a:r>
            <a:r>
              <a:rPr lang="en-US" sz="1500" dirty="0"/>
              <a:t> has opened a marketplace of the Holy Name for delivering the </a:t>
            </a:r>
            <a:r>
              <a:rPr lang="en-US" sz="1500" i="1" dirty="0" err="1"/>
              <a:t>jīvas</a:t>
            </a:r>
            <a:r>
              <a:rPr lang="en-US" sz="1500" dirty="0"/>
              <a:t>. O brothers, by the order of the Lord, I beg this </a:t>
            </a:r>
            <a:r>
              <a:rPr lang="en-US" sz="1500" dirty="0" err="1"/>
              <a:t>favour</a:t>
            </a:r>
            <a:r>
              <a:rPr lang="en-US" sz="1500" dirty="0"/>
              <a:t> – Chant “</a:t>
            </a:r>
            <a:r>
              <a:rPr lang="en-US" sz="1500" dirty="0" err="1"/>
              <a:t>Kṛṣṇa</a:t>
            </a:r>
            <a:r>
              <a:rPr lang="en-US" sz="1500" dirty="0"/>
              <a:t>,” worship </a:t>
            </a:r>
            <a:r>
              <a:rPr lang="en-US" sz="1500" dirty="0" err="1"/>
              <a:t>Kṛṣṇa</a:t>
            </a:r>
            <a:r>
              <a:rPr lang="en-US" sz="1500" dirty="0"/>
              <a:t>, and follow </a:t>
            </a:r>
            <a:r>
              <a:rPr lang="en-US" sz="1500" dirty="0" err="1"/>
              <a:t>Kṛṣṇa’s</a:t>
            </a:r>
            <a:r>
              <a:rPr lang="en-US" sz="1500" dirty="0"/>
              <a:t> teachings. Being free of offences, take up the Holy Name of </a:t>
            </a:r>
            <a:r>
              <a:rPr lang="en-US" sz="1500" dirty="0" err="1"/>
              <a:t>Kṛṣṇa</a:t>
            </a:r>
            <a:r>
              <a:rPr lang="en-US" sz="1500" dirty="0"/>
              <a:t>. </a:t>
            </a:r>
            <a:r>
              <a:rPr lang="en-US" sz="1500" dirty="0" err="1"/>
              <a:t>Kṛṣṇa</a:t>
            </a:r>
            <a:r>
              <a:rPr lang="en-US" sz="1500" dirty="0"/>
              <a:t> is your mother, </a:t>
            </a:r>
            <a:r>
              <a:rPr lang="en-US" sz="1500" dirty="0" err="1"/>
              <a:t>Kṛṣṇa</a:t>
            </a:r>
            <a:r>
              <a:rPr lang="en-US" sz="1500" dirty="0"/>
              <a:t> is your father, and </a:t>
            </a:r>
            <a:r>
              <a:rPr lang="en-US" sz="1500" dirty="0" err="1"/>
              <a:t>Kṛṣṇa</a:t>
            </a:r>
            <a:r>
              <a:rPr lang="en-US" sz="1500" dirty="0"/>
              <a:t> is the wealth of your life. Abandon unrighteous activities and perform your worldly duties in relation to </a:t>
            </a:r>
            <a:r>
              <a:rPr lang="en-US" sz="1500" dirty="0" err="1"/>
              <a:t>Kṛṣṇa</a:t>
            </a:r>
            <a:r>
              <a:rPr lang="en-US" sz="1500" dirty="0"/>
              <a:t>. Show compassion to other </a:t>
            </a:r>
            <a:r>
              <a:rPr lang="en-US" sz="1500" i="1" dirty="0" err="1"/>
              <a:t>jīvas</a:t>
            </a:r>
            <a:r>
              <a:rPr lang="en-US" sz="1500" dirty="0"/>
              <a:t> and chant </a:t>
            </a:r>
            <a:r>
              <a:rPr lang="en-US" sz="1500" i="1" dirty="0" err="1"/>
              <a:t>kṛṣṇa-nāma</a:t>
            </a:r>
            <a:r>
              <a:rPr lang="en-US" sz="1500" dirty="0"/>
              <a:t> – that is the essence of all </a:t>
            </a:r>
            <a:r>
              <a:rPr lang="en-US" sz="1500" i="1" dirty="0"/>
              <a:t>dharma</a:t>
            </a:r>
            <a:r>
              <a:rPr lang="en-US" sz="1500" dirty="0"/>
              <a:t>.”</a:t>
            </a:r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4098" name="Picture 2" descr="Jīvera Dayā (Mercy to Living Entities) - Bhaktivinoda Institute">
            <a:extLst>
              <a:ext uri="{FF2B5EF4-FFF2-40B4-BE49-F238E27FC236}">
                <a16:creationId xmlns:a16="http://schemas.microsoft.com/office/drawing/2014/main" id="{C70B21B1-05D9-AC4D-87A4-3050E34B4C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 r="36888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60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41BDB-B8A6-5F4D-990A-8238D790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i="1"/>
              <a:t>Jīvera dayā - </a:t>
            </a:r>
            <a:r>
              <a:rPr lang="en-US" sz="5400"/>
              <a:t>Mercy to living entities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BF62D-FAEE-3842-8E36-EC5B07B57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500"/>
              <a:t>The instinct that arises from recognizing the suffering of a </a:t>
            </a:r>
            <a:r>
              <a:rPr lang="en-US" sz="1500" i="1"/>
              <a:t>jīva</a:t>
            </a:r>
            <a:r>
              <a:rPr lang="en-US" sz="1500"/>
              <a:t>, which produces tenderness in favor of that </a:t>
            </a:r>
            <a:r>
              <a:rPr lang="en-US" sz="1500" i="1"/>
              <a:t>jīva</a:t>
            </a:r>
            <a:r>
              <a:rPr lang="en-US" sz="1500"/>
              <a:t>, is called </a:t>
            </a:r>
            <a:r>
              <a:rPr lang="en-US" sz="1500" i="1"/>
              <a:t>dayā</a:t>
            </a:r>
            <a:r>
              <a:rPr lang="en-US" sz="1500"/>
              <a:t> (kindness).</a:t>
            </a:r>
          </a:p>
          <a:p>
            <a:r>
              <a:rPr lang="en-US" sz="1500" i="1"/>
              <a:t>Jīvera dayā </a:t>
            </a:r>
            <a:r>
              <a:rPr lang="en-US" sz="1500"/>
              <a:t>is one of the main constituents of Vaiṣṇava </a:t>
            </a:r>
            <a:r>
              <a:rPr lang="en-US" sz="1500" i="1"/>
              <a:t>dharma</a:t>
            </a:r>
            <a:r>
              <a:rPr lang="en-US" sz="1500"/>
              <a:t>. </a:t>
            </a:r>
          </a:p>
          <a:p>
            <a:pPr lvl="1"/>
            <a:r>
              <a:rPr lang="en-US" sz="1500"/>
              <a:t>It is the inherent nature of a Vaiṣṇava to be kind to the </a:t>
            </a:r>
            <a:r>
              <a:rPr lang="en-US" sz="1500" i="1"/>
              <a:t>jīvas</a:t>
            </a:r>
            <a:r>
              <a:rPr lang="en-US" sz="1500"/>
              <a:t>. When this nature is not detected, one cannot become a Vaiṣṇava</a:t>
            </a:r>
          </a:p>
          <a:p>
            <a:r>
              <a:rPr lang="en-US" sz="1500" i="1"/>
              <a:t>Jīvera dayā nāme ruci vaiṣṇava sevana</a:t>
            </a:r>
            <a:r>
              <a:rPr lang="en-US" sz="1500"/>
              <a:t> (compassion to the </a:t>
            </a:r>
            <a:r>
              <a:rPr lang="en-US" sz="1500" i="1"/>
              <a:t>jīvas</a:t>
            </a:r>
            <a:r>
              <a:rPr lang="en-US" sz="1500"/>
              <a:t>, a taste for the Holy Name and service to the Vaiṣṇavas) is the only teaching that Śrī Śacīnandana has propagated everywhere.</a:t>
            </a:r>
          </a:p>
          <a:p>
            <a:r>
              <a:rPr lang="en-US" sz="1500"/>
              <a:t>There are three kinds of sufferings</a:t>
            </a:r>
          </a:p>
          <a:p>
            <a:pPr lvl="1"/>
            <a:r>
              <a:rPr lang="en-US" sz="1500" i="1"/>
              <a:t>ātmā-niṣṭha</a:t>
            </a:r>
            <a:r>
              <a:rPr lang="en-US" sz="1500"/>
              <a:t> (those inflicted upon the </a:t>
            </a:r>
            <a:r>
              <a:rPr lang="en-US" sz="1500" i="1"/>
              <a:t>ātmā</a:t>
            </a:r>
            <a:r>
              <a:rPr lang="en-US" sz="1500"/>
              <a:t>) : Illusion, as a result of ignorance</a:t>
            </a:r>
          </a:p>
          <a:p>
            <a:pPr lvl="2"/>
            <a:r>
              <a:rPr lang="en-US" sz="1500"/>
              <a:t>When</a:t>
            </a:r>
            <a:r>
              <a:rPr lang="en-US" sz="1500" i="1"/>
              <a:t> kṛṣṇa-dāsya</a:t>
            </a:r>
            <a:r>
              <a:rPr lang="en-US" sz="1500"/>
              <a:t> (servitorship to Kṛṣṇa), the inherent identification (</a:t>
            </a:r>
            <a:r>
              <a:rPr lang="en-US" sz="1500" i="1"/>
              <a:t>svarūpa</a:t>
            </a:r>
            <a:r>
              <a:rPr lang="en-US" sz="1500"/>
              <a:t>) of the </a:t>
            </a:r>
            <a:r>
              <a:rPr lang="en-US" sz="1500" i="1"/>
              <a:t>jīva</a:t>
            </a:r>
            <a:r>
              <a:rPr lang="en-US" sz="1500"/>
              <a:t>, is forgotten. Root of all suffering for the </a:t>
            </a:r>
            <a:r>
              <a:rPr lang="en-US" sz="1500" i="1"/>
              <a:t>jīva</a:t>
            </a:r>
            <a:r>
              <a:rPr lang="en-US" sz="1500"/>
              <a:t>.</a:t>
            </a:r>
          </a:p>
          <a:p>
            <a:pPr lvl="1"/>
            <a:r>
              <a:rPr lang="en-US" sz="1500" i="1"/>
              <a:t>liṅga-deha-niṣṭha</a:t>
            </a:r>
            <a:r>
              <a:rPr lang="en-US" sz="1500"/>
              <a:t> (those inflicted upon the subtle body)  </a:t>
            </a:r>
          </a:p>
          <a:p>
            <a:pPr lvl="2"/>
            <a:r>
              <a:rPr lang="en-US" sz="1500"/>
              <a:t>Bound and bewildered by </a:t>
            </a:r>
            <a:r>
              <a:rPr lang="en-US" sz="1500" i="1"/>
              <a:t>māyā</a:t>
            </a:r>
            <a:r>
              <a:rPr lang="en-US" sz="1500"/>
              <a:t>, the false ego has accepted the intellect, mind and consciousness to be the </a:t>
            </a:r>
            <a:r>
              <a:rPr lang="en-US" sz="1500" i="1"/>
              <a:t>jīva</a:t>
            </a:r>
            <a:r>
              <a:rPr lang="en-US" sz="1500"/>
              <a:t>. That is his subtle-body (</a:t>
            </a:r>
            <a:r>
              <a:rPr lang="en-US" sz="1500" i="1"/>
              <a:t>liṅga-śarīra</a:t>
            </a:r>
            <a:r>
              <a:rPr lang="en-US" sz="1500"/>
              <a:t>). Mentality of “I and mine” is said to be a product of the false ego working under the dictates of </a:t>
            </a:r>
            <a:r>
              <a:rPr lang="en-US" sz="1500" i="1"/>
              <a:t>māyā</a:t>
            </a:r>
            <a:r>
              <a:rPr lang="en-US" sz="1500"/>
              <a:t>.</a:t>
            </a:r>
          </a:p>
          <a:p>
            <a:pPr lvl="1"/>
            <a:r>
              <a:rPr lang="en-US" sz="1500" i="1"/>
              <a:t>sthula-deha-niṣṭha </a:t>
            </a:r>
            <a:r>
              <a:rPr lang="en-US" sz="1500"/>
              <a:t>(those inflicted upon the gross body)</a:t>
            </a:r>
          </a:p>
        </p:txBody>
      </p:sp>
    </p:spTree>
    <p:extLst>
      <p:ext uri="{BB962C8B-B14F-4D97-AF65-F5344CB8AC3E}">
        <p14:creationId xmlns:p14="http://schemas.microsoft.com/office/powerpoint/2010/main" val="342571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7E9D-B359-9448-9E4C-0ABDF698E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2" y="365126"/>
            <a:ext cx="11012978" cy="29158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Vaiṣṇava</a:t>
            </a:r>
            <a:r>
              <a:rPr lang="en-US" b="1" dirty="0"/>
              <a:t> </a:t>
            </a:r>
            <a:r>
              <a:rPr lang="en-US" b="1" dirty="0" err="1"/>
              <a:t>jana</a:t>
            </a:r>
            <a:r>
              <a:rPr lang="en-US" b="1" dirty="0"/>
              <a:t> to </a:t>
            </a:r>
            <a:r>
              <a:rPr lang="en-US" b="1" dirty="0" err="1"/>
              <a:t>tene</a:t>
            </a:r>
            <a:r>
              <a:rPr lang="en-US" b="1" dirty="0"/>
              <a:t> </a:t>
            </a:r>
            <a:r>
              <a:rPr lang="en-US" b="1" dirty="0" err="1"/>
              <a:t>kahiye</a:t>
            </a:r>
            <a:r>
              <a:rPr lang="en-US" b="1" dirty="0"/>
              <a:t> je</a:t>
            </a:r>
            <a:br>
              <a:rPr lang="en-US" b="1" dirty="0"/>
            </a:br>
            <a:r>
              <a:rPr lang="en-US" sz="2700" b="1" dirty="0"/>
              <a:t>   by Narsimha Mehta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8E3EF3F-DA49-994E-9441-CCB8B9951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732390"/>
              </p:ext>
            </p:extLst>
          </p:nvPr>
        </p:nvGraphicFramePr>
        <p:xfrm>
          <a:off x="157943" y="955966"/>
          <a:ext cx="11729258" cy="5818908"/>
        </p:xfrm>
        <a:graphic>
          <a:graphicData uri="http://schemas.openxmlformats.org/drawingml/2006/table">
            <a:tbl>
              <a:tblPr/>
              <a:tblGrid>
                <a:gridCol w="3816865">
                  <a:extLst>
                    <a:ext uri="{9D8B030D-6E8A-4147-A177-3AD203B41FA5}">
                      <a16:colId xmlns:a16="http://schemas.microsoft.com/office/drawing/2014/main" val="1182394996"/>
                    </a:ext>
                  </a:extLst>
                </a:gridCol>
                <a:gridCol w="3309418">
                  <a:extLst>
                    <a:ext uri="{9D8B030D-6E8A-4147-A177-3AD203B41FA5}">
                      <a16:colId xmlns:a16="http://schemas.microsoft.com/office/drawing/2014/main" val="1859813767"/>
                    </a:ext>
                  </a:extLst>
                </a:gridCol>
                <a:gridCol w="4602975">
                  <a:extLst>
                    <a:ext uri="{9D8B030D-6E8A-4147-A177-3AD203B41FA5}">
                      <a16:colId xmlns:a16="http://schemas.microsoft.com/office/drawing/2014/main" val="1717530434"/>
                    </a:ext>
                  </a:extLst>
                </a:gridCol>
              </a:tblGrid>
              <a:tr h="1176978">
                <a:tc>
                  <a:txBody>
                    <a:bodyPr/>
                    <a:lstStyle/>
                    <a:p>
                      <a:r>
                        <a:rPr lang="hi-IN" sz="1400" b="1" dirty="0"/>
                        <a:t>वैष्णव जन तो तेने कहिये</a:t>
                      </a:r>
                      <a:r>
                        <a:rPr lang="en-US" sz="1400" b="1" dirty="0"/>
                        <a:t> </a:t>
                      </a:r>
                      <a:r>
                        <a:rPr lang="hi-IN" sz="1400" b="1" dirty="0"/>
                        <a:t>जे </a:t>
                      </a:r>
                      <a:endParaRPr lang="en-US" sz="1400" b="1" dirty="0"/>
                    </a:p>
                    <a:p>
                      <a:r>
                        <a:rPr lang="hi-IN" sz="1400" b="1" dirty="0"/>
                        <a:t>पीड परायी जाणे रे ।</a:t>
                      </a:r>
                      <a:br>
                        <a:rPr lang="hi-IN" sz="1400" b="1" dirty="0"/>
                      </a:br>
                      <a:r>
                        <a:rPr lang="hi-IN" sz="1400" b="1" dirty="0"/>
                        <a:t>पर दुःखे उपकार करे तो ये </a:t>
                      </a:r>
                      <a:endParaRPr lang="en-US" sz="1400" b="1" dirty="0"/>
                    </a:p>
                    <a:p>
                      <a:r>
                        <a:rPr lang="hi-IN" sz="1400" b="1" dirty="0"/>
                        <a:t>मन अभिमान न आणे रे ॥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vaiṣṇava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jana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to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tene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kahiye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je </a:t>
                      </a:r>
                    </a:p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pīḍa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parāyī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jāṇe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re,</a:t>
                      </a:r>
                      <a:br>
                        <a:rPr lang="en-US" sz="14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para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duḥkhe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upakāra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kare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to ye 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mana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abhimāna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na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āṇe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re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Call those people Vaishnav who </a:t>
                      </a:r>
                    </a:p>
                    <a:p>
                      <a:r>
                        <a:rPr lang="en-US" sz="1400" b="1" dirty="0"/>
                        <a:t>Feel the pain of others,</a:t>
                      </a:r>
                      <a:br>
                        <a:rPr lang="en-US" sz="1400" b="1" dirty="0"/>
                      </a:br>
                      <a:r>
                        <a:rPr lang="en-US" sz="1400" b="1" dirty="0"/>
                        <a:t>Help those who are in misery, </a:t>
                      </a:r>
                    </a:p>
                    <a:p>
                      <a:r>
                        <a:rPr lang="en-US" sz="1400" b="1" dirty="0"/>
                        <a:t>but never let self-conceit enter their mind.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557742"/>
                  </a:ext>
                </a:extLst>
              </a:tr>
              <a:tr h="949998">
                <a:tc>
                  <a:txBody>
                    <a:bodyPr/>
                    <a:lstStyle/>
                    <a:p>
                      <a:r>
                        <a:rPr lang="hi-IN" sz="1400" b="1" dirty="0"/>
                        <a:t>सकळ लोकमां सहुने वंदे, </a:t>
                      </a:r>
                      <a:endParaRPr lang="en-US" sz="1400" b="1" dirty="0"/>
                    </a:p>
                    <a:p>
                      <a:r>
                        <a:rPr lang="hi-IN" sz="1400" b="1" dirty="0"/>
                        <a:t>निंदा न करे केनी रे ।</a:t>
                      </a:r>
                      <a:br>
                        <a:rPr lang="hi-IN" sz="1400" b="1" dirty="0"/>
                      </a:br>
                      <a:r>
                        <a:rPr lang="hi-IN" sz="1400" b="1" dirty="0"/>
                        <a:t>वाच काछ मन निश्चल राखे, </a:t>
                      </a:r>
                      <a:endParaRPr lang="en-US" sz="1400" b="1" dirty="0"/>
                    </a:p>
                    <a:p>
                      <a:r>
                        <a:rPr lang="hi-IN" sz="1400" b="1" dirty="0"/>
                        <a:t>धन धन जननी तेनी रे ॥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sakaḷa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loka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māṁ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sahune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vande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,  </a:t>
                      </a:r>
                    </a:p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nindā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na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kare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kenī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re,</a:t>
                      </a:r>
                      <a:br>
                        <a:rPr lang="en-US" sz="14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vāca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kācha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mana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nischala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raakhe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,  </a:t>
                      </a:r>
                    </a:p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dhana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dhana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jananī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tenī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re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They respect the entire world, </a:t>
                      </a:r>
                    </a:p>
                    <a:p>
                      <a:r>
                        <a:rPr lang="en-US" sz="1400" b="1" dirty="0"/>
                        <a:t>Do not disparage anyone,</a:t>
                      </a:r>
                      <a:br>
                        <a:rPr lang="en-US" sz="1400" b="1" dirty="0"/>
                      </a:br>
                      <a:r>
                        <a:rPr lang="en-US" sz="1400" b="1" dirty="0"/>
                        <a:t>Keep their words, actions and thoughts pure, </a:t>
                      </a:r>
                    </a:p>
                    <a:p>
                      <a:r>
                        <a:rPr lang="en-US" sz="1400" b="1" dirty="0"/>
                        <a:t>the mother of such a soul is blessed.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955927"/>
                  </a:ext>
                </a:extLst>
              </a:tr>
              <a:tr h="1230644">
                <a:tc>
                  <a:txBody>
                    <a:bodyPr/>
                    <a:lstStyle/>
                    <a:p>
                      <a:r>
                        <a:rPr lang="hi-IN" sz="1400" b="1" dirty="0"/>
                        <a:t>समदृष्टि ने तृष्णा त्यागी, </a:t>
                      </a:r>
                      <a:endParaRPr lang="en-US" sz="1400" b="1" dirty="0"/>
                    </a:p>
                    <a:p>
                      <a:r>
                        <a:rPr lang="hi-IN" sz="1400" b="1" dirty="0"/>
                        <a:t>परस्त्री जेने मात रे ।</a:t>
                      </a:r>
                      <a:br>
                        <a:rPr lang="hi-IN" sz="1400" b="1" dirty="0"/>
                      </a:br>
                      <a:r>
                        <a:rPr lang="hi-IN" sz="1400" b="1" dirty="0"/>
                        <a:t>जिह्वा थकी असत्य न बोले, </a:t>
                      </a:r>
                      <a:endParaRPr lang="en-US" sz="1400" b="1" dirty="0"/>
                    </a:p>
                    <a:p>
                      <a:r>
                        <a:rPr lang="hi-IN" sz="1400" b="1" dirty="0"/>
                        <a:t>परधन नव झाले हाथ रे ॥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sama-dṛṣṭi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ne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tṛṣṇā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tyāgī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,  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para-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strī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jene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māta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re,</a:t>
                      </a:r>
                      <a:br>
                        <a:rPr lang="en-US" sz="14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jihvā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thakī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asatya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na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bole,  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para-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dhana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nava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jhāle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hātha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re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They see all equally, renounce craving,</a:t>
                      </a:r>
                    </a:p>
                    <a:p>
                      <a:r>
                        <a:rPr lang="en-US" sz="1400" b="1" dirty="0"/>
                        <a:t>Respect other women as their own mother,</a:t>
                      </a:r>
                      <a:br>
                        <a:rPr lang="en-US" sz="1400" b="1" dirty="0"/>
                      </a:br>
                      <a:r>
                        <a:rPr lang="en-US" sz="1400" b="1" dirty="0"/>
                        <a:t>Their tongue never utters false words,</a:t>
                      </a:r>
                    </a:p>
                    <a:p>
                      <a:r>
                        <a:rPr lang="en-US" sz="1400" b="1" dirty="0"/>
                        <a:t>Their hands never touch the wealth of others.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786133"/>
                  </a:ext>
                </a:extLst>
              </a:tr>
              <a:tr h="1230644">
                <a:tc>
                  <a:txBody>
                    <a:bodyPr/>
                    <a:lstStyle/>
                    <a:p>
                      <a:r>
                        <a:rPr lang="hi-IN" sz="1400" b="1" dirty="0"/>
                        <a:t>मोह माया व्यापे नहि जेने, </a:t>
                      </a:r>
                      <a:endParaRPr lang="en-US" sz="1400" b="1" dirty="0"/>
                    </a:p>
                    <a:p>
                      <a:r>
                        <a:rPr lang="hi-IN" sz="1400" b="1" dirty="0"/>
                        <a:t>दृढ़ वैराग्य जेना मनमां रे ।</a:t>
                      </a:r>
                      <a:br>
                        <a:rPr lang="hi-IN" sz="1400" b="1" dirty="0"/>
                      </a:br>
                      <a:r>
                        <a:rPr lang="hi-IN" sz="1400" b="1" dirty="0"/>
                        <a:t>रामनाम शुं ताळी रे लागी, </a:t>
                      </a:r>
                      <a:endParaRPr lang="en-US" sz="1400" b="1" dirty="0"/>
                    </a:p>
                    <a:p>
                      <a:r>
                        <a:rPr lang="hi-IN" sz="1400" b="1" dirty="0"/>
                        <a:t>सकळ तीरथ तेना तनमां रे ॥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moha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māyā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vyāpe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nahi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jene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dhruda-vairāgya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jenā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manamāṁ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re,</a:t>
                      </a:r>
                      <a:br>
                        <a:rPr lang="en-US" sz="14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rāma-nāma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shu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tāḷī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lāgī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sakaḷa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tīratha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tenā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tanamāṁ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re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They do not succumb to worldly attachments,</a:t>
                      </a:r>
                    </a:p>
                    <a:p>
                      <a:r>
                        <a:rPr lang="en-US" sz="1400" b="1" dirty="0"/>
                        <a:t>They are firmly detached from the mundane,</a:t>
                      </a:r>
                      <a:br>
                        <a:rPr lang="en-US" sz="1400" b="1" dirty="0"/>
                      </a:br>
                      <a:r>
                        <a:rPr lang="en-US" sz="1400" b="1" dirty="0"/>
                        <a:t>They are enticed by the name of </a:t>
                      </a:r>
                      <a:r>
                        <a:rPr lang="en-US" sz="1400" b="1" dirty="0" err="1"/>
                        <a:t>Raam</a:t>
                      </a:r>
                      <a:r>
                        <a:rPr lang="en-US" sz="1400" b="1" dirty="0"/>
                        <a:t>, </a:t>
                      </a:r>
                    </a:p>
                    <a:p>
                      <a:r>
                        <a:rPr lang="en-US" sz="1400" b="1" dirty="0"/>
                        <a:t>All places of pilgrimage are embodied in them.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587162"/>
                  </a:ext>
                </a:extLst>
              </a:tr>
              <a:tr h="1230644">
                <a:tc>
                  <a:txBody>
                    <a:bodyPr/>
                    <a:lstStyle/>
                    <a:p>
                      <a:r>
                        <a:rPr lang="hi-IN" sz="1400" b="1" dirty="0"/>
                        <a:t>वणलोभी ने कपटरहित छे, </a:t>
                      </a:r>
                      <a:endParaRPr lang="en-US" sz="1400" b="1" dirty="0"/>
                    </a:p>
                    <a:p>
                      <a:r>
                        <a:rPr lang="hi-IN" sz="1400" b="1" dirty="0"/>
                        <a:t>काम क्रोध निवार्या रे ।</a:t>
                      </a:r>
                      <a:br>
                        <a:rPr lang="hi-IN" sz="1400" b="1" dirty="0"/>
                      </a:br>
                      <a:r>
                        <a:rPr lang="hi-IN" sz="1400" b="1" dirty="0"/>
                        <a:t>भणे नरसैयॊ तेनुं दरसन करतां, </a:t>
                      </a:r>
                      <a:endParaRPr lang="en-US" sz="1400" b="1" dirty="0"/>
                    </a:p>
                    <a:p>
                      <a:r>
                        <a:rPr lang="hi-IN" sz="1400" b="1" dirty="0"/>
                        <a:t>कुळ एकोतेर तार्या रे ॥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vaṇa-lobhī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ne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kapaṭa-rahita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che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,  </a:t>
                      </a:r>
                    </a:p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kāma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krodha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nivāryā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re,</a:t>
                      </a:r>
                      <a:br>
                        <a:rPr lang="en-US" sz="14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bhaṇe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narasaiyo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tenuṁ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darasana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karatāṁ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kuḷa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ekotera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tāryā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re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They have forsaken greed and deceit, </a:t>
                      </a:r>
                    </a:p>
                    <a:p>
                      <a:r>
                        <a:rPr lang="en-US" sz="1400" b="1" dirty="0"/>
                        <a:t>They stay afar from desire and anger,</a:t>
                      </a:r>
                      <a:br>
                        <a:rPr lang="en-US" sz="1400" b="1" dirty="0"/>
                      </a:br>
                      <a:r>
                        <a:rPr lang="en-US" sz="1400" b="1" dirty="0" err="1"/>
                        <a:t>Narsi</a:t>
                      </a:r>
                      <a:r>
                        <a:rPr lang="en-US" sz="1400" b="1" dirty="0"/>
                        <a:t> says: I'd be grateful to meet such a soul, </a:t>
                      </a:r>
                    </a:p>
                    <a:p>
                      <a:r>
                        <a:rPr lang="en-US" sz="1400" b="1" dirty="0"/>
                        <a:t>Whose virtue liberates their entire lineage.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898459"/>
                  </a:ext>
                </a:extLst>
              </a:tr>
            </a:tbl>
          </a:graphicData>
        </a:graphic>
      </p:graphicFrame>
      <p:pic>
        <p:nvPicPr>
          <p:cNvPr id="2050" name="Picture 2" descr="Vaishnav Jan To Tene Kahiye/ Narsi Mehta Bhajan by Bharathi - YouTube">
            <a:extLst>
              <a:ext uri="{FF2B5EF4-FFF2-40B4-BE49-F238E27FC236}">
                <a16:creationId xmlns:a16="http://schemas.microsoft.com/office/drawing/2014/main" id="{375AB57D-C410-BB44-80AA-800D9B2A2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188" y="-1"/>
            <a:ext cx="2227812" cy="167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37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203A8-E21A-3A4D-8CA5-6FC67AF9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i-IN" sz="2200"/>
              <a:t>सरहस्यो धनुर्वेद: सविसर्गोपसंयम: ।</a:t>
            </a:r>
            <a:br>
              <a:rPr lang="hi-IN" sz="2200"/>
            </a:br>
            <a:r>
              <a:rPr lang="hi-IN" sz="2200"/>
              <a:t>अस्त्रग्रामश्च भवता शिक्षितो यदनुग्रहात् ॥ </a:t>
            </a:r>
            <a:br>
              <a:rPr lang="hi-IN" sz="2200">
                <a:latin typeface="Balaram" pitchFamily="2" charset="0"/>
              </a:rPr>
            </a:br>
            <a:r>
              <a:rPr lang="en-US" sz="2200" i="1"/>
              <a:t>sarahasyo dhanur-vedaḥ savisargopasaṁyamaḥ</a:t>
            </a:r>
            <a:br>
              <a:rPr lang="en-US" sz="2200" i="1"/>
            </a:br>
            <a:r>
              <a:rPr lang="en-US" sz="2200" i="1"/>
              <a:t>astra-grāmaś ca bhavatā śikṣito yad-anugrahāt</a:t>
            </a:r>
            <a:endParaRPr lang="en-US" sz="2200">
              <a:latin typeface="Balaram" pitchFamily="2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61F3C-CFD7-C440-AA07-3D5231192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i="1" dirty="0" err="1">
                <a:highlight>
                  <a:srgbClr val="FFFF00"/>
                </a:highlight>
                <a:hlinkClick r:id="rId2"/>
              </a:rPr>
              <a:t>sa</a:t>
            </a:r>
            <a:r>
              <a:rPr lang="en-US" sz="2200" dirty="0" err="1">
                <a:highlight>
                  <a:srgbClr val="FFFF00"/>
                </a:highlight>
              </a:rPr>
              <a:t>-</a:t>
            </a:r>
            <a:r>
              <a:rPr lang="en-US" sz="2200" i="1" dirty="0" err="1">
                <a:highlight>
                  <a:srgbClr val="FFFF00"/>
                </a:highlight>
                <a:hlinkClick r:id="rId3"/>
              </a:rPr>
              <a:t>rahasyaḥ</a:t>
            </a:r>
            <a:r>
              <a:rPr lang="en-US" sz="2200" dirty="0">
                <a:highlight>
                  <a:srgbClr val="FFFF00"/>
                </a:highlight>
              </a:rPr>
              <a:t> — confidential; </a:t>
            </a:r>
            <a:r>
              <a:rPr lang="en-US" sz="2200" i="1" dirty="0" err="1">
                <a:hlinkClick r:id="rId4"/>
              </a:rPr>
              <a:t>dhanuḥ</a:t>
            </a:r>
            <a:r>
              <a:rPr lang="en-US" sz="2200" dirty="0" err="1"/>
              <a:t>-</a:t>
            </a:r>
            <a:r>
              <a:rPr lang="en-US" sz="2200" i="1" dirty="0" err="1">
                <a:hlinkClick r:id="rId5"/>
              </a:rPr>
              <a:t>vedaḥ</a:t>
            </a:r>
            <a:r>
              <a:rPr lang="en-US" sz="2200" dirty="0"/>
              <a:t> — knowledge in the art of manipulating bows and arrows; </a:t>
            </a:r>
            <a:r>
              <a:rPr lang="en-US" sz="2200" i="1" dirty="0">
                <a:hlinkClick r:id="rId2"/>
              </a:rPr>
              <a:t>sa</a:t>
            </a:r>
            <a:r>
              <a:rPr lang="en-US" sz="2200" dirty="0"/>
              <a:t>-</a:t>
            </a:r>
            <a:r>
              <a:rPr lang="en-US" sz="2200" i="1" dirty="0">
                <a:hlinkClick r:id="rId6"/>
              </a:rPr>
              <a:t>visarga</a:t>
            </a:r>
            <a:r>
              <a:rPr lang="en-US" sz="2200" dirty="0"/>
              <a:t> — releasing; </a:t>
            </a:r>
            <a:r>
              <a:rPr lang="en-US" sz="2200" i="1" dirty="0">
                <a:hlinkClick r:id="rId7"/>
              </a:rPr>
              <a:t>upasaṁyamaḥ</a:t>
            </a:r>
            <a:r>
              <a:rPr lang="en-US" sz="2200" dirty="0"/>
              <a:t> — controlling; </a:t>
            </a:r>
            <a:r>
              <a:rPr lang="en-US" sz="2200" i="1" dirty="0">
                <a:hlinkClick r:id="rId8"/>
              </a:rPr>
              <a:t>astra</a:t>
            </a:r>
            <a:r>
              <a:rPr lang="en-US" sz="2200" dirty="0"/>
              <a:t> — weapons; </a:t>
            </a:r>
            <a:r>
              <a:rPr lang="en-US" sz="2200" i="1" dirty="0">
                <a:hlinkClick r:id="rId9"/>
              </a:rPr>
              <a:t>grāmaḥ</a:t>
            </a:r>
            <a:r>
              <a:rPr lang="en-US" sz="2200" dirty="0"/>
              <a:t> — all kinds of; </a:t>
            </a:r>
            <a:r>
              <a:rPr lang="en-US" sz="2200" i="1" dirty="0">
                <a:hlinkClick r:id="rId10"/>
              </a:rPr>
              <a:t>ca</a:t>
            </a:r>
            <a:r>
              <a:rPr lang="en-US" sz="2200" dirty="0"/>
              <a:t> — and; </a:t>
            </a:r>
            <a:r>
              <a:rPr lang="en-US" sz="2200" i="1" dirty="0">
                <a:hlinkClick r:id="rId11"/>
              </a:rPr>
              <a:t>bhavatā</a:t>
            </a:r>
            <a:r>
              <a:rPr lang="en-US" sz="2200" dirty="0"/>
              <a:t> — by yourself; </a:t>
            </a:r>
            <a:r>
              <a:rPr lang="en-US" sz="2200" i="1" dirty="0">
                <a:highlight>
                  <a:srgbClr val="FFFF00"/>
                </a:highlight>
                <a:hlinkClick r:id="rId12"/>
              </a:rPr>
              <a:t>śikṣitaḥ</a:t>
            </a:r>
            <a:r>
              <a:rPr lang="en-US" sz="2200" dirty="0">
                <a:highlight>
                  <a:srgbClr val="FFFF00"/>
                </a:highlight>
              </a:rPr>
              <a:t> — learned;</a:t>
            </a:r>
            <a:r>
              <a:rPr lang="en-US" sz="2200" dirty="0"/>
              <a:t> </a:t>
            </a:r>
            <a:r>
              <a:rPr lang="en-US" sz="2200" i="1" dirty="0">
                <a:hlinkClick r:id="rId13"/>
              </a:rPr>
              <a:t>yat</a:t>
            </a:r>
            <a:r>
              <a:rPr lang="en-US" sz="2200" dirty="0"/>
              <a:t> — by whose; </a:t>
            </a:r>
            <a:r>
              <a:rPr lang="en-US" sz="2200" i="1" dirty="0">
                <a:highlight>
                  <a:srgbClr val="FFFF00"/>
                </a:highlight>
                <a:hlinkClick r:id="rId14"/>
              </a:rPr>
              <a:t>anugrahāt</a:t>
            </a:r>
            <a:r>
              <a:rPr lang="en-US" sz="2200" dirty="0">
                <a:highlight>
                  <a:srgbClr val="FFFF00"/>
                </a:highlight>
              </a:rPr>
              <a:t> — mercy of.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It was by </a:t>
            </a:r>
            <a:r>
              <a:rPr lang="en-US" sz="2200" b="1" dirty="0" err="1"/>
              <a:t>Droṇācārya’s</a:t>
            </a:r>
            <a:r>
              <a:rPr lang="en-US" sz="2200" b="1" dirty="0"/>
              <a:t> mercy that you learned the military art of throwing arrows and the confidential art of controlling weapons.[SB 1.7.44]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96328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10198</TotalTime>
  <Words>2469</Words>
  <Application>Microsoft Macintosh PowerPoint</Application>
  <PresentationFormat>Widescreen</PresentationFormat>
  <Paragraphs>152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Balaram</vt:lpstr>
      <vt:lpstr>Calibri</vt:lpstr>
      <vt:lpstr>Calibri Light</vt:lpstr>
      <vt:lpstr>Office Theme</vt:lpstr>
      <vt:lpstr>Draupadi – the heroine of Mahabharata  SB 1.7.43-45</vt:lpstr>
      <vt:lpstr>SB 1.7.43-45</vt:lpstr>
      <vt:lpstr>उवाच चासहन्त्यस्य बन्धनानयनं सती । मुच्यतां मुच्यतामेष ब्राह्मणो नितरां गुरु: ॥ uvāca cāsahanty asya bandhanānayanaṁ satī mucyatāṁ mucyatām eṣa brāhmaṇo nitarāṁ guruḥ</vt:lpstr>
      <vt:lpstr>SB 1.7.43 points</vt:lpstr>
      <vt:lpstr>Connecting Points</vt:lpstr>
      <vt:lpstr>jīve dayā, kṛṣṇa-nāma sarva-dharma-sāra</vt:lpstr>
      <vt:lpstr>Jīvera dayā - Mercy to living entities</vt:lpstr>
      <vt:lpstr>Vaiṣṇava jana to tene kahiye je    by Narsimha Mehta</vt:lpstr>
      <vt:lpstr>सरहस्यो धनुर्वेद: सविसर्गोपसंयम: । अस्त्रग्रामश्च भवता शिक्षितो यदनुग्रहात् ॥  sarahasyo dhanur-vedaḥ savisargopasaṁyamaḥ astra-grāmaś ca bhavatā śikṣito yad-anugrahāt</vt:lpstr>
      <vt:lpstr>SB 1.7.44 points</vt:lpstr>
      <vt:lpstr>तद् धर्मज्ञ महाभाग भवद्भ‍िर्गौरवं कुलम् । वृजिनं नार्हति प्राप्तुं पूज्यं वन्द्यमभीक्ष्णश: ॥  tad dharmajña mahā-bhāga bhavadbhir gauravaṁ kulam vṛjinaṁ nārhati prāptuṁ pūjyaṁ vandyam abhīkṣṇaśaḥ</vt:lpstr>
      <vt:lpstr>SB 1.7.45 points</vt:lpstr>
      <vt:lpstr>Srila Prabhupada says</vt:lpstr>
      <vt:lpstr>MSC: Merciful, Satisfied and Controlled</vt:lpstr>
      <vt:lpstr>Draupadi surrendered devotee of Krishna</vt:lpstr>
      <vt:lpstr>Krishnaa’s Appearance</vt:lpstr>
      <vt:lpstr>Panchali’s Marriage</vt:lpstr>
      <vt:lpstr>Devotion to Krishna</vt:lpstr>
      <vt:lpstr>Reservoir of Compassion</vt:lpstr>
      <vt:lpstr>Take Home Points</vt:lpstr>
      <vt:lpstr>References </vt:lpstr>
      <vt:lpstr>हरे कृष्णा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Nature, the Enjoyer and Consciousness  Chapter 13</dc:title>
  <dc:creator>Prasad, Manoj K</dc:creator>
  <cp:lastModifiedBy>Prasad, Manoj K</cp:lastModifiedBy>
  <cp:revision>343</cp:revision>
  <dcterms:created xsi:type="dcterms:W3CDTF">2021-02-03T00:09:29Z</dcterms:created>
  <dcterms:modified xsi:type="dcterms:W3CDTF">2021-07-15T01:38:05Z</dcterms:modified>
</cp:coreProperties>
</file>