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5" r:id="rId6"/>
    <p:sldId id="260" r:id="rId7"/>
    <p:sldId id="261" r:id="rId8"/>
    <p:sldId id="263" r:id="rId9"/>
    <p:sldId id="264" r:id="rId10"/>
    <p:sldId id="262" r:id="rId11"/>
    <p:sldId id="267"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42"/>
    <p:restoredTop sz="97155"/>
  </p:normalViewPr>
  <p:slideViewPr>
    <p:cSldViewPr snapToGrid="0" snapToObjects="1">
      <p:cViewPr varScale="1">
        <p:scale>
          <a:sx n="156" d="100"/>
          <a:sy n="156" d="100"/>
        </p:scale>
        <p:origin x="184"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1C102-8CAE-D94E-9189-EF502ACF2D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17AE51-03B9-8049-ABC0-236A04492C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5D8858-DC82-FD43-BCD8-519E0A6BB67D}"/>
              </a:ext>
            </a:extLst>
          </p:cNvPr>
          <p:cNvSpPr>
            <a:spLocks noGrp="1"/>
          </p:cNvSpPr>
          <p:nvPr>
            <p:ph type="dt" sz="half" idx="10"/>
          </p:nvPr>
        </p:nvSpPr>
        <p:spPr/>
        <p:txBody>
          <a:bodyPr/>
          <a:lstStyle/>
          <a:p>
            <a:fld id="{452613F9-5559-4E45-B0D5-40A192769A77}" type="datetimeFigureOut">
              <a:rPr lang="en-US" smtClean="0"/>
              <a:t>2/2/21</a:t>
            </a:fld>
            <a:endParaRPr lang="en-US"/>
          </a:p>
        </p:txBody>
      </p:sp>
      <p:sp>
        <p:nvSpPr>
          <p:cNvPr id="5" name="Footer Placeholder 4">
            <a:extLst>
              <a:ext uri="{FF2B5EF4-FFF2-40B4-BE49-F238E27FC236}">
                <a16:creationId xmlns:a16="http://schemas.microsoft.com/office/drawing/2014/main" id="{26157ED2-2270-414A-AE58-BC9D040DD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ED875A-2974-274F-8AA6-94DC153844B5}"/>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722362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1B6E-E6A8-2140-9CC0-FBA8E76844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1DD074-DB1D-7B4D-8C03-8DDFA271B4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79BAD-1C90-F34A-8865-6F5914C8557F}"/>
              </a:ext>
            </a:extLst>
          </p:cNvPr>
          <p:cNvSpPr>
            <a:spLocks noGrp="1"/>
          </p:cNvSpPr>
          <p:nvPr>
            <p:ph type="dt" sz="half" idx="10"/>
          </p:nvPr>
        </p:nvSpPr>
        <p:spPr/>
        <p:txBody>
          <a:bodyPr/>
          <a:lstStyle/>
          <a:p>
            <a:fld id="{452613F9-5559-4E45-B0D5-40A192769A77}" type="datetimeFigureOut">
              <a:rPr lang="en-US" smtClean="0"/>
              <a:t>2/2/21</a:t>
            </a:fld>
            <a:endParaRPr lang="en-US"/>
          </a:p>
        </p:txBody>
      </p:sp>
      <p:sp>
        <p:nvSpPr>
          <p:cNvPr id="5" name="Footer Placeholder 4">
            <a:extLst>
              <a:ext uri="{FF2B5EF4-FFF2-40B4-BE49-F238E27FC236}">
                <a16:creationId xmlns:a16="http://schemas.microsoft.com/office/drawing/2014/main" id="{AED4E7FB-8940-DC4C-94D9-B491D0909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06B6AC-C47E-6146-801C-168B96087BEE}"/>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3829684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0A2364-5065-7C40-B30F-297339D73D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D74320-D8B2-F14D-8645-C3E53A18E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7172CA-95EA-294A-A64D-89F10D5C71EF}"/>
              </a:ext>
            </a:extLst>
          </p:cNvPr>
          <p:cNvSpPr>
            <a:spLocks noGrp="1"/>
          </p:cNvSpPr>
          <p:nvPr>
            <p:ph type="dt" sz="half" idx="10"/>
          </p:nvPr>
        </p:nvSpPr>
        <p:spPr/>
        <p:txBody>
          <a:bodyPr/>
          <a:lstStyle/>
          <a:p>
            <a:fld id="{452613F9-5559-4E45-B0D5-40A192769A77}" type="datetimeFigureOut">
              <a:rPr lang="en-US" smtClean="0"/>
              <a:t>2/2/21</a:t>
            </a:fld>
            <a:endParaRPr lang="en-US"/>
          </a:p>
        </p:txBody>
      </p:sp>
      <p:sp>
        <p:nvSpPr>
          <p:cNvPr id="5" name="Footer Placeholder 4">
            <a:extLst>
              <a:ext uri="{FF2B5EF4-FFF2-40B4-BE49-F238E27FC236}">
                <a16:creationId xmlns:a16="http://schemas.microsoft.com/office/drawing/2014/main" id="{0EE8A6A2-679B-C04F-9654-3098F33FC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268A3E-1B80-2843-8F78-808ECBE6B8EE}"/>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723813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F54F-21E1-DF4E-98C7-68F438BD82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6BDC6D-2518-444B-9F6B-38EB595940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DA098-829C-1D45-BB3E-810054DE3180}"/>
              </a:ext>
            </a:extLst>
          </p:cNvPr>
          <p:cNvSpPr>
            <a:spLocks noGrp="1"/>
          </p:cNvSpPr>
          <p:nvPr>
            <p:ph type="dt" sz="half" idx="10"/>
          </p:nvPr>
        </p:nvSpPr>
        <p:spPr/>
        <p:txBody>
          <a:bodyPr/>
          <a:lstStyle/>
          <a:p>
            <a:fld id="{452613F9-5559-4E45-B0D5-40A192769A77}" type="datetimeFigureOut">
              <a:rPr lang="en-US" smtClean="0"/>
              <a:t>2/2/21</a:t>
            </a:fld>
            <a:endParaRPr lang="en-US"/>
          </a:p>
        </p:txBody>
      </p:sp>
      <p:sp>
        <p:nvSpPr>
          <p:cNvPr id="5" name="Footer Placeholder 4">
            <a:extLst>
              <a:ext uri="{FF2B5EF4-FFF2-40B4-BE49-F238E27FC236}">
                <a16:creationId xmlns:a16="http://schemas.microsoft.com/office/drawing/2014/main" id="{F8E91B6E-C4A0-464E-A8D0-1150B4DBD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7715C-2FD4-254A-85FA-643A4DBCD759}"/>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3467726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FB4F2-F4A6-D64F-A7AB-83074C474F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B83C0E-4581-CA4E-8E6C-6279EC4A3D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F590AF-6EB6-7B49-B7EF-9E59A916FA54}"/>
              </a:ext>
            </a:extLst>
          </p:cNvPr>
          <p:cNvSpPr>
            <a:spLocks noGrp="1"/>
          </p:cNvSpPr>
          <p:nvPr>
            <p:ph type="dt" sz="half" idx="10"/>
          </p:nvPr>
        </p:nvSpPr>
        <p:spPr/>
        <p:txBody>
          <a:bodyPr/>
          <a:lstStyle/>
          <a:p>
            <a:fld id="{452613F9-5559-4E45-B0D5-40A192769A77}" type="datetimeFigureOut">
              <a:rPr lang="en-US" smtClean="0"/>
              <a:t>2/2/21</a:t>
            </a:fld>
            <a:endParaRPr lang="en-US"/>
          </a:p>
        </p:txBody>
      </p:sp>
      <p:sp>
        <p:nvSpPr>
          <p:cNvPr id="5" name="Footer Placeholder 4">
            <a:extLst>
              <a:ext uri="{FF2B5EF4-FFF2-40B4-BE49-F238E27FC236}">
                <a16:creationId xmlns:a16="http://schemas.microsoft.com/office/drawing/2014/main" id="{8B6F4E4D-EC9F-7D42-A115-787076DD13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33406-16B2-4B48-9B54-1DFE0D18C97D}"/>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10491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FCF59-2C26-594D-A1AD-0B12CBBF5C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7193E7-08E2-5441-861B-8A084F687D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5B199B-F78C-2D4D-B1E5-697E4D439C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056036-A8A4-5E44-BB01-0B6BE3CC4B22}"/>
              </a:ext>
            </a:extLst>
          </p:cNvPr>
          <p:cNvSpPr>
            <a:spLocks noGrp="1"/>
          </p:cNvSpPr>
          <p:nvPr>
            <p:ph type="dt" sz="half" idx="10"/>
          </p:nvPr>
        </p:nvSpPr>
        <p:spPr/>
        <p:txBody>
          <a:bodyPr/>
          <a:lstStyle/>
          <a:p>
            <a:fld id="{452613F9-5559-4E45-B0D5-40A192769A77}" type="datetimeFigureOut">
              <a:rPr lang="en-US" smtClean="0"/>
              <a:t>2/2/21</a:t>
            </a:fld>
            <a:endParaRPr lang="en-US"/>
          </a:p>
        </p:txBody>
      </p:sp>
      <p:sp>
        <p:nvSpPr>
          <p:cNvPr id="6" name="Footer Placeholder 5">
            <a:extLst>
              <a:ext uri="{FF2B5EF4-FFF2-40B4-BE49-F238E27FC236}">
                <a16:creationId xmlns:a16="http://schemas.microsoft.com/office/drawing/2014/main" id="{12659AE6-0989-1D4B-85F8-99EC4D2BD6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2DDBEA-B093-6842-991A-D86430A163EB}"/>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313188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AD9A-2C14-CD48-AA8E-AEDDA4C768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F3CCE4-4BBD-A04E-90E9-FD50FBCBE0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6CB081-5675-A043-B62D-57A9792016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098AB7-6BE7-1C43-90A8-1EE2FB6D6C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1E6500-E4AB-D641-9640-B5C37B50A5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51E7FD-CF9A-4447-921F-2AB7242DC288}"/>
              </a:ext>
            </a:extLst>
          </p:cNvPr>
          <p:cNvSpPr>
            <a:spLocks noGrp="1"/>
          </p:cNvSpPr>
          <p:nvPr>
            <p:ph type="dt" sz="half" idx="10"/>
          </p:nvPr>
        </p:nvSpPr>
        <p:spPr/>
        <p:txBody>
          <a:bodyPr/>
          <a:lstStyle/>
          <a:p>
            <a:fld id="{452613F9-5559-4E45-B0D5-40A192769A77}" type="datetimeFigureOut">
              <a:rPr lang="en-US" smtClean="0"/>
              <a:t>2/2/21</a:t>
            </a:fld>
            <a:endParaRPr lang="en-US"/>
          </a:p>
        </p:txBody>
      </p:sp>
      <p:sp>
        <p:nvSpPr>
          <p:cNvPr id="8" name="Footer Placeholder 7">
            <a:extLst>
              <a:ext uri="{FF2B5EF4-FFF2-40B4-BE49-F238E27FC236}">
                <a16:creationId xmlns:a16="http://schemas.microsoft.com/office/drawing/2014/main" id="{CBE265BE-0F85-BC48-B468-23B0256D2D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1DEBA3-FC2A-3646-A7BF-66B7E5E2E5AC}"/>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3413456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C85AB-8229-9C48-8718-57FF11BC20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F54899-9384-704D-BDD1-790F2FBE145A}"/>
              </a:ext>
            </a:extLst>
          </p:cNvPr>
          <p:cNvSpPr>
            <a:spLocks noGrp="1"/>
          </p:cNvSpPr>
          <p:nvPr>
            <p:ph type="dt" sz="half" idx="10"/>
          </p:nvPr>
        </p:nvSpPr>
        <p:spPr/>
        <p:txBody>
          <a:bodyPr/>
          <a:lstStyle/>
          <a:p>
            <a:fld id="{452613F9-5559-4E45-B0D5-40A192769A77}" type="datetimeFigureOut">
              <a:rPr lang="en-US" smtClean="0"/>
              <a:t>2/2/21</a:t>
            </a:fld>
            <a:endParaRPr lang="en-US"/>
          </a:p>
        </p:txBody>
      </p:sp>
      <p:sp>
        <p:nvSpPr>
          <p:cNvPr id="4" name="Footer Placeholder 3">
            <a:extLst>
              <a:ext uri="{FF2B5EF4-FFF2-40B4-BE49-F238E27FC236}">
                <a16:creationId xmlns:a16="http://schemas.microsoft.com/office/drawing/2014/main" id="{92AC35A1-4612-384D-986C-AE71AA30BD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0A9F8C-6FEB-3E40-AD31-3DB1BF7A5645}"/>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05064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0B1627-FDFA-9E48-B3EF-88F881F9F1FA}"/>
              </a:ext>
            </a:extLst>
          </p:cNvPr>
          <p:cNvSpPr>
            <a:spLocks noGrp="1"/>
          </p:cNvSpPr>
          <p:nvPr>
            <p:ph type="dt" sz="half" idx="10"/>
          </p:nvPr>
        </p:nvSpPr>
        <p:spPr/>
        <p:txBody>
          <a:bodyPr/>
          <a:lstStyle/>
          <a:p>
            <a:fld id="{452613F9-5559-4E45-B0D5-40A192769A77}" type="datetimeFigureOut">
              <a:rPr lang="en-US" smtClean="0"/>
              <a:t>2/2/21</a:t>
            </a:fld>
            <a:endParaRPr lang="en-US"/>
          </a:p>
        </p:txBody>
      </p:sp>
      <p:sp>
        <p:nvSpPr>
          <p:cNvPr id="3" name="Footer Placeholder 2">
            <a:extLst>
              <a:ext uri="{FF2B5EF4-FFF2-40B4-BE49-F238E27FC236}">
                <a16:creationId xmlns:a16="http://schemas.microsoft.com/office/drawing/2014/main" id="{E6EE5EA0-86FF-6D42-821D-E8FCE1A6B6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69B5A7-02CB-4641-96D0-447192A629BF}"/>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3965752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29AB7-84BC-9848-A46B-159C3D2156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F93486-4270-F349-B271-12AB953B39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3B2775-6ADE-9C43-98A2-01C65A1F8B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79372E-A5FC-734C-BCA1-87CE600F7344}"/>
              </a:ext>
            </a:extLst>
          </p:cNvPr>
          <p:cNvSpPr>
            <a:spLocks noGrp="1"/>
          </p:cNvSpPr>
          <p:nvPr>
            <p:ph type="dt" sz="half" idx="10"/>
          </p:nvPr>
        </p:nvSpPr>
        <p:spPr/>
        <p:txBody>
          <a:bodyPr/>
          <a:lstStyle/>
          <a:p>
            <a:fld id="{452613F9-5559-4E45-B0D5-40A192769A77}" type="datetimeFigureOut">
              <a:rPr lang="en-US" smtClean="0"/>
              <a:t>2/2/21</a:t>
            </a:fld>
            <a:endParaRPr lang="en-US"/>
          </a:p>
        </p:txBody>
      </p:sp>
      <p:sp>
        <p:nvSpPr>
          <p:cNvPr id="6" name="Footer Placeholder 5">
            <a:extLst>
              <a:ext uri="{FF2B5EF4-FFF2-40B4-BE49-F238E27FC236}">
                <a16:creationId xmlns:a16="http://schemas.microsoft.com/office/drawing/2014/main" id="{DCBCE260-D36D-9A4E-99F3-30E70D8D91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A11DDF-EFC0-6B49-8406-20EC55306288}"/>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816771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1328F-7D44-3F48-B6AD-DFD73F215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A6645A-56FB-A94B-965E-7BB022A469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ECA1A9-0DC6-644E-9FD0-F810471A3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203876-4BDE-B745-B8EA-8914CC3583FA}"/>
              </a:ext>
            </a:extLst>
          </p:cNvPr>
          <p:cNvSpPr>
            <a:spLocks noGrp="1"/>
          </p:cNvSpPr>
          <p:nvPr>
            <p:ph type="dt" sz="half" idx="10"/>
          </p:nvPr>
        </p:nvSpPr>
        <p:spPr/>
        <p:txBody>
          <a:bodyPr/>
          <a:lstStyle/>
          <a:p>
            <a:fld id="{452613F9-5559-4E45-B0D5-40A192769A77}" type="datetimeFigureOut">
              <a:rPr lang="en-US" smtClean="0"/>
              <a:t>2/2/21</a:t>
            </a:fld>
            <a:endParaRPr lang="en-US"/>
          </a:p>
        </p:txBody>
      </p:sp>
      <p:sp>
        <p:nvSpPr>
          <p:cNvPr id="6" name="Footer Placeholder 5">
            <a:extLst>
              <a:ext uri="{FF2B5EF4-FFF2-40B4-BE49-F238E27FC236}">
                <a16:creationId xmlns:a16="http://schemas.microsoft.com/office/drawing/2014/main" id="{255EB9B8-D9E2-5D43-9EB8-43B126DCAD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A2045-184A-2347-BC56-0C7EC3CE07FB}"/>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108258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9C7B1-57DA-6540-B1E6-CB13896B9D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3C2ED6-538A-3642-B51A-06ABEABC54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2AC4C6-134B-0345-A347-0E38A4C92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2613F9-5559-4E45-B0D5-40A192769A77}" type="datetimeFigureOut">
              <a:rPr lang="en-US" smtClean="0"/>
              <a:t>2/2/21</a:t>
            </a:fld>
            <a:endParaRPr lang="en-US"/>
          </a:p>
        </p:txBody>
      </p:sp>
      <p:sp>
        <p:nvSpPr>
          <p:cNvPr id="5" name="Footer Placeholder 4">
            <a:extLst>
              <a:ext uri="{FF2B5EF4-FFF2-40B4-BE49-F238E27FC236}">
                <a16:creationId xmlns:a16="http://schemas.microsoft.com/office/drawing/2014/main" id="{3D4AC87B-7EFA-B144-9438-9DD8572D1E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AFD83C-D180-3545-A20D-1C4629A881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BBD6AE-91C4-FD40-893E-D04ED85CC1BE}" type="slidenum">
              <a:rPr lang="en-US" smtClean="0"/>
              <a:t>‹#›</a:t>
            </a:fld>
            <a:endParaRPr lang="en-US"/>
          </a:p>
        </p:txBody>
      </p:sp>
    </p:spTree>
    <p:extLst>
      <p:ext uri="{BB962C8B-B14F-4D97-AF65-F5344CB8AC3E}">
        <p14:creationId xmlns:p14="http://schemas.microsoft.com/office/powerpoint/2010/main" val="3346828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BD4CF5-FF35-3140-88C1-B1883DDBCAB1}"/>
              </a:ext>
            </a:extLst>
          </p:cNvPr>
          <p:cNvSpPr>
            <a:spLocks noGrp="1"/>
          </p:cNvSpPr>
          <p:nvPr>
            <p:ph type="ctrTitle"/>
          </p:nvPr>
        </p:nvSpPr>
        <p:spPr>
          <a:xfrm>
            <a:off x="890338" y="640080"/>
            <a:ext cx="3734014" cy="3566160"/>
          </a:xfrm>
        </p:spPr>
        <p:txBody>
          <a:bodyPr anchor="b">
            <a:normAutofit/>
          </a:bodyPr>
          <a:lstStyle/>
          <a:p>
            <a:pPr algn="l"/>
            <a:r>
              <a:rPr lang="en-US" sz="4600" b="1"/>
              <a:t>Nature, the Enjoyer and Consciousness</a:t>
            </a:r>
            <a:br>
              <a:rPr lang="en-US" sz="4600" b="1"/>
            </a:br>
            <a:br>
              <a:rPr lang="en-US" sz="4600"/>
            </a:br>
            <a:r>
              <a:rPr lang="en-US" sz="4600"/>
              <a:t>Chapter 13</a:t>
            </a:r>
          </a:p>
        </p:txBody>
      </p:sp>
      <p:sp>
        <p:nvSpPr>
          <p:cNvPr id="3" name="Subtitle 2">
            <a:extLst>
              <a:ext uri="{FF2B5EF4-FFF2-40B4-BE49-F238E27FC236}">
                <a16:creationId xmlns:a16="http://schemas.microsoft.com/office/drawing/2014/main" id="{87CB3B66-81D9-EB4D-9751-431488BE074A}"/>
              </a:ext>
            </a:extLst>
          </p:cNvPr>
          <p:cNvSpPr>
            <a:spLocks noGrp="1"/>
          </p:cNvSpPr>
          <p:nvPr>
            <p:ph type="subTitle" idx="1"/>
          </p:nvPr>
        </p:nvSpPr>
        <p:spPr>
          <a:xfrm>
            <a:off x="890339" y="4636008"/>
            <a:ext cx="3734014" cy="1572768"/>
          </a:xfrm>
        </p:spPr>
        <p:txBody>
          <a:bodyPr>
            <a:normAutofit/>
          </a:bodyPr>
          <a:lstStyle/>
          <a:p>
            <a:pPr algn="l"/>
            <a:r>
              <a:rPr lang="en-US" dirty="0"/>
              <a:t>Nature, Enjoyer, Field, Knower of Field, Knowledge and Knower of Knowledge</a:t>
            </a:r>
          </a:p>
          <a:p>
            <a:pPr algn="l"/>
            <a:endParaRPr lang="en-US" dirty="0"/>
          </a:p>
        </p:txBody>
      </p:sp>
      <p:sp>
        <p:nvSpPr>
          <p:cNvPr id="73"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ehino smin yatha dehe kaumaram yauvanam jara (Bg 2.13) 1966.03.11 NY by  Vaishnava Das Nrs on SoundCloud - Hear the world's sounds">
            <a:extLst>
              <a:ext uri="{FF2B5EF4-FFF2-40B4-BE49-F238E27FC236}">
                <a16:creationId xmlns:a16="http://schemas.microsoft.com/office/drawing/2014/main" id="{D46290D9-0127-D544-86B9-BE9E589390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30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283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48" name="Rectangle 7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4B28F-F80E-0449-B064-9D6A96027F0B}"/>
              </a:ext>
            </a:extLst>
          </p:cNvPr>
          <p:cNvSpPr>
            <a:spLocks noGrp="1"/>
          </p:cNvSpPr>
          <p:nvPr>
            <p:ph type="title"/>
          </p:nvPr>
        </p:nvSpPr>
        <p:spPr>
          <a:xfrm>
            <a:off x="630936" y="640080"/>
            <a:ext cx="4818888" cy="1481328"/>
          </a:xfrm>
        </p:spPr>
        <p:txBody>
          <a:bodyPr anchor="b">
            <a:normAutofit/>
          </a:bodyPr>
          <a:lstStyle/>
          <a:p>
            <a:r>
              <a:rPr lang="en-US" sz="4200"/>
              <a:t>Five stages of Brahman realization</a:t>
            </a:r>
          </a:p>
        </p:txBody>
      </p:sp>
      <p:sp>
        <p:nvSpPr>
          <p:cNvPr id="614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7455F1-5691-2B46-B7BB-2F2279046807}"/>
              </a:ext>
            </a:extLst>
          </p:cNvPr>
          <p:cNvSpPr>
            <a:spLocks noGrp="1"/>
          </p:cNvSpPr>
          <p:nvPr>
            <p:ph idx="1"/>
          </p:nvPr>
        </p:nvSpPr>
        <p:spPr>
          <a:xfrm>
            <a:off x="630936" y="2660904"/>
            <a:ext cx="4818888" cy="3547872"/>
          </a:xfrm>
        </p:spPr>
        <p:txBody>
          <a:bodyPr anchor="t">
            <a:normAutofit/>
          </a:bodyPr>
          <a:lstStyle/>
          <a:p>
            <a:pPr marL="0"/>
            <a:r>
              <a:rPr lang="en-US" sz="1500" i="1"/>
              <a:t>brahma pucchaṁ pratiṣṭhā  - Taittirīya Upaniṣad</a:t>
            </a:r>
            <a:r>
              <a:rPr lang="en-US" sz="1500"/>
              <a:t> (2.5)</a:t>
            </a:r>
            <a:endParaRPr lang="en-US" sz="1500" i="1"/>
          </a:p>
          <a:p>
            <a:pPr marL="457200" lvl="1"/>
            <a:r>
              <a:rPr lang="en-US" sz="1500" i="1"/>
              <a:t>anna-maya,</a:t>
            </a:r>
            <a:r>
              <a:rPr lang="en-US" sz="1500"/>
              <a:t> dependence upon food for existence</a:t>
            </a:r>
          </a:p>
          <a:p>
            <a:pPr marL="457200" lvl="1"/>
            <a:r>
              <a:rPr lang="en-US" sz="1500" i="1"/>
              <a:t>prāṇa-maya,</a:t>
            </a:r>
            <a:r>
              <a:rPr lang="en-US" sz="1500"/>
              <a:t> one can realize the Absolute Truth in the living symptoms or life forms</a:t>
            </a:r>
          </a:p>
          <a:p>
            <a:pPr marL="457200" lvl="1"/>
            <a:r>
              <a:rPr lang="en-US" sz="1500" i="1"/>
              <a:t>jñāna-maya,</a:t>
            </a:r>
            <a:r>
              <a:rPr lang="en-US" sz="1500"/>
              <a:t> realization extends beyond the living symptoms to the point of thinking, feeling and willing</a:t>
            </a:r>
          </a:p>
          <a:p>
            <a:pPr marL="457200" lvl="1"/>
            <a:r>
              <a:rPr lang="en-US" sz="1500" i="1"/>
              <a:t>vijñāna-maya,</a:t>
            </a:r>
            <a:r>
              <a:rPr lang="en-US" sz="1500"/>
              <a:t> in which the living entity’s mind and life symptoms are distinguished from the living entity himself</a:t>
            </a:r>
          </a:p>
          <a:p>
            <a:pPr marL="457200" lvl="1"/>
            <a:r>
              <a:rPr lang="en-US" sz="1500" i="1"/>
              <a:t>ānanda-maya,</a:t>
            </a:r>
            <a:r>
              <a:rPr lang="en-US" sz="1500"/>
              <a:t> realization of the all-blissful nature</a:t>
            </a:r>
          </a:p>
          <a:p>
            <a:endParaRPr lang="en-US" sz="1500"/>
          </a:p>
        </p:txBody>
      </p:sp>
      <p:pic>
        <p:nvPicPr>
          <p:cNvPr id="6146" name="Picture 2" descr="What are Five Layers (Pancha Kosha) of Human? - Hinduism Stack Exchange">
            <a:extLst>
              <a:ext uri="{FF2B5EF4-FFF2-40B4-BE49-F238E27FC236}">
                <a16:creationId xmlns:a16="http://schemas.microsoft.com/office/drawing/2014/main" id="{8E9062A1-021E-6149-9584-25B7E79297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381887"/>
            <a:ext cx="5458968" cy="409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813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FFCDD23B-75C8-427B-BD08-53C8156CD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2" name="Picture 6" descr="Image result for sudama and krishna">
            <a:extLst>
              <a:ext uri="{FF2B5EF4-FFF2-40B4-BE49-F238E27FC236}">
                <a16:creationId xmlns:a16="http://schemas.microsoft.com/office/drawing/2014/main" id="{29DBEC7D-D452-D44E-8B3A-46CF50C435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745" r="-1" b="17150"/>
          <a:stretch/>
        </p:blipFill>
        <p:spPr bwMode="auto">
          <a:xfrm>
            <a:off x="-1" y="190"/>
            <a:ext cx="8128855" cy="5291194"/>
          </a:xfrm>
          <a:prstGeom prst="rect">
            <a:avLst/>
          </a:prstGeom>
          <a:noFill/>
          <a:extLst>
            <a:ext uri="{909E8E84-426E-40DD-AFC4-6F175D3DCCD1}">
              <a14:hiddenFill xmlns:a14="http://schemas.microsoft.com/office/drawing/2010/main">
                <a:solidFill>
                  <a:srgbClr val="FFFFFF"/>
                </a:solidFill>
              </a14:hiddenFill>
            </a:ext>
          </a:extLst>
        </p:spPr>
      </p:pic>
      <p:sp>
        <p:nvSpPr>
          <p:cNvPr id="141" name="Rectangle 140">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64" y="5282206"/>
            <a:ext cx="12192264" cy="1163844"/>
          </a:xfrm>
          <a:prstGeom prst="rect">
            <a:avLst/>
          </a:prstGeom>
          <a:gradFill>
            <a:gsLst>
              <a:gs pos="28000">
                <a:schemeClr val="accent1">
                  <a:lumMod val="75000"/>
                  <a:alpha val="11000"/>
                </a:schemeClr>
              </a:gs>
              <a:gs pos="100000">
                <a:srgbClr val="000000">
                  <a:alpha val="77000"/>
                </a:srgb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4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282206"/>
            <a:ext cx="12191998" cy="1586485"/>
          </a:xfrm>
          <a:prstGeom prst="rect">
            <a:avLst/>
          </a:prstGeom>
          <a:gradFill>
            <a:gsLst>
              <a:gs pos="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F9456A-622F-D343-9935-135FCD03DA9B}"/>
              </a:ext>
            </a:extLst>
          </p:cNvPr>
          <p:cNvSpPr>
            <a:spLocks noGrp="1"/>
          </p:cNvSpPr>
          <p:nvPr>
            <p:ph type="title"/>
          </p:nvPr>
        </p:nvSpPr>
        <p:spPr>
          <a:xfrm>
            <a:off x="699715" y="5635366"/>
            <a:ext cx="7091299" cy="898581"/>
          </a:xfrm>
        </p:spPr>
        <p:txBody>
          <a:bodyPr vert="horz" lIns="91440" tIns="45720" rIns="91440" bIns="45720" rtlCol="0" anchor="ctr">
            <a:normAutofit/>
          </a:bodyPr>
          <a:lstStyle/>
          <a:p>
            <a:r>
              <a:rPr lang="en-US" sz="4000" kern="1200">
                <a:solidFill>
                  <a:srgbClr val="FFFFFF"/>
                </a:solidFill>
                <a:latin typeface="+mj-lt"/>
                <a:ea typeface="+mj-ea"/>
                <a:cs typeface="+mj-cs"/>
              </a:rPr>
              <a:t>Krishna and Sudama</a:t>
            </a:r>
          </a:p>
        </p:txBody>
      </p:sp>
      <p:sp>
        <p:nvSpPr>
          <p:cNvPr id="145" name="Rectangle 14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5282206"/>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0" name="Picture 4" descr="Image result for sudama and krishna">
            <a:extLst>
              <a:ext uri="{FF2B5EF4-FFF2-40B4-BE49-F238E27FC236}">
                <a16:creationId xmlns:a16="http://schemas.microsoft.com/office/drawing/2014/main" id="{285EA05A-3A4C-9A40-97AB-272CAEEC0907}"/>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0599" r="11058" b="-3"/>
          <a:stretch/>
        </p:blipFill>
        <p:spPr bwMode="auto">
          <a:xfrm>
            <a:off x="8128856" y="1"/>
            <a:ext cx="4063143" cy="5291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212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FFCDD23B-75C8-427B-BD08-53C8156CD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Image result for Maharaj Parikshit and Sukadeva goswami">
            <a:extLst>
              <a:ext uri="{FF2B5EF4-FFF2-40B4-BE49-F238E27FC236}">
                <a16:creationId xmlns:a16="http://schemas.microsoft.com/office/drawing/2014/main" id="{983CDEE6-A432-7B40-8CA9-28CC8B41770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740" r="-1" b="-1"/>
          <a:stretch/>
        </p:blipFill>
        <p:spPr bwMode="auto">
          <a:xfrm>
            <a:off x="-1" y="190"/>
            <a:ext cx="8128855" cy="5291194"/>
          </a:xfrm>
          <a:prstGeom prst="rect">
            <a:avLst/>
          </a:prstGeom>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64" y="5282206"/>
            <a:ext cx="12192264" cy="1163844"/>
          </a:xfrm>
          <a:prstGeom prst="rect">
            <a:avLst/>
          </a:prstGeom>
          <a:gradFill>
            <a:gsLst>
              <a:gs pos="28000">
                <a:schemeClr val="accent1">
                  <a:lumMod val="75000"/>
                  <a:alpha val="11000"/>
                </a:schemeClr>
              </a:gs>
              <a:gs pos="100000">
                <a:srgbClr val="000000">
                  <a:alpha val="77000"/>
                </a:srgb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282206"/>
            <a:ext cx="12191998" cy="1586485"/>
          </a:xfrm>
          <a:prstGeom prst="rect">
            <a:avLst/>
          </a:prstGeom>
          <a:gradFill>
            <a:gsLst>
              <a:gs pos="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F4C0D3-BD5C-8F45-9E73-9CC2426229B3}"/>
              </a:ext>
            </a:extLst>
          </p:cNvPr>
          <p:cNvSpPr>
            <a:spLocks noGrp="1"/>
          </p:cNvSpPr>
          <p:nvPr>
            <p:ph type="title"/>
          </p:nvPr>
        </p:nvSpPr>
        <p:spPr>
          <a:xfrm>
            <a:off x="699715" y="5635366"/>
            <a:ext cx="7091299" cy="898581"/>
          </a:xfrm>
        </p:spPr>
        <p:txBody>
          <a:bodyPr vert="horz" lIns="91440" tIns="45720" rIns="91440" bIns="45720" rtlCol="0" anchor="ctr">
            <a:normAutofit/>
          </a:bodyPr>
          <a:lstStyle/>
          <a:p>
            <a:r>
              <a:rPr lang="en-US" sz="3400" kern="1200">
                <a:solidFill>
                  <a:srgbClr val="FFFFFF"/>
                </a:solidFill>
                <a:latin typeface="+mj-lt"/>
                <a:ea typeface="+mj-ea"/>
                <a:cs typeface="+mj-cs"/>
              </a:rPr>
              <a:t>Maharaj Parikshit hears Krishna Katha </a:t>
            </a:r>
          </a:p>
        </p:txBody>
      </p:sp>
      <p:sp>
        <p:nvSpPr>
          <p:cNvPr id="81" name="Rectangle 80">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5282206"/>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4" name="Picture 4" descr="Image result for Maharaj Parikshit and Sukadeva goswami">
            <a:extLst>
              <a:ext uri="{FF2B5EF4-FFF2-40B4-BE49-F238E27FC236}">
                <a16:creationId xmlns:a16="http://schemas.microsoft.com/office/drawing/2014/main" id="{1B71BE83-F2DE-6E45-9E1F-C6C4882F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862" r="1" b="1"/>
          <a:stretch/>
        </p:blipFill>
        <p:spPr bwMode="auto">
          <a:xfrm>
            <a:off x="8128856" y="1"/>
            <a:ext cx="4063143" cy="5291384"/>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991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056B0-D42E-8848-BE8B-C96D3CC784B6}"/>
              </a:ext>
            </a:extLst>
          </p:cNvPr>
          <p:cNvSpPr>
            <a:spLocks noGrp="1"/>
          </p:cNvSpPr>
          <p:nvPr>
            <p:ph type="title"/>
          </p:nvPr>
        </p:nvSpPr>
        <p:spPr>
          <a:xfrm>
            <a:off x="701040" y="502021"/>
            <a:ext cx="5862883" cy="566491"/>
          </a:xfrm>
        </p:spPr>
        <p:txBody>
          <a:bodyPr anchor="b">
            <a:normAutofit fontScale="90000"/>
          </a:bodyPr>
          <a:lstStyle/>
          <a:p>
            <a:r>
              <a:rPr lang="en-US" sz="4000" dirty="0"/>
              <a:t>Take Home Points</a:t>
            </a:r>
          </a:p>
        </p:txBody>
      </p:sp>
      <p:sp>
        <p:nvSpPr>
          <p:cNvPr id="3" name="Content Placeholder 2">
            <a:extLst>
              <a:ext uri="{FF2B5EF4-FFF2-40B4-BE49-F238E27FC236}">
                <a16:creationId xmlns:a16="http://schemas.microsoft.com/office/drawing/2014/main" id="{661395C3-BF33-304A-90C4-5FBF0B124759}"/>
              </a:ext>
            </a:extLst>
          </p:cNvPr>
          <p:cNvSpPr>
            <a:spLocks noGrp="1"/>
          </p:cNvSpPr>
          <p:nvPr>
            <p:ph idx="1"/>
          </p:nvPr>
        </p:nvSpPr>
        <p:spPr>
          <a:xfrm>
            <a:off x="489125" y="1466498"/>
            <a:ext cx="5983593" cy="4443447"/>
          </a:xfrm>
        </p:spPr>
        <p:txBody>
          <a:bodyPr anchor="t">
            <a:normAutofit/>
          </a:bodyPr>
          <a:lstStyle/>
          <a:p>
            <a:r>
              <a:rPr lang="en-US" sz="2000" dirty="0"/>
              <a:t>Knowledge means three things : two birds in a tree</a:t>
            </a:r>
          </a:p>
          <a:p>
            <a:pPr lvl="1"/>
            <a:r>
              <a:rPr lang="en-US" sz="1600" dirty="0"/>
              <a:t>Field of activity, Occupier and Owner</a:t>
            </a:r>
          </a:p>
          <a:p>
            <a:pPr lvl="1"/>
            <a:r>
              <a:rPr lang="en-US" sz="1600" dirty="0"/>
              <a:t>Land : Occupier : Government :: Body : Soul : </a:t>
            </a:r>
            <a:r>
              <a:rPr lang="en-US" sz="1600" dirty="0" err="1"/>
              <a:t>Supersoul</a:t>
            </a:r>
            <a:endParaRPr lang="en-US" sz="1600" dirty="0"/>
          </a:p>
          <a:p>
            <a:r>
              <a:rPr lang="en-US" sz="2000" dirty="0"/>
              <a:t>  We have a choice </a:t>
            </a:r>
          </a:p>
          <a:p>
            <a:pPr lvl="1"/>
            <a:r>
              <a:rPr lang="en-US" sz="1600" dirty="0"/>
              <a:t>Go after sense enjoyment and remain miserable go-das</a:t>
            </a:r>
          </a:p>
          <a:p>
            <a:pPr lvl="1"/>
            <a:r>
              <a:rPr lang="en-US" sz="1600" b="1" dirty="0"/>
              <a:t>Serve Krishna</a:t>
            </a:r>
            <a:r>
              <a:rPr lang="en-US" sz="1600" dirty="0"/>
              <a:t> and become happy Goswami </a:t>
            </a:r>
          </a:p>
          <a:p>
            <a:r>
              <a:rPr lang="en-US" sz="2000" dirty="0"/>
              <a:t>Human Body is very </a:t>
            </a:r>
            <a:r>
              <a:rPr lang="en-US" sz="2000" b="1" dirty="0"/>
              <a:t>rare</a:t>
            </a:r>
          </a:p>
          <a:p>
            <a:pPr lvl="1"/>
            <a:r>
              <a:rPr lang="en-US" sz="1600" dirty="0"/>
              <a:t>Take this opportunity to do DS and regulate sense enjoyment</a:t>
            </a:r>
          </a:p>
          <a:p>
            <a:pPr lvl="1"/>
            <a:r>
              <a:rPr lang="en-US" sz="1600" dirty="0"/>
              <a:t>Death is inevitable – Parikshit Maharaj – BG 10.9</a:t>
            </a:r>
          </a:p>
          <a:p>
            <a:r>
              <a:rPr lang="en-US" sz="2000" dirty="0"/>
              <a:t>Learn with </a:t>
            </a:r>
            <a:r>
              <a:rPr lang="en-US" sz="2000" b="1" dirty="0"/>
              <a:t>cool</a:t>
            </a:r>
            <a:r>
              <a:rPr lang="en-US" sz="2000" dirty="0"/>
              <a:t> brain </a:t>
            </a:r>
            <a:r>
              <a:rPr lang="en-US" sz="2000" b="1" dirty="0"/>
              <a:t>who</a:t>
            </a:r>
            <a:r>
              <a:rPr lang="en-US" sz="2000" dirty="0"/>
              <a:t> we are and what its </a:t>
            </a:r>
            <a:r>
              <a:rPr lang="en-US" sz="2000" b="1" dirty="0"/>
              <a:t>purpose</a:t>
            </a:r>
            <a:r>
              <a:rPr lang="en-US" sz="2000" dirty="0"/>
              <a:t>.</a:t>
            </a:r>
          </a:p>
          <a:p>
            <a:pPr lvl="1"/>
            <a:r>
              <a:rPr lang="en-US" sz="1600" dirty="0"/>
              <a:t>Krishna is so kind – accepts little love  - Sudama story</a:t>
            </a:r>
          </a:p>
          <a:p>
            <a:pPr lvl="1"/>
            <a:r>
              <a:rPr lang="en-US" sz="1600" dirty="0"/>
              <a:t>Transform material actions into devotional service   </a:t>
            </a:r>
          </a:p>
          <a:p>
            <a:pPr lvl="1"/>
            <a:r>
              <a:rPr lang="en-US" sz="1600" dirty="0"/>
              <a:t>Chant and </a:t>
            </a:r>
            <a:r>
              <a:rPr lang="en-US" sz="1600"/>
              <a:t>be happy</a:t>
            </a:r>
            <a:endParaRPr lang="en-US" sz="2000" dirty="0"/>
          </a:p>
          <a:p>
            <a:pPr marL="457200" lvl="1" indent="0">
              <a:buNone/>
            </a:pPr>
            <a:endParaRPr lang="en-US" sz="2000" dirty="0"/>
          </a:p>
          <a:p>
            <a:endParaRPr lang="en-US" sz="2000" dirty="0"/>
          </a:p>
          <a:p>
            <a:endParaRPr lang="en-US" sz="2000" dirty="0"/>
          </a:p>
          <a:p>
            <a:endParaRPr lang="en-US" sz="2000" dirty="0"/>
          </a:p>
        </p:txBody>
      </p:sp>
      <p:pic>
        <p:nvPicPr>
          <p:cNvPr id="4" name="Picture 2" descr="dehino smin yatha dehe kaumaram yauvanam jara (Bg 2.13) 1966.03.11 NY by  Vaishnava Das Nrs on SoundCloud - Hear the world's sounds">
            <a:extLst>
              <a:ext uri="{FF2B5EF4-FFF2-40B4-BE49-F238E27FC236}">
                <a16:creationId xmlns:a16="http://schemas.microsoft.com/office/drawing/2014/main" id="{7E95DB45-106C-434E-8875-2CDDCBF4FF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2"/>
          <a:stretch/>
        </p:blipFill>
        <p:spPr bwMode="auto">
          <a:xfrm>
            <a:off x="7047513" y="975645"/>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3631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53532F-D87F-074D-BB33-458247324CCF}"/>
              </a:ext>
            </a:extLst>
          </p:cNvPr>
          <p:cNvSpPr>
            <a:spLocks noGrp="1"/>
          </p:cNvSpPr>
          <p:nvPr>
            <p:ph type="title"/>
          </p:nvPr>
        </p:nvSpPr>
        <p:spPr>
          <a:xfrm>
            <a:off x="1452656" y="1444741"/>
            <a:ext cx="9357865" cy="1041901"/>
          </a:xfrm>
        </p:spPr>
        <p:txBody>
          <a:bodyPr vert="horz" lIns="91440" tIns="45720" rIns="91440" bIns="45720" rtlCol="0" anchor="ctr">
            <a:normAutofit/>
          </a:bodyPr>
          <a:lstStyle/>
          <a:p>
            <a:r>
              <a:rPr lang="en-US" sz="1600" kern="1200" dirty="0">
                <a:solidFill>
                  <a:schemeClr val="tx1"/>
                </a:solidFill>
                <a:latin typeface="+mj-lt"/>
                <a:ea typeface="+mj-ea"/>
                <a:cs typeface="+mj-cs"/>
              </a:rPr>
              <a:t>Arjuna said:</a:t>
            </a:r>
            <a:r>
              <a:rPr lang="en-US" sz="1600" b="1" kern="1200" dirty="0">
                <a:solidFill>
                  <a:schemeClr val="tx1"/>
                </a:solidFill>
                <a:latin typeface="+mj-lt"/>
                <a:ea typeface="+mj-ea"/>
                <a:cs typeface="+mj-cs"/>
              </a:rPr>
              <a:t> O my dear </a:t>
            </a:r>
            <a:r>
              <a:rPr lang="en-US" sz="1600" b="1" kern="1200" dirty="0" err="1">
                <a:solidFill>
                  <a:schemeClr val="tx1"/>
                </a:solidFill>
                <a:latin typeface="+mj-lt"/>
                <a:ea typeface="+mj-ea"/>
                <a:cs typeface="+mj-cs"/>
              </a:rPr>
              <a:t>Kṛṣṇa</a:t>
            </a:r>
            <a:r>
              <a:rPr lang="en-US" sz="1600" b="1" kern="1200" dirty="0">
                <a:solidFill>
                  <a:schemeClr val="tx1"/>
                </a:solidFill>
                <a:latin typeface="+mj-lt"/>
                <a:ea typeface="+mj-ea"/>
                <a:cs typeface="+mj-cs"/>
              </a:rPr>
              <a:t>, I wish to know about </a:t>
            </a:r>
            <a:r>
              <a:rPr lang="en-US" sz="1600" b="1" kern="1200" dirty="0" err="1">
                <a:solidFill>
                  <a:schemeClr val="tx1"/>
                </a:solidFill>
                <a:latin typeface="+mj-lt"/>
                <a:ea typeface="+mj-ea"/>
                <a:cs typeface="+mj-cs"/>
              </a:rPr>
              <a:t>prakṛti</a:t>
            </a:r>
            <a:r>
              <a:rPr lang="en-US" sz="1600" b="1" kern="1200" dirty="0">
                <a:solidFill>
                  <a:schemeClr val="tx1"/>
                </a:solidFill>
                <a:latin typeface="+mj-lt"/>
                <a:ea typeface="+mj-ea"/>
                <a:cs typeface="+mj-cs"/>
              </a:rPr>
              <a:t> [nature], </a:t>
            </a:r>
            <a:r>
              <a:rPr lang="en-US" sz="1600" b="1" kern="1200" dirty="0" err="1">
                <a:solidFill>
                  <a:schemeClr val="tx1"/>
                </a:solidFill>
                <a:latin typeface="+mj-lt"/>
                <a:ea typeface="+mj-ea"/>
                <a:cs typeface="+mj-cs"/>
              </a:rPr>
              <a:t>puruṣa</a:t>
            </a:r>
            <a:r>
              <a:rPr lang="en-US" sz="1600" b="1" kern="1200" dirty="0">
                <a:solidFill>
                  <a:schemeClr val="tx1"/>
                </a:solidFill>
                <a:latin typeface="+mj-lt"/>
                <a:ea typeface="+mj-ea"/>
                <a:cs typeface="+mj-cs"/>
              </a:rPr>
              <a:t> [the enjoyer], and the field and the knower of the field, and of knowledge and the object of knowledge. </a:t>
            </a:r>
            <a:br>
              <a:rPr lang="en-US" sz="1600" b="1" kern="1200" dirty="0">
                <a:solidFill>
                  <a:schemeClr val="tx1"/>
                </a:solidFill>
                <a:latin typeface="+mj-lt"/>
                <a:ea typeface="+mj-ea"/>
                <a:cs typeface="+mj-cs"/>
              </a:rPr>
            </a:br>
            <a:r>
              <a:rPr lang="en-US" sz="1600" kern="1200" dirty="0">
                <a:solidFill>
                  <a:schemeClr val="tx1"/>
                </a:solidFill>
                <a:latin typeface="+mj-lt"/>
                <a:ea typeface="+mj-ea"/>
                <a:cs typeface="+mj-cs"/>
              </a:rPr>
              <a:t>The Supreme Personality of Godhead said:</a:t>
            </a:r>
            <a:r>
              <a:rPr lang="en-US" sz="1600" b="1" kern="1200" dirty="0">
                <a:solidFill>
                  <a:schemeClr val="tx1"/>
                </a:solidFill>
                <a:latin typeface="+mj-lt"/>
                <a:ea typeface="+mj-ea"/>
                <a:cs typeface="+mj-cs"/>
              </a:rPr>
              <a:t> This body, O son of </a:t>
            </a:r>
            <a:r>
              <a:rPr lang="en-US" sz="1600" b="1" kern="1200" dirty="0" err="1">
                <a:solidFill>
                  <a:schemeClr val="tx1"/>
                </a:solidFill>
                <a:latin typeface="+mj-lt"/>
                <a:ea typeface="+mj-ea"/>
                <a:cs typeface="+mj-cs"/>
              </a:rPr>
              <a:t>Kuntī</a:t>
            </a:r>
            <a:r>
              <a:rPr lang="en-US" sz="1600" b="1" kern="1200" dirty="0">
                <a:solidFill>
                  <a:schemeClr val="tx1"/>
                </a:solidFill>
                <a:latin typeface="+mj-lt"/>
                <a:ea typeface="+mj-ea"/>
                <a:cs typeface="+mj-cs"/>
              </a:rPr>
              <a:t>, is called the field, and one who knows this body is called the knower of the field. [BG 13.1-2]</a:t>
            </a:r>
          </a:p>
        </p:txBody>
      </p:sp>
      <p:sp>
        <p:nvSpPr>
          <p:cNvPr id="3" name="Content Placeholder 2">
            <a:extLst>
              <a:ext uri="{FF2B5EF4-FFF2-40B4-BE49-F238E27FC236}">
                <a16:creationId xmlns:a16="http://schemas.microsoft.com/office/drawing/2014/main" id="{CB3D34FC-E9AF-5545-97FE-8EA0D5466857}"/>
              </a:ext>
            </a:extLst>
          </p:cNvPr>
          <p:cNvSpPr>
            <a:spLocks noGrp="1"/>
          </p:cNvSpPr>
          <p:nvPr>
            <p:ph idx="1"/>
          </p:nvPr>
        </p:nvSpPr>
        <p:spPr>
          <a:xfrm>
            <a:off x="1452656" y="2701427"/>
            <a:ext cx="4483324" cy="2699968"/>
          </a:xfrm>
        </p:spPr>
        <p:txBody>
          <a:bodyPr vert="horz" lIns="91440" tIns="45720" rIns="91440" bIns="45720" rtlCol="0">
            <a:normAutofit/>
          </a:bodyPr>
          <a:lstStyle/>
          <a:p>
            <a:r>
              <a:rPr lang="en-US" sz="1600" i="1"/>
              <a:t>Arjuna said</a:t>
            </a:r>
            <a:br>
              <a:rPr lang="en-US" sz="1600" i="1"/>
            </a:br>
            <a:r>
              <a:rPr lang="en-US" sz="1600" i="1"/>
              <a:t>nature and also enjoyer</a:t>
            </a:r>
            <a:br>
              <a:rPr lang="en-US" sz="1600" i="1"/>
            </a:br>
            <a:r>
              <a:rPr lang="en-US" sz="1600" i="1"/>
              <a:t>field and knower of the field</a:t>
            </a:r>
            <a:br>
              <a:rPr lang="en-US" sz="1600" i="1"/>
            </a:br>
            <a:r>
              <a:rPr lang="en-US" sz="1600" i="1"/>
              <a:t>all this I certainly wish to know</a:t>
            </a:r>
            <a:br>
              <a:rPr lang="en-US" sz="1600" i="1"/>
            </a:br>
            <a:r>
              <a:rPr lang="en-US" sz="1600" i="1"/>
              <a:t>knowledge and object of knowledge O Keśava</a:t>
            </a:r>
            <a:endParaRPr lang="en-US" sz="1600"/>
          </a:p>
          <a:p>
            <a:r>
              <a:rPr lang="en-US" sz="1600" i="1"/>
              <a:t>śrī-bhagavān said</a:t>
            </a:r>
            <a:br>
              <a:rPr lang="en-US" sz="1600" i="1"/>
            </a:br>
            <a:r>
              <a:rPr lang="en-US" sz="1600" i="1"/>
              <a:t>This body O son of Kunti</a:t>
            </a:r>
            <a:br>
              <a:rPr lang="en-US" sz="1600" i="1"/>
            </a:br>
            <a:r>
              <a:rPr lang="en-US" sz="1600" i="1"/>
              <a:t>Is called field</a:t>
            </a:r>
            <a:br>
              <a:rPr lang="en-US" sz="1600" i="1"/>
            </a:br>
            <a:r>
              <a:rPr lang="en-US" sz="1600" i="1"/>
              <a:t>One who knows this is called</a:t>
            </a:r>
            <a:br>
              <a:rPr lang="en-US" sz="1600" i="1"/>
            </a:br>
            <a:r>
              <a:rPr lang="en-US" sz="1600" i="1"/>
              <a:t>the knower of the field by those who know this</a:t>
            </a:r>
            <a:br>
              <a:rPr lang="en-US" sz="1600"/>
            </a:br>
            <a:endParaRPr lang="en-US" sz="1600"/>
          </a:p>
          <a:p>
            <a:pPr marL="0"/>
            <a:endParaRPr lang="en-US" sz="1600"/>
          </a:p>
        </p:txBody>
      </p:sp>
      <p:sp>
        <p:nvSpPr>
          <p:cNvPr id="4" name="Content Placeholder 2">
            <a:extLst>
              <a:ext uri="{FF2B5EF4-FFF2-40B4-BE49-F238E27FC236}">
                <a16:creationId xmlns:a16="http://schemas.microsoft.com/office/drawing/2014/main" id="{26A32B79-6950-A64D-9283-70BD6F0C6F44}"/>
              </a:ext>
            </a:extLst>
          </p:cNvPr>
          <p:cNvSpPr txBox="1">
            <a:spLocks/>
          </p:cNvSpPr>
          <p:nvPr/>
        </p:nvSpPr>
        <p:spPr>
          <a:xfrm>
            <a:off x="6256020" y="2701427"/>
            <a:ext cx="4554501" cy="2699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i="1"/>
              <a:t>arjuna uvāca</a:t>
            </a:r>
            <a:br>
              <a:rPr lang="en-US" sz="1600" i="1"/>
            </a:br>
            <a:r>
              <a:rPr lang="en-US" sz="1600" i="1"/>
              <a:t>prakṛtiṁ puruṣaṁ caiva</a:t>
            </a:r>
            <a:br>
              <a:rPr lang="en-US" sz="1600" i="1"/>
            </a:br>
            <a:r>
              <a:rPr lang="en-US" sz="1600" i="1"/>
              <a:t>kṣetraṁ kṣetra-jñam eva ca</a:t>
            </a:r>
            <a:br>
              <a:rPr lang="en-US" sz="1600" i="1"/>
            </a:br>
            <a:r>
              <a:rPr lang="en-US" sz="1600" i="1"/>
              <a:t>etad veditum icchāmi</a:t>
            </a:r>
            <a:br>
              <a:rPr lang="en-US" sz="1600" i="1"/>
            </a:br>
            <a:r>
              <a:rPr lang="en-US" sz="1600" i="1"/>
              <a:t>jñānaṁ jñeyaṁ ca keśava</a:t>
            </a:r>
            <a:endParaRPr lang="en-US" sz="1600"/>
          </a:p>
          <a:p>
            <a:r>
              <a:rPr lang="en-US" sz="1600" i="1"/>
              <a:t>śrī-bhagavān uvāca</a:t>
            </a:r>
            <a:br>
              <a:rPr lang="en-US" sz="1600" i="1"/>
            </a:br>
            <a:r>
              <a:rPr lang="en-US" sz="1600" i="1"/>
              <a:t>idaṁ śarīraṁ kaunteya</a:t>
            </a:r>
            <a:br>
              <a:rPr lang="en-US" sz="1600" i="1"/>
            </a:br>
            <a:r>
              <a:rPr lang="en-US" sz="1600" i="1"/>
              <a:t>kṣetram ity abhidhīyate</a:t>
            </a:r>
            <a:br>
              <a:rPr lang="en-US" sz="1600" i="1"/>
            </a:br>
            <a:r>
              <a:rPr lang="en-US" sz="1600" i="1"/>
              <a:t>etad yo vetti taṁ prāhuḥ</a:t>
            </a:r>
            <a:br>
              <a:rPr lang="en-US" sz="1600" i="1"/>
            </a:br>
            <a:r>
              <a:rPr lang="en-US" sz="1600" i="1"/>
              <a:t>kṣetra-jña iti tad-vidaḥ</a:t>
            </a:r>
            <a:br>
              <a:rPr lang="en-US" sz="1600"/>
            </a:br>
            <a:endParaRPr lang="en-US" sz="1600"/>
          </a:p>
          <a:p>
            <a:pPr marL="0"/>
            <a:endParaRPr lang="en-US" sz="1600"/>
          </a:p>
        </p:txBody>
      </p:sp>
    </p:spTree>
    <p:extLst>
      <p:ext uri="{BB962C8B-B14F-4D97-AF65-F5344CB8AC3E}">
        <p14:creationId xmlns:p14="http://schemas.microsoft.com/office/powerpoint/2010/main" val="2845357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92796F-1199-1D47-9B21-247C41B8B000}"/>
              </a:ext>
            </a:extLst>
          </p:cNvPr>
          <p:cNvSpPr>
            <a:spLocks noGrp="1"/>
          </p:cNvSpPr>
          <p:nvPr>
            <p:ph type="title"/>
          </p:nvPr>
        </p:nvSpPr>
        <p:spPr>
          <a:xfrm>
            <a:off x="5297762" y="329184"/>
            <a:ext cx="6251110" cy="1783080"/>
          </a:xfrm>
        </p:spPr>
        <p:txBody>
          <a:bodyPr anchor="b">
            <a:normAutofit/>
          </a:bodyPr>
          <a:lstStyle/>
          <a:p>
            <a:r>
              <a:rPr lang="en-US" sz="5400"/>
              <a:t>Field vs. Farmer</a:t>
            </a:r>
            <a:endParaRPr lang="en-US" sz="5400" dirty="0"/>
          </a:p>
        </p:txBody>
      </p:sp>
      <p:pic>
        <p:nvPicPr>
          <p:cNvPr id="2052" name="Picture 4" descr="Robots to help farmers water agricultural fields in Telangana- The New  Indian Express">
            <a:extLst>
              <a:ext uri="{FF2B5EF4-FFF2-40B4-BE49-F238E27FC236}">
                <a16:creationId xmlns:a16="http://schemas.microsoft.com/office/drawing/2014/main" id="{5C90E7F0-C8B5-434A-BFA7-EB8CAC1783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303" r="28365" b="-1"/>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06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FA49E71-6BB4-BF4B-96A0-6D9F2A084812}"/>
              </a:ext>
            </a:extLst>
          </p:cNvPr>
          <p:cNvSpPr>
            <a:spLocks noGrp="1"/>
          </p:cNvSpPr>
          <p:nvPr>
            <p:ph idx="1"/>
          </p:nvPr>
        </p:nvSpPr>
        <p:spPr>
          <a:xfrm>
            <a:off x="5297762" y="2706624"/>
            <a:ext cx="6251110" cy="3483864"/>
          </a:xfrm>
        </p:spPr>
        <p:txBody>
          <a:bodyPr>
            <a:normAutofit/>
          </a:bodyPr>
          <a:lstStyle/>
          <a:p>
            <a:r>
              <a:rPr lang="en-US" sz="1500"/>
              <a:t>Seen and Seer, Apartment  vs Resident</a:t>
            </a:r>
          </a:p>
          <a:p>
            <a:r>
              <a:rPr lang="en-US" sz="1500"/>
              <a:t>Knower of Body - who does not identify with the body </a:t>
            </a:r>
          </a:p>
          <a:p>
            <a:r>
              <a:rPr lang="en-US" sz="1500"/>
              <a:t>Simple to understand - BG 2.13 </a:t>
            </a:r>
            <a:r>
              <a:rPr lang="en-US" sz="1500" i="1"/>
              <a:t>dehino ’smin</a:t>
            </a:r>
          </a:p>
          <a:p>
            <a:r>
              <a:rPr lang="en-US" sz="1500"/>
              <a:t>Garment vs Body – BG 2.22 </a:t>
            </a:r>
            <a:r>
              <a:rPr lang="en-US" sz="1500" i="1"/>
              <a:t>vāsāṁsi jīrṇāni </a:t>
            </a:r>
          </a:p>
          <a:p>
            <a:r>
              <a:rPr lang="en-US" sz="1500" i="1"/>
              <a:t>BG 1-6 -&gt; knower of the body </a:t>
            </a:r>
          </a:p>
          <a:p>
            <a:r>
              <a:rPr lang="en-US" sz="1500" i="1"/>
              <a:t>BG 7-12 -&gt; Superiority of SPG and relationship between soul and SPG</a:t>
            </a:r>
          </a:p>
          <a:p>
            <a:r>
              <a:rPr lang="en-US" sz="1500" i="1"/>
              <a:t>BG 13-18 -&gt; how living entity comes in contact with material nature and starts to relate with matter and how he is delivered by various ways</a:t>
            </a:r>
          </a:p>
          <a:p>
            <a:pPr lvl="1"/>
            <a:r>
              <a:rPr lang="en-US" sz="1500" i="1"/>
              <a:t>karma – fruitive activity</a:t>
            </a:r>
          </a:p>
          <a:p>
            <a:pPr lvl="1"/>
            <a:r>
              <a:rPr lang="en-US" sz="1500" i="1"/>
              <a:t>gyana – cultivation of knowledge</a:t>
            </a:r>
          </a:p>
          <a:p>
            <a:pPr lvl="1"/>
            <a:r>
              <a:rPr lang="en-US" sz="1500" i="1"/>
              <a:t>bhakti – devotional service</a:t>
            </a:r>
          </a:p>
          <a:p>
            <a:endParaRPr lang="en-US" sz="1500" i="1"/>
          </a:p>
          <a:p>
            <a:endParaRPr lang="en-US" sz="1500" i="1" dirty="0"/>
          </a:p>
        </p:txBody>
      </p:sp>
    </p:spTree>
    <p:extLst>
      <p:ext uri="{BB962C8B-B14F-4D97-AF65-F5344CB8AC3E}">
        <p14:creationId xmlns:p14="http://schemas.microsoft.com/office/powerpoint/2010/main" val="2084609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53532F-D87F-074D-BB33-458247324CCF}"/>
              </a:ext>
            </a:extLst>
          </p:cNvPr>
          <p:cNvSpPr>
            <a:spLocks noGrp="1"/>
          </p:cNvSpPr>
          <p:nvPr>
            <p:ph type="title"/>
          </p:nvPr>
        </p:nvSpPr>
        <p:spPr>
          <a:xfrm>
            <a:off x="1452656" y="1444741"/>
            <a:ext cx="9357865" cy="1041901"/>
          </a:xfrm>
        </p:spPr>
        <p:txBody>
          <a:bodyPr vert="horz" lIns="91440" tIns="45720" rIns="91440" bIns="45720" rtlCol="0" anchor="ctr">
            <a:normAutofit/>
          </a:bodyPr>
          <a:lstStyle/>
          <a:p>
            <a:r>
              <a:rPr lang="en-US" sz="2200" b="1" kern="1200" dirty="0">
                <a:solidFill>
                  <a:schemeClr val="tx1"/>
                </a:solidFill>
                <a:latin typeface="+mj-lt"/>
                <a:ea typeface="+mj-ea"/>
                <a:cs typeface="+mj-cs"/>
              </a:rPr>
              <a:t>O scion of Bharata, you should understand that I am also the knower in all bodies, and to understand this body and its knower is called knowledge. That is My opinion. [BG 13.3]</a:t>
            </a:r>
          </a:p>
        </p:txBody>
      </p:sp>
      <p:sp>
        <p:nvSpPr>
          <p:cNvPr id="3" name="Content Placeholder 2">
            <a:extLst>
              <a:ext uri="{FF2B5EF4-FFF2-40B4-BE49-F238E27FC236}">
                <a16:creationId xmlns:a16="http://schemas.microsoft.com/office/drawing/2014/main" id="{CB3D34FC-E9AF-5545-97FE-8EA0D5466857}"/>
              </a:ext>
            </a:extLst>
          </p:cNvPr>
          <p:cNvSpPr>
            <a:spLocks noGrp="1"/>
          </p:cNvSpPr>
          <p:nvPr>
            <p:ph idx="1"/>
          </p:nvPr>
        </p:nvSpPr>
        <p:spPr>
          <a:xfrm>
            <a:off x="1452656" y="2701427"/>
            <a:ext cx="4483324" cy="2699968"/>
          </a:xfrm>
        </p:spPr>
        <p:txBody>
          <a:bodyPr vert="horz" lIns="91440" tIns="45720" rIns="91440" bIns="45720" rtlCol="0">
            <a:normAutofit/>
          </a:bodyPr>
          <a:lstStyle/>
          <a:p>
            <a:r>
              <a:rPr lang="en-US" sz="2000" i="1" dirty="0"/>
              <a:t>I am also knower of the field </a:t>
            </a:r>
            <a:br>
              <a:rPr lang="en-US" sz="2000" i="1" dirty="0"/>
            </a:br>
            <a:r>
              <a:rPr lang="en-US" sz="2000" i="1" dirty="0"/>
              <a:t>and all fields, O son of Bharata</a:t>
            </a:r>
            <a:br>
              <a:rPr lang="en-US" sz="2000" i="1" dirty="0"/>
            </a:br>
            <a:r>
              <a:rPr lang="en-US" sz="2000" i="1" dirty="0"/>
              <a:t>to know the field and knower of field is knowledge, that is my opinion</a:t>
            </a:r>
            <a:br>
              <a:rPr lang="en-US" sz="2000" dirty="0"/>
            </a:br>
            <a:endParaRPr lang="en-US" sz="2000" dirty="0"/>
          </a:p>
          <a:p>
            <a:pPr marL="0"/>
            <a:endParaRPr lang="en-US" sz="2000" dirty="0"/>
          </a:p>
        </p:txBody>
      </p:sp>
      <p:sp>
        <p:nvSpPr>
          <p:cNvPr id="4" name="Content Placeholder 2">
            <a:extLst>
              <a:ext uri="{FF2B5EF4-FFF2-40B4-BE49-F238E27FC236}">
                <a16:creationId xmlns:a16="http://schemas.microsoft.com/office/drawing/2014/main" id="{26A32B79-6950-A64D-9283-70BD6F0C6F44}"/>
              </a:ext>
            </a:extLst>
          </p:cNvPr>
          <p:cNvSpPr txBox="1">
            <a:spLocks/>
          </p:cNvSpPr>
          <p:nvPr/>
        </p:nvSpPr>
        <p:spPr>
          <a:xfrm>
            <a:off x="6256020" y="2701427"/>
            <a:ext cx="4554501" cy="2699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i="1"/>
              <a:t>kṣetra-jñaṁ cāpi māṁ viddhi</a:t>
            </a:r>
            <a:br>
              <a:rPr lang="en-US" sz="2000" i="1"/>
            </a:br>
            <a:r>
              <a:rPr lang="en-US" sz="2000" i="1"/>
              <a:t>sarva-kṣetreṣu bhārata</a:t>
            </a:r>
            <a:br>
              <a:rPr lang="en-US" sz="2000" i="1"/>
            </a:br>
            <a:r>
              <a:rPr lang="en-US" sz="2000" i="1"/>
              <a:t>kṣetra-kṣetrajñayor jñānaṁ</a:t>
            </a:r>
            <a:br>
              <a:rPr lang="en-US" sz="2000" i="1"/>
            </a:br>
            <a:r>
              <a:rPr lang="en-US" sz="2000" i="1"/>
              <a:t>yat taj jñānaṁ mataṁ mama</a:t>
            </a:r>
            <a:br>
              <a:rPr lang="en-US" sz="2000"/>
            </a:br>
            <a:endParaRPr lang="en-US" sz="2000"/>
          </a:p>
          <a:p>
            <a:pPr marL="0"/>
            <a:endParaRPr lang="en-US" sz="2000"/>
          </a:p>
        </p:txBody>
      </p:sp>
    </p:spTree>
    <p:extLst>
      <p:ext uri="{BB962C8B-B14F-4D97-AF65-F5344CB8AC3E}">
        <p14:creationId xmlns:p14="http://schemas.microsoft.com/office/powerpoint/2010/main" val="3316316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45674C9-9AEE-9D4E-8BC8-DA5AE0DEA968}"/>
              </a:ext>
            </a:extLst>
          </p:cNvPr>
          <p:cNvSpPr>
            <a:spLocks noGrp="1"/>
          </p:cNvSpPr>
          <p:nvPr>
            <p:ph type="title"/>
          </p:nvPr>
        </p:nvSpPr>
        <p:spPr>
          <a:xfrm>
            <a:off x="838200" y="365125"/>
            <a:ext cx="5387502" cy="1325563"/>
          </a:xfrm>
        </p:spPr>
        <p:txBody>
          <a:bodyPr>
            <a:normAutofit/>
          </a:bodyPr>
          <a:lstStyle/>
          <a:p>
            <a:r>
              <a:rPr lang="en-US" dirty="0"/>
              <a:t>Two birds in a tree</a:t>
            </a:r>
          </a:p>
        </p:txBody>
      </p:sp>
      <p:sp>
        <p:nvSpPr>
          <p:cNvPr id="5126" name="Content Placeholder 5125">
            <a:extLst>
              <a:ext uri="{FF2B5EF4-FFF2-40B4-BE49-F238E27FC236}">
                <a16:creationId xmlns:a16="http://schemas.microsoft.com/office/drawing/2014/main" id="{2C76FA9E-7D5F-43E4-B8E7-902993CAC09E}"/>
              </a:ext>
            </a:extLst>
          </p:cNvPr>
          <p:cNvSpPr>
            <a:spLocks noGrp="1"/>
          </p:cNvSpPr>
          <p:nvPr>
            <p:ph idx="1"/>
          </p:nvPr>
        </p:nvSpPr>
        <p:spPr>
          <a:xfrm>
            <a:off x="838200" y="1825625"/>
            <a:ext cx="5387502" cy="4351338"/>
          </a:xfrm>
        </p:spPr>
        <p:txBody>
          <a:bodyPr>
            <a:normAutofit fontScale="92500" lnSpcReduction="10000"/>
          </a:bodyPr>
          <a:lstStyle/>
          <a:p>
            <a:r>
              <a:rPr lang="en-US" dirty="0"/>
              <a:t>This body is a machine, with driver and owner in the same car. </a:t>
            </a:r>
          </a:p>
          <a:p>
            <a:r>
              <a:rPr lang="en-US" dirty="0"/>
              <a:t>BG 18.61 </a:t>
            </a:r>
            <a:r>
              <a:rPr lang="en-US" i="1" dirty="0" err="1"/>
              <a:t>īśvaraḥ</a:t>
            </a:r>
            <a:r>
              <a:rPr lang="en-US" i="1" dirty="0"/>
              <a:t> </a:t>
            </a:r>
            <a:r>
              <a:rPr lang="en-US" i="1" dirty="0" err="1"/>
              <a:t>sarva-bhūtānāṁ</a:t>
            </a:r>
            <a:endParaRPr lang="en-US" dirty="0"/>
          </a:p>
          <a:p>
            <a:r>
              <a:rPr lang="en-US" dirty="0"/>
              <a:t>Owner is directing and reminding the driver.</a:t>
            </a:r>
          </a:p>
          <a:p>
            <a:r>
              <a:rPr lang="en-US" dirty="0"/>
              <a:t>But the driver is whimsically after sense objects</a:t>
            </a:r>
          </a:p>
          <a:p>
            <a:r>
              <a:rPr lang="en-US" dirty="0"/>
              <a:t>If turn to owner, then He will give right direction.</a:t>
            </a:r>
          </a:p>
          <a:p>
            <a:r>
              <a:rPr lang="en-US" dirty="0"/>
              <a:t>Our business is to serve the whole with pure heart.</a:t>
            </a:r>
          </a:p>
          <a:p>
            <a:endParaRPr lang="en-US" dirty="0"/>
          </a:p>
        </p:txBody>
      </p:sp>
      <p:pic>
        <p:nvPicPr>
          <p:cNvPr id="5122" name="Picture 2" descr="Two birds sitting in a tree (the material body). One is Paramatma (Krishna  as Supersoul) the witness bird. The … | Sitting in a tree, Bhagavad gita,  Animal pictures">
            <a:extLst>
              <a:ext uri="{FF2B5EF4-FFF2-40B4-BE49-F238E27FC236}">
                <a16:creationId xmlns:a16="http://schemas.microsoft.com/office/drawing/2014/main" id="{DA04D886-C18F-BF40-821A-98A932CAF2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85" r="6226" b="1"/>
          <a:stretch/>
        </p:blipFill>
        <p:spPr bwMode="auto">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a:noFill/>
          <a:extLst>
            <a:ext uri="{909E8E84-426E-40DD-AFC4-6F175D3DCCD1}">
              <a14:hiddenFill xmlns:a14="http://schemas.microsoft.com/office/drawing/2010/main">
                <a:solidFill>
                  <a:srgbClr val="FFFFFF"/>
                </a:solidFill>
              </a14:hiddenFill>
            </a:ext>
          </a:extLst>
        </p:spPr>
      </p:pic>
      <p:sp>
        <p:nvSpPr>
          <p:cNvPr id="141" name="Oval 140">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3" name="Arc 142">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8910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6C44F7-FABA-9D4F-8F52-310A34354880}"/>
              </a:ext>
            </a:extLst>
          </p:cNvPr>
          <p:cNvSpPr>
            <a:spLocks noGrp="1"/>
          </p:cNvSpPr>
          <p:nvPr>
            <p:ph type="title"/>
          </p:nvPr>
        </p:nvSpPr>
        <p:spPr>
          <a:xfrm>
            <a:off x="5297762" y="329184"/>
            <a:ext cx="6251110" cy="1783080"/>
          </a:xfrm>
        </p:spPr>
        <p:txBody>
          <a:bodyPr anchor="b">
            <a:normAutofit/>
          </a:bodyPr>
          <a:lstStyle/>
          <a:p>
            <a:r>
              <a:rPr lang="en-US" sz="5400"/>
              <a:t>Lord, Living Entity and Matter</a:t>
            </a:r>
          </a:p>
        </p:txBody>
      </p:sp>
      <p:pic>
        <p:nvPicPr>
          <p:cNvPr id="3074" name="Picture 2" descr="Planet ISKCON – Page 162 – Websites from the ISKCON Universe">
            <a:extLst>
              <a:ext uri="{FF2B5EF4-FFF2-40B4-BE49-F238E27FC236}">
                <a16:creationId xmlns:a16="http://schemas.microsoft.com/office/drawing/2014/main" id="{B69337BA-22E9-2645-9532-85C322C5D8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69" r="17115" b="1"/>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9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31B5C4-9ED5-B44B-8612-EB828351AE26}"/>
              </a:ext>
            </a:extLst>
          </p:cNvPr>
          <p:cNvSpPr>
            <a:spLocks noGrp="1"/>
          </p:cNvSpPr>
          <p:nvPr>
            <p:ph idx="1"/>
          </p:nvPr>
        </p:nvSpPr>
        <p:spPr>
          <a:xfrm>
            <a:off x="5297762" y="2706624"/>
            <a:ext cx="6251110" cy="3483864"/>
          </a:xfrm>
        </p:spPr>
        <p:txBody>
          <a:bodyPr>
            <a:normAutofit/>
          </a:bodyPr>
          <a:lstStyle/>
          <a:p>
            <a:r>
              <a:rPr lang="en-US" sz="1700"/>
              <a:t>In everybody there are two souls – individual soul and Supersoul </a:t>
            </a:r>
          </a:p>
          <a:p>
            <a:r>
              <a:rPr lang="en-US" sz="1700"/>
              <a:t>From Krishna </a:t>
            </a:r>
            <a:r>
              <a:rPr lang="en-US" sz="1700">
                <a:sym typeface="Wingdings" pitchFamily="2" charset="2"/>
              </a:rPr>
              <a:t>comes </a:t>
            </a:r>
            <a:r>
              <a:rPr lang="en-US" sz="1700"/>
              <a:t>Supersoul </a:t>
            </a:r>
          </a:p>
          <a:p>
            <a:r>
              <a:rPr lang="en-US" sz="1700"/>
              <a:t>SB 1.2.11 - Krishna in 3 aspects - </a:t>
            </a:r>
            <a:r>
              <a:rPr lang="en-US" sz="1700" i="1"/>
              <a:t>brahmeti paramātmeti bhagavān</a:t>
            </a:r>
          </a:p>
          <a:p>
            <a:r>
              <a:rPr lang="en-US" sz="1700"/>
              <a:t>Individual soul does not know about other bodies, Supersoul does.</a:t>
            </a:r>
          </a:p>
          <a:p>
            <a:r>
              <a:rPr lang="en-US" sz="1700"/>
              <a:t>Citizen vs King</a:t>
            </a:r>
          </a:p>
          <a:p>
            <a:r>
              <a:rPr lang="en-US" sz="1700"/>
              <a:t>Body (senses) vs Hṛṣīkeśa (owner or senses)</a:t>
            </a:r>
          </a:p>
          <a:p>
            <a:r>
              <a:rPr lang="en-US" sz="1700"/>
              <a:t>Nature (field of activity), enjoyer (living entity), controller of both</a:t>
            </a:r>
          </a:p>
          <a:p>
            <a:r>
              <a:rPr lang="en-US" sz="1700"/>
              <a:t>Painter : Painting : Easel = ? : ? : ?</a:t>
            </a:r>
          </a:p>
          <a:p>
            <a:r>
              <a:rPr lang="en-US" sz="1700"/>
              <a:t>Superior vs Inferior, fallible vs infallible</a:t>
            </a:r>
          </a:p>
        </p:txBody>
      </p:sp>
    </p:spTree>
    <p:extLst>
      <p:ext uri="{BB962C8B-B14F-4D97-AF65-F5344CB8AC3E}">
        <p14:creationId xmlns:p14="http://schemas.microsoft.com/office/powerpoint/2010/main" val="3864325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F83B1BEA-1159-4AE5-AD9B-9440E5189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6365E0-9DA9-9544-9FFC-FB2A9BAC286F}"/>
              </a:ext>
            </a:extLst>
          </p:cNvPr>
          <p:cNvSpPr>
            <a:spLocks noGrp="1"/>
          </p:cNvSpPr>
          <p:nvPr>
            <p:ph type="title"/>
          </p:nvPr>
        </p:nvSpPr>
        <p:spPr>
          <a:xfrm>
            <a:off x="630936" y="381000"/>
            <a:ext cx="3419856" cy="2003057"/>
          </a:xfrm>
        </p:spPr>
        <p:txBody>
          <a:bodyPr anchor="ctr">
            <a:normAutofit/>
          </a:bodyPr>
          <a:lstStyle/>
          <a:p>
            <a:r>
              <a:rPr lang="en-US"/>
              <a:t>We are soul with a human body</a:t>
            </a:r>
          </a:p>
        </p:txBody>
      </p:sp>
      <p:sp>
        <p:nvSpPr>
          <p:cNvPr id="143" name="sketch line">
            <a:extLst>
              <a:ext uri="{FF2B5EF4-FFF2-40B4-BE49-F238E27FC236}">
                <a16:creationId xmlns:a16="http://schemas.microsoft.com/office/drawing/2014/main" id="{5D50C310-510F-45B8-81D2-BE905D5C6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570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4" name="Content Placeholder 4103">
            <a:extLst>
              <a:ext uri="{FF2B5EF4-FFF2-40B4-BE49-F238E27FC236}">
                <a16:creationId xmlns:a16="http://schemas.microsoft.com/office/drawing/2014/main" id="{9F7BEC08-BB1B-4F3F-B74D-F304C350797B}"/>
              </a:ext>
            </a:extLst>
          </p:cNvPr>
          <p:cNvSpPr>
            <a:spLocks noGrp="1"/>
          </p:cNvSpPr>
          <p:nvPr>
            <p:ph idx="1"/>
          </p:nvPr>
        </p:nvSpPr>
        <p:spPr>
          <a:xfrm>
            <a:off x="4681727" y="236764"/>
            <a:ext cx="6867143" cy="2147293"/>
          </a:xfrm>
        </p:spPr>
        <p:txBody>
          <a:bodyPr anchor="ctr">
            <a:normAutofit/>
          </a:bodyPr>
          <a:lstStyle/>
          <a:p>
            <a:r>
              <a:rPr lang="en-US" sz="2200" dirty="0"/>
              <a:t>We have lived in many bodies and done the same things over and over.</a:t>
            </a:r>
          </a:p>
          <a:p>
            <a:r>
              <a:rPr lang="en-US" sz="2200" dirty="0"/>
              <a:t>This body is given to us on rent.</a:t>
            </a:r>
          </a:p>
          <a:p>
            <a:r>
              <a:rPr lang="en-US" sz="2200" dirty="0"/>
              <a:t>This an opportunity to get liberation from material existence</a:t>
            </a:r>
          </a:p>
          <a:p>
            <a:endParaRPr lang="en-US" sz="2200" dirty="0"/>
          </a:p>
        </p:txBody>
      </p:sp>
      <p:pic>
        <p:nvPicPr>
          <p:cNvPr id="4100" name="Picture 4" descr="Better Than the Animals">
            <a:extLst>
              <a:ext uri="{FF2B5EF4-FFF2-40B4-BE49-F238E27FC236}">
                <a16:creationId xmlns:a16="http://schemas.microsoft.com/office/drawing/2014/main" id="{5CA3244D-1333-7041-B1F4-3188ED4865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971" r="1" b="23972"/>
          <a:stretch/>
        </p:blipFill>
        <p:spPr bwMode="auto">
          <a:xfrm>
            <a:off x="8" y="2668687"/>
            <a:ext cx="6095992" cy="4189309"/>
          </a:xfrm>
          <a:custGeom>
            <a:avLst/>
            <a:gdLst/>
            <a:ahLst/>
            <a:cxnLst/>
            <a:rect l="l" t="t" r="r" b="b"/>
            <a:pathLst>
              <a:path w="6005375" h="4189309">
                <a:moveTo>
                  <a:pt x="5422311" y="873"/>
                </a:moveTo>
                <a:cubicBezTo>
                  <a:pt x="5467738" y="-1249"/>
                  <a:pt x="5513346" y="499"/>
                  <a:pt x="5558643" y="6137"/>
                </a:cubicBezTo>
                <a:cubicBezTo>
                  <a:pt x="5633356" y="13367"/>
                  <a:pt x="5708323" y="18441"/>
                  <a:pt x="5783036" y="26052"/>
                </a:cubicBezTo>
                <a:cubicBezTo>
                  <a:pt x="5816269" y="29477"/>
                  <a:pt x="5849884" y="16792"/>
                  <a:pt x="5882612" y="28462"/>
                </a:cubicBezTo>
                <a:cubicBezTo>
                  <a:pt x="5909726" y="38166"/>
                  <a:pt x="5937089" y="43856"/>
                  <a:pt x="5964555" y="46416"/>
                </a:cubicBezTo>
                <a:lnTo>
                  <a:pt x="5997178" y="46088"/>
                </a:lnTo>
                <a:lnTo>
                  <a:pt x="5995170" y="275470"/>
                </a:lnTo>
                <a:cubicBezTo>
                  <a:pt x="5993432" y="411056"/>
                  <a:pt x="5993035" y="546624"/>
                  <a:pt x="5999656" y="682159"/>
                </a:cubicBezTo>
                <a:cubicBezTo>
                  <a:pt x="6009854" y="891918"/>
                  <a:pt x="6003364" y="1101545"/>
                  <a:pt x="5999656" y="1311172"/>
                </a:cubicBezTo>
                <a:cubicBezTo>
                  <a:pt x="5992506" y="1713210"/>
                  <a:pt x="6003364" y="2114718"/>
                  <a:pt x="5998730" y="2516227"/>
                </a:cubicBezTo>
                <a:cubicBezTo>
                  <a:pt x="5996744" y="2694204"/>
                  <a:pt x="5998994" y="2871916"/>
                  <a:pt x="6003364" y="3049893"/>
                </a:cubicBezTo>
                <a:cubicBezTo>
                  <a:pt x="6009720" y="3304015"/>
                  <a:pt x="5999922" y="3558268"/>
                  <a:pt x="5989196" y="3812257"/>
                </a:cubicBezTo>
                <a:cubicBezTo>
                  <a:pt x="5985594" y="3882097"/>
                  <a:pt x="5984646" y="3952020"/>
                  <a:pt x="5986348" y="4021878"/>
                </a:cubicBezTo>
                <a:lnTo>
                  <a:pt x="5996786" y="4189309"/>
                </a:lnTo>
                <a:lnTo>
                  <a:pt x="0" y="4189309"/>
                </a:lnTo>
                <a:lnTo>
                  <a:pt x="0" y="27247"/>
                </a:lnTo>
                <a:lnTo>
                  <a:pt x="495" y="27408"/>
                </a:lnTo>
                <a:cubicBezTo>
                  <a:pt x="5176" y="27551"/>
                  <a:pt x="10686" y="26465"/>
                  <a:pt x="17314" y="23896"/>
                </a:cubicBezTo>
                <a:cubicBezTo>
                  <a:pt x="33823" y="19050"/>
                  <a:pt x="50862" y="16234"/>
                  <a:pt x="68053" y="15524"/>
                </a:cubicBezTo>
                <a:cubicBezTo>
                  <a:pt x="200481" y="-1093"/>
                  <a:pt x="333037" y="3346"/>
                  <a:pt x="466100" y="8801"/>
                </a:cubicBezTo>
                <a:cubicBezTo>
                  <a:pt x="697850" y="18187"/>
                  <a:pt x="929854" y="29096"/>
                  <a:pt x="1161985" y="25798"/>
                </a:cubicBezTo>
                <a:cubicBezTo>
                  <a:pt x="1397540" y="22373"/>
                  <a:pt x="1632588" y="29604"/>
                  <a:pt x="1867890" y="39117"/>
                </a:cubicBezTo>
                <a:cubicBezTo>
                  <a:pt x="1971017" y="43050"/>
                  <a:pt x="2074779" y="46982"/>
                  <a:pt x="2176256" y="17680"/>
                </a:cubicBezTo>
                <a:cubicBezTo>
                  <a:pt x="2199190" y="12314"/>
                  <a:pt x="2223101" y="12834"/>
                  <a:pt x="2245769" y="19202"/>
                </a:cubicBezTo>
                <a:cubicBezTo>
                  <a:pt x="2359678" y="45713"/>
                  <a:pt x="2474221" y="53578"/>
                  <a:pt x="2589398" y="27447"/>
                </a:cubicBezTo>
                <a:cubicBezTo>
                  <a:pt x="2721802" y="-1220"/>
                  <a:pt x="2858087" y="-7347"/>
                  <a:pt x="2992519" y="9308"/>
                </a:cubicBezTo>
                <a:cubicBezTo>
                  <a:pt x="3115435" y="23008"/>
                  <a:pt x="3238984" y="37849"/>
                  <a:pt x="3362153" y="26813"/>
                </a:cubicBezTo>
                <a:cubicBezTo>
                  <a:pt x="3556737" y="9308"/>
                  <a:pt x="3751067" y="24530"/>
                  <a:pt x="3945651" y="29223"/>
                </a:cubicBezTo>
                <a:cubicBezTo>
                  <a:pt x="4010343" y="30745"/>
                  <a:pt x="4075416" y="44064"/>
                  <a:pt x="4139727" y="32141"/>
                </a:cubicBezTo>
                <a:cubicBezTo>
                  <a:pt x="4241079" y="13367"/>
                  <a:pt x="4341288" y="20597"/>
                  <a:pt x="4442766" y="31126"/>
                </a:cubicBezTo>
                <a:cubicBezTo>
                  <a:pt x="4637096" y="51422"/>
                  <a:pt x="4831299" y="61189"/>
                  <a:pt x="5024742" y="23134"/>
                </a:cubicBezTo>
                <a:cubicBezTo>
                  <a:pt x="5084742" y="11211"/>
                  <a:pt x="5144359" y="4361"/>
                  <a:pt x="5205373" y="20344"/>
                </a:cubicBezTo>
                <a:cubicBezTo>
                  <a:pt x="5232315" y="26496"/>
                  <a:pt x="5260361" y="25976"/>
                  <a:pt x="5287062" y="18822"/>
                </a:cubicBezTo>
                <a:cubicBezTo>
                  <a:pt x="5331637" y="8985"/>
                  <a:pt x="5376883" y="2995"/>
                  <a:pt x="5422311" y="873"/>
                </a:cubicBezTo>
                <a:close/>
              </a:path>
            </a:pathLst>
          </a:custGeom>
          <a:noFill/>
          <a:extLst>
            <a:ext uri="{909E8E84-426E-40DD-AFC4-6F175D3DCCD1}">
              <a14:hiddenFill xmlns:a14="http://schemas.microsoft.com/office/drawing/2010/main">
                <a:solidFill>
                  <a:srgbClr val="FFFFFF"/>
                </a:solidFill>
              </a14:hiddenFill>
            </a:ext>
          </a:extLst>
        </p:spPr>
      </p:pic>
      <p:pic>
        <p:nvPicPr>
          <p:cNvPr id="4102" name="Picture 6" descr="The Top 14 Things Landlords Wish Tenants Knew - VacancyFillers.com">
            <a:extLst>
              <a:ext uri="{FF2B5EF4-FFF2-40B4-BE49-F238E27FC236}">
                <a16:creationId xmlns:a16="http://schemas.microsoft.com/office/drawing/2014/main" id="{0FAD16C8-D489-2148-A0B5-E36A93D697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753" r="-3" b="3512"/>
          <a:stretch/>
        </p:blipFill>
        <p:spPr bwMode="auto">
          <a:xfrm>
            <a:off x="6019800" y="2657872"/>
            <a:ext cx="6172193" cy="4200116"/>
          </a:xfrm>
          <a:custGeom>
            <a:avLst/>
            <a:gdLst/>
            <a:ahLst/>
            <a:cxnLst/>
            <a:rect l="l" t="t" r="r" b="b"/>
            <a:pathLst>
              <a:path w="6006950" h="4200116">
                <a:moveTo>
                  <a:pt x="1035902" y="878"/>
                </a:moveTo>
                <a:cubicBezTo>
                  <a:pt x="1135908" y="5076"/>
                  <a:pt x="1234824" y="23223"/>
                  <a:pt x="1334526" y="31024"/>
                </a:cubicBezTo>
                <a:cubicBezTo>
                  <a:pt x="1429408" y="38508"/>
                  <a:pt x="1524290" y="49417"/>
                  <a:pt x="1619679" y="34449"/>
                </a:cubicBezTo>
                <a:cubicBezTo>
                  <a:pt x="1713242" y="21726"/>
                  <a:pt x="1807870" y="18745"/>
                  <a:pt x="1902041" y="25570"/>
                </a:cubicBezTo>
                <a:cubicBezTo>
                  <a:pt x="2006183" y="30770"/>
                  <a:pt x="2110071" y="48021"/>
                  <a:pt x="2214847" y="33561"/>
                </a:cubicBezTo>
                <a:cubicBezTo>
                  <a:pt x="2228052" y="32216"/>
                  <a:pt x="2241384" y="33954"/>
                  <a:pt x="2253790" y="38635"/>
                </a:cubicBezTo>
                <a:cubicBezTo>
                  <a:pt x="2294520" y="52169"/>
                  <a:pt x="2338397" y="53007"/>
                  <a:pt x="2379622" y="41045"/>
                </a:cubicBezTo>
                <a:cubicBezTo>
                  <a:pt x="2431756" y="27168"/>
                  <a:pt x="2486503" y="26254"/>
                  <a:pt x="2539069" y="38381"/>
                </a:cubicBezTo>
                <a:cubicBezTo>
                  <a:pt x="2617207" y="55379"/>
                  <a:pt x="2695598" y="72123"/>
                  <a:pt x="2776908" y="58169"/>
                </a:cubicBezTo>
                <a:cubicBezTo>
                  <a:pt x="2824222" y="50178"/>
                  <a:pt x="2868111" y="30770"/>
                  <a:pt x="2914791" y="21637"/>
                </a:cubicBezTo>
                <a:cubicBezTo>
                  <a:pt x="3049249" y="-4620"/>
                  <a:pt x="3184976" y="3244"/>
                  <a:pt x="3320703" y="12124"/>
                </a:cubicBezTo>
                <a:cubicBezTo>
                  <a:pt x="3453259" y="20876"/>
                  <a:pt x="3585179" y="38888"/>
                  <a:pt x="3718496" y="36225"/>
                </a:cubicBezTo>
                <a:cubicBezTo>
                  <a:pt x="3746884" y="36440"/>
                  <a:pt x="3775210" y="38812"/>
                  <a:pt x="3803230" y="43328"/>
                </a:cubicBezTo>
                <a:cubicBezTo>
                  <a:pt x="3907245" y="57028"/>
                  <a:pt x="4011767" y="69966"/>
                  <a:pt x="4114640" y="42313"/>
                </a:cubicBezTo>
                <a:cubicBezTo>
                  <a:pt x="4206871" y="17312"/>
                  <a:pt x="4303111" y="10677"/>
                  <a:pt x="4397891" y="22779"/>
                </a:cubicBezTo>
                <a:cubicBezTo>
                  <a:pt x="4522696" y="39130"/>
                  <a:pt x="4648846" y="42707"/>
                  <a:pt x="4774374" y="33434"/>
                </a:cubicBezTo>
                <a:cubicBezTo>
                  <a:pt x="4813773" y="29515"/>
                  <a:pt x="4853387" y="28107"/>
                  <a:pt x="4892977" y="29248"/>
                </a:cubicBezTo>
                <a:cubicBezTo>
                  <a:pt x="5181681" y="42440"/>
                  <a:pt x="5471273" y="25062"/>
                  <a:pt x="5759471" y="55759"/>
                </a:cubicBezTo>
                <a:cubicBezTo>
                  <a:pt x="5805028" y="61131"/>
                  <a:pt x="5850896" y="61524"/>
                  <a:pt x="5896277" y="57017"/>
                </a:cubicBezTo>
                <a:lnTo>
                  <a:pt x="6006950" y="33749"/>
                </a:lnTo>
                <a:lnTo>
                  <a:pt x="6006950" y="4200116"/>
                </a:lnTo>
                <a:lnTo>
                  <a:pt x="13501" y="4200116"/>
                </a:lnTo>
                <a:lnTo>
                  <a:pt x="28554" y="3862213"/>
                </a:lnTo>
                <a:cubicBezTo>
                  <a:pt x="30457" y="3736758"/>
                  <a:pt x="27411" y="3611386"/>
                  <a:pt x="15626" y="3486312"/>
                </a:cubicBezTo>
                <a:cubicBezTo>
                  <a:pt x="-847" y="3333707"/>
                  <a:pt x="-4304" y="3179990"/>
                  <a:pt x="5296" y="3026802"/>
                </a:cubicBezTo>
                <a:cubicBezTo>
                  <a:pt x="11786" y="2939137"/>
                  <a:pt x="18539" y="2851472"/>
                  <a:pt x="22776" y="2763676"/>
                </a:cubicBezTo>
                <a:cubicBezTo>
                  <a:pt x="28180" y="2638786"/>
                  <a:pt x="25173" y="2513673"/>
                  <a:pt x="13771" y="2389181"/>
                </a:cubicBezTo>
                <a:cubicBezTo>
                  <a:pt x="4237" y="2294247"/>
                  <a:pt x="3177" y="2198663"/>
                  <a:pt x="10593" y="2103543"/>
                </a:cubicBezTo>
                <a:cubicBezTo>
                  <a:pt x="25690" y="1941590"/>
                  <a:pt x="9931" y="1779636"/>
                  <a:pt x="5032" y="1617814"/>
                </a:cubicBezTo>
                <a:cubicBezTo>
                  <a:pt x="-3577" y="1320125"/>
                  <a:pt x="20393" y="1022570"/>
                  <a:pt x="9666" y="724882"/>
                </a:cubicBezTo>
                <a:cubicBezTo>
                  <a:pt x="3841" y="577627"/>
                  <a:pt x="16420" y="430504"/>
                  <a:pt x="9666" y="283249"/>
                </a:cubicBezTo>
                <a:cubicBezTo>
                  <a:pt x="6885" y="230875"/>
                  <a:pt x="4568" y="178502"/>
                  <a:pt x="3409" y="126111"/>
                </a:cubicBezTo>
                <a:lnTo>
                  <a:pt x="3819" y="33427"/>
                </a:lnTo>
                <a:lnTo>
                  <a:pt x="31797" y="28723"/>
                </a:lnTo>
                <a:cubicBezTo>
                  <a:pt x="147177" y="14068"/>
                  <a:pt x="264046" y="13354"/>
                  <a:pt x="379873" y="26711"/>
                </a:cubicBezTo>
                <a:cubicBezTo>
                  <a:pt x="443931" y="35083"/>
                  <a:pt x="508243" y="47768"/>
                  <a:pt x="573442" y="35083"/>
                </a:cubicBezTo>
                <a:cubicBezTo>
                  <a:pt x="579581" y="33992"/>
                  <a:pt x="585759" y="36757"/>
                  <a:pt x="589044" y="42060"/>
                </a:cubicBezTo>
                <a:cubicBezTo>
                  <a:pt x="621264" y="81382"/>
                  <a:pt x="663123" y="80114"/>
                  <a:pt x="705871" y="67429"/>
                </a:cubicBezTo>
                <a:cubicBezTo>
                  <a:pt x="733929" y="58740"/>
                  <a:pt x="761430" y="48326"/>
                  <a:pt x="788194" y="36225"/>
                </a:cubicBezTo>
                <a:cubicBezTo>
                  <a:pt x="835052" y="16792"/>
                  <a:pt x="884827" y="5299"/>
                  <a:pt x="935464" y="2230"/>
                </a:cubicBezTo>
                <a:cubicBezTo>
                  <a:pt x="969111" y="-370"/>
                  <a:pt x="1002567" y="-521"/>
                  <a:pt x="1035902" y="878"/>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258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53532F-D87F-074D-BB33-458247324CCF}"/>
              </a:ext>
            </a:extLst>
          </p:cNvPr>
          <p:cNvSpPr>
            <a:spLocks noGrp="1"/>
          </p:cNvSpPr>
          <p:nvPr>
            <p:ph type="title"/>
          </p:nvPr>
        </p:nvSpPr>
        <p:spPr>
          <a:xfrm>
            <a:off x="838200" y="668377"/>
            <a:ext cx="10515600" cy="1325563"/>
          </a:xfrm>
        </p:spPr>
        <p:txBody>
          <a:bodyPr vert="horz" lIns="91440" tIns="45720" rIns="91440" bIns="45720" rtlCol="0" anchor="ctr">
            <a:normAutofit/>
          </a:bodyPr>
          <a:lstStyle/>
          <a:p>
            <a:r>
              <a:rPr lang="en-US" sz="2800" b="1" kern="1200" dirty="0">
                <a:solidFill>
                  <a:schemeClr val="tx1"/>
                </a:solidFill>
                <a:latin typeface="+mj-lt"/>
                <a:ea typeface="+mj-ea"/>
                <a:cs typeface="+mj-cs"/>
              </a:rPr>
              <a:t>Now please hear My </a:t>
            </a:r>
            <a:r>
              <a:rPr lang="en-US" sz="2800" b="1" u="sng" kern="1200" dirty="0">
                <a:solidFill>
                  <a:schemeClr val="tx1"/>
                </a:solidFill>
                <a:latin typeface="+mj-lt"/>
                <a:ea typeface="+mj-ea"/>
                <a:cs typeface="+mj-cs"/>
              </a:rPr>
              <a:t>brief description of this field of activity</a:t>
            </a:r>
            <a:r>
              <a:rPr lang="en-US" sz="2800" b="1" kern="1200" dirty="0">
                <a:solidFill>
                  <a:schemeClr val="tx1"/>
                </a:solidFill>
                <a:latin typeface="+mj-lt"/>
                <a:ea typeface="+mj-ea"/>
                <a:cs typeface="+mj-cs"/>
              </a:rPr>
              <a:t> and </a:t>
            </a:r>
            <a:r>
              <a:rPr lang="en-US" sz="2800" b="1" u="sng" kern="1200" dirty="0">
                <a:solidFill>
                  <a:schemeClr val="tx1"/>
                </a:solidFill>
                <a:latin typeface="+mj-lt"/>
                <a:ea typeface="+mj-ea"/>
                <a:cs typeface="+mj-cs"/>
              </a:rPr>
              <a:t>how it is constituted</a:t>
            </a:r>
            <a:r>
              <a:rPr lang="en-US" sz="2800" b="1" kern="1200" dirty="0">
                <a:solidFill>
                  <a:schemeClr val="tx1"/>
                </a:solidFill>
                <a:latin typeface="+mj-lt"/>
                <a:ea typeface="+mj-ea"/>
                <a:cs typeface="+mj-cs"/>
              </a:rPr>
              <a:t>, </a:t>
            </a:r>
            <a:r>
              <a:rPr lang="en-US" sz="2800" b="1" u="sng" kern="1200" dirty="0">
                <a:solidFill>
                  <a:schemeClr val="tx1"/>
                </a:solidFill>
                <a:latin typeface="+mj-lt"/>
                <a:ea typeface="+mj-ea"/>
                <a:cs typeface="+mj-cs"/>
              </a:rPr>
              <a:t>what its changes are</a:t>
            </a:r>
            <a:r>
              <a:rPr lang="en-US" sz="2800" b="1" kern="1200" dirty="0">
                <a:solidFill>
                  <a:schemeClr val="tx1"/>
                </a:solidFill>
                <a:latin typeface="+mj-lt"/>
                <a:ea typeface="+mj-ea"/>
                <a:cs typeface="+mj-cs"/>
              </a:rPr>
              <a:t>, </a:t>
            </a:r>
            <a:r>
              <a:rPr lang="en-US" sz="2800" b="1" u="sng" kern="1200" dirty="0">
                <a:solidFill>
                  <a:schemeClr val="tx1"/>
                </a:solidFill>
                <a:latin typeface="+mj-lt"/>
                <a:ea typeface="+mj-ea"/>
                <a:cs typeface="+mj-cs"/>
              </a:rPr>
              <a:t>whence it is produced</a:t>
            </a:r>
            <a:r>
              <a:rPr lang="en-US" sz="2800" b="1" kern="1200" dirty="0">
                <a:solidFill>
                  <a:schemeClr val="tx1"/>
                </a:solidFill>
                <a:latin typeface="+mj-lt"/>
                <a:ea typeface="+mj-ea"/>
                <a:cs typeface="+mj-cs"/>
              </a:rPr>
              <a:t>, </a:t>
            </a:r>
            <a:r>
              <a:rPr lang="en-US" sz="2800" b="1" u="sng" kern="1200" dirty="0">
                <a:solidFill>
                  <a:schemeClr val="tx1"/>
                </a:solidFill>
                <a:latin typeface="+mj-lt"/>
                <a:ea typeface="+mj-ea"/>
                <a:cs typeface="+mj-cs"/>
              </a:rPr>
              <a:t>who that knower of the field of activities is</a:t>
            </a:r>
            <a:r>
              <a:rPr lang="en-US" sz="2800" b="1" kern="1200" dirty="0">
                <a:solidFill>
                  <a:schemeClr val="tx1"/>
                </a:solidFill>
                <a:latin typeface="+mj-lt"/>
                <a:ea typeface="+mj-ea"/>
                <a:cs typeface="+mj-cs"/>
              </a:rPr>
              <a:t>, and </a:t>
            </a:r>
            <a:r>
              <a:rPr lang="en-US" sz="2800" b="1" u="sng" kern="1200" dirty="0">
                <a:solidFill>
                  <a:schemeClr val="tx1"/>
                </a:solidFill>
                <a:latin typeface="+mj-lt"/>
                <a:ea typeface="+mj-ea"/>
                <a:cs typeface="+mj-cs"/>
              </a:rPr>
              <a:t>what his influences are</a:t>
            </a:r>
            <a:r>
              <a:rPr lang="en-US" sz="2800" b="1" kern="1200" dirty="0">
                <a:solidFill>
                  <a:schemeClr val="tx1"/>
                </a:solidFill>
                <a:latin typeface="+mj-lt"/>
                <a:ea typeface="+mj-ea"/>
                <a:cs typeface="+mj-cs"/>
              </a:rPr>
              <a:t>. [BG 13.4]</a:t>
            </a:r>
          </a:p>
        </p:txBody>
      </p:sp>
      <p:sp>
        <p:nvSpPr>
          <p:cNvPr id="3" name="Content Placeholder 2">
            <a:extLst>
              <a:ext uri="{FF2B5EF4-FFF2-40B4-BE49-F238E27FC236}">
                <a16:creationId xmlns:a16="http://schemas.microsoft.com/office/drawing/2014/main" id="{CB3D34FC-E9AF-5545-97FE-8EA0D5466857}"/>
              </a:ext>
            </a:extLst>
          </p:cNvPr>
          <p:cNvSpPr>
            <a:spLocks noGrp="1"/>
          </p:cNvSpPr>
          <p:nvPr>
            <p:ph idx="1"/>
          </p:nvPr>
        </p:nvSpPr>
        <p:spPr>
          <a:xfrm>
            <a:off x="838200" y="2177456"/>
            <a:ext cx="5097780" cy="3795748"/>
          </a:xfrm>
        </p:spPr>
        <p:txBody>
          <a:bodyPr vert="horz" lIns="91440" tIns="45720" rIns="91440" bIns="45720" rtlCol="0">
            <a:normAutofit/>
          </a:bodyPr>
          <a:lstStyle/>
          <a:p>
            <a:pPr marL="0"/>
            <a:r>
              <a:rPr lang="en-US" sz="2400" dirty="0"/>
              <a:t>Take information from right source</a:t>
            </a:r>
          </a:p>
          <a:p>
            <a:pPr marL="0"/>
            <a:r>
              <a:rPr lang="en-US" sz="2400" dirty="0"/>
              <a:t>What constitutes body?</a:t>
            </a:r>
          </a:p>
          <a:p>
            <a:pPr marL="0"/>
            <a:r>
              <a:rPr lang="en-US" sz="2400" dirty="0"/>
              <a:t>How does it change?</a:t>
            </a:r>
          </a:p>
          <a:p>
            <a:pPr marL="0"/>
            <a:r>
              <a:rPr lang="en-US" sz="2400" dirty="0"/>
              <a:t>Who produces the changes?</a:t>
            </a:r>
          </a:p>
          <a:p>
            <a:pPr marL="0"/>
            <a:r>
              <a:rPr lang="en-US" sz="2400" dirty="0"/>
              <a:t>What is the goal of the soul?</a:t>
            </a:r>
          </a:p>
          <a:p>
            <a:pPr marL="0"/>
            <a:r>
              <a:rPr lang="en-US" sz="2400" dirty="0"/>
              <a:t>What are the influences of  soul and </a:t>
            </a:r>
            <a:r>
              <a:rPr lang="en-US" sz="2400" dirty="0" err="1"/>
              <a:t>Supersoul</a:t>
            </a:r>
            <a:r>
              <a:rPr lang="en-US" sz="2400" dirty="0"/>
              <a:t>?</a:t>
            </a:r>
          </a:p>
          <a:p>
            <a:pPr marL="0"/>
            <a:endParaRPr lang="en-US" sz="2400" dirty="0"/>
          </a:p>
        </p:txBody>
      </p:sp>
      <p:sp>
        <p:nvSpPr>
          <p:cNvPr id="4" name="Content Placeholder 2">
            <a:extLst>
              <a:ext uri="{FF2B5EF4-FFF2-40B4-BE49-F238E27FC236}">
                <a16:creationId xmlns:a16="http://schemas.microsoft.com/office/drawing/2014/main" id="{26A32B79-6950-A64D-9283-70BD6F0C6F44}"/>
              </a:ext>
            </a:extLst>
          </p:cNvPr>
          <p:cNvSpPr txBox="1">
            <a:spLocks/>
          </p:cNvSpPr>
          <p:nvPr/>
        </p:nvSpPr>
        <p:spPr>
          <a:xfrm>
            <a:off x="6256020" y="2177456"/>
            <a:ext cx="5097780" cy="37957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2400" i="1"/>
              <a:t>tat kṣetraṁ yac ca yādṛk ca</a:t>
            </a:r>
            <a:br>
              <a:rPr lang="en-US" sz="2400" i="1"/>
            </a:br>
            <a:r>
              <a:rPr lang="en-US" sz="2400" i="1"/>
              <a:t>yad-vikāri yataś ca yat</a:t>
            </a:r>
            <a:br>
              <a:rPr lang="en-US" sz="2400" i="1"/>
            </a:br>
            <a:r>
              <a:rPr lang="en-US" sz="2400" i="1"/>
              <a:t>sa ca yo yat-prabhāvaś ca</a:t>
            </a:r>
            <a:br>
              <a:rPr lang="en-US" sz="2400" i="1"/>
            </a:br>
            <a:r>
              <a:rPr lang="en-US" sz="2400" i="1"/>
              <a:t>tat samāsena me śṛṇu</a:t>
            </a:r>
            <a:br>
              <a:rPr lang="en-US" sz="2400"/>
            </a:br>
            <a:endParaRPr lang="en-US" sz="2400"/>
          </a:p>
          <a:p>
            <a:pPr marL="0"/>
            <a:endParaRPr lang="en-US" sz="2400"/>
          </a:p>
        </p:txBody>
      </p:sp>
    </p:spTree>
    <p:extLst>
      <p:ext uri="{BB962C8B-B14F-4D97-AF65-F5344CB8AC3E}">
        <p14:creationId xmlns:p14="http://schemas.microsoft.com/office/powerpoint/2010/main" val="1767214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53532F-D87F-074D-BB33-458247324CCF}"/>
              </a:ext>
            </a:extLst>
          </p:cNvPr>
          <p:cNvSpPr>
            <a:spLocks noGrp="1"/>
          </p:cNvSpPr>
          <p:nvPr>
            <p:ph type="title"/>
          </p:nvPr>
        </p:nvSpPr>
        <p:spPr>
          <a:xfrm>
            <a:off x="838200" y="668377"/>
            <a:ext cx="10515600" cy="1325563"/>
          </a:xfrm>
        </p:spPr>
        <p:txBody>
          <a:bodyPr vert="horz" lIns="91440" tIns="45720" rIns="91440" bIns="45720" rtlCol="0" anchor="ctr">
            <a:normAutofit/>
          </a:bodyPr>
          <a:lstStyle/>
          <a:p>
            <a:r>
              <a:rPr lang="en-US" sz="2400" b="1" dirty="0"/>
              <a:t>That knowledge of the field of activities and of the knower of activities is described by various sages in various Vedic writings. It is especially presented in </a:t>
            </a:r>
            <a:r>
              <a:rPr lang="en-US" sz="2400" b="1" dirty="0" err="1"/>
              <a:t>Vedānta-sūtra</a:t>
            </a:r>
            <a:r>
              <a:rPr lang="en-US" sz="2400" b="1" dirty="0"/>
              <a:t> with all </a:t>
            </a:r>
            <a:r>
              <a:rPr lang="en-US" sz="2400" b="1" u="sng" dirty="0"/>
              <a:t>reasoning as to cause and effect</a:t>
            </a:r>
            <a:r>
              <a:rPr lang="en-US" sz="2400" b="1" dirty="0"/>
              <a:t>. [BG 13.5]</a:t>
            </a:r>
            <a:endParaRPr lang="en-US" sz="2400" b="1"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CB3D34FC-E9AF-5545-97FE-8EA0D5466857}"/>
              </a:ext>
            </a:extLst>
          </p:cNvPr>
          <p:cNvSpPr>
            <a:spLocks noGrp="1"/>
          </p:cNvSpPr>
          <p:nvPr>
            <p:ph idx="1"/>
          </p:nvPr>
        </p:nvSpPr>
        <p:spPr>
          <a:xfrm>
            <a:off x="838200" y="2177456"/>
            <a:ext cx="5097780" cy="3795748"/>
          </a:xfrm>
        </p:spPr>
        <p:txBody>
          <a:bodyPr vert="horz" lIns="91440" tIns="45720" rIns="91440" bIns="45720" rtlCol="0">
            <a:normAutofit/>
          </a:bodyPr>
          <a:lstStyle/>
          <a:p>
            <a:pPr marL="457200" lvl="1"/>
            <a:endParaRPr lang="en-US" sz="2000" dirty="0"/>
          </a:p>
          <a:p>
            <a:pPr marL="0"/>
            <a:r>
              <a:rPr lang="en-US" sz="2400" dirty="0"/>
              <a:t>We haven't got to accept anything blindly</a:t>
            </a:r>
          </a:p>
          <a:p>
            <a:pPr marL="0"/>
            <a:r>
              <a:rPr lang="en-US" i="1" dirty="0" err="1"/>
              <a:t>athāto</a:t>
            </a:r>
            <a:r>
              <a:rPr lang="en-US" i="1" dirty="0"/>
              <a:t> brahma </a:t>
            </a:r>
            <a:r>
              <a:rPr lang="en-US" i="1" dirty="0" err="1"/>
              <a:t>jijñāsā</a:t>
            </a:r>
            <a:r>
              <a:rPr lang="en-US" sz="2400" dirty="0"/>
              <a:t> </a:t>
            </a:r>
          </a:p>
          <a:p>
            <a:pPr marL="0"/>
            <a:r>
              <a:rPr lang="en-US" sz="2400" dirty="0"/>
              <a:t>Three process of understanding</a:t>
            </a:r>
          </a:p>
          <a:p>
            <a:pPr marL="457200" lvl="1"/>
            <a:r>
              <a:rPr lang="en-US" i="1" dirty="0" err="1"/>
              <a:t>nyāya-prasthāna</a:t>
            </a:r>
            <a:endParaRPr lang="en-US" i="1" dirty="0"/>
          </a:p>
          <a:p>
            <a:pPr marL="914400" lvl="2"/>
            <a:r>
              <a:rPr lang="en-US" i="1" dirty="0"/>
              <a:t>Brahma-</a:t>
            </a:r>
            <a:r>
              <a:rPr lang="en-US" i="1" dirty="0" err="1"/>
              <a:t>sūtra</a:t>
            </a:r>
            <a:r>
              <a:rPr lang="en-US" i="1" dirty="0"/>
              <a:t>,</a:t>
            </a:r>
            <a:r>
              <a:rPr lang="en-US" dirty="0"/>
              <a:t> or </a:t>
            </a:r>
            <a:r>
              <a:rPr lang="en-US" i="1" dirty="0" err="1"/>
              <a:t>Vedānta-sūtra</a:t>
            </a:r>
            <a:endParaRPr lang="en-US" i="1" dirty="0"/>
          </a:p>
          <a:p>
            <a:pPr marL="457200" lvl="1"/>
            <a:r>
              <a:rPr lang="en-US" i="1" dirty="0" err="1"/>
              <a:t>śruti-prasthāna</a:t>
            </a:r>
            <a:endParaRPr lang="en-US" i="1" dirty="0"/>
          </a:p>
          <a:p>
            <a:pPr marL="457200" lvl="1"/>
            <a:r>
              <a:rPr lang="en-US" i="1" dirty="0" err="1"/>
              <a:t>smṛti-prasthāna</a:t>
            </a:r>
            <a:endParaRPr lang="en-US" sz="2000" dirty="0"/>
          </a:p>
        </p:txBody>
      </p:sp>
      <p:sp>
        <p:nvSpPr>
          <p:cNvPr id="4" name="Content Placeholder 2">
            <a:extLst>
              <a:ext uri="{FF2B5EF4-FFF2-40B4-BE49-F238E27FC236}">
                <a16:creationId xmlns:a16="http://schemas.microsoft.com/office/drawing/2014/main" id="{26A32B79-6950-A64D-9283-70BD6F0C6F44}"/>
              </a:ext>
            </a:extLst>
          </p:cNvPr>
          <p:cNvSpPr txBox="1">
            <a:spLocks/>
          </p:cNvSpPr>
          <p:nvPr/>
        </p:nvSpPr>
        <p:spPr>
          <a:xfrm>
            <a:off x="6256020" y="2177456"/>
            <a:ext cx="5097780" cy="37957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i="1" dirty="0" err="1"/>
              <a:t>ṛṣibhir</a:t>
            </a:r>
            <a:r>
              <a:rPr lang="en-US" i="1" dirty="0"/>
              <a:t> </a:t>
            </a:r>
            <a:r>
              <a:rPr lang="en-US" i="1" dirty="0" err="1"/>
              <a:t>bahudhā</a:t>
            </a:r>
            <a:r>
              <a:rPr lang="en-US" i="1" dirty="0"/>
              <a:t> </a:t>
            </a:r>
            <a:r>
              <a:rPr lang="en-US" i="1" dirty="0" err="1"/>
              <a:t>gītaṁ</a:t>
            </a:r>
            <a:br>
              <a:rPr lang="en-US" i="1" dirty="0"/>
            </a:br>
            <a:r>
              <a:rPr lang="en-US" i="1" dirty="0" err="1"/>
              <a:t>chandobhir</a:t>
            </a:r>
            <a:r>
              <a:rPr lang="en-US" i="1" dirty="0"/>
              <a:t> </a:t>
            </a:r>
            <a:r>
              <a:rPr lang="en-US" i="1" dirty="0" err="1"/>
              <a:t>vividhaiḥ</a:t>
            </a:r>
            <a:r>
              <a:rPr lang="en-US" i="1" dirty="0"/>
              <a:t> </a:t>
            </a:r>
            <a:r>
              <a:rPr lang="en-US" i="1" dirty="0" err="1"/>
              <a:t>pṛthak</a:t>
            </a:r>
            <a:br>
              <a:rPr lang="en-US" i="1" dirty="0"/>
            </a:br>
            <a:r>
              <a:rPr lang="en-US" i="1" dirty="0"/>
              <a:t>brahma-</a:t>
            </a:r>
            <a:r>
              <a:rPr lang="en-US" i="1" dirty="0" err="1"/>
              <a:t>sūtra</a:t>
            </a:r>
            <a:r>
              <a:rPr lang="en-US" i="1" dirty="0"/>
              <a:t>-</a:t>
            </a:r>
            <a:r>
              <a:rPr lang="en-US" i="1" dirty="0" err="1"/>
              <a:t>padaiś</a:t>
            </a:r>
            <a:r>
              <a:rPr lang="en-US" i="1" dirty="0"/>
              <a:t> </a:t>
            </a:r>
            <a:r>
              <a:rPr lang="en-US" i="1" dirty="0" err="1"/>
              <a:t>caiva</a:t>
            </a:r>
            <a:br>
              <a:rPr lang="en-US" i="1" dirty="0"/>
            </a:br>
            <a:r>
              <a:rPr lang="en-US" b="1" i="1" dirty="0" err="1"/>
              <a:t>hetumadbhir</a:t>
            </a:r>
            <a:r>
              <a:rPr lang="en-US" i="1" dirty="0"/>
              <a:t> </a:t>
            </a:r>
            <a:r>
              <a:rPr lang="en-US" b="1" i="1" dirty="0" err="1"/>
              <a:t>viniścitaiḥ</a:t>
            </a:r>
            <a:br>
              <a:rPr lang="en-US" sz="2400" dirty="0"/>
            </a:br>
            <a:endParaRPr lang="en-US" sz="2400" dirty="0"/>
          </a:p>
          <a:p>
            <a:pPr marL="0"/>
            <a:r>
              <a:rPr lang="en-US" i="1" dirty="0" err="1"/>
              <a:t>hetumadbhiḥ</a:t>
            </a:r>
            <a:r>
              <a:rPr lang="en-US" dirty="0"/>
              <a:t>---with cause and effect; </a:t>
            </a:r>
            <a:r>
              <a:rPr lang="en-US" i="1" dirty="0" err="1"/>
              <a:t>viniścitaiḥ</a:t>
            </a:r>
            <a:r>
              <a:rPr lang="en-US" dirty="0"/>
              <a:t>---ascertain.</a:t>
            </a:r>
            <a:endParaRPr lang="en-US" sz="2400" dirty="0"/>
          </a:p>
        </p:txBody>
      </p:sp>
    </p:spTree>
    <p:extLst>
      <p:ext uri="{BB962C8B-B14F-4D97-AF65-F5344CB8AC3E}">
        <p14:creationId xmlns:p14="http://schemas.microsoft.com/office/powerpoint/2010/main" val="3905801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4360</TotalTime>
  <Words>973</Words>
  <Application>Microsoft Macintosh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Nature, the Enjoyer and Consciousness  Chapter 13</vt:lpstr>
      <vt:lpstr>Arjuna said: O my dear Kṛṣṇa, I wish to know about prakṛti [nature], puruṣa [the enjoyer], and the field and the knower of the field, and of knowledge and the object of knowledge.  The Supreme Personality of Godhead said: This body, O son of Kuntī, is called the field, and one who knows this body is called the knower of the field. [BG 13.1-2]</vt:lpstr>
      <vt:lpstr>Field vs. Farmer</vt:lpstr>
      <vt:lpstr>O scion of Bharata, you should understand that I am also the knower in all bodies, and to understand this body and its knower is called knowledge. That is My opinion. [BG 13.3]</vt:lpstr>
      <vt:lpstr>Two birds in a tree</vt:lpstr>
      <vt:lpstr>Lord, Living Entity and Matter</vt:lpstr>
      <vt:lpstr>We are soul with a human body</vt:lpstr>
      <vt:lpstr>Now please hear My brief description of this field of activity and how it is constituted, what its changes are, whence it is produced, who that knower of the field of activities is, and what his influences are. [BG 13.4]</vt:lpstr>
      <vt:lpstr>That knowledge of the field of activities and of the knower of activities is described by various sages in various Vedic writings. It is especially presented in Vedānta-sūtra with all reasoning as to cause and effect. [BG 13.5]</vt:lpstr>
      <vt:lpstr>Five stages of Brahman realization</vt:lpstr>
      <vt:lpstr>Krishna and Sudama</vt:lpstr>
      <vt:lpstr>Maharaj Parikshit hears Krishna Katha </vt:lpstr>
      <vt:lpstr>Take Home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Nature, the Enjoyer and Consciousness  Chapter 13</dc:title>
  <dc:creator>Prasad, Manoj K</dc:creator>
  <cp:lastModifiedBy>Prasad, Manoj K</cp:lastModifiedBy>
  <cp:revision>32</cp:revision>
  <dcterms:created xsi:type="dcterms:W3CDTF">2021-02-03T00:09:29Z</dcterms:created>
  <dcterms:modified xsi:type="dcterms:W3CDTF">2021-02-06T00:49:31Z</dcterms:modified>
</cp:coreProperties>
</file>