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72" r:id="rId9"/>
    <p:sldId id="273" r:id="rId10"/>
    <p:sldId id="271" r:id="rId11"/>
    <p:sldId id="265" r:id="rId12"/>
    <p:sldId id="261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/>
    <p:restoredTop sz="97155"/>
  </p:normalViewPr>
  <p:slideViewPr>
    <p:cSldViewPr snapToGrid="0" snapToObjects="1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102-8CAE-D94E-9189-EF502ACF2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AE51-03B9-8049-ABC0-236A04492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8858-DC82-FD43-BCD8-519E0A6B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7ED2-2270-414A-AE58-BC9D040D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D875A-2974-274F-8AA6-94DC1538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B6E-E6A8-2140-9CC0-FBA8E768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D074-DB1D-7B4D-8C03-8DDFA271B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9BAD-1C90-F34A-8865-6F5914C8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E7FB-8940-DC4C-94D9-B491D090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B6AC-C47E-6146-801C-168B960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A2364-5065-7C40-B30F-297339D73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4320-D8B2-F14D-8645-C3E53A18E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172CA-95EA-294A-A64D-89F10D5C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6A2-679B-C04F-9654-3098F33F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8A3E-1B80-2843-8F78-808ECBE6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F54F-21E1-DF4E-98C7-68F438B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DC6D-2518-444B-9F6B-38EB5959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A098-829C-1D45-BB3E-810054D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1B6E-C4A0-464E-A8D0-1150B4D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715C-2FD4-254A-85FA-643A4DBC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4F2-F4A6-D64F-A7AB-83074C47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3C0E-4581-CA4E-8E6C-6279EC4A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90AF-6EB6-7B49-B7EF-9E59A916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4E4D-EC9F-7D42-A115-787076DD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3406-16B2-4B48-9B54-1DFE0D18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CF59-2C26-594D-A1AD-0B12CBBF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93E7-08E2-5441-861B-8A084F687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199B-F78C-2D4D-B1E5-697E4D439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6036-A8A4-5E44-BB01-0B6BE3CC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9AE6-0989-1D4B-85F8-99EC4D2B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DBEA-B093-6842-991A-D86430A1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D9A-2C14-CD48-AA8E-AEDDA4C7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CCE4-4BBD-A04E-90E9-FD50FBCB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CB081-5675-A043-B62D-57A97920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98AB7-6BE7-1C43-90A8-1EE2FB6D6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E6500-E4AB-D641-9640-B5C37B50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1E7FD-CF9A-4447-921F-2AB7242D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265BE-0F85-BC48-B468-23B0256D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EBA3-FC2A-3646-A7BF-66B7E5E2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85AB-8229-9C48-8718-57FF11B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54899-9384-704D-BDD1-790F2FBE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C35A1-4612-384D-986C-AE71AA30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A9F8C-6FEB-3E40-AD31-3DB1BF7A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B1627-FDFA-9E48-B3EF-88F881F9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5EA0-86FF-6D42-821D-E8FCE1A6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9B5A7-02CB-4641-96D0-447192A6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9AB7-84BC-9848-A46B-159C3D21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3486-4270-F349-B271-12AB953B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B2775-6ADE-9C43-98A2-01C65A1F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372E-A5FC-734C-BCA1-87CE600F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CE260-D36D-9A4E-99F3-30E70D8D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11DDF-EFC0-6B49-8406-20EC553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328F-7D44-3F48-B6AD-DFD73F21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6645A-56FB-A94B-965E-7BB022A46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A1A9-0DC6-644E-9FD0-F810471A3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3876-4BDE-B745-B8EA-8914CC35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EB9B8-D9E2-5D43-9EB8-43B126DC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A2045-184A-2347-BC56-0C7EC3CE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9C7B1-57DA-6540-B1E6-CB13896B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2ED6-538A-3642-B51A-06ABEABC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C4C6-134B-0345-A347-0E38A4C9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13F9-5559-4E45-B0D5-40A192769A7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C87B-7EFA-B144-9438-9DD8572D1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D83C-D180-3545-A20D-1C4629A8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anye" TargetMode="External"/><Relationship Id="rId13" Type="http://schemas.openxmlformats.org/officeDocument/2006/relationships/hyperlink" Target="https://vedabase.io/en/search/synonyms/?original=apare" TargetMode="External"/><Relationship Id="rId3" Type="http://schemas.openxmlformats.org/officeDocument/2006/relationships/hyperlink" Target="https://vedabase.io/en/search/synonyms/?original=%C4%81tmani" TargetMode="External"/><Relationship Id="rId7" Type="http://schemas.openxmlformats.org/officeDocument/2006/relationships/hyperlink" Target="https://vedabase.io/en/search/synonyms/?original=%C4%81tman%C4%81" TargetMode="External"/><Relationship Id="rId12" Type="http://schemas.openxmlformats.org/officeDocument/2006/relationships/hyperlink" Target="https://vedabase.io/en/search/synonyms/?original=ca" TargetMode="External"/><Relationship Id="rId2" Type="http://schemas.openxmlformats.org/officeDocument/2006/relationships/hyperlink" Target="https://vedabase.io/en/search/synonyms/?original=dhy%C4%81ne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%C4%81tm%C4%81nam" TargetMode="External"/><Relationship Id="rId11" Type="http://schemas.openxmlformats.org/officeDocument/2006/relationships/hyperlink" Target="https://vedabase.io/en/search/synonyms/?original=karma" TargetMode="External"/><Relationship Id="rId5" Type="http://schemas.openxmlformats.org/officeDocument/2006/relationships/hyperlink" Target="https://vedabase.io/en/search/synonyms/?original=kecit" TargetMode="External"/><Relationship Id="rId10" Type="http://schemas.openxmlformats.org/officeDocument/2006/relationships/hyperlink" Target="https://vedabase.io/en/search/synonyms/?original=yogena" TargetMode="External"/><Relationship Id="rId4" Type="http://schemas.openxmlformats.org/officeDocument/2006/relationships/hyperlink" Target="https://vedabase.io/en/search/synonyms/?original=pa%C5%9Byanti" TargetMode="External"/><Relationship Id="rId9" Type="http://schemas.openxmlformats.org/officeDocument/2006/relationships/hyperlink" Target="https://vedabase.io/en/search/synonyms/?original=s%C4%81%E1%B9%85khyen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up%C4%81sate" TargetMode="External"/><Relationship Id="rId13" Type="http://schemas.openxmlformats.org/officeDocument/2006/relationships/hyperlink" Target="https://vedabase.io/en/search/synonyms/?original=eva" TargetMode="External"/><Relationship Id="rId3" Type="http://schemas.openxmlformats.org/officeDocument/2006/relationships/hyperlink" Target="https://vedabase.io/en/search/synonyms/?original=tu" TargetMode="External"/><Relationship Id="rId7" Type="http://schemas.openxmlformats.org/officeDocument/2006/relationships/hyperlink" Target="https://vedabase.io/en/search/synonyms/?original=anyebhya%E1%B8%A5" TargetMode="External"/><Relationship Id="rId12" Type="http://schemas.openxmlformats.org/officeDocument/2006/relationships/hyperlink" Target="https://vedabase.io/en/search/synonyms/?original=atitaranti" TargetMode="External"/><Relationship Id="rId2" Type="http://schemas.openxmlformats.org/officeDocument/2006/relationships/hyperlink" Target="https://vedabase.io/en/search/synonyms/?original=anye" TargetMode="External"/><Relationship Id="rId16" Type="http://schemas.openxmlformats.org/officeDocument/2006/relationships/hyperlink" Target="https://vedabase.io/en/search/synonyms/?original=par%C4%81ya%E1%B9%87%C4%81%E1%B8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%C5%9Brutv%C4%81" TargetMode="External"/><Relationship Id="rId11" Type="http://schemas.openxmlformats.org/officeDocument/2006/relationships/hyperlink" Target="https://vedabase.io/en/search/synonyms/?original=ca" TargetMode="External"/><Relationship Id="rId5" Type="http://schemas.openxmlformats.org/officeDocument/2006/relationships/hyperlink" Target="https://vedabase.io/en/search/synonyms/?original=aj%C4%81nanta%E1%B8%A5" TargetMode="External"/><Relationship Id="rId15" Type="http://schemas.openxmlformats.org/officeDocument/2006/relationships/hyperlink" Target="https://vedabase.io/en/search/synonyms/?original=%C5%9Bruti" TargetMode="External"/><Relationship Id="rId10" Type="http://schemas.openxmlformats.org/officeDocument/2006/relationships/hyperlink" Target="https://vedabase.io/en/search/synonyms/?original=api" TargetMode="External"/><Relationship Id="rId4" Type="http://schemas.openxmlformats.org/officeDocument/2006/relationships/hyperlink" Target="https://vedabase.io/en/search/synonyms/?original=evam" TargetMode="External"/><Relationship Id="rId9" Type="http://schemas.openxmlformats.org/officeDocument/2006/relationships/hyperlink" Target="https://vedabase.io/en/search/synonyms/?original=te" TargetMode="External"/><Relationship Id="rId14" Type="http://schemas.openxmlformats.org/officeDocument/2006/relationships/hyperlink" Target="https://vedabase.io/en/search/synonyms/?original=m%E1%B9%9Bty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k%E1%B9%A3etra" TargetMode="External"/><Relationship Id="rId13" Type="http://schemas.openxmlformats.org/officeDocument/2006/relationships/hyperlink" Target="https://vedabase.io/en/search/synonyms/?original=bharata" TargetMode="External"/><Relationship Id="rId3" Type="http://schemas.openxmlformats.org/officeDocument/2006/relationships/hyperlink" Target="https://vedabase.io/en/search/synonyms/?original=sa%C3%B1j%C4%81yate" TargetMode="External"/><Relationship Id="rId7" Type="http://schemas.openxmlformats.org/officeDocument/2006/relationships/hyperlink" Target="https://vedabase.io/en/search/synonyms/?original=ja%E1%B9%85gamam" TargetMode="External"/><Relationship Id="rId12" Type="http://schemas.openxmlformats.org/officeDocument/2006/relationships/hyperlink" Target="https://vedabase.io/en/search/synonyms/?original=viddhi" TargetMode="External"/><Relationship Id="rId2" Type="http://schemas.openxmlformats.org/officeDocument/2006/relationships/hyperlink" Target="https://vedabase.io/en/search/synonyms/?original=y%C4%81v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sth%C4%81vara" TargetMode="External"/><Relationship Id="rId11" Type="http://schemas.openxmlformats.org/officeDocument/2006/relationships/hyperlink" Target="https://vedabase.io/en/search/synonyms/?original=tat" TargetMode="External"/><Relationship Id="rId5" Type="http://schemas.openxmlformats.org/officeDocument/2006/relationships/hyperlink" Target="https://vedabase.io/en/search/synonyms/?original=sattvam" TargetMode="External"/><Relationship Id="rId10" Type="http://schemas.openxmlformats.org/officeDocument/2006/relationships/hyperlink" Target="https://vedabase.io/en/search/synonyms/?original=sa%E1%B9%81yog%C4%81t" TargetMode="External"/><Relationship Id="rId4" Type="http://schemas.openxmlformats.org/officeDocument/2006/relationships/hyperlink" Target="https://vedabase.io/en/search/synonyms/?original=ki%C3%B1cit" TargetMode="External"/><Relationship Id="rId9" Type="http://schemas.openxmlformats.org/officeDocument/2006/relationships/hyperlink" Target="https://vedabase.io/en/search/synonyms/?original=j%C3%B1a" TargetMode="External"/><Relationship Id="rId14" Type="http://schemas.openxmlformats.org/officeDocument/2006/relationships/hyperlink" Target="https://vedabase.io/en/search/synonyms/?original=%E1%B9%9B%E1%B9%A3abha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%C4%AB%C5%9Bvaram" TargetMode="External"/><Relationship Id="rId13" Type="http://schemas.openxmlformats.org/officeDocument/2006/relationships/hyperlink" Target="https://vedabase.io/en/search/synonyms/?original=sa%E1%B8%A5" TargetMode="External"/><Relationship Id="rId3" Type="http://schemas.openxmlformats.org/officeDocument/2006/relationships/hyperlink" Target="https://vedabase.io/en/search/synonyms/?original=sarve%E1%B9%A3u" TargetMode="External"/><Relationship Id="rId7" Type="http://schemas.openxmlformats.org/officeDocument/2006/relationships/hyperlink" Target="https://vedabase.io/en/search/synonyms/?original=parama" TargetMode="External"/><Relationship Id="rId12" Type="http://schemas.openxmlformats.org/officeDocument/2006/relationships/hyperlink" Target="https://vedabase.io/en/search/synonyms/?original=pa%C5%9Byati" TargetMode="External"/><Relationship Id="rId2" Type="http://schemas.openxmlformats.org/officeDocument/2006/relationships/hyperlink" Target="https://vedabase.io/en/search/synonyms/?original=sam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tam" TargetMode="External"/><Relationship Id="rId11" Type="http://schemas.openxmlformats.org/officeDocument/2006/relationships/hyperlink" Target="https://vedabase.io/en/search/synonyms/?original=ya%E1%B8%A5" TargetMode="External"/><Relationship Id="rId5" Type="http://schemas.openxmlformats.org/officeDocument/2006/relationships/hyperlink" Target="https://vedabase.io/en/search/synonyms/?original=ti%E1%B9%A3%E1%B9%ADhan" TargetMode="External"/><Relationship Id="rId10" Type="http://schemas.openxmlformats.org/officeDocument/2006/relationships/hyperlink" Target="https://vedabase.io/en/search/synonyms/?original=avina%C5%9Byantam" TargetMode="External"/><Relationship Id="rId4" Type="http://schemas.openxmlformats.org/officeDocument/2006/relationships/hyperlink" Target="https://vedabase.io/en/search/synonyms/?original=bh%C5%ABte%E1%B9%A3u" TargetMode="External"/><Relationship Id="rId9" Type="http://schemas.openxmlformats.org/officeDocument/2006/relationships/hyperlink" Target="https://vedabase.io/en/search/synonyms/?original=vina%C5%9Byats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4CF5-FF35-3140-88C1-B1883DDB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 b="1"/>
              <a:t>Nature, the Enjoyer and Consciousness</a:t>
            </a:r>
            <a:br>
              <a:rPr lang="en-US" sz="4600" b="1"/>
            </a:br>
            <a:br>
              <a:rPr lang="en-US" sz="4600"/>
            </a:br>
            <a:r>
              <a:rPr lang="en-US" sz="4600"/>
              <a:t>Chapter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B3B66-81D9-EB4D-9751-431488BE0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Nature, Enjoyer, Field, Knower of Field, Knowledge and Knower of Knowledge</a:t>
            </a:r>
          </a:p>
          <a:p>
            <a:pPr algn="l"/>
            <a:endParaRPr lang="en-US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hino smin yatha dehe kaumaram yauvanam jara (Bg 2.13) 1966.03.11 NY by  Vaishnava Das Nrs on SoundCloud - Hear the world's sounds">
            <a:extLst>
              <a:ext uri="{FF2B5EF4-FFF2-40B4-BE49-F238E27FC236}">
                <a16:creationId xmlns:a16="http://schemas.microsoft.com/office/drawing/2014/main" id="{D46290D9-0127-D544-86B9-BE9E58939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8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E297-23D9-0540-B33F-B9A9662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vision = field + soul + super soul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7048-5050-0D44-B811-DF02AC0A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is constitutionally same: matter + soul + </a:t>
            </a:r>
            <a:r>
              <a:rPr lang="en-US" dirty="0" err="1"/>
              <a:t>supersoul</a:t>
            </a:r>
            <a:endParaRPr lang="en-US" dirty="0"/>
          </a:p>
          <a:p>
            <a:r>
              <a:rPr lang="en-US" dirty="0"/>
              <a:t>Everyone is Combination of  known + knower</a:t>
            </a:r>
          </a:p>
          <a:p>
            <a:r>
              <a:rPr lang="en-US" dirty="0"/>
              <a:t>Equal vision = Transcendence (not degradation)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0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74C9-9AEE-9D4E-8BC8-DA5AE0DE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Two birds in a tree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2C76FA9E-7D5F-43E4-B8E7-902993CA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body is a machine, with driver and owner in the same car. </a:t>
            </a:r>
          </a:p>
          <a:p>
            <a:r>
              <a:rPr lang="en-US" dirty="0"/>
              <a:t>BG 18.61 </a:t>
            </a:r>
            <a:r>
              <a:rPr lang="en-US" i="1" dirty="0" err="1"/>
              <a:t>īśvaraḥ</a:t>
            </a:r>
            <a:r>
              <a:rPr lang="en-US" i="1" dirty="0"/>
              <a:t> </a:t>
            </a:r>
            <a:r>
              <a:rPr lang="en-US" i="1" dirty="0" err="1"/>
              <a:t>sarva-bhūtānāṁ</a:t>
            </a:r>
            <a:endParaRPr lang="en-US" dirty="0"/>
          </a:p>
          <a:p>
            <a:r>
              <a:rPr lang="en-US" dirty="0"/>
              <a:t>Owner is directing and reminding the driver.</a:t>
            </a:r>
          </a:p>
          <a:p>
            <a:r>
              <a:rPr lang="en-US" dirty="0"/>
              <a:t>But the driver is whimsically after sense objects</a:t>
            </a:r>
          </a:p>
          <a:p>
            <a:r>
              <a:rPr lang="en-US" dirty="0"/>
              <a:t>If turn to owner, then He will give right direction.</a:t>
            </a:r>
          </a:p>
          <a:p>
            <a:r>
              <a:rPr lang="en-US" dirty="0"/>
              <a:t>Our business is to serve the whole with pure heart.</a:t>
            </a:r>
          </a:p>
          <a:p>
            <a:endParaRPr lang="en-US" dirty="0"/>
          </a:p>
        </p:txBody>
      </p:sp>
      <p:pic>
        <p:nvPicPr>
          <p:cNvPr id="5122" name="Picture 2" descr="Two birds sitting in a tree (the material body). One is Paramatma (Krishna  as Supersoul) the witness bird. The … | Sitting in a tree, Bhagavad gita,  Animal pictures">
            <a:extLst>
              <a:ext uri="{FF2B5EF4-FFF2-40B4-BE49-F238E27FC236}">
                <a16:creationId xmlns:a16="http://schemas.microsoft.com/office/drawing/2014/main" id="{DA04D886-C18F-BF40-821A-98A932CAF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6226" b="1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91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365E0-9DA9-9544-9FFC-FB2A9BA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/>
              <a:t>We are soul with a human body</a:t>
            </a:r>
          </a:p>
        </p:txBody>
      </p:sp>
      <p:sp>
        <p:nvSpPr>
          <p:cNvPr id="143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9F7BEC08-BB1B-4F3F-B74D-F304C350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7" y="236764"/>
            <a:ext cx="6867143" cy="214729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We have lived in many bodies and done the same things over and over.</a:t>
            </a:r>
          </a:p>
          <a:p>
            <a:r>
              <a:rPr lang="en-US" sz="2200" dirty="0"/>
              <a:t>This body is given to us on rent.</a:t>
            </a:r>
          </a:p>
          <a:p>
            <a:r>
              <a:rPr lang="en-US" sz="2200" dirty="0"/>
              <a:t>This an opportunity to get liberation from material existence</a:t>
            </a:r>
          </a:p>
          <a:p>
            <a:endParaRPr lang="en-US" sz="2200" dirty="0"/>
          </a:p>
        </p:txBody>
      </p:sp>
      <p:pic>
        <p:nvPicPr>
          <p:cNvPr id="4100" name="Picture 4" descr="Better Than the Animals">
            <a:extLst>
              <a:ext uri="{FF2B5EF4-FFF2-40B4-BE49-F238E27FC236}">
                <a16:creationId xmlns:a16="http://schemas.microsoft.com/office/drawing/2014/main" id="{5CA3244D-1333-7041-B1F4-3188ED486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1" r="1" b="23972"/>
          <a:stretch/>
        </p:blipFill>
        <p:spPr bwMode="auto"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Top 14 Things Landlords Wish Tenants Knew - VacancyFillers.com">
            <a:extLst>
              <a:ext uri="{FF2B5EF4-FFF2-40B4-BE49-F238E27FC236}">
                <a16:creationId xmlns:a16="http://schemas.microsoft.com/office/drawing/2014/main" id="{0FAD16C8-D489-2148-A0B5-E36A93D69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r="-3" b="3512"/>
          <a:stretch/>
        </p:blipFill>
        <p:spPr bwMode="auto"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25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9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9456A-622F-D343-9935-135FCD03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Sant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Sakhu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Bai</a:t>
            </a:r>
          </a:p>
        </p:txBody>
      </p:sp>
      <p:pic>
        <p:nvPicPr>
          <p:cNvPr id="1028" name="Picture 4" descr="Sakhubai eBook: Padma Shenoy: Amazon.in: Kindle Store">
            <a:extLst>
              <a:ext uri="{FF2B5EF4-FFF2-40B4-BE49-F238E27FC236}">
                <a16:creationId xmlns:a16="http://schemas.microsoft.com/office/drawing/2014/main" id="{F25363FC-3F2A-E949-8852-6826EA616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8" r="-1" b="12786"/>
          <a:stretch/>
        </p:blipFill>
        <p:spPr bwMode="auto">
          <a:xfrm>
            <a:off x="673749" y="370320"/>
            <a:ext cx="3716238" cy="405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aints of Maharashtra 4 - Sant Sakhu - thepranams.com">
            <a:extLst>
              <a:ext uri="{FF2B5EF4-FFF2-40B4-BE49-F238E27FC236}">
                <a16:creationId xmlns:a16="http://schemas.microsoft.com/office/drawing/2014/main" id="{048EEC14-2F10-854B-B902-FA66F0594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04"/>
          <a:stretch/>
        </p:blipFill>
        <p:spPr bwMode="auto">
          <a:xfrm>
            <a:off x="4719344" y="370320"/>
            <a:ext cx="6798905" cy="405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92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52A9-17BF-5A4F-938C-C136F10F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Sakhu</a:t>
            </a:r>
            <a:r>
              <a:rPr lang="en-US" sz="1600" dirty="0"/>
              <a:t> Bai, an ardent devotee of Vitthal, lives with her husband and a cruel mother-in-law.</a:t>
            </a:r>
            <a:r>
              <a:rPr lang="en-US" dirty="0"/>
              <a:t> </a:t>
            </a:r>
          </a:p>
          <a:p>
            <a:r>
              <a:rPr lang="en-US" sz="1600" dirty="0" err="1"/>
              <a:t>Sakhu</a:t>
            </a:r>
            <a:r>
              <a:rPr lang="en-US" sz="1600" dirty="0"/>
              <a:t> sees a group of </a:t>
            </a:r>
            <a:r>
              <a:rPr lang="en-US" sz="1600" dirty="0" err="1"/>
              <a:t>Vitthala</a:t>
            </a:r>
            <a:r>
              <a:rPr lang="en-US" sz="1600" dirty="0"/>
              <a:t> devotees doing Naam-Kirtan. She joins  </a:t>
            </a:r>
          </a:p>
          <a:p>
            <a:r>
              <a:rPr lang="en-US" sz="1700" dirty="0"/>
              <a:t>When we see </a:t>
            </a:r>
            <a:r>
              <a:rPr lang="en-US" sz="1700" dirty="0" err="1"/>
              <a:t>Supersoul</a:t>
            </a:r>
            <a:r>
              <a:rPr lang="en-US" sz="1700" dirty="0"/>
              <a:t> in everyone – one is not degraded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4921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056B0-D42E-8848-BE8B-C96D3CC7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502021"/>
            <a:ext cx="5862883" cy="566491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Take Home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95C3-BF33-304A-90C4-5FBF0B12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25" y="1466498"/>
            <a:ext cx="5983593" cy="4443447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can know super soul dhyana, </a:t>
            </a:r>
            <a:r>
              <a:rPr lang="en-US" sz="2000" dirty="0" err="1"/>
              <a:t>gyana</a:t>
            </a:r>
            <a:r>
              <a:rPr lang="en-US" sz="2000" dirty="0"/>
              <a:t> &amp; karma yoga</a:t>
            </a:r>
          </a:p>
          <a:p>
            <a:r>
              <a:rPr lang="en-US" sz="2000" dirty="0"/>
              <a:t>Everyone can benefit from hearing </a:t>
            </a:r>
          </a:p>
          <a:p>
            <a:r>
              <a:rPr lang="en-US" sz="2000" dirty="0"/>
              <a:t>Knowledge means three things : two birds in a tree</a:t>
            </a:r>
          </a:p>
          <a:p>
            <a:pPr lvl="1"/>
            <a:r>
              <a:rPr lang="en-US" sz="1600" dirty="0"/>
              <a:t>Field of activity, Occupier and Owner</a:t>
            </a:r>
          </a:p>
          <a:p>
            <a:pPr lvl="1"/>
            <a:r>
              <a:rPr lang="en-US" sz="1600" dirty="0"/>
              <a:t>Land : Occupier : Government :: Body : Soul : </a:t>
            </a:r>
            <a:r>
              <a:rPr lang="en-US" sz="1600" dirty="0" err="1"/>
              <a:t>Supersoul</a:t>
            </a:r>
            <a:endParaRPr lang="en-US" sz="1600" dirty="0"/>
          </a:p>
          <a:p>
            <a:r>
              <a:rPr lang="en-US" sz="2000" dirty="0"/>
              <a:t>Equal vision = field + soul + super soul</a:t>
            </a:r>
          </a:p>
          <a:p>
            <a:r>
              <a:rPr lang="en-US" sz="2000" dirty="0"/>
              <a:t>Good Behavior + Firm faith in adverse times leads to Lord’s mercy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 descr="dehino smin yatha dehe kaumaram yauvanam jara (Bg 2.13) 1966.03.11 NY by  Vaishnava Das Nrs on SoundCloud - Hear the world's sounds">
            <a:extLst>
              <a:ext uri="{FF2B5EF4-FFF2-40B4-BE49-F238E27FC236}">
                <a16:creationId xmlns:a16="http://schemas.microsoft.com/office/drawing/2014/main" id="{7E95DB45-106C-434E-8875-2CDDCBF4F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3532F-D87F-074D-BB33-45824732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i-IN" dirty="0"/>
              <a:t>ध्यानेनात्मनि पश्यन्ति केचिदात्मानमात्मना </a:t>
            </a:r>
            <a:br>
              <a:rPr lang="hi-IN" sz="1600" dirty="0"/>
            </a:br>
            <a:r>
              <a:rPr lang="hi-IN" dirty="0"/>
              <a:t>अन्ये सांख्येन योगेन कर्मयोगेन चापरे </a:t>
            </a:r>
            <a:br>
              <a:rPr lang="en-US" dirty="0"/>
            </a:br>
            <a:r>
              <a:rPr lang="en-US" sz="1800" i="1" dirty="0">
                <a:hlinkClick r:id="rId2"/>
              </a:rPr>
              <a:t>dhyān</a:t>
            </a:r>
            <a:r>
              <a:rPr lang="en-US" sz="1800" i="1" dirty="0">
                <a:highlight>
                  <a:srgbClr val="FFFF00"/>
                </a:highlight>
                <a:hlinkClick r:id="rId2"/>
              </a:rPr>
              <a:t>ena</a:t>
            </a:r>
            <a:r>
              <a:rPr lang="en-US" sz="1800" dirty="0">
                <a:highlight>
                  <a:srgbClr val="FFFF00"/>
                </a:highlight>
              </a:rPr>
              <a:t> — by meditation</a:t>
            </a:r>
            <a:r>
              <a:rPr lang="en-US" sz="1800" dirty="0"/>
              <a:t>; </a:t>
            </a:r>
            <a:r>
              <a:rPr lang="en-US" sz="1800" i="1" dirty="0">
                <a:hlinkClick r:id="rId3"/>
              </a:rPr>
              <a:t>ātmani</a:t>
            </a:r>
            <a:r>
              <a:rPr lang="en-US" sz="1800" dirty="0"/>
              <a:t> — within the self; </a:t>
            </a:r>
            <a:r>
              <a:rPr lang="en-US" sz="1800" i="1" dirty="0">
                <a:hlinkClick r:id="rId4"/>
              </a:rPr>
              <a:t>paśyanti</a:t>
            </a:r>
            <a:r>
              <a:rPr lang="en-US" sz="1800" dirty="0"/>
              <a:t> — see; </a:t>
            </a:r>
            <a:r>
              <a:rPr lang="en-US" sz="1800" i="1" dirty="0">
                <a:hlinkClick r:id="rId5"/>
              </a:rPr>
              <a:t>kecit</a:t>
            </a:r>
            <a:r>
              <a:rPr lang="en-US" sz="1800" dirty="0"/>
              <a:t> — some; </a:t>
            </a:r>
            <a:r>
              <a:rPr lang="en-US" sz="1800" i="1" dirty="0">
                <a:hlinkClick r:id="rId6"/>
              </a:rPr>
              <a:t>ātmānam</a:t>
            </a:r>
            <a:r>
              <a:rPr lang="en-US" sz="1800" dirty="0"/>
              <a:t> — the </a:t>
            </a:r>
            <a:r>
              <a:rPr lang="en-US" sz="1800" dirty="0" err="1"/>
              <a:t>Supersoul</a:t>
            </a:r>
            <a:r>
              <a:rPr lang="en-US" sz="1800" dirty="0"/>
              <a:t>; </a:t>
            </a:r>
            <a:r>
              <a:rPr lang="en-US" sz="1800" i="1" dirty="0">
                <a:hlinkClick r:id="rId7"/>
              </a:rPr>
              <a:t>ātmanā</a:t>
            </a:r>
            <a:r>
              <a:rPr lang="en-US" sz="1800" dirty="0"/>
              <a:t> — by the mind; </a:t>
            </a:r>
            <a:r>
              <a:rPr lang="en-US" sz="1800" i="1" dirty="0">
                <a:hlinkClick r:id="rId8"/>
              </a:rPr>
              <a:t>anye</a:t>
            </a:r>
            <a:r>
              <a:rPr lang="en-US" sz="1800" dirty="0"/>
              <a:t> — others; </a:t>
            </a:r>
            <a:r>
              <a:rPr lang="en-US" sz="1800" i="1" dirty="0">
                <a:highlight>
                  <a:srgbClr val="FFFF00"/>
                </a:highlight>
                <a:hlinkClick r:id="rId9"/>
              </a:rPr>
              <a:t>sāṅkhyena</a:t>
            </a:r>
            <a:r>
              <a:rPr lang="en-US" sz="1800" dirty="0">
                <a:highlight>
                  <a:srgbClr val="FFFF00"/>
                </a:highlight>
              </a:rPr>
              <a:t> — of philosophical discussion;</a:t>
            </a:r>
            <a:r>
              <a:rPr lang="en-US" sz="1800" dirty="0"/>
              <a:t> </a:t>
            </a:r>
            <a:r>
              <a:rPr lang="en-US" sz="1800" i="1" dirty="0">
                <a:hlinkClick r:id="rId10"/>
              </a:rPr>
              <a:t>yogena</a:t>
            </a:r>
            <a:r>
              <a:rPr lang="en-US" sz="1800" dirty="0"/>
              <a:t> — by the </a:t>
            </a:r>
            <a:r>
              <a:rPr lang="en-US" sz="1800" i="1" dirty="0"/>
              <a:t>yoga</a:t>
            </a:r>
            <a:r>
              <a:rPr lang="en-US" sz="1800" dirty="0"/>
              <a:t> system; </a:t>
            </a:r>
            <a:r>
              <a:rPr lang="en-US" sz="1800" i="1" dirty="0">
                <a:highlight>
                  <a:srgbClr val="FFFF00"/>
                </a:highlight>
                <a:hlinkClick r:id="rId11"/>
              </a:rPr>
              <a:t>karma</a:t>
            </a:r>
            <a:r>
              <a:rPr lang="en-US" sz="1800" dirty="0">
                <a:highlight>
                  <a:srgbClr val="FFFF00"/>
                </a:highlight>
              </a:rPr>
              <a:t>-</a:t>
            </a:r>
            <a:r>
              <a:rPr lang="en-US" sz="1800" i="1" dirty="0">
                <a:highlight>
                  <a:srgbClr val="FFFF00"/>
                </a:highlight>
                <a:hlinkClick r:id="rId10"/>
              </a:rPr>
              <a:t>yogena</a:t>
            </a:r>
            <a:r>
              <a:rPr lang="en-US" sz="1800" dirty="0">
                <a:highlight>
                  <a:srgbClr val="FFFF00"/>
                </a:highlight>
              </a:rPr>
              <a:t> — by activities without fruitive desire</a:t>
            </a:r>
            <a:r>
              <a:rPr lang="en-US" sz="1800" dirty="0"/>
              <a:t>; </a:t>
            </a:r>
            <a:r>
              <a:rPr lang="en-US" sz="1800" i="1" dirty="0">
                <a:hlinkClick r:id="rId12"/>
              </a:rPr>
              <a:t>ca</a:t>
            </a:r>
            <a:r>
              <a:rPr lang="en-US" sz="1800" dirty="0"/>
              <a:t> — also; </a:t>
            </a:r>
            <a:r>
              <a:rPr lang="en-US" sz="1800" i="1" dirty="0">
                <a:hlinkClick r:id="rId13"/>
              </a:rPr>
              <a:t>apare</a:t>
            </a:r>
            <a:r>
              <a:rPr lang="en-US" sz="1800" dirty="0"/>
              <a:t> — others.</a:t>
            </a: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34FC-E9AF-5545-97FE-8EA0D546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762" y="3429000"/>
            <a:ext cx="4374217" cy="197239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Some perceive the </a:t>
            </a:r>
            <a:r>
              <a:rPr lang="en-US" b="1" dirty="0" err="1"/>
              <a:t>Supersoul</a:t>
            </a:r>
            <a:r>
              <a:rPr lang="en-US" b="1" dirty="0"/>
              <a:t> within themselves through </a:t>
            </a:r>
            <a:r>
              <a:rPr lang="en-US" b="1" dirty="0">
                <a:highlight>
                  <a:srgbClr val="FFFF00"/>
                </a:highlight>
              </a:rPr>
              <a:t>meditation</a:t>
            </a:r>
            <a:r>
              <a:rPr lang="en-US" b="1" dirty="0"/>
              <a:t>, others through the </a:t>
            </a:r>
            <a:r>
              <a:rPr lang="en-US" b="1" dirty="0">
                <a:highlight>
                  <a:srgbClr val="FFFF00"/>
                </a:highlight>
              </a:rPr>
              <a:t>cultivation of knowledge</a:t>
            </a:r>
            <a:r>
              <a:rPr lang="en-US" b="1" dirty="0"/>
              <a:t>, and still others through </a:t>
            </a:r>
            <a:r>
              <a:rPr lang="en-US" b="1" dirty="0">
                <a:highlight>
                  <a:srgbClr val="FFFF00"/>
                </a:highlight>
              </a:rPr>
              <a:t>working without fruitive desires</a:t>
            </a:r>
            <a:r>
              <a:rPr lang="en-US" b="1" dirty="0"/>
              <a:t>.[13.25]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A32B79-6950-A64D-9283-70BD6F0C6F44}"/>
              </a:ext>
            </a:extLst>
          </p:cNvPr>
          <p:cNvSpPr txBox="1">
            <a:spLocks/>
          </p:cNvSpPr>
          <p:nvPr/>
        </p:nvSpPr>
        <p:spPr>
          <a:xfrm>
            <a:off x="6327197" y="3429000"/>
            <a:ext cx="4483324" cy="1972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err="1">
                <a:highlight>
                  <a:srgbClr val="FFFF00"/>
                </a:highlight>
              </a:rPr>
              <a:t>dhyānenātmani</a:t>
            </a:r>
            <a:r>
              <a:rPr lang="en-US" i="1" dirty="0"/>
              <a:t> </a:t>
            </a:r>
            <a:r>
              <a:rPr lang="en-US" i="1" dirty="0" err="1"/>
              <a:t>paśyanti</a:t>
            </a:r>
            <a:br>
              <a:rPr lang="en-US" i="1" dirty="0"/>
            </a:br>
            <a:r>
              <a:rPr lang="en-US" i="1" dirty="0" err="1"/>
              <a:t>kecid</a:t>
            </a:r>
            <a:r>
              <a:rPr lang="en-US" i="1" dirty="0"/>
              <a:t> </a:t>
            </a:r>
            <a:r>
              <a:rPr lang="en-US" i="1" dirty="0" err="1"/>
              <a:t>ātmānam</a:t>
            </a:r>
            <a:r>
              <a:rPr lang="en-US" i="1" dirty="0"/>
              <a:t> </a:t>
            </a:r>
            <a:r>
              <a:rPr lang="en-US" i="1" dirty="0" err="1"/>
              <a:t>ātmanā</a:t>
            </a:r>
            <a:br>
              <a:rPr lang="en-US" i="1" dirty="0"/>
            </a:br>
            <a:r>
              <a:rPr lang="en-US" i="1" dirty="0" err="1"/>
              <a:t>anye</a:t>
            </a:r>
            <a:r>
              <a:rPr lang="en-US" i="1" dirty="0"/>
              <a:t> </a:t>
            </a:r>
            <a:r>
              <a:rPr lang="en-US" i="1" dirty="0" err="1">
                <a:highlight>
                  <a:srgbClr val="FFFF00"/>
                </a:highlight>
              </a:rPr>
              <a:t>sāṅkhyena</a:t>
            </a:r>
            <a:r>
              <a:rPr lang="en-US" i="1" dirty="0"/>
              <a:t> </a:t>
            </a:r>
            <a:r>
              <a:rPr lang="en-US" i="1" dirty="0" err="1"/>
              <a:t>yogena</a:t>
            </a:r>
            <a:br>
              <a:rPr lang="en-US" i="1" dirty="0"/>
            </a:br>
            <a:r>
              <a:rPr lang="en-US" i="1" dirty="0">
                <a:highlight>
                  <a:srgbClr val="FFFF00"/>
                </a:highlight>
              </a:rPr>
              <a:t>karma-</a:t>
            </a:r>
            <a:r>
              <a:rPr lang="en-US" i="1" dirty="0" err="1">
                <a:highlight>
                  <a:srgbClr val="FFFF00"/>
                </a:highlight>
              </a:rPr>
              <a:t>yogena</a:t>
            </a:r>
            <a:r>
              <a:rPr lang="en-US" i="1" dirty="0"/>
              <a:t> </a:t>
            </a:r>
            <a:r>
              <a:rPr lang="en-US" i="1" dirty="0" err="1"/>
              <a:t>cāpare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53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2796F-1199-1D47-9B21-247C41B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realize the Supersoul?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9E71-6BB4-BF4B-96A0-6D9F2A08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r>
              <a:rPr lang="en-US" sz="2400"/>
              <a:t>Meditation, cultivation of knowledge and selfless work</a:t>
            </a:r>
          </a:p>
          <a:p>
            <a:pPr marL="342900"/>
            <a:r>
              <a:rPr lang="en-US" sz="2400"/>
              <a:t>One can get out of bodily concept of life by realizing Supersoul within </a:t>
            </a:r>
          </a:p>
          <a:p>
            <a:endParaRPr lang="en-US" sz="2400" i="1"/>
          </a:p>
          <a:p>
            <a:endParaRPr lang="en-US" sz="2400" i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2EAC24-24A2-7D4E-AC52-5CEEFBC03C2D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/>
            <a:r>
              <a:rPr lang="en-US" sz="1700"/>
              <a:t>Two divisions of faith</a:t>
            </a:r>
          </a:p>
          <a:p>
            <a:pPr marL="800100" lvl="1"/>
            <a:r>
              <a:rPr lang="en-US" sz="1700"/>
              <a:t>MAAS – Monoists, Atheist , Agnostic Skeptics</a:t>
            </a:r>
          </a:p>
          <a:p>
            <a:pPr marL="800100" lvl="1"/>
            <a:r>
              <a:rPr lang="en-US" sz="1700"/>
              <a:t>IMPRW - Introspective Meditator, Philosophers, Renounced Workers </a:t>
            </a:r>
          </a:p>
          <a:p>
            <a:pPr marL="342900"/>
            <a:r>
              <a:rPr lang="en-US" sz="1700"/>
              <a:t>Devotees understand material nature and beyond that the spiritual world and the Supreme Person the cause of all causes.</a:t>
            </a:r>
          </a:p>
          <a:p>
            <a:pPr marL="342900"/>
            <a:r>
              <a:rPr lang="en-US" sz="1700"/>
              <a:t> Sankhya Yoga teaches that world consists of 24 elements</a:t>
            </a:r>
          </a:p>
          <a:p>
            <a:pPr lvl="1"/>
            <a:r>
              <a:rPr lang="en-US" sz="1700"/>
              <a:t>5+3 + 5*2 + 5 + 1 = 24 + 1 + 1 = 26</a:t>
            </a:r>
          </a:p>
          <a:p>
            <a:pPr marL="342900"/>
            <a:r>
              <a:rPr lang="en-US" sz="1700"/>
              <a:t>All three class of people can come to transcendence </a:t>
            </a:r>
          </a:p>
          <a:p>
            <a:endParaRPr lang="en-US" sz="1700" i="1"/>
          </a:p>
          <a:p>
            <a:endParaRPr lang="en-US" sz="1700" i="1"/>
          </a:p>
        </p:txBody>
      </p:sp>
    </p:spTree>
    <p:extLst>
      <p:ext uri="{BB962C8B-B14F-4D97-AF65-F5344CB8AC3E}">
        <p14:creationId xmlns:p14="http://schemas.microsoft.com/office/powerpoint/2010/main" val="20846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3532F-D87F-074D-BB33-45824732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173345"/>
            <a:ext cx="9357865" cy="15735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i-IN" dirty="0"/>
              <a:t>अन्ये त्वेवमजानन्त: श्रुत्वान्येभ्य उपासते ।</a:t>
            </a:r>
            <a:br>
              <a:rPr lang="hi-IN" sz="2400" dirty="0"/>
            </a:br>
            <a:r>
              <a:rPr lang="hi-IN" dirty="0"/>
              <a:t>तेऽपि चातितरन्त्येव मृत्युं श्रुतिपरायणा:</a:t>
            </a:r>
            <a:br>
              <a:rPr lang="en-US" dirty="0"/>
            </a:br>
            <a:r>
              <a:rPr lang="en-US" sz="1800" i="1" dirty="0">
                <a:hlinkClick r:id="rId2"/>
              </a:rPr>
              <a:t>anye</a:t>
            </a:r>
            <a:r>
              <a:rPr lang="en-US" sz="1800" dirty="0"/>
              <a:t> — others; </a:t>
            </a:r>
            <a:r>
              <a:rPr lang="en-US" sz="1800" i="1" dirty="0">
                <a:hlinkClick r:id="rId3"/>
              </a:rPr>
              <a:t>tu</a:t>
            </a:r>
            <a:r>
              <a:rPr lang="en-US" sz="1800" dirty="0"/>
              <a:t> — but; </a:t>
            </a:r>
            <a:r>
              <a:rPr lang="en-US" sz="1800" i="1" dirty="0">
                <a:hlinkClick r:id="rId4"/>
              </a:rPr>
              <a:t>evam</a:t>
            </a:r>
            <a:r>
              <a:rPr lang="en-US" sz="1800" dirty="0"/>
              <a:t> — thus; </a:t>
            </a:r>
            <a:r>
              <a:rPr lang="en-US" sz="1800" i="1" dirty="0">
                <a:highlight>
                  <a:srgbClr val="FFFF00"/>
                </a:highlight>
                <a:hlinkClick r:id="rId5"/>
              </a:rPr>
              <a:t>ajānantaḥ</a:t>
            </a:r>
            <a:r>
              <a:rPr lang="en-US" sz="1800" dirty="0">
                <a:highlight>
                  <a:srgbClr val="FFFF00"/>
                </a:highlight>
              </a:rPr>
              <a:t> — without spiritual knowledge; </a:t>
            </a:r>
            <a:r>
              <a:rPr lang="en-US" sz="1800" i="1" dirty="0">
                <a:highlight>
                  <a:srgbClr val="FFFF00"/>
                </a:highlight>
                <a:hlinkClick r:id="rId6"/>
              </a:rPr>
              <a:t>śrutvā</a:t>
            </a:r>
            <a:r>
              <a:rPr lang="en-US" sz="1800" dirty="0">
                <a:highlight>
                  <a:srgbClr val="FFFF00"/>
                </a:highlight>
              </a:rPr>
              <a:t> — by hearing</a:t>
            </a:r>
            <a:r>
              <a:rPr lang="en-US" sz="1800" dirty="0"/>
              <a:t>; </a:t>
            </a:r>
            <a:r>
              <a:rPr lang="en-US" sz="1800" i="1" dirty="0">
                <a:hlinkClick r:id="rId7"/>
              </a:rPr>
              <a:t>anyebhyaḥ</a:t>
            </a:r>
            <a:r>
              <a:rPr lang="en-US" sz="1800" dirty="0"/>
              <a:t> — from others; </a:t>
            </a:r>
            <a:r>
              <a:rPr lang="en-US" sz="1800" i="1" dirty="0">
                <a:highlight>
                  <a:srgbClr val="FFFF00"/>
                </a:highlight>
                <a:hlinkClick r:id="rId8"/>
              </a:rPr>
              <a:t>upāsate</a:t>
            </a:r>
            <a:r>
              <a:rPr lang="en-US" sz="1800" dirty="0">
                <a:highlight>
                  <a:srgbClr val="FFFF00"/>
                </a:highlight>
              </a:rPr>
              <a:t> — begin to worship</a:t>
            </a:r>
            <a:r>
              <a:rPr lang="en-US" sz="1800" dirty="0"/>
              <a:t>; </a:t>
            </a:r>
            <a:r>
              <a:rPr lang="en-US" sz="1800" i="1" dirty="0">
                <a:hlinkClick r:id="rId9"/>
              </a:rPr>
              <a:t>te</a:t>
            </a:r>
            <a:r>
              <a:rPr lang="en-US" sz="1800" dirty="0"/>
              <a:t> — they; </a:t>
            </a:r>
            <a:r>
              <a:rPr lang="en-US" sz="1800" i="1" dirty="0">
                <a:hlinkClick r:id="rId10"/>
              </a:rPr>
              <a:t>api</a:t>
            </a:r>
            <a:r>
              <a:rPr lang="en-US" sz="1800" dirty="0"/>
              <a:t> — also; </a:t>
            </a:r>
            <a:r>
              <a:rPr lang="en-US" sz="1800" i="1" dirty="0">
                <a:hlinkClick r:id="rId11"/>
              </a:rPr>
              <a:t>ca</a:t>
            </a:r>
            <a:r>
              <a:rPr lang="en-US" sz="1800" dirty="0"/>
              <a:t> — and; </a:t>
            </a:r>
            <a:r>
              <a:rPr lang="en-US" sz="1800" i="1" dirty="0">
                <a:highlight>
                  <a:srgbClr val="FFFF00"/>
                </a:highlight>
                <a:hlinkClick r:id="rId12"/>
              </a:rPr>
              <a:t>atitaranti</a:t>
            </a:r>
            <a:r>
              <a:rPr lang="en-US" sz="1800" dirty="0">
                <a:highlight>
                  <a:srgbClr val="FFFF00"/>
                </a:highlight>
              </a:rPr>
              <a:t> — transcend;</a:t>
            </a:r>
            <a:r>
              <a:rPr lang="en-US" sz="1800" dirty="0"/>
              <a:t> </a:t>
            </a:r>
            <a:r>
              <a:rPr lang="en-US" sz="1800" i="1" dirty="0">
                <a:hlinkClick r:id="rId13"/>
              </a:rPr>
              <a:t>eva</a:t>
            </a:r>
            <a:r>
              <a:rPr lang="en-US" sz="1800" dirty="0"/>
              <a:t> — certainly; </a:t>
            </a:r>
            <a:r>
              <a:rPr lang="en-US" sz="1800" i="1" dirty="0">
                <a:hlinkClick r:id="rId14"/>
              </a:rPr>
              <a:t>mṛtyum</a:t>
            </a:r>
            <a:r>
              <a:rPr lang="en-US" sz="1800" dirty="0"/>
              <a:t> — the path of death; </a:t>
            </a:r>
            <a:r>
              <a:rPr lang="en-US" sz="1800" i="1" dirty="0" err="1">
                <a:highlight>
                  <a:srgbClr val="FFFF00"/>
                </a:highlight>
                <a:hlinkClick r:id="rId15"/>
              </a:rPr>
              <a:t>śruti</a:t>
            </a:r>
            <a:r>
              <a:rPr lang="en-US" sz="1800" dirty="0" err="1">
                <a:highlight>
                  <a:srgbClr val="FFFF00"/>
                </a:highlight>
              </a:rPr>
              <a:t>-</a:t>
            </a:r>
            <a:r>
              <a:rPr lang="en-US" sz="1800" i="1" dirty="0" err="1">
                <a:highlight>
                  <a:srgbClr val="FFFF00"/>
                </a:highlight>
                <a:hlinkClick r:id="rId16"/>
              </a:rPr>
              <a:t>parāyaṇāḥ</a:t>
            </a:r>
            <a:r>
              <a:rPr lang="en-US" sz="1800" dirty="0">
                <a:highlight>
                  <a:srgbClr val="FFFF00"/>
                </a:highlight>
              </a:rPr>
              <a:t> — inclined to the process of hearing.</a:t>
            </a:r>
            <a:endParaRPr lang="en-US" sz="1800" b="1" kern="12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34FC-E9AF-5545-97FE-8EA0D546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3236813"/>
            <a:ext cx="4483324" cy="216458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Again there are those who, although not conversant in spiritual knowledge, begin to worship the Supreme Person upon </a:t>
            </a:r>
            <a:r>
              <a:rPr lang="en-US" b="1" dirty="0">
                <a:highlight>
                  <a:srgbClr val="FFFF00"/>
                </a:highlight>
              </a:rPr>
              <a:t>hearing</a:t>
            </a:r>
            <a:r>
              <a:rPr lang="en-US" b="1" dirty="0"/>
              <a:t> about Him from others. Because of their </a:t>
            </a:r>
            <a:r>
              <a:rPr lang="en-US" b="1" dirty="0">
                <a:highlight>
                  <a:srgbClr val="FFFF00"/>
                </a:highlight>
              </a:rPr>
              <a:t>tendency to hear from authorities</a:t>
            </a:r>
            <a:r>
              <a:rPr lang="en-US" b="1" dirty="0"/>
              <a:t>, they also </a:t>
            </a:r>
            <a:r>
              <a:rPr lang="en-US" b="1" dirty="0">
                <a:highlight>
                  <a:srgbClr val="FFFF00"/>
                </a:highlight>
              </a:rPr>
              <a:t>transcend</a:t>
            </a:r>
            <a:r>
              <a:rPr lang="en-US" b="1" dirty="0"/>
              <a:t> the path of birth and death[13.26]</a:t>
            </a:r>
            <a:br>
              <a:rPr lang="en-US" sz="2000" dirty="0"/>
            </a:b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A32B79-6950-A64D-9283-70BD6F0C6F44}"/>
              </a:ext>
            </a:extLst>
          </p:cNvPr>
          <p:cNvSpPr txBox="1">
            <a:spLocks/>
          </p:cNvSpPr>
          <p:nvPr/>
        </p:nvSpPr>
        <p:spPr>
          <a:xfrm>
            <a:off x="6256020" y="3236813"/>
            <a:ext cx="4554501" cy="216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err="1"/>
              <a:t>anye</a:t>
            </a:r>
            <a:r>
              <a:rPr lang="en-US" i="1" dirty="0"/>
              <a:t> tv </a:t>
            </a:r>
            <a:r>
              <a:rPr lang="en-US" i="1" dirty="0" err="1"/>
              <a:t>evam</a:t>
            </a:r>
            <a:r>
              <a:rPr lang="en-US" i="1" dirty="0"/>
              <a:t> </a:t>
            </a:r>
            <a:r>
              <a:rPr lang="en-US" i="1" dirty="0" err="1">
                <a:highlight>
                  <a:srgbClr val="FFFF00"/>
                </a:highlight>
              </a:rPr>
              <a:t>ajānantaḥ</a:t>
            </a:r>
            <a:br>
              <a:rPr lang="en-US" i="1" dirty="0"/>
            </a:br>
            <a:r>
              <a:rPr lang="en-US" i="1" dirty="0" err="1">
                <a:highlight>
                  <a:srgbClr val="FFFF00"/>
                </a:highlight>
              </a:rPr>
              <a:t>śrutvānyebhya</a:t>
            </a:r>
            <a:r>
              <a:rPr lang="en-US" i="1" dirty="0"/>
              <a:t> </a:t>
            </a:r>
            <a:r>
              <a:rPr lang="en-US" i="1" dirty="0" err="1">
                <a:highlight>
                  <a:srgbClr val="FFFF00"/>
                </a:highlight>
              </a:rPr>
              <a:t>upāsate</a:t>
            </a:r>
            <a:br>
              <a:rPr lang="en-US" i="1" dirty="0"/>
            </a:br>
            <a:r>
              <a:rPr lang="en-US" i="1" dirty="0" err="1"/>
              <a:t>te</a:t>
            </a:r>
            <a:r>
              <a:rPr lang="en-US" i="1" dirty="0"/>
              <a:t> ’pi </a:t>
            </a:r>
            <a:r>
              <a:rPr lang="en-US" i="1" dirty="0" err="1">
                <a:highlight>
                  <a:srgbClr val="FFFF00"/>
                </a:highlight>
              </a:rPr>
              <a:t>cātitaranty</a:t>
            </a:r>
            <a:r>
              <a:rPr lang="en-US" i="1" dirty="0"/>
              <a:t> </a:t>
            </a:r>
            <a:r>
              <a:rPr lang="en-US" i="1" dirty="0" err="1"/>
              <a:t>eva</a:t>
            </a:r>
            <a:br>
              <a:rPr lang="en-US" i="1" dirty="0"/>
            </a:br>
            <a:r>
              <a:rPr lang="en-US" i="1" dirty="0" err="1"/>
              <a:t>mṛtyuṁ</a:t>
            </a:r>
            <a:r>
              <a:rPr lang="en-US" i="1" dirty="0"/>
              <a:t> </a:t>
            </a:r>
            <a:r>
              <a:rPr lang="en-US" i="1" dirty="0" err="1">
                <a:highlight>
                  <a:srgbClr val="FFFF00"/>
                </a:highlight>
              </a:rPr>
              <a:t>śruti-parāyaṇāḥ</a:t>
            </a:r>
            <a:br>
              <a:rPr lang="en-US" sz="2000" dirty="0">
                <a:highlight>
                  <a:srgbClr val="FFFF00"/>
                </a:highlight>
              </a:rPr>
            </a:br>
            <a:endParaRPr lang="en-US" sz="2000" dirty="0">
              <a:highlight>
                <a:srgbClr val="FFFF00"/>
              </a:highlight>
            </a:endParaRP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31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2796F-1199-1D47-9B21-247C41B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Hearing from authorities is very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9E71-6BB4-BF4B-96A0-6D9F2A08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r>
              <a:rPr lang="en-US" sz="2400" dirty="0"/>
              <a:t>Tendency to listen from authorities can lead to transcendence </a:t>
            </a:r>
          </a:p>
          <a:p>
            <a:pPr marL="342900"/>
            <a:r>
              <a:rPr lang="en-US" sz="2400" dirty="0"/>
              <a:t>Worship of the SPG can be done by simply hearing process – </a:t>
            </a:r>
            <a:r>
              <a:rPr lang="en-US" sz="2400" i="1" dirty="0" err="1"/>
              <a:t>sravana</a:t>
            </a:r>
            <a:endParaRPr lang="en-US" sz="2400" i="1" dirty="0"/>
          </a:p>
          <a:p>
            <a:pPr marL="800100" lvl="1"/>
            <a:r>
              <a:rPr lang="en-US" i="1" dirty="0"/>
              <a:t>Maharaj </a:t>
            </a:r>
            <a:r>
              <a:rPr lang="en-US" i="1" dirty="0" err="1"/>
              <a:t>Pariksit</a:t>
            </a:r>
            <a:endParaRPr lang="en-US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2EAC24-24A2-7D4E-AC52-5CEEFBC03C2D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sz="2400" dirty="0"/>
              <a:t>Even common man can be uplifted by hearing from authorities</a:t>
            </a:r>
          </a:p>
          <a:p>
            <a:pPr marL="457200"/>
            <a:r>
              <a:rPr lang="en-US" sz="2400" dirty="0"/>
              <a:t>One should give up speculative hearing.</a:t>
            </a:r>
          </a:p>
          <a:p>
            <a:pPr marL="457200"/>
            <a:r>
              <a:rPr lang="en-US" sz="2400" dirty="0"/>
              <a:t>Don’t be Mr. FROG WELL : Frog in the well </a:t>
            </a:r>
          </a:p>
          <a:p>
            <a:pPr marL="457200"/>
            <a:r>
              <a:rPr lang="en-US" sz="2400" dirty="0"/>
              <a:t>Hearing </a:t>
            </a:r>
            <a:r>
              <a:rPr lang="en-US" sz="2400" dirty="0" err="1"/>
              <a:t>Mahamantra</a:t>
            </a:r>
            <a:r>
              <a:rPr lang="en-US" sz="2400" dirty="0"/>
              <a:t> from person who has higher taste [BG 2.59] one has chance for progress </a:t>
            </a:r>
          </a:p>
          <a:p>
            <a:pPr marL="457200"/>
            <a:r>
              <a:rPr lang="en-US" sz="2400" dirty="0"/>
              <a:t>Knowing == Accepting</a:t>
            </a:r>
          </a:p>
          <a:p>
            <a:pPr indent="0">
              <a:buNone/>
            </a:pPr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8792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Maharaj Parikshit and Sukadeva goswami">
            <a:extLst>
              <a:ext uri="{FF2B5EF4-FFF2-40B4-BE49-F238E27FC236}">
                <a16:creationId xmlns:a16="http://schemas.microsoft.com/office/drawing/2014/main" id="{983CDEE6-A432-7B40-8CA9-28CC8B4177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0" r="-1" b="-1"/>
          <a:stretch/>
        </p:blipFill>
        <p:spPr bwMode="auto">
          <a:xfrm>
            <a:off x="-1" y="190"/>
            <a:ext cx="8128855" cy="52911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4C0D3-BD5C-8F45-9E73-9CC2426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Maharaj Parikshit hears Krishna Katha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Image result for Maharaj Parikshit and Sukadeva goswami">
            <a:extLst>
              <a:ext uri="{FF2B5EF4-FFF2-40B4-BE49-F238E27FC236}">
                <a16:creationId xmlns:a16="http://schemas.microsoft.com/office/drawing/2014/main" id="{1B71BE83-F2DE-6E45-9E1F-C6C4882F5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r="1" b="1"/>
          <a:stretch/>
        </p:blipFill>
        <p:spPr bwMode="auto">
          <a:xfrm>
            <a:off x="8128856" y="1"/>
            <a:ext cx="4063143" cy="52913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9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745A-085C-9245-AF42-207F8FB0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3818-A7A8-7A48-A7D5-74F085C0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SB 1.2.12 </a:t>
            </a:r>
          </a:p>
          <a:p>
            <a:pPr lvl="1"/>
            <a:r>
              <a:rPr lang="en-US" i="1" dirty="0"/>
              <a:t>tac </a:t>
            </a:r>
            <a:r>
              <a:rPr lang="en-US" i="1" dirty="0" err="1"/>
              <a:t>chraddadhānā</a:t>
            </a:r>
            <a:r>
              <a:rPr lang="en-US" i="1" dirty="0"/>
              <a:t> </a:t>
            </a:r>
            <a:r>
              <a:rPr lang="en-US" i="1" dirty="0" err="1"/>
              <a:t>munayo</a:t>
            </a:r>
            <a:r>
              <a:rPr lang="en-US" i="1" dirty="0"/>
              <a:t> </a:t>
            </a:r>
            <a:r>
              <a:rPr lang="en-US" i="1" dirty="0" err="1"/>
              <a:t>jñāna-vairāgya-yuktayā</a:t>
            </a:r>
            <a:br>
              <a:rPr lang="en-US" i="1" dirty="0"/>
            </a:br>
            <a:r>
              <a:rPr lang="en-US" i="1" dirty="0" err="1"/>
              <a:t>paśyanty</a:t>
            </a:r>
            <a:r>
              <a:rPr lang="en-US" i="1" dirty="0"/>
              <a:t> </a:t>
            </a:r>
            <a:r>
              <a:rPr lang="en-US" i="1" dirty="0" err="1"/>
              <a:t>ātmani</a:t>
            </a:r>
            <a:r>
              <a:rPr lang="en-US" i="1" dirty="0"/>
              <a:t> </a:t>
            </a:r>
            <a:r>
              <a:rPr lang="en-US" i="1" dirty="0" err="1"/>
              <a:t>cātmānaṁ</a:t>
            </a:r>
            <a:r>
              <a:rPr lang="en-US" i="1" dirty="0"/>
              <a:t> </a:t>
            </a:r>
            <a:r>
              <a:rPr lang="en-US" i="1" dirty="0" err="1"/>
              <a:t>bhaktyā</a:t>
            </a:r>
            <a:r>
              <a:rPr lang="en-US" i="1" dirty="0"/>
              <a:t> </a:t>
            </a:r>
            <a:r>
              <a:rPr lang="en-US" i="1" dirty="0" err="1"/>
              <a:t>śruta-gṛhītayā</a:t>
            </a:r>
            <a:endParaRPr lang="en-US" dirty="0"/>
          </a:p>
          <a:p>
            <a:r>
              <a:rPr lang="en-US" dirty="0"/>
              <a:t>SB 1.8.36</a:t>
            </a:r>
          </a:p>
          <a:p>
            <a:pPr lvl="1"/>
            <a:r>
              <a:rPr lang="en-US" i="1" dirty="0" err="1"/>
              <a:t>śṛṇvanti</a:t>
            </a:r>
            <a:r>
              <a:rPr lang="en-US" i="1" dirty="0"/>
              <a:t> </a:t>
            </a:r>
            <a:r>
              <a:rPr lang="en-US" i="1" dirty="0" err="1"/>
              <a:t>gāyanti</a:t>
            </a:r>
            <a:r>
              <a:rPr lang="en-US" i="1" dirty="0"/>
              <a:t> </a:t>
            </a:r>
            <a:r>
              <a:rPr lang="en-US" i="1" dirty="0" err="1"/>
              <a:t>gṛṇanty</a:t>
            </a:r>
            <a:r>
              <a:rPr lang="en-US" i="1" dirty="0"/>
              <a:t> </a:t>
            </a:r>
            <a:r>
              <a:rPr lang="en-US" i="1" dirty="0" err="1"/>
              <a:t>abhīkṣṇaśaḥ</a:t>
            </a:r>
            <a:r>
              <a:rPr lang="en-US" i="1" dirty="0"/>
              <a:t> </a:t>
            </a:r>
            <a:r>
              <a:rPr lang="en-US" i="1" dirty="0" err="1"/>
              <a:t>smaranti</a:t>
            </a:r>
            <a:r>
              <a:rPr lang="en-US" i="1" dirty="0"/>
              <a:t> </a:t>
            </a:r>
            <a:r>
              <a:rPr lang="en-US" i="1" dirty="0" err="1"/>
              <a:t>nandanti</a:t>
            </a:r>
            <a:r>
              <a:rPr lang="en-US" i="1" dirty="0"/>
              <a:t> </a:t>
            </a:r>
            <a:r>
              <a:rPr lang="en-US" i="1" dirty="0" err="1"/>
              <a:t>tavehitaṁ</a:t>
            </a:r>
            <a:r>
              <a:rPr lang="en-US" i="1" dirty="0"/>
              <a:t> </a:t>
            </a:r>
            <a:r>
              <a:rPr lang="en-US" i="1" dirty="0" err="1"/>
              <a:t>janāḥ</a:t>
            </a:r>
            <a:br>
              <a:rPr lang="en-US" i="1" dirty="0"/>
            </a:br>
            <a:r>
              <a:rPr lang="en-US" i="1" dirty="0"/>
              <a:t>ta </a:t>
            </a:r>
            <a:r>
              <a:rPr lang="en-US" i="1" dirty="0" err="1"/>
              <a:t>eva</a:t>
            </a:r>
            <a:r>
              <a:rPr lang="en-US" i="1" dirty="0"/>
              <a:t> </a:t>
            </a:r>
            <a:r>
              <a:rPr lang="en-US" i="1" dirty="0" err="1"/>
              <a:t>paśyanty</a:t>
            </a:r>
            <a:r>
              <a:rPr lang="en-US" i="1" dirty="0"/>
              <a:t> </a:t>
            </a:r>
            <a:r>
              <a:rPr lang="en-US" i="1" dirty="0" err="1"/>
              <a:t>acireṇa</a:t>
            </a:r>
            <a:r>
              <a:rPr lang="en-US" i="1" dirty="0"/>
              <a:t> </a:t>
            </a:r>
            <a:r>
              <a:rPr lang="en-US" i="1" dirty="0" err="1"/>
              <a:t>tāvakaṁ</a:t>
            </a:r>
            <a:r>
              <a:rPr lang="en-US" i="1" dirty="0"/>
              <a:t> bhava-</a:t>
            </a:r>
            <a:r>
              <a:rPr lang="en-US" i="1" dirty="0" err="1"/>
              <a:t>pravāhoparamaṁ</a:t>
            </a:r>
            <a:r>
              <a:rPr lang="en-US" i="1" dirty="0"/>
              <a:t> </a:t>
            </a:r>
            <a:r>
              <a:rPr lang="en-US" i="1" dirty="0" err="1"/>
              <a:t>padāmbujam</a:t>
            </a:r>
            <a:endParaRPr lang="en-US" dirty="0"/>
          </a:p>
          <a:p>
            <a:r>
              <a:rPr lang="en-US" dirty="0"/>
              <a:t>SB 2.1.11</a:t>
            </a:r>
          </a:p>
          <a:p>
            <a:pPr lvl="1"/>
            <a:r>
              <a:rPr lang="en-US" i="1" dirty="0" err="1"/>
              <a:t>etan</a:t>
            </a:r>
            <a:r>
              <a:rPr lang="en-US" i="1" dirty="0"/>
              <a:t> </a:t>
            </a:r>
            <a:r>
              <a:rPr lang="en-US" i="1" dirty="0" err="1"/>
              <a:t>nirvidyamānānām</a:t>
            </a:r>
            <a:r>
              <a:rPr lang="en-US" i="1" dirty="0"/>
              <a:t> </a:t>
            </a:r>
            <a:r>
              <a:rPr lang="en-US" i="1" dirty="0" err="1"/>
              <a:t>icchatām</a:t>
            </a:r>
            <a:r>
              <a:rPr lang="en-US" i="1" dirty="0"/>
              <a:t> </a:t>
            </a:r>
            <a:r>
              <a:rPr lang="en-US" i="1" dirty="0" err="1"/>
              <a:t>akuto-bhayam</a:t>
            </a:r>
            <a:br>
              <a:rPr lang="en-US" i="1" dirty="0"/>
            </a:br>
            <a:r>
              <a:rPr lang="en-US" i="1" dirty="0" err="1"/>
              <a:t>yogināṁ</a:t>
            </a:r>
            <a:r>
              <a:rPr lang="en-US" i="1" dirty="0"/>
              <a:t> </a:t>
            </a:r>
            <a:r>
              <a:rPr lang="en-US" i="1" dirty="0" err="1"/>
              <a:t>nṛpa</a:t>
            </a:r>
            <a:r>
              <a:rPr lang="en-US" i="1" dirty="0"/>
              <a:t> </a:t>
            </a:r>
            <a:r>
              <a:rPr lang="en-US" i="1" dirty="0" err="1"/>
              <a:t>nirṇītaṁ</a:t>
            </a:r>
            <a:r>
              <a:rPr lang="en-US" i="1" dirty="0"/>
              <a:t> </a:t>
            </a:r>
            <a:r>
              <a:rPr lang="en-US" i="1" dirty="0" err="1"/>
              <a:t>harer</a:t>
            </a:r>
            <a:r>
              <a:rPr lang="en-US" i="1" dirty="0"/>
              <a:t> </a:t>
            </a:r>
            <a:r>
              <a:rPr lang="en-US" i="1" dirty="0" err="1"/>
              <a:t>nāmānukīrtanam</a:t>
            </a:r>
            <a:endParaRPr lang="en-US" dirty="0"/>
          </a:p>
          <a:p>
            <a:r>
              <a:rPr lang="en-US" dirty="0"/>
              <a:t>SB 2.8.4</a:t>
            </a:r>
          </a:p>
          <a:p>
            <a:pPr lvl="1"/>
            <a:r>
              <a:rPr lang="en-US" i="1" dirty="0" err="1"/>
              <a:t>śṛṇvataḥ</a:t>
            </a:r>
            <a:r>
              <a:rPr lang="en-US" i="1" dirty="0"/>
              <a:t> </a:t>
            </a:r>
            <a:r>
              <a:rPr lang="en-US" i="1" dirty="0" err="1"/>
              <a:t>śraddhayā</a:t>
            </a:r>
            <a:r>
              <a:rPr lang="en-US" i="1" dirty="0"/>
              <a:t> </a:t>
            </a:r>
            <a:r>
              <a:rPr lang="en-US" i="1" dirty="0" err="1"/>
              <a:t>nityaṁ</a:t>
            </a:r>
            <a:r>
              <a:rPr lang="en-US" i="1" dirty="0"/>
              <a:t> </a:t>
            </a:r>
            <a:r>
              <a:rPr lang="en-US" i="1" dirty="0" err="1"/>
              <a:t>gṛṇataś</a:t>
            </a:r>
            <a:r>
              <a:rPr lang="en-US" i="1" dirty="0"/>
              <a:t> ca </a:t>
            </a:r>
            <a:r>
              <a:rPr lang="en-US" i="1" dirty="0" err="1"/>
              <a:t>sva-ceṣṭitam</a:t>
            </a:r>
            <a:br>
              <a:rPr lang="en-US" i="1" dirty="0"/>
            </a:br>
            <a:r>
              <a:rPr lang="en-US" i="1" dirty="0" err="1"/>
              <a:t>kālena</a:t>
            </a:r>
            <a:r>
              <a:rPr lang="en-US" i="1" dirty="0"/>
              <a:t> </a:t>
            </a:r>
            <a:r>
              <a:rPr lang="en-US" i="1" dirty="0" err="1"/>
              <a:t>nātidīrgheṇa</a:t>
            </a:r>
            <a:r>
              <a:rPr lang="en-US" i="1" dirty="0"/>
              <a:t> </a:t>
            </a:r>
            <a:r>
              <a:rPr lang="en-US" i="1" dirty="0" err="1"/>
              <a:t>bhagavān</a:t>
            </a:r>
            <a:r>
              <a:rPr lang="en-US" i="1" dirty="0"/>
              <a:t> </a:t>
            </a:r>
            <a:r>
              <a:rPr lang="en-US" i="1" dirty="0" err="1"/>
              <a:t>viśate</a:t>
            </a:r>
            <a:r>
              <a:rPr lang="en-US" i="1" dirty="0"/>
              <a:t> </a:t>
            </a:r>
            <a:r>
              <a:rPr lang="en-US" i="1" dirty="0" err="1"/>
              <a:t>hṛdi</a:t>
            </a:r>
            <a:endParaRPr lang="en-US" dirty="0"/>
          </a:p>
          <a:p>
            <a:r>
              <a:rPr lang="en-US" dirty="0"/>
              <a:t>Purport of SB 1.6.25 </a:t>
            </a:r>
            <a:r>
              <a:rPr lang="en-US" i="1" dirty="0" err="1"/>
              <a:t>etāvad</a:t>
            </a:r>
            <a:r>
              <a:rPr lang="en-US" i="1" dirty="0"/>
              <a:t> </a:t>
            </a:r>
            <a:r>
              <a:rPr lang="en-US" i="1" dirty="0" err="1"/>
              <a:t>uktvopararāma</a:t>
            </a:r>
            <a:endParaRPr lang="en-US" i="1" dirty="0"/>
          </a:p>
          <a:p>
            <a:pPr lvl="1"/>
            <a:r>
              <a:rPr lang="en-US" dirty="0"/>
              <a:t>That the Personality of Godhead was not seen but only heard does not make any difference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532F-D87F-074D-BB33-45824732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669852"/>
            <a:ext cx="9357865" cy="15735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i-IN" dirty="0"/>
              <a:t>यावत्सञ्जायते किञ्चित्सत्त्वं स्थावरजङ्गमम् </a:t>
            </a:r>
            <a:br>
              <a:rPr lang="hi-IN" dirty="0"/>
            </a:br>
            <a:r>
              <a:rPr lang="hi-IN" dirty="0"/>
              <a:t>क्षेत्रक्षेत्रज्ञसंयोगात्तद्विद्धि भरतर्षभ </a:t>
            </a:r>
            <a:br>
              <a:rPr lang="en-US" dirty="0"/>
            </a:br>
            <a:r>
              <a:rPr lang="en-US" sz="1800" i="1" dirty="0">
                <a:hlinkClick r:id="rId2"/>
              </a:rPr>
              <a:t>yāvat</a:t>
            </a:r>
            <a:r>
              <a:rPr lang="en-US" sz="1800" dirty="0"/>
              <a:t> — whatever; </a:t>
            </a:r>
            <a:r>
              <a:rPr lang="en-US" sz="1800" i="1" dirty="0">
                <a:highlight>
                  <a:srgbClr val="FFFF00"/>
                </a:highlight>
                <a:hlinkClick r:id="rId3"/>
              </a:rPr>
              <a:t>sañjāyate</a:t>
            </a:r>
            <a:r>
              <a:rPr lang="en-US" sz="1800" dirty="0">
                <a:highlight>
                  <a:srgbClr val="FFFF00"/>
                </a:highlight>
              </a:rPr>
              <a:t> — comes into being;</a:t>
            </a:r>
            <a:r>
              <a:rPr lang="en-US" sz="1800" dirty="0"/>
              <a:t> </a:t>
            </a:r>
            <a:r>
              <a:rPr lang="en-US" sz="1800" i="1" dirty="0">
                <a:hlinkClick r:id="rId4"/>
              </a:rPr>
              <a:t>kiñcit</a:t>
            </a:r>
            <a:r>
              <a:rPr lang="en-US" sz="1800" dirty="0"/>
              <a:t> — anything; </a:t>
            </a:r>
            <a:r>
              <a:rPr lang="en-US" sz="1800" i="1" dirty="0">
                <a:hlinkClick r:id="rId5"/>
              </a:rPr>
              <a:t>sattvam</a:t>
            </a:r>
            <a:r>
              <a:rPr lang="en-US" sz="1800" dirty="0"/>
              <a:t> — existence; </a:t>
            </a:r>
            <a:r>
              <a:rPr lang="en-US" sz="1800" i="1" dirty="0">
                <a:hlinkClick r:id="rId6"/>
              </a:rPr>
              <a:t>sthāvara</a:t>
            </a:r>
            <a:r>
              <a:rPr lang="en-US" sz="1800" dirty="0"/>
              <a:t> — not moving; </a:t>
            </a:r>
            <a:r>
              <a:rPr lang="en-US" sz="1800" i="1" dirty="0">
                <a:hlinkClick r:id="rId7"/>
              </a:rPr>
              <a:t>jaṅgamam</a:t>
            </a:r>
            <a:r>
              <a:rPr lang="en-US" sz="1800" dirty="0"/>
              <a:t> — moving; </a:t>
            </a:r>
            <a:r>
              <a:rPr lang="en-US" sz="1800" i="1" dirty="0">
                <a:highlight>
                  <a:srgbClr val="FFFF00"/>
                </a:highlight>
                <a:hlinkClick r:id="rId8"/>
              </a:rPr>
              <a:t>kṣetra</a:t>
            </a:r>
            <a:r>
              <a:rPr lang="en-US" sz="1800" dirty="0">
                <a:highlight>
                  <a:srgbClr val="FFFF00"/>
                </a:highlight>
              </a:rPr>
              <a:t> — of the body; </a:t>
            </a:r>
            <a:r>
              <a:rPr lang="en-US" sz="1800" i="1" dirty="0" err="1">
                <a:highlight>
                  <a:srgbClr val="FFFF00"/>
                </a:highlight>
                <a:hlinkClick r:id="rId8"/>
              </a:rPr>
              <a:t>kṣetra</a:t>
            </a:r>
            <a:r>
              <a:rPr lang="en-US" sz="1800" dirty="0" err="1">
                <a:highlight>
                  <a:srgbClr val="FFFF00"/>
                </a:highlight>
              </a:rPr>
              <a:t>-</a:t>
            </a:r>
            <a:r>
              <a:rPr lang="en-US" sz="1800" i="1" dirty="0" err="1">
                <a:highlight>
                  <a:srgbClr val="FFFF00"/>
                </a:highlight>
                <a:hlinkClick r:id="rId9"/>
              </a:rPr>
              <a:t>jña</a:t>
            </a:r>
            <a:r>
              <a:rPr lang="en-US" sz="1800" dirty="0">
                <a:highlight>
                  <a:srgbClr val="FFFF00"/>
                </a:highlight>
              </a:rPr>
              <a:t> — and the knower of the body</a:t>
            </a:r>
            <a:r>
              <a:rPr lang="en-US" sz="1800" dirty="0"/>
              <a:t>; </a:t>
            </a:r>
            <a:r>
              <a:rPr lang="en-US" sz="1800" i="1" dirty="0">
                <a:hlinkClick r:id="rId10"/>
              </a:rPr>
              <a:t>saṁyogāt</a:t>
            </a:r>
            <a:r>
              <a:rPr lang="en-US" sz="1800" dirty="0"/>
              <a:t> — by the union between; </a:t>
            </a:r>
            <a:r>
              <a:rPr lang="en-US" sz="1800" i="1" dirty="0">
                <a:hlinkClick r:id="rId11"/>
              </a:rPr>
              <a:t>tat</a:t>
            </a:r>
            <a:r>
              <a:rPr lang="en-US" sz="1800" dirty="0"/>
              <a:t> </a:t>
            </a:r>
            <a:r>
              <a:rPr lang="en-US" sz="1800" i="1" dirty="0">
                <a:hlinkClick r:id="rId12"/>
              </a:rPr>
              <a:t>viddhi</a:t>
            </a:r>
            <a:r>
              <a:rPr lang="en-US" sz="1800" dirty="0"/>
              <a:t> — you must know it; </a:t>
            </a:r>
            <a:r>
              <a:rPr lang="en-US" sz="1800" i="1" dirty="0" err="1">
                <a:hlinkClick r:id="rId13"/>
              </a:rPr>
              <a:t>bharata</a:t>
            </a:r>
            <a:r>
              <a:rPr lang="en-US" sz="1800" dirty="0" err="1"/>
              <a:t>-</a:t>
            </a:r>
            <a:r>
              <a:rPr lang="en-US" sz="1800" i="1" dirty="0" err="1">
                <a:hlinkClick r:id="rId14"/>
              </a:rPr>
              <a:t>ṛṣabha</a:t>
            </a:r>
            <a:r>
              <a:rPr lang="en-US" sz="1800" dirty="0"/>
              <a:t> — O chief of the </a:t>
            </a:r>
            <a:r>
              <a:rPr lang="en-US" sz="1800" dirty="0" err="1"/>
              <a:t>Bhāratas</a:t>
            </a: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34FC-E9AF-5545-97FE-8EA0D546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3236813"/>
            <a:ext cx="4483324" cy="216458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 chief of the </a:t>
            </a:r>
            <a:r>
              <a:rPr lang="en-US" b="1" dirty="0" err="1"/>
              <a:t>Bhāratas</a:t>
            </a:r>
            <a:r>
              <a:rPr lang="en-US" b="1" dirty="0"/>
              <a:t>, know that whatever you see in existence, both the moving and the nonmoving, is only a </a:t>
            </a:r>
            <a:r>
              <a:rPr lang="en-US" b="1" dirty="0">
                <a:highlight>
                  <a:srgbClr val="FFFF00"/>
                </a:highlight>
              </a:rPr>
              <a:t>combination</a:t>
            </a:r>
            <a:r>
              <a:rPr lang="en-US" b="1" dirty="0"/>
              <a:t> of the </a:t>
            </a:r>
            <a:r>
              <a:rPr lang="en-US" b="1" dirty="0">
                <a:highlight>
                  <a:srgbClr val="FFFF00"/>
                </a:highlight>
              </a:rPr>
              <a:t>field of activities and the knower </a:t>
            </a:r>
            <a:r>
              <a:rPr lang="en-US" b="1" dirty="0"/>
              <a:t>of the field.13.27]</a:t>
            </a:r>
            <a:br>
              <a:rPr lang="en-US" sz="2000" dirty="0"/>
            </a:b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A32B79-6950-A64D-9283-70BD6F0C6F44}"/>
              </a:ext>
            </a:extLst>
          </p:cNvPr>
          <p:cNvSpPr txBox="1">
            <a:spLocks/>
          </p:cNvSpPr>
          <p:nvPr/>
        </p:nvSpPr>
        <p:spPr>
          <a:xfrm>
            <a:off x="6256020" y="3236813"/>
            <a:ext cx="4554501" cy="216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err="1"/>
              <a:t>yāvat</a:t>
            </a:r>
            <a:r>
              <a:rPr lang="en-US" i="1" dirty="0"/>
              <a:t> </a:t>
            </a:r>
            <a:r>
              <a:rPr lang="en-US" i="1" dirty="0" err="1">
                <a:highlight>
                  <a:srgbClr val="FFFF00"/>
                </a:highlight>
              </a:rPr>
              <a:t>sañjāyate</a:t>
            </a:r>
            <a:r>
              <a:rPr lang="en-US" i="1" dirty="0"/>
              <a:t> </a:t>
            </a:r>
            <a:r>
              <a:rPr lang="en-US" i="1" dirty="0" err="1"/>
              <a:t>kiñcit</a:t>
            </a:r>
            <a:br>
              <a:rPr lang="en-US" i="1" dirty="0"/>
            </a:br>
            <a:r>
              <a:rPr lang="en-US" i="1" dirty="0" err="1"/>
              <a:t>sattvaṁ</a:t>
            </a:r>
            <a:r>
              <a:rPr lang="en-US" i="1" dirty="0"/>
              <a:t> </a:t>
            </a:r>
            <a:r>
              <a:rPr lang="en-US" i="1" dirty="0" err="1"/>
              <a:t>sthāvara-jaṅgamam</a:t>
            </a:r>
            <a:br>
              <a:rPr lang="en-US" i="1" dirty="0"/>
            </a:br>
            <a:r>
              <a:rPr lang="en-US" i="1" dirty="0" err="1"/>
              <a:t>kṣetra-kṣetrajña-saṁyogāt</a:t>
            </a:r>
            <a:br>
              <a:rPr lang="en-US" i="1" dirty="0"/>
            </a:br>
            <a:r>
              <a:rPr lang="en-US" i="1" dirty="0"/>
              <a:t>tad </a:t>
            </a:r>
            <a:r>
              <a:rPr lang="en-US" i="1" dirty="0" err="1"/>
              <a:t>viddhi</a:t>
            </a:r>
            <a:r>
              <a:rPr lang="en-US" i="1" dirty="0"/>
              <a:t> </a:t>
            </a:r>
            <a:r>
              <a:rPr lang="en-US" i="1" dirty="0" err="1"/>
              <a:t>bharatarṣabha</a:t>
            </a:r>
            <a:br>
              <a:rPr lang="en-US" sz="2000" dirty="0">
                <a:highlight>
                  <a:srgbClr val="FFFF00"/>
                </a:highlight>
              </a:rPr>
            </a:br>
            <a:endParaRPr lang="en-US" sz="2000" dirty="0">
              <a:highlight>
                <a:srgbClr val="FFFF00"/>
              </a:highlight>
            </a:endParaRP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08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532F-D87F-074D-BB33-45824732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173345"/>
            <a:ext cx="9357865" cy="15735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i-IN"/>
              <a:t>समं सर्वेषु भूतेषु तिष्ठन्तं परमेश्वरम् ।</a:t>
            </a:r>
            <a:br>
              <a:rPr lang="hi-IN"/>
            </a:br>
            <a:r>
              <a:rPr lang="hi-IN"/>
              <a:t>विनश्यत्स्वविनश्यन्तं य: पश्यति स पश्यति</a:t>
            </a:r>
            <a:br>
              <a:rPr lang="en-US"/>
            </a:br>
            <a:r>
              <a:rPr lang="en-US" sz="1800" i="1">
                <a:highlight>
                  <a:srgbClr val="FFFF00"/>
                </a:highlight>
                <a:hlinkClick r:id="rId2"/>
              </a:rPr>
              <a:t>samam</a:t>
            </a:r>
            <a:r>
              <a:rPr lang="en-US" sz="1800">
                <a:highlight>
                  <a:srgbClr val="FFFF00"/>
                </a:highlight>
              </a:rPr>
              <a:t> — equally; </a:t>
            </a:r>
            <a:r>
              <a:rPr lang="en-US" sz="1800" i="1">
                <a:hlinkClick r:id="rId3"/>
              </a:rPr>
              <a:t>sarveṣu</a:t>
            </a:r>
            <a:r>
              <a:rPr lang="en-US" sz="1800"/>
              <a:t> — in all; </a:t>
            </a:r>
            <a:r>
              <a:rPr lang="en-US" sz="1800" i="1">
                <a:hlinkClick r:id="rId4"/>
              </a:rPr>
              <a:t>bhūteṣu</a:t>
            </a:r>
            <a:r>
              <a:rPr lang="en-US" sz="1800"/>
              <a:t> — living entities; </a:t>
            </a:r>
            <a:r>
              <a:rPr lang="en-US" sz="1800" i="1">
                <a:hlinkClick r:id="rId5"/>
              </a:rPr>
              <a:t>tiṣṭhan</a:t>
            </a:r>
            <a:r>
              <a:rPr lang="en-US" sz="1800"/>
              <a:t> </a:t>
            </a:r>
            <a:r>
              <a:rPr lang="en-US" sz="1800" i="1">
                <a:hlinkClick r:id="rId6"/>
              </a:rPr>
              <a:t>tam</a:t>
            </a:r>
            <a:r>
              <a:rPr lang="en-US" sz="1800"/>
              <a:t> — residing; </a:t>
            </a:r>
            <a:r>
              <a:rPr lang="en-US" sz="1800" i="1">
                <a:highlight>
                  <a:srgbClr val="FFFF00"/>
                </a:highlight>
                <a:hlinkClick r:id="rId7"/>
              </a:rPr>
              <a:t>parama</a:t>
            </a:r>
            <a:r>
              <a:rPr lang="en-US" sz="1800">
                <a:highlight>
                  <a:srgbClr val="FFFF00"/>
                </a:highlight>
              </a:rPr>
              <a:t>-</a:t>
            </a:r>
            <a:r>
              <a:rPr lang="en-US" sz="1800" i="1">
                <a:highlight>
                  <a:srgbClr val="FFFF00"/>
                </a:highlight>
                <a:hlinkClick r:id="rId8"/>
              </a:rPr>
              <a:t>īśvaram</a:t>
            </a:r>
            <a:r>
              <a:rPr lang="en-US" sz="1800">
                <a:highlight>
                  <a:srgbClr val="FFFF00"/>
                </a:highlight>
              </a:rPr>
              <a:t> — the Supersoul;</a:t>
            </a:r>
            <a:r>
              <a:rPr lang="en-US" sz="1800"/>
              <a:t> </a:t>
            </a:r>
            <a:r>
              <a:rPr lang="en-US" sz="1800" i="1">
                <a:hlinkClick r:id="rId9"/>
              </a:rPr>
              <a:t>vinaśyatsu</a:t>
            </a:r>
            <a:r>
              <a:rPr lang="en-US" sz="1800"/>
              <a:t> — in the destructible; </a:t>
            </a:r>
            <a:r>
              <a:rPr lang="en-US" sz="1800" i="1">
                <a:hlinkClick r:id="rId10"/>
              </a:rPr>
              <a:t>avinaśyantam</a:t>
            </a:r>
            <a:r>
              <a:rPr lang="en-US" sz="1800"/>
              <a:t> — not destroyed; </a:t>
            </a:r>
            <a:r>
              <a:rPr lang="en-US" sz="1800" i="1">
                <a:hlinkClick r:id="rId11"/>
              </a:rPr>
              <a:t>yaḥ</a:t>
            </a:r>
            <a:r>
              <a:rPr lang="en-US" sz="1800"/>
              <a:t> — anyone who; </a:t>
            </a:r>
            <a:r>
              <a:rPr lang="en-US" sz="1800" i="1">
                <a:hlinkClick r:id="rId12"/>
              </a:rPr>
              <a:t>paśyati</a:t>
            </a:r>
            <a:r>
              <a:rPr lang="en-US" sz="1800"/>
              <a:t> — sees; </a:t>
            </a:r>
            <a:r>
              <a:rPr lang="en-US" sz="1800" i="1">
                <a:hlinkClick r:id="rId13"/>
              </a:rPr>
              <a:t>saḥ</a:t>
            </a:r>
            <a:r>
              <a:rPr lang="en-US" sz="1800"/>
              <a:t> — he; </a:t>
            </a:r>
            <a:r>
              <a:rPr lang="en-US" sz="1800" i="1">
                <a:hlinkClick r:id="rId12"/>
              </a:rPr>
              <a:t>paśyati</a:t>
            </a:r>
            <a:r>
              <a:rPr lang="en-US" sz="1800"/>
              <a:t> — actually sees.</a:t>
            </a:r>
            <a:endParaRPr lang="en-US" sz="1800" b="1" kern="12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34FC-E9AF-5545-97FE-8EA0D546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3236813"/>
            <a:ext cx="4483324" cy="216458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One who sees the </a:t>
            </a:r>
            <a:r>
              <a:rPr lang="en-US" b="1" dirty="0" err="1"/>
              <a:t>Supersoul</a:t>
            </a:r>
            <a:r>
              <a:rPr lang="en-US" b="1" dirty="0"/>
              <a:t> accompanying the individual soul in all bodies, and who understands that neither the soul nor the </a:t>
            </a:r>
            <a:r>
              <a:rPr lang="en-US" b="1" dirty="0" err="1"/>
              <a:t>Supersoul</a:t>
            </a:r>
            <a:r>
              <a:rPr lang="en-US" b="1" dirty="0"/>
              <a:t> within the destructible body is ever destroyed, actually sees.[13.28]</a:t>
            </a:r>
            <a:br>
              <a:rPr lang="en-US" sz="2000" dirty="0"/>
            </a:b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A32B79-6950-A64D-9283-70BD6F0C6F44}"/>
              </a:ext>
            </a:extLst>
          </p:cNvPr>
          <p:cNvSpPr txBox="1">
            <a:spLocks/>
          </p:cNvSpPr>
          <p:nvPr/>
        </p:nvSpPr>
        <p:spPr>
          <a:xfrm>
            <a:off x="6256020" y="3236813"/>
            <a:ext cx="4554501" cy="216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/>
              <a:t>samaṁ sarveṣu bhūteṣu</a:t>
            </a:r>
            <a:br>
              <a:rPr lang="en-US" i="1"/>
            </a:br>
            <a:r>
              <a:rPr lang="en-US" i="1"/>
              <a:t>tiṣṭhantaṁ parameśvaram</a:t>
            </a:r>
            <a:br>
              <a:rPr lang="en-US" i="1"/>
            </a:br>
            <a:r>
              <a:rPr lang="en-US" i="1"/>
              <a:t>vinaśyatsv avinaśyantaṁ</a:t>
            </a:r>
            <a:br>
              <a:rPr lang="en-US" i="1"/>
            </a:br>
            <a:r>
              <a:rPr lang="en-US" i="1"/>
              <a:t>yaḥ paśyati sa paśyati</a:t>
            </a:r>
            <a:br>
              <a:rPr lang="en-US" sz="2000">
                <a:highlight>
                  <a:srgbClr val="FFFF00"/>
                </a:highlight>
              </a:rPr>
            </a:br>
            <a:endParaRPr lang="en-US" sz="2000">
              <a:highlight>
                <a:srgbClr val="FFFF00"/>
              </a:highlight>
            </a:endParaRP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04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1042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 Theme</vt:lpstr>
      <vt:lpstr>Nature, the Enjoyer and Consciousness  Chapter 13</vt:lpstr>
      <vt:lpstr>ध्यानेनात्मनि पश्यन्ति केचिदात्मानमात्मना  अन्ये सांख्येन योगेन कर्मयोगेन चापरे  dhyānena — by meditation; ātmani — within the self; paśyanti — see; kecit — some; ātmānam — the Supersoul; ātmanā — by the mind; anye — others; sāṅkhyena — of philosophical discussion; yogena — by the yoga system; karma-yogena — by activities without fruitive desire; ca — also; apare — others.</vt:lpstr>
      <vt:lpstr>How to realize the Supersoul?</vt:lpstr>
      <vt:lpstr>अन्ये त्वेवमजानन्त: श्रुत्वान्येभ्य उपासते । तेऽपि चातितरन्त्येव मृत्युं श्रुतिपरायणा: anye — others; tu — but; evam — thus; ajānantaḥ — without spiritual knowledge; śrutvā — by hearing; anyebhyaḥ — from others; upāsate — begin to worship; te — they; api — also; ca — and; atitaranti — transcend; eva — certainly; mṛtyum — the path of death; śruti-parāyaṇāḥ — inclined to the process of hearing.</vt:lpstr>
      <vt:lpstr>Hearing from authorities is very important</vt:lpstr>
      <vt:lpstr>Maharaj Parikshit hears Krishna Katha </vt:lpstr>
      <vt:lpstr>Connecting Verses</vt:lpstr>
      <vt:lpstr>यावत्सञ्जायते किञ्चित्सत्त्वं स्थावरजङ्गमम्  क्षेत्रक्षेत्रज्ञसंयोगात्तद्विद्धि भरतर्षभ  yāvat — whatever; sañjāyate — comes into being; kiñcit — anything; sattvam — existence; sthāvara — not moving; jaṅgamam — moving; kṣetra — of the body; kṣetra-jña — and the knower of the body; saṁyogāt — by the union between; tat viddhi — you must know it; bharata-ṛṣabha — O chief of the Bhāratas</vt:lpstr>
      <vt:lpstr>समं सर्वेषु भूतेषु तिष्ठन्तं परमेश्वरम् । विनश्यत्स्वविनश्यन्तं य: पश्यति स पश्यति samam — equally; sarveṣu — in all; bhūteṣu — living entities; tiṣṭhan tam — residing; parama-īśvaram — the Supersoul; vinaśyatsu — in the destructible; avinaśyantam — not destroyed; yaḥ — anyone who; paśyati — sees; saḥ — he; paśyati — actually sees.</vt:lpstr>
      <vt:lpstr>Equal vision = field + soul + super soul</vt:lpstr>
      <vt:lpstr>Two birds in a tree</vt:lpstr>
      <vt:lpstr>We are soul with a human body</vt:lpstr>
      <vt:lpstr>Sant Sakhu Bai</vt:lpstr>
      <vt:lpstr>Take Home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Nature, the Enjoyer and Consciousness  Chapter 13</dc:title>
  <dc:creator>Prasad, Manoj K</dc:creator>
  <cp:lastModifiedBy>Prasad, Manoj K</cp:lastModifiedBy>
  <cp:revision>49</cp:revision>
  <dcterms:created xsi:type="dcterms:W3CDTF">2021-02-03T00:09:29Z</dcterms:created>
  <dcterms:modified xsi:type="dcterms:W3CDTF">2021-03-06T02:45:46Z</dcterms:modified>
</cp:coreProperties>
</file>