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88" r:id="rId3"/>
    <p:sldId id="265" r:id="rId4"/>
    <p:sldId id="293" r:id="rId5"/>
    <p:sldId id="284" r:id="rId6"/>
    <p:sldId id="274" r:id="rId7"/>
    <p:sldId id="275" r:id="rId8"/>
    <p:sldId id="279" r:id="rId9"/>
    <p:sldId id="283" r:id="rId10"/>
    <p:sldId id="276" r:id="rId11"/>
    <p:sldId id="280" r:id="rId12"/>
    <p:sldId id="277" r:id="rId13"/>
    <p:sldId id="281" r:id="rId14"/>
    <p:sldId id="278" r:id="rId15"/>
    <p:sldId id="282" r:id="rId16"/>
    <p:sldId id="285" r:id="rId17"/>
    <p:sldId id="286" r:id="rId18"/>
    <p:sldId id="287" r:id="rId19"/>
    <p:sldId id="290" r:id="rId20"/>
    <p:sldId id="289" r:id="rId21"/>
    <p:sldId id="291" r:id="rId22"/>
    <p:sldId id="292" r:id="rId23"/>
    <p:sldId id="261" r:id="rId24"/>
    <p:sldId id="268" r:id="rId25"/>
    <p:sldId id="294" r:id="rId26"/>
    <p:sldId id="267"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33"/>
    <p:restoredTop sz="82508"/>
  </p:normalViewPr>
  <p:slideViewPr>
    <p:cSldViewPr snapToGrid="0" snapToObjects="1">
      <p:cViewPr varScale="1">
        <p:scale>
          <a:sx n="137" d="100"/>
          <a:sy n="137" d="100"/>
        </p:scale>
        <p:origin x="12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E8FBC-9090-3E44-A6FB-46AFED156BA8}" type="datetimeFigureOut">
              <a:rPr lang="en-US" smtClean="0"/>
              <a:t>5/27/21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B451B-0887-2E4A-8E50-9E896E728EA0}" type="slidenum">
              <a:rPr lang="en-US" smtClean="0"/>
              <a:t>‹#›</a:t>
            </a:fld>
            <a:endParaRPr lang="en-US"/>
          </a:p>
        </p:txBody>
      </p:sp>
    </p:spTree>
    <p:extLst>
      <p:ext uri="{BB962C8B-B14F-4D97-AF65-F5344CB8AC3E}">
        <p14:creationId xmlns:p14="http://schemas.microsoft.com/office/powerpoint/2010/main" val="31438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sages </a:t>
            </a:r>
          </a:p>
          <a:p>
            <a:r>
              <a:rPr lang="en-US" dirty="0"/>
              <a:t>#2 </a:t>
            </a:r>
            <a:r>
              <a:rPr lang="en-US" dirty="0" err="1"/>
              <a:t>c,d</a:t>
            </a:r>
            <a:endParaRPr lang="en-US" dirty="0"/>
          </a:p>
          <a:p>
            <a:r>
              <a:rPr lang="en-US" dirty="0"/>
              <a:t>#3 Brahman</a:t>
            </a:r>
          </a:p>
          <a:p>
            <a:r>
              <a:rPr lang="en-US" dirty="0"/>
              <a:t>#4 seed giving</a:t>
            </a:r>
          </a:p>
        </p:txBody>
      </p:sp>
      <p:sp>
        <p:nvSpPr>
          <p:cNvPr id="4" name="Slide Number Placeholder 3"/>
          <p:cNvSpPr>
            <a:spLocks noGrp="1"/>
          </p:cNvSpPr>
          <p:nvPr>
            <p:ph type="sldNum" sz="quarter" idx="5"/>
          </p:nvPr>
        </p:nvSpPr>
        <p:spPr/>
        <p:txBody>
          <a:bodyPr/>
          <a:lstStyle/>
          <a:p>
            <a:fld id="{DE4B451B-0887-2E4A-8E50-9E896E728EA0}" type="slidenum">
              <a:rPr lang="en-US" smtClean="0"/>
              <a:t>16</a:t>
            </a:fld>
            <a:endParaRPr lang="en-US"/>
          </a:p>
        </p:txBody>
      </p:sp>
    </p:spTree>
    <p:extLst>
      <p:ext uri="{BB962C8B-B14F-4D97-AF65-F5344CB8AC3E}">
        <p14:creationId xmlns:p14="http://schemas.microsoft.com/office/powerpoint/2010/main" val="3875252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True</a:t>
            </a:r>
          </a:p>
          <a:p>
            <a:r>
              <a:rPr lang="en-US" dirty="0"/>
              <a:t>#2 True</a:t>
            </a:r>
          </a:p>
          <a:p>
            <a:r>
              <a:rPr lang="en-US" dirty="0"/>
              <a:t>#3 True</a:t>
            </a:r>
          </a:p>
          <a:p>
            <a:r>
              <a:rPr lang="en-US" dirty="0"/>
              <a:t>#4 False</a:t>
            </a:r>
          </a:p>
          <a:p>
            <a:r>
              <a:rPr lang="en-US" dirty="0"/>
              <a:t>#5 False</a:t>
            </a:r>
          </a:p>
        </p:txBody>
      </p:sp>
      <p:sp>
        <p:nvSpPr>
          <p:cNvPr id="4" name="Slide Number Placeholder 3"/>
          <p:cNvSpPr>
            <a:spLocks noGrp="1"/>
          </p:cNvSpPr>
          <p:nvPr>
            <p:ph type="sldNum" sz="quarter" idx="5"/>
          </p:nvPr>
        </p:nvSpPr>
        <p:spPr/>
        <p:txBody>
          <a:bodyPr/>
          <a:lstStyle/>
          <a:p>
            <a:fld id="{DE4B451B-0887-2E4A-8E50-9E896E728EA0}" type="slidenum">
              <a:rPr lang="en-US" smtClean="0"/>
              <a:t>17</a:t>
            </a:fld>
            <a:endParaRPr lang="en-US"/>
          </a:p>
        </p:txBody>
      </p:sp>
    </p:spTree>
    <p:extLst>
      <p:ext uri="{BB962C8B-B14F-4D97-AF65-F5344CB8AC3E}">
        <p14:creationId xmlns:p14="http://schemas.microsoft.com/office/powerpoint/2010/main" val="341133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total cause </a:t>
            </a:r>
          </a:p>
          <a:p>
            <a:r>
              <a:rPr lang="en-US" dirty="0"/>
              <a:t>#2 Brahman</a:t>
            </a:r>
          </a:p>
          <a:p>
            <a:r>
              <a:rPr lang="en-US" dirty="0"/>
              <a:t># False</a:t>
            </a:r>
          </a:p>
          <a:p>
            <a:r>
              <a:rPr lang="en-US" dirty="0"/>
              <a:t># False</a:t>
            </a:r>
          </a:p>
          <a:p>
            <a:r>
              <a:rPr lang="en-US" dirty="0"/>
              <a:t>#SPG, living entities </a:t>
            </a:r>
          </a:p>
          <a:p>
            <a:r>
              <a:rPr lang="en-US" dirty="0"/>
              <a:t>#5Past activities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E4B451B-0887-2E4A-8E50-9E896E728EA0}" type="slidenum">
              <a:rPr lang="en-US" smtClean="0"/>
              <a:t>18</a:t>
            </a:fld>
            <a:endParaRPr lang="en-US"/>
          </a:p>
        </p:txBody>
      </p:sp>
    </p:spTree>
    <p:extLst>
      <p:ext uri="{BB962C8B-B14F-4D97-AF65-F5344CB8AC3E}">
        <p14:creationId xmlns:p14="http://schemas.microsoft.com/office/powerpoint/2010/main" val="1250243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SB 1.2.33 : </a:t>
            </a:r>
            <a:r>
              <a:rPr lang="en-US" sz="1200" b="1" i="0" kern="1200" dirty="0">
                <a:solidFill>
                  <a:schemeClr val="tx1"/>
                </a:solidFill>
                <a:effectLst/>
                <a:latin typeface="+mn-lt"/>
                <a:ea typeface="+mn-ea"/>
                <a:cs typeface="+mn-cs"/>
              </a:rPr>
              <a:t>The </a:t>
            </a:r>
            <a:r>
              <a:rPr lang="en-US" sz="1200" b="1" i="0" kern="1200" dirty="0" err="1">
                <a:solidFill>
                  <a:schemeClr val="tx1"/>
                </a:solidFill>
                <a:effectLst/>
                <a:latin typeface="+mn-lt"/>
                <a:ea typeface="+mn-ea"/>
                <a:cs typeface="+mn-cs"/>
              </a:rPr>
              <a:t>Supersoul</a:t>
            </a:r>
            <a:r>
              <a:rPr lang="en-US" sz="1200" b="1" i="0" kern="1200" dirty="0">
                <a:solidFill>
                  <a:schemeClr val="tx1"/>
                </a:solidFill>
                <a:effectLst/>
                <a:latin typeface="+mn-lt"/>
                <a:ea typeface="+mn-ea"/>
                <a:cs typeface="+mn-cs"/>
              </a:rPr>
              <a:t> enters into the bodies of the created beings, who are influenced by the modes of material nature, and causes them to enjoy the effects of these by the subtle mind</a:t>
            </a:r>
          </a:p>
          <a:p>
            <a:endParaRPr lang="en-US" dirty="0"/>
          </a:p>
        </p:txBody>
      </p:sp>
      <p:sp>
        <p:nvSpPr>
          <p:cNvPr id="4" name="Slide Number Placeholder 3"/>
          <p:cNvSpPr>
            <a:spLocks noGrp="1"/>
          </p:cNvSpPr>
          <p:nvPr>
            <p:ph type="sldNum" sz="quarter" idx="5"/>
          </p:nvPr>
        </p:nvSpPr>
        <p:spPr/>
        <p:txBody>
          <a:bodyPr/>
          <a:lstStyle/>
          <a:p>
            <a:fld id="{DE4B451B-0887-2E4A-8E50-9E896E728EA0}" type="slidenum">
              <a:rPr lang="en-US" smtClean="0"/>
              <a:t>19</a:t>
            </a:fld>
            <a:endParaRPr lang="en-US"/>
          </a:p>
        </p:txBody>
      </p:sp>
    </p:spTree>
    <p:extLst>
      <p:ext uri="{BB962C8B-B14F-4D97-AF65-F5344CB8AC3E}">
        <p14:creationId xmlns:p14="http://schemas.microsoft.com/office/powerpoint/2010/main" val="4074273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prabhupadavani.org</a:t>
            </a:r>
            <a:r>
              <a:rPr lang="en-US" dirty="0"/>
              <a:t>/transcriptions/731020bgbom/?query=</a:t>
            </a:r>
            <a:r>
              <a:rPr lang="en-US" dirty="0" err="1"/>
              <a:t>modes+of+material+nature</a:t>
            </a:r>
            <a:r>
              <a:rPr lang="en-US" dirty="0"/>
              <a:t>+</a:t>
            </a:r>
          </a:p>
          <a:p>
            <a:endParaRPr lang="en-US" dirty="0"/>
          </a:p>
        </p:txBody>
      </p:sp>
      <p:sp>
        <p:nvSpPr>
          <p:cNvPr id="4" name="Slide Number Placeholder 3"/>
          <p:cNvSpPr>
            <a:spLocks noGrp="1"/>
          </p:cNvSpPr>
          <p:nvPr>
            <p:ph type="sldNum" sz="quarter" idx="5"/>
          </p:nvPr>
        </p:nvSpPr>
        <p:spPr/>
        <p:txBody>
          <a:bodyPr/>
          <a:lstStyle/>
          <a:p>
            <a:fld id="{DE4B451B-0887-2E4A-8E50-9E896E728EA0}" type="slidenum">
              <a:rPr lang="en-US" smtClean="0"/>
              <a:t>20</a:t>
            </a:fld>
            <a:endParaRPr lang="en-US"/>
          </a:p>
        </p:txBody>
      </p:sp>
    </p:spTree>
    <p:extLst>
      <p:ext uri="{BB962C8B-B14F-4D97-AF65-F5344CB8AC3E}">
        <p14:creationId xmlns:p14="http://schemas.microsoft.com/office/powerpoint/2010/main" val="1758988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prabhupadavani.org</a:t>
            </a:r>
            <a:r>
              <a:rPr lang="en-US" dirty="0"/>
              <a:t>/transcriptions/731020bgbom/?query=</a:t>
            </a:r>
            <a:r>
              <a:rPr lang="en-US" dirty="0" err="1"/>
              <a:t>modes+of+material+nature</a:t>
            </a:r>
            <a:r>
              <a:rPr lang="en-US" dirty="0"/>
              <a:t>+</a:t>
            </a:r>
          </a:p>
          <a:p>
            <a:endParaRPr lang="en-US" dirty="0"/>
          </a:p>
        </p:txBody>
      </p:sp>
      <p:sp>
        <p:nvSpPr>
          <p:cNvPr id="4" name="Slide Number Placeholder 3"/>
          <p:cNvSpPr>
            <a:spLocks noGrp="1"/>
          </p:cNvSpPr>
          <p:nvPr>
            <p:ph type="sldNum" sz="quarter" idx="5"/>
          </p:nvPr>
        </p:nvSpPr>
        <p:spPr/>
        <p:txBody>
          <a:bodyPr/>
          <a:lstStyle/>
          <a:p>
            <a:fld id="{DE4B451B-0887-2E4A-8E50-9E896E728EA0}" type="slidenum">
              <a:rPr lang="en-US" smtClean="0"/>
              <a:t>21</a:t>
            </a:fld>
            <a:endParaRPr lang="en-US"/>
          </a:p>
        </p:txBody>
      </p:sp>
    </p:spTree>
    <p:extLst>
      <p:ext uri="{BB962C8B-B14F-4D97-AF65-F5344CB8AC3E}">
        <p14:creationId xmlns:p14="http://schemas.microsoft.com/office/powerpoint/2010/main" val="4228888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C102-8CAE-D94E-9189-EF502ACF2D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17AE51-03B9-8049-ABC0-236A04492C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5D8858-DC82-FD43-BCD8-519E0A6BB67D}"/>
              </a:ext>
            </a:extLst>
          </p:cNvPr>
          <p:cNvSpPr>
            <a:spLocks noGrp="1"/>
          </p:cNvSpPr>
          <p:nvPr>
            <p:ph type="dt" sz="half" idx="10"/>
          </p:nvPr>
        </p:nvSpPr>
        <p:spPr/>
        <p:txBody>
          <a:bodyPr/>
          <a:lstStyle/>
          <a:p>
            <a:fld id="{452613F9-5559-4E45-B0D5-40A192769A77}" type="datetimeFigureOut">
              <a:rPr lang="en-US" smtClean="0"/>
              <a:t>5/27/21</a:t>
            </a:fld>
            <a:endParaRPr lang="en-US"/>
          </a:p>
        </p:txBody>
      </p:sp>
      <p:sp>
        <p:nvSpPr>
          <p:cNvPr id="5" name="Footer Placeholder 4">
            <a:extLst>
              <a:ext uri="{FF2B5EF4-FFF2-40B4-BE49-F238E27FC236}">
                <a16:creationId xmlns:a16="http://schemas.microsoft.com/office/drawing/2014/main" id="{26157ED2-2270-414A-AE58-BC9D040DD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D875A-2974-274F-8AA6-94DC153844B5}"/>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722362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1B6E-E6A8-2140-9CC0-FBA8E76844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1DD074-DB1D-7B4D-8C03-8DDFA271B4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79BAD-1C90-F34A-8865-6F5914C8557F}"/>
              </a:ext>
            </a:extLst>
          </p:cNvPr>
          <p:cNvSpPr>
            <a:spLocks noGrp="1"/>
          </p:cNvSpPr>
          <p:nvPr>
            <p:ph type="dt" sz="half" idx="10"/>
          </p:nvPr>
        </p:nvSpPr>
        <p:spPr/>
        <p:txBody>
          <a:bodyPr/>
          <a:lstStyle/>
          <a:p>
            <a:fld id="{452613F9-5559-4E45-B0D5-40A192769A77}" type="datetimeFigureOut">
              <a:rPr lang="en-US" smtClean="0"/>
              <a:t>5/27/21</a:t>
            </a:fld>
            <a:endParaRPr lang="en-US"/>
          </a:p>
        </p:txBody>
      </p:sp>
      <p:sp>
        <p:nvSpPr>
          <p:cNvPr id="5" name="Footer Placeholder 4">
            <a:extLst>
              <a:ext uri="{FF2B5EF4-FFF2-40B4-BE49-F238E27FC236}">
                <a16:creationId xmlns:a16="http://schemas.microsoft.com/office/drawing/2014/main" id="{AED4E7FB-8940-DC4C-94D9-B491D0909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6B6AC-C47E-6146-801C-168B96087BEE}"/>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3829684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0A2364-5065-7C40-B30F-297339D73D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D74320-D8B2-F14D-8645-C3E53A18E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7172CA-95EA-294A-A64D-89F10D5C71EF}"/>
              </a:ext>
            </a:extLst>
          </p:cNvPr>
          <p:cNvSpPr>
            <a:spLocks noGrp="1"/>
          </p:cNvSpPr>
          <p:nvPr>
            <p:ph type="dt" sz="half" idx="10"/>
          </p:nvPr>
        </p:nvSpPr>
        <p:spPr/>
        <p:txBody>
          <a:bodyPr/>
          <a:lstStyle/>
          <a:p>
            <a:fld id="{452613F9-5559-4E45-B0D5-40A192769A77}" type="datetimeFigureOut">
              <a:rPr lang="en-US" smtClean="0"/>
              <a:t>5/27/21</a:t>
            </a:fld>
            <a:endParaRPr lang="en-US"/>
          </a:p>
        </p:txBody>
      </p:sp>
      <p:sp>
        <p:nvSpPr>
          <p:cNvPr id="5" name="Footer Placeholder 4">
            <a:extLst>
              <a:ext uri="{FF2B5EF4-FFF2-40B4-BE49-F238E27FC236}">
                <a16:creationId xmlns:a16="http://schemas.microsoft.com/office/drawing/2014/main" id="{0EE8A6A2-679B-C04F-9654-3098F33FC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68A3E-1B80-2843-8F78-808ECBE6B8EE}"/>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72381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F54F-21E1-DF4E-98C7-68F438BD82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6BDC6D-2518-444B-9F6B-38EB595940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DA098-829C-1D45-BB3E-810054DE3180}"/>
              </a:ext>
            </a:extLst>
          </p:cNvPr>
          <p:cNvSpPr>
            <a:spLocks noGrp="1"/>
          </p:cNvSpPr>
          <p:nvPr>
            <p:ph type="dt" sz="half" idx="10"/>
          </p:nvPr>
        </p:nvSpPr>
        <p:spPr/>
        <p:txBody>
          <a:bodyPr/>
          <a:lstStyle/>
          <a:p>
            <a:fld id="{452613F9-5559-4E45-B0D5-40A192769A77}" type="datetimeFigureOut">
              <a:rPr lang="en-US" smtClean="0"/>
              <a:t>5/27/21</a:t>
            </a:fld>
            <a:endParaRPr lang="en-US"/>
          </a:p>
        </p:txBody>
      </p:sp>
      <p:sp>
        <p:nvSpPr>
          <p:cNvPr id="5" name="Footer Placeholder 4">
            <a:extLst>
              <a:ext uri="{FF2B5EF4-FFF2-40B4-BE49-F238E27FC236}">
                <a16:creationId xmlns:a16="http://schemas.microsoft.com/office/drawing/2014/main" id="{F8E91B6E-C4A0-464E-A8D0-1150B4DBD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7715C-2FD4-254A-85FA-643A4DBCD759}"/>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346772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B4F2-F4A6-D64F-A7AB-83074C474F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B83C0E-4581-CA4E-8E6C-6279EC4A3D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F590AF-6EB6-7B49-B7EF-9E59A916FA54}"/>
              </a:ext>
            </a:extLst>
          </p:cNvPr>
          <p:cNvSpPr>
            <a:spLocks noGrp="1"/>
          </p:cNvSpPr>
          <p:nvPr>
            <p:ph type="dt" sz="half" idx="10"/>
          </p:nvPr>
        </p:nvSpPr>
        <p:spPr/>
        <p:txBody>
          <a:bodyPr/>
          <a:lstStyle/>
          <a:p>
            <a:fld id="{452613F9-5559-4E45-B0D5-40A192769A77}" type="datetimeFigureOut">
              <a:rPr lang="en-US" smtClean="0"/>
              <a:t>5/27/21</a:t>
            </a:fld>
            <a:endParaRPr lang="en-US"/>
          </a:p>
        </p:txBody>
      </p:sp>
      <p:sp>
        <p:nvSpPr>
          <p:cNvPr id="5" name="Footer Placeholder 4">
            <a:extLst>
              <a:ext uri="{FF2B5EF4-FFF2-40B4-BE49-F238E27FC236}">
                <a16:creationId xmlns:a16="http://schemas.microsoft.com/office/drawing/2014/main" id="{8B6F4E4D-EC9F-7D42-A115-787076DD1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33406-16B2-4B48-9B54-1DFE0D18C97D}"/>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10491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CF59-2C26-594D-A1AD-0B12CBBF5C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7193E7-08E2-5441-861B-8A084F687D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5B199B-F78C-2D4D-B1E5-697E4D439C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056036-A8A4-5E44-BB01-0B6BE3CC4B22}"/>
              </a:ext>
            </a:extLst>
          </p:cNvPr>
          <p:cNvSpPr>
            <a:spLocks noGrp="1"/>
          </p:cNvSpPr>
          <p:nvPr>
            <p:ph type="dt" sz="half" idx="10"/>
          </p:nvPr>
        </p:nvSpPr>
        <p:spPr/>
        <p:txBody>
          <a:bodyPr/>
          <a:lstStyle/>
          <a:p>
            <a:fld id="{452613F9-5559-4E45-B0D5-40A192769A77}" type="datetimeFigureOut">
              <a:rPr lang="en-US" smtClean="0"/>
              <a:t>5/27/21</a:t>
            </a:fld>
            <a:endParaRPr lang="en-US"/>
          </a:p>
        </p:txBody>
      </p:sp>
      <p:sp>
        <p:nvSpPr>
          <p:cNvPr id="6" name="Footer Placeholder 5">
            <a:extLst>
              <a:ext uri="{FF2B5EF4-FFF2-40B4-BE49-F238E27FC236}">
                <a16:creationId xmlns:a16="http://schemas.microsoft.com/office/drawing/2014/main" id="{12659AE6-0989-1D4B-85F8-99EC4D2BD6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2DDBEA-B093-6842-991A-D86430A163EB}"/>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313188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AD9A-2C14-CD48-AA8E-AEDDA4C768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F3CCE4-4BBD-A04E-90E9-FD50FBCBE0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6CB081-5675-A043-B62D-57A979201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098AB7-6BE7-1C43-90A8-1EE2FB6D6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1E6500-E4AB-D641-9640-B5C37B50A5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51E7FD-CF9A-4447-921F-2AB7242DC288}"/>
              </a:ext>
            </a:extLst>
          </p:cNvPr>
          <p:cNvSpPr>
            <a:spLocks noGrp="1"/>
          </p:cNvSpPr>
          <p:nvPr>
            <p:ph type="dt" sz="half" idx="10"/>
          </p:nvPr>
        </p:nvSpPr>
        <p:spPr/>
        <p:txBody>
          <a:bodyPr/>
          <a:lstStyle/>
          <a:p>
            <a:fld id="{452613F9-5559-4E45-B0D5-40A192769A77}" type="datetimeFigureOut">
              <a:rPr lang="en-US" smtClean="0"/>
              <a:t>5/27/21</a:t>
            </a:fld>
            <a:endParaRPr lang="en-US"/>
          </a:p>
        </p:txBody>
      </p:sp>
      <p:sp>
        <p:nvSpPr>
          <p:cNvPr id="8" name="Footer Placeholder 7">
            <a:extLst>
              <a:ext uri="{FF2B5EF4-FFF2-40B4-BE49-F238E27FC236}">
                <a16:creationId xmlns:a16="http://schemas.microsoft.com/office/drawing/2014/main" id="{CBE265BE-0F85-BC48-B468-23B0256D2D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1DEBA3-FC2A-3646-A7BF-66B7E5E2E5AC}"/>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3413456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85AB-8229-9C48-8718-57FF11BC20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54899-9384-704D-BDD1-790F2FBE145A}"/>
              </a:ext>
            </a:extLst>
          </p:cNvPr>
          <p:cNvSpPr>
            <a:spLocks noGrp="1"/>
          </p:cNvSpPr>
          <p:nvPr>
            <p:ph type="dt" sz="half" idx="10"/>
          </p:nvPr>
        </p:nvSpPr>
        <p:spPr/>
        <p:txBody>
          <a:bodyPr/>
          <a:lstStyle/>
          <a:p>
            <a:fld id="{452613F9-5559-4E45-B0D5-40A192769A77}" type="datetimeFigureOut">
              <a:rPr lang="en-US" smtClean="0"/>
              <a:t>5/27/21</a:t>
            </a:fld>
            <a:endParaRPr lang="en-US"/>
          </a:p>
        </p:txBody>
      </p:sp>
      <p:sp>
        <p:nvSpPr>
          <p:cNvPr id="4" name="Footer Placeholder 3">
            <a:extLst>
              <a:ext uri="{FF2B5EF4-FFF2-40B4-BE49-F238E27FC236}">
                <a16:creationId xmlns:a16="http://schemas.microsoft.com/office/drawing/2014/main" id="{92AC35A1-4612-384D-986C-AE71AA30BD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0A9F8C-6FEB-3E40-AD31-3DB1BF7A5645}"/>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05064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0B1627-FDFA-9E48-B3EF-88F881F9F1FA}"/>
              </a:ext>
            </a:extLst>
          </p:cNvPr>
          <p:cNvSpPr>
            <a:spLocks noGrp="1"/>
          </p:cNvSpPr>
          <p:nvPr>
            <p:ph type="dt" sz="half" idx="10"/>
          </p:nvPr>
        </p:nvSpPr>
        <p:spPr/>
        <p:txBody>
          <a:bodyPr/>
          <a:lstStyle/>
          <a:p>
            <a:fld id="{452613F9-5559-4E45-B0D5-40A192769A77}" type="datetimeFigureOut">
              <a:rPr lang="en-US" smtClean="0"/>
              <a:t>5/27/21</a:t>
            </a:fld>
            <a:endParaRPr lang="en-US"/>
          </a:p>
        </p:txBody>
      </p:sp>
      <p:sp>
        <p:nvSpPr>
          <p:cNvPr id="3" name="Footer Placeholder 2">
            <a:extLst>
              <a:ext uri="{FF2B5EF4-FFF2-40B4-BE49-F238E27FC236}">
                <a16:creationId xmlns:a16="http://schemas.microsoft.com/office/drawing/2014/main" id="{E6EE5EA0-86FF-6D42-821D-E8FCE1A6B6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69B5A7-02CB-4641-96D0-447192A629BF}"/>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3965752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29AB7-84BC-9848-A46B-159C3D2156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F93486-4270-F349-B271-12AB953B39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3B2775-6ADE-9C43-98A2-01C65A1F8B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79372E-A5FC-734C-BCA1-87CE600F7344}"/>
              </a:ext>
            </a:extLst>
          </p:cNvPr>
          <p:cNvSpPr>
            <a:spLocks noGrp="1"/>
          </p:cNvSpPr>
          <p:nvPr>
            <p:ph type="dt" sz="half" idx="10"/>
          </p:nvPr>
        </p:nvSpPr>
        <p:spPr/>
        <p:txBody>
          <a:bodyPr/>
          <a:lstStyle/>
          <a:p>
            <a:fld id="{452613F9-5559-4E45-B0D5-40A192769A77}" type="datetimeFigureOut">
              <a:rPr lang="en-US" smtClean="0"/>
              <a:t>5/27/21</a:t>
            </a:fld>
            <a:endParaRPr lang="en-US"/>
          </a:p>
        </p:txBody>
      </p:sp>
      <p:sp>
        <p:nvSpPr>
          <p:cNvPr id="6" name="Footer Placeholder 5">
            <a:extLst>
              <a:ext uri="{FF2B5EF4-FFF2-40B4-BE49-F238E27FC236}">
                <a16:creationId xmlns:a16="http://schemas.microsoft.com/office/drawing/2014/main" id="{DCBCE260-D36D-9A4E-99F3-30E70D8D91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A11DDF-EFC0-6B49-8406-20EC55306288}"/>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816771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328F-7D44-3F48-B6AD-DFD73F215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A6645A-56FB-A94B-965E-7BB022A469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ECA1A9-0DC6-644E-9FD0-F810471A3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203876-4BDE-B745-B8EA-8914CC3583FA}"/>
              </a:ext>
            </a:extLst>
          </p:cNvPr>
          <p:cNvSpPr>
            <a:spLocks noGrp="1"/>
          </p:cNvSpPr>
          <p:nvPr>
            <p:ph type="dt" sz="half" idx="10"/>
          </p:nvPr>
        </p:nvSpPr>
        <p:spPr/>
        <p:txBody>
          <a:bodyPr/>
          <a:lstStyle/>
          <a:p>
            <a:fld id="{452613F9-5559-4E45-B0D5-40A192769A77}" type="datetimeFigureOut">
              <a:rPr lang="en-US" smtClean="0"/>
              <a:t>5/27/21</a:t>
            </a:fld>
            <a:endParaRPr lang="en-US"/>
          </a:p>
        </p:txBody>
      </p:sp>
      <p:sp>
        <p:nvSpPr>
          <p:cNvPr id="6" name="Footer Placeholder 5">
            <a:extLst>
              <a:ext uri="{FF2B5EF4-FFF2-40B4-BE49-F238E27FC236}">
                <a16:creationId xmlns:a16="http://schemas.microsoft.com/office/drawing/2014/main" id="{255EB9B8-D9E2-5D43-9EB8-43B126DCAD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A2045-184A-2347-BC56-0C7EC3CE07FB}"/>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10825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9C7B1-57DA-6540-B1E6-CB13896B9D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3C2ED6-538A-3642-B51A-06ABEABC54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AC4C6-134B-0345-A347-0E38A4C92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2613F9-5559-4E45-B0D5-40A192769A77}" type="datetimeFigureOut">
              <a:rPr lang="en-US" smtClean="0"/>
              <a:t>5/27/21</a:t>
            </a:fld>
            <a:endParaRPr lang="en-US"/>
          </a:p>
        </p:txBody>
      </p:sp>
      <p:sp>
        <p:nvSpPr>
          <p:cNvPr id="5" name="Footer Placeholder 4">
            <a:extLst>
              <a:ext uri="{FF2B5EF4-FFF2-40B4-BE49-F238E27FC236}">
                <a16:creationId xmlns:a16="http://schemas.microsoft.com/office/drawing/2014/main" id="{3D4AC87B-7EFA-B144-9438-9DD8572D1E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AFD83C-D180-3545-A20D-1C4629A88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BBD6AE-91C4-FD40-893E-D04ED85CC1BE}" type="slidenum">
              <a:rPr lang="en-US" smtClean="0"/>
              <a:t>‹#›</a:t>
            </a:fld>
            <a:endParaRPr lang="en-US"/>
          </a:p>
        </p:txBody>
      </p:sp>
    </p:spTree>
    <p:extLst>
      <p:ext uri="{BB962C8B-B14F-4D97-AF65-F5344CB8AC3E}">
        <p14:creationId xmlns:p14="http://schemas.microsoft.com/office/powerpoint/2010/main" val="3346828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vedabase.io/en/search/synonyms/?original=sarge" TargetMode="External"/><Relationship Id="rId13" Type="http://schemas.openxmlformats.org/officeDocument/2006/relationships/hyperlink" Target="https://vedabase.io/en/search/synonyms/?original=vyathanti" TargetMode="External"/><Relationship Id="rId3" Type="http://schemas.openxmlformats.org/officeDocument/2006/relationships/hyperlink" Target="https://vedabase.io/en/search/synonyms/?original=j%C3%B1%C4%81nam" TargetMode="External"/><Relationship Id="rId7" Type="http://schemas.openxmlformats.org/officeDocument/2006/relationships/hyperlink" Target="https://vedabase.io/en/search/synonyms/?original=%C4%81gat%C4%81%E1%B8%A5" TargetMode="External"/><Relationship Id="rId12" Type="http://schemas.openxmlformats.org/officeDocument/2006/relationships/hyperlink" Target="https://vedabase.io/en/search/synonyms/?original=pralaye" TargetMode="External"/><Relationship Id="rId2" Type="http://schemas.openxmlformats.org/officeDocument/2006/relationships/hyperlink" Target="https://vedabase.io/en/search/synonyms/?original=idam" TargetMode="External"/><Relationship Id="rId1" Type="http://schemas.openxmlformats.org/officeDocument/2006/relationships/slideLayout" Target="../slideLayouts/slideLayout2.xml"/><Relationship Id="rId6" Type="http://schemas.openxmlformats.org/officeDocument/2006/relationships/hyperlink" Target="https://vedabase.io/en/search/synonyms/?original=s%C4%81dharmyam" TargetMode="External"/><Relationship Id="rId11" Type="http://schemas.openxmlformats.org/officeDocument/2006/relationships/hyperlink" Target="https://vedabase.io/en/search/synonyms/?original=upaj%C4%81yante" TargetMode="External"/><Relationship Id="rId5" Type="http://schemas.openxmlformats.org/officeDocument/2006/relationships/hyperlink" Target="https://vedabase.io/en/search/synonyms/?original=mama" TargetMode="External"/><Relationship Id="rId10" Type="http://schemas.openxmlformats.org/officeDocument/2006/relationships/hyperlink" Target="https://vedabase.io/en/search/synonyms/?original=na" TargetMode="External"/><Relationship Id="rId4" Type="http://schemas.openxmlformats.org/officeDocument/2006/relationships/hyperlink" Target="https://vedabase.io/en/search/synonyms/?original=up%C4%81%C5%9Britya" TargetMode="External"/><Relationship Id="rId9" Type="http://schemas.openxmlformats.org/officeDocument/2006/relationships/hyperlink" Target="https://vedabase.io/en/search/synonyms/?original=api" TargetMode="External"/><Relationship Id="rId14" Type="http://schemas.openxmlformats.org/officeDocument/2006/relationships/hyperlink" Target="https://vedabase.io/en/search/synonyms/?original=c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vedabase.io/en/search/synonyms/?original=dadh%C4%81mi" TargetMode="External"/><Relationship Id="rId13" Type="http://schemas.openxmlformats.org/officeDocument/2006/relationships/hyperlink" Target="https://vedabase.io/en/search/synonyms/?original=tata%E1%B8%A5" TargetMode="External"/><Relationship Id="rId3" Type="http://schemas.openxmlformats.org/officeDocument/2006/relationships/hyperlink" Target="https://vedabase.io/en/search/synonyms/?original=yoni%E1%B8%A5" TargetMode="External"/><Relationship Id="rId7" Type="http://schemas.openxmlformats.org/officeDocument/2006/relationships/hyperlink" Target="https://vedabase.io/en/search/synonyms/?original=garbham" TargetMode="External"/><Relationship Id="rId12" Type="http://schemas.openxmlformats.org/officeDocument/2006/relationships/hyperlink" Target="https://vedabase.io/en/search/synonyms/?original=bh%C5%ABt%C4%81n%C4%81m" TargetMode="External"/><Relationship Id="rId2" Type="http://schemas.openxmlformats.org/officeDocument/2006/relationships/hyperlink" Target="https://vedabase.io/en/search/synonyms/?original=mama" TargetMode="External"/><Relationship Id="rId1" Type="http://schemas.openxmlformats.org/officeDocument/2006/relationships/slideLayout" Target="../slideLayouts/slideLayout2.xml"/><Relationship Id="rId6" Type="http://schemas.openxmlformats.org/officeDocument/2006/relationships/hyperlink" Target="https://vedabase.io/en/search/synonyms/?original=tasmin" TargetMode="External"/><Relationship Id="rId11" Type="http://schemas.openxmlformats.org/officeDocument/2006/relationships/hyperlink" Target="https://vedabase.io/en/search/synonyms/?original=sarva" TargetMode="External"/><Relationship Id="rId5" Type="http://schemas.openxmlformats.org/officeDocument/2006/relationships/hyperlink" Target="https://vedabase.io/en/search/synonyms/?original=brahma" TargetMode="External"/><Relationship Id="rId15" Type="http://schemas.openxmlformats.org/officeDocument/2006/relationships/hyperlink" Target="https://vedabase.io/en/search/synonyms/?original=bh%C4%81rata" TargetMode="External"/><Relationship Id="rId10" Type="http://schemas.openxmlformats.org/officeDocument/2006/relationships/hyperlink" Target="https://vedabase.io/en/search/synonyms/?original=sambhava%E1%B8%A5" TargetMode="External"/><Relationship Id="rId4" Type="http://schemas.openxmlformats.org/officeDocument/2006/relationships/hyperlink" Target="https://vedabase.io/en/search/synonyms/?original=mahat" TargetMode="External"/><Relationship Id="rId9" Type="http://schemas.openxmlformats.org/officeDocument/2006/relationships/hyperlink" Target="https://vedabase.io/en/search/synonyms/?original=aham" TargetMode="External"/><Relationship Id="rId14" Type="http://schemas.openxmlformats.org/officeDocument/2006/relationships/hyperlink" Target="https://vedabase.io/en/search/synonyms/?original=bhavat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vedabase.io/en/search/synonyms/?original=t%C4%81s%C4%81m" TargetMode="External"/><Relationship Id="rId13" Type="http://schemas.openxmlformats.org/officeDocument/2006/relationships/hyperlink" Target="https://vedabase.io/en/search/synonyms/?original=b%C4%ABja" TargetMode="External"/><Relationship Id="rId3" Type="http://schemas.openxmlformats.org/officeDocument/2006/relationships/hyperlink" Target="https://vedabase.io/en/search/synonyms/?original=yoni%E1%B9%A3u" TargetMode="External"/><Relationship Id="rId7" Type="http://schemas.openxmlformats.org/officeDocument/2006/relationships/hyperlink" Target="https://vedabase.io/en/search/synonyms/?original=y%C4%81%E1%B8%A5" TargetMode="External"/><Relationship Id="rId12" Type="http://schemas.openxmlformats.org/officeDocument/2006/relationships/hyperlink" Target="https://vedabase.io/en/search/synonyms/?original=aham" TargetMode="External"/><Relationship Id="rId2" Type="http://schemas.openxmlformats.org/officeDocument/2006/relationships/hyperlink" Target="https://vedabase.io/en/search/synonyms/?original=sarva" TargetMode="External"/><Relationship Id="rId1" Type="http://schemas.openxmlformats.org/officeDocument/2006/relationships/slideLayout" Target="../slideLayouts/slideLayout2.xml"/><Relationship Id="rId6" Type="http://schemas.openxmlformats.org/officeDocument/2006/relationships/hyperlink" Target="https://vedabase.io/en/search/synonyms/?original=sambhavanti" TargetMode="External"/><Relationship Id="rId11" Type="http://schemas.openxmlformats.org/officeDocument/2006/relationships/hyperlink" Target="https://vedabase.io/en/search/synonyms/?original=yoni%E1%B8%A5" TargetMode="External"/><Relationship Id="rId5" Type="http://schemas.openxmlformats.org/officeDocument/2006/relationships/hyperlink" Target="https://vedabase.io/en/search/synonyms/?original=m%C5%ABrtaya%E1%B8%A5" TargetMode="External"/><Relationship Id="rId15" Type="http://schemas.openxmlformats.org/officeDocument/2006/relationships/hyperlink" Target="https://vedabase.io/en/search/synonyms/?original=pit%C4%81" TargetMode="External"/><Relationship Id="rId10" Type="http://schemas.openxmlformats.org/officeDocument/2006/relationships/hyperlink" Target="https://vedabase.io/en/search/synonyms/?original=mahat" TargetMode="External"/><Relationship Id="rId4" Type="http://schemas.openxmlformats.org/officeDocument/2006/relationships/hyperlink" Target="https://vedabase.io/en/search/synonyms/?original=kaunteya" TargetMode="External"/><Relationship Id="rId9" Type="http://schemas.openxmlformats.org/officeDocument/2006/relationships/hyperlink" Target="https://vedabase.io/en/search/synonyms/?original=brahma" TargetMode="External"/><Relationship Id="rId14" Type="http://schemas.openxmlformats.org/officeDocument/2006/relationships/hyperlink" Target="https://vedabase.io/en/search/synonyms/?original=prada%E1%B8%A5"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rabhupadavani.org/transcriptions/731020bgbom/?query=modes+of+material+natur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rabhupadavani.org/transcriptions/750927r1ahm/?query=modes+of+material+natur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prabhupadavani.org/transcriptions/740721sbnv/?query=modes+of+material+natur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vedabase.io/en/search/synonyms/?original=j%C3%B1%C4%81n%C4%81n%C4%81m" TargetMode="External"/><Relationship Id="rId13" Type="http://schemas.openxmlformats.org/officeDocument/2006/relationships/hyperlink" Target="https://vedabase.io/en/search/synonyms/?original=munaya%E1%B8%A5" TargetMode="External"/><Relationship Id="rId18" Type="http://schemas.openxmlformats.org/officeDocument/2006/relationships/hyperlink" Target="https://vedabase.io/en/search/synonyms/?original=gat%C4%81%E1%B8%A5" TargetMode="External"/><Relationship Id="rId3" Type="http://schemas.openxmlformats.org/officeDocument/2006/relationships/hyperlink" Target="https://vedabase.io/en/search/synonyms/?original=bhagav%C4%81n" TargetMode="External"/><Relationship Id="rId7" Type="http://schemas.openxmlformats.org/officeDocument/2006/relationships/hyperlink" Target="https://vedabase.io/en/search/synonyms/?original=pravak%E1%B9%A3y%C4%81mi" TargetMode="External"/><Relationship Id="rId12" Type="http://schemas.openxmlformats.org/officeDocument/2006/relationships/hyperlink" Target="https://vedabase.io/en/search/synonyms/?original=j%C3%B1%C4%81tv%C4%81" TargetMode="External"/><Relationship Id="rId17" Type="http://schemas.openxmlformats.org/officeDocument/2006/relationships/hyperlink" Target="https://vedabase.io/en/search/synonyms/?original=ita%E1%B8%A5" TargetMode="External"/><Relationship Id="rId2" Type="http://schemas.openxmlformats.org/officeDocument/2006/relationships/hyperlink" Target="https://vedabase.io/en/search/synonyms/?original=%C5%9Br%C4%AB" TargetMode="External"/><Relationship Id="rId16" Type="http://schemas.openxmlformats.org/officeDocument/2006/relationships/hyperlink" Target="https://vedabase.io/en/search/synonyms/?original=siddhim" TargetMode="External"/><Relationship Id="rId1" Type="http://schemas.openxmlformats.org/officeDocument/2006/relationships/slideLayout" Target="../slideLayouts/slideLayout2.xml"/><Relationship Id="rId6" Type="http://schemas.openxmlformats.org/officeDocument/2006/relationships/hyperlink" Target="https://vedabase.io/en/search/synonyms/?original=bh%C5%ABya%E1%B8%A5" TargetMode="External"/><Relationship Id="rId11" Type="http://schemas.openxmlformats.org/officeDocument/2006/relationships/hyperlink" Target="https://vedabase.io/en/search/synonyms/?original=yat" TargetMode="External"/><Relationship Id="rId5" Type="http://schemas.openxmlformats.org/officeDocument/2006/relationships/hyperlink" Target="https://vedabase.io/en/search/synonyms/?original=param" TargetMode="External"/><Relationship Id="rId15" Type="http://schemas.openxmlformats.org/officeDocument/2006/relationships/hyperlink" Target="https://vedabase.io/en/search/synonyms/?original=par%C4%81m" TargetMode="External"/><Relationship Id="rId10" Type="http://schemas.openxmlformats.org/officeDocument/2006/relationships/hyperlink" Target="https://vedabase.io/en/search/synonyms/?original=uttamam" TargetMode="External"/><Relationship Id="rId4" Type="http://schemas.openxmlformats.org/officeDocument/2006/relationships/hyperlink" Target="https://vedabase.io/en/search/synonyms/?original=uv%C4%81ca" TargetMode="External"/><Relationship Id="rId9" Type="http://schemas.openxmlformats.org/officeDocument/2006/relationships/hyperlink" Target="https://vedabase.io/en/search/synonyms/?original=j%C3%B1%C4%81nam" TargetMode="External"/><Relationship Id="rId14" Type="http://schemas.openxmlformats.org/officeDocument/2006/relationships/hyperlink" Target="https://vedabase.io/en/search/synonyms/?original=sarv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BD4CF5-FF35-3140-88C1-B1883DDBCAB1}"/>
              </a:ext>
            </a:extLst>
          </p:cNvPr>
          <p:cNvSpPr>
            <a:spLocks noGrp="1"/>
          </p:cNvSpPr>
          <p:nvPr>
            <p:ph type="ctrTitle"/>
          </p:nvPr>
        </p:nvSpPr>
        <p:spPr>
          <a:xfrm>
            <a:off x="890338" y="640080"/>
            <a:ext cx="3734014" cy="3566160"/>
          </a:xfrm>
        </p:spPr>
        <p:txBody>
          <a:bodyPr anchor="b">
            <a:normAutofit fontScale="90000"/>
          </a:bodyPr>
          <a:lstStyle/>
          <a:p>
            <a:pPr algn="l"/>
            <a:r>
              <a:rPr lang="en-US" sz="4600" b="1" dirty="0"/>
              <a:t>The Three Modes of Material Nature</a:t>
            </a:r>
            <a:br>
              <a:rPr lang="en-US" sz="4600" b="1" dirty="0"/>
            </a:br>
            <a:br>
              <a:rPr lang="en-US" sz="4600" dirty="0"/>
            </a:br>
            <a:r>
              <a:rPr lang="en-US" sz="4600" dirty="0"/>
              <a:t>Chapter 14</a:t>
            </a:r>
          </a:p>
        </p:txBody>
      </p:sp>
      <p:sp>
        <p:nvSpPr>
          <p:cNvPr id="3" name="Subtitle 2">
            <a:extLst>
              <a:ext uri="{FF2B5EF4-FFF2-40B4-BE49-F238E27FC236}">
                <a16:creationId xmlns:a16="http://schemas.microsoft.com/office/drawing/2014/main" id="{87CB3B66-81D9-EB4D-9751-431488BE074A}"/>
              </a:ext>
            </a:extLst>
          </p:cNvPr>
          <p:cNvSpPr>
            <a:spLocks noGrp="1"/>
          </p:cNvSpPr>
          <p:nvPr>
            <p:ph type="subTitle" idx="1"/>
          </p:nvPr>
        </p:nvSpPr>
        <p:spPr>
          <a:xfrm>
            <a:off x="890339" y="4636008"/>
            <a:ext cx="3734014" cy="1572768"/>
          </a:xfrm>
        </p:spPr>
        <p:txBody>
          <a:bodyPr>
            <a:normAutofit/>
          </a:bodyPr>
          <a:lstStyle/>
          <a:p>
            <a:pPr algn="l"/>
            <a:r>
              <a:rPr lang="en-US" dirty="0"/>
              <a:t>Transcending Material Nature via devotional service.</a:t>
            </a:r>
          </a:p>
          <a:p>
            <a:pPr algn="l"/>
            <a:endParaRPr lang="en-US" dirty="0"/>
          </a:p>
        </p:txBody>
      </p:sp>
      <p:sp>
        <p:nvSpPr>
          <p:cNvPr id="7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ehino smin yatha dehe kaumaram yauvanam jara (Bg 2.13) 1966.03.11 NY by  Vaishnava Das Nrs on SoundCloud - Hear the world's sounds">
            <a:extLst>
              <a:ext uri="{FF2B5EF4-FFF2-40B4-BE49-F238E27FC236}">
                <a16:creationId xmlns:a16="http://schemas.microsoft.com/office/drawing/2014/main" id="{D46290D9-0127-D544-86B9-BE9E589390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30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283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2EA30-4752-A946-A277-5711A963A136}"/>
              </a:ext>
            </a:extLst>
          </p:cNvPr>
          <p:cNvSpPr>
            <a:spLocks noGrp="1"/>
          </p:cNvSpPr>
          <p:nvPr>
            <p:ph type="title"/>
          </p:nvPr>
        </p:nvSpPr>
        <p:spPr/>
        <p:txBody>
          <a:bodyPr/>
          <a:lstStyle/>
          <a:p>
            <a:r>
              <a:rPr lang="en-US" dirty="0"/>
              <a:t>BG 14.2: Attaining Transcendental Nature</a:t>
            </a:r>
          </a:p>
        </p:txBody>
      </p:sp>
      <p:sp>
        <p:nvSpPr>
          <p:cNvPr id="3" name="Content Placeholder 2">
            <a:extLst>
              <a:ext uri="{FF2B5EF4-FFF2-40B4-BE49-F238E27FC236}">
                <a16:creationId xmlns:a16="http://schemas.microsoft.com/office/drawing/2014/main" id="{7C50ED1C-F1FB-354D-A86B-F8BA140FD02A}"/>
              </a:ext>
            </a:extLst>
          </p:cNvPr>
          <p:cNvSpPr>
            <a:spLocks noGrp="1"/>
          </p:cNvSpPr>
          <p:nvPr>
            <p:ph idx="1"/>
          </p:nvPr>
        </p:nvSpPr>
        <p:spPr/>
        <p:txBody>
          <a:bodyPr>
            <a:normAutofit fontScale="92500" lnSpcReduction="20000"/>
          </a:bodyPr>
          <a:lstStyle/>
          <a:p>
            <a:pPr marL="0" indent="0" algn="ctr">
              <a:buNone/>
            </a:pPr>
            <a:r>
              <a:rPr lang="hi-IN" dirty="0"/>
              <a:t>इदं ज्ञानमुपाश्रित्य मम साधर्म्यमागता: ।</a:t>
            </a:r>
          </a:p>
          <a:p>
            <a:pPr marL="0" indent="0" algn="ctr">
              <a:buNone/>
            </a:pPr>
            <a:r>
              <a:rPr lang="hi-IN" dirty="0"/>
              <a:t>सर्गेऽपि नोपजायन्ते प्रलये न व्यथन्ति च ॥ २ ॥</a:t>
            </a:r>
            <a:endParaRPr lang="en-US" i="1" dirty="0"/>
          </a:p>
          <a:p>
            <a:pPr marL="0" indent="0" algn="ctr">
              <a:buNone/>
            </a:pPr>
            <a:r>
              <a:rPr lang="en-US" i="1" dirty="0" err="1"/>
              <a:t>idaṁ</a:t>
            </a:r>
            <a:r>
              <a:rPr lang="en-US" i="1" dirty="0"/>
              <a:t> </a:t>
            </a:r>
            <a:r>
              <a:rPr lang="en-US" i="1" dirty="0" err="1"/>
              <a:t>jñānam</a:t>
            </a:r>
            <a:r>
              <a:rPr lang="en-US" i="1" dirty="0"/>
              <a:t> </a:t>
            </a:r>
            <a:r>
              <a:rPr lang="en-US" i="1" dirty="0" err="1"/>
              <a:t>upāśritya</a:t>
            </a:r>
            <a:r>
              <a:rPr lang="en-US" i="1" dirty="0"/>
              <a:t> mama </a:t>
            </a:r>
            <a:r>
              <a:rPr lang="en-US" i="1" dirty="0" err="1"/>
              <a:t>sādharmyam</a:t>
            </a:r>
            <a:r>
              <a:rPr lang="en-US" i="1" dirty="0"/>
              <a:t> </a:t>
            </a:r>
            <a:r>
              <a:rPr lang="en-US" i="1" dirty="0" err="1"/>
              <a:t>āgatāḥ</a:t>
            </a:r>
            <a:endParaRPr lang="en-US" i="1" dirty="0"/>
          </a:p>
          <a:p>
            <a:pPr marL="0" indent="0" algn="ctr">
              <a:buNone/>
            </a:pPr>
            <a:r>
              <a:rPr lang="en-US" i="1" dirty="0"/>
              <a:t>sarge ’pi </a:t>
            </a:r>
            <a:r>
              <a:rPr lang="en-US" i="1" dirty="0" err="1"/>
              <a:t>nopajāyante</a:t>
            </a:r>
            <a:r>
              <a:rPr lang="en-US" i="1" dirty="0"/>
              <a:t> </a:t>
            </a:r>
            <a:r>
              <a:rPr lang="en-US" i="1" dirty="0" err="1"/>
              <a:t>pralaye</a:t>
            </a:r>
            <a:r>
              <a:rPr lang="en-US" i="1" dirty="0"/>
              <a:t> </a:t>
            </a:r>
            <a:r>
              <a:rPr lang="en-US" i="1" dirty="0" err="1"/>
              <a:t>na</a:t>
            </a:r>
            <a:r>
              <a:rPr lang="en-US" i="1" dirty="0"/>
              <a:t> </a:t>
            </a:r>
            <a:r>
              <a:rPr lang="en-US" i="1" dirty="0" err="1"/>
              <a:t>vyathanti</a:t>
            </a:r>
            <a:r>
              <a:rPr lang="en-US" i="1" dirty="0"/>
              <a:t> ca</a:t>
            </a:r>
            <a:endParaRPr lang="en-US" dirty="0"/>
          </a:p>
          <a:p>
            <a:pPr marL="0" indent="0">
              <a:buNone/>
            </a:pPr>
            <a:r>
              <a:rPr lang="en-US" i="1" dirty="0">
                <a:hlinkClick r:id="rId2"/>
              </a:rPr>
              <a:t>idam</a:t>
            </a:r>
            <a:r>
              <a:rPr lang="en-US" dirty="0"/>
              <a:t> — this; </a:t>
            </a:r>
            <a:r>
              <a:rPr lang="en-US" i="1" dirty="0">
                <a:hlinkClick r:id="rId3"/>
              </a:rPr>
              <a:t>jñānam</a:t>
            </a:r>
            <a:r>
              <a:rPr lang="en-US" dirty="0"/>
              <a:t> — knowledge; </a:t>
            </a:r>
            <a:r>
              <a:rPr lang="en-US" i="1" dirty="0">
                <a:highlight>
                  <a:srgbClr val="FFFF00"/>
                </a:highlight>
                <a:hlinkClick r:id="rId4"/>
              </a:rPr>
              <a:t>upāśritya</a:t>
            </a:r>
            <a:r>
              <a:rPr lang="en-US" dirty="0">
                <a:highlight>
                  <a:srgbClr val="FFFF00"/>
                </a:highlight>
              </a:rPr>
              <a:t> — taking shelter of</a:t>
            </a:r>
            <a:r>
              <a:rPr lang="en-US" dirty="0"/>
              <a:t>; </a:t>
            </a:r>
            <a:r>
              <a:rPr lang="en-US" i="1" dirty="0">
                <a:hlinkClick r:id="rId5"/>
              </a:rPr>
              <a:t>mama</a:t>
            </a:r>
            <a:r>
              <a:rPr lang="en-US" dirty="0"/>
              <a:t> — My; </a:t>
            </a:r>
            <a:r>
              <a:rPr lang="en-US" i="1" dirty="0">
                <a:highlight>
                  <a:srgbClr val="FFFF00"/>
                </a:highlight>
                <a:hlinkClick r:id="rId6"/>
              </a:rPr>
              <a:t>sādharmyam</a:t>
            </a:r>
            <a:r>
              <a:rPr lang="en-US" dirty="0">
                <a:highlight>
                  <a:srgbClr val="FFFF00"/>
                </a:highlight>
              </a:rPr>
              <a:t> — same nature</a:t>
            </a:r>
            <a:r>
              <a:rPr lang="en-US" dirty="0"/>
              <a:t>; </a:t>
            </a:r>
            <a:r>
              <a:rPr lang="en-US" i="1" dirty="0">
                <a:hlinkClick r:id="rId7"/>
              </a:rPr>
              <a:t>āgatāḥ</a:t>
            </a:r>
            <a:r>
              <a:rPr lang="en-US" dirty="0"/>
              <a:t> — having attained; </a:t>
            </a:r>
            <a:r>
              <a:rPr lang="en-US" i="1" dirty="0">
                <a:hlinkClick r:id="rId8"/>
              </a:rPr>
              <a:t>sarge</a:t>
            </a:r>
            <a:r>
              <a:rPr lang="en-US" dirty="0"/>
              <a:t> </a:t>
            </a:r>
            <a:r>
              <a:rPr lang="en-US" i="1" dirty="0">
                <a:hlinkClick r:id="rId9"/>
              </a:rPr>
              <a:t>api</a:t>
            </a:r>
            <a:r>
              <a:rPr lang="en-US" dirty="0"/>
              <a:t> — even in the creation; </a:t>
            </a:r>
            <a:r>
              <a:rPr lang="en-US" i="1" dirty="0">
                <a:hlinkClick r:id="rId10"/>
              </a:rPr>
              <a:t>na</a:t>
            </a:r>
            <a:r>
              <a:rPr lang="en-US" dirty="0"/>
              <a:t> — never; </a:t>
            </a:r>
            <a:r>
              <a:rPr lang="en-US" i="1" dirty="0">
                <a:hlinkClick r:id="rId11"/>
              </a:rPr>
              <a:t>upajāyante</a:t>
            </a:r>
            <a:r>
              <a:rPr lang="en-US" dirty="0"/>
              <a:t> — are born; </a:t>
            </a:r>
            <a:r>
              <a:rPr lang="en-US" i="1" dirty="0">
                <a:hlinkClick r:id="rId12"/>
              </a:rPr>
              <a:t>pralaye</a:t>
            </a:r>
            <a:r>
              <a:rPr lang="en-US" dirty="0"/>
              <a:t> — in the annihilation; </a:t>
            </a:r>
            <a:r>
              <a:rPr lang="en-US" i="1" dirty="0">
                <a:hlinkClick r:id="rId10"/>
              </a:rPr>
              <a:t>na</a:t>
            </a:r>
            <a:r>
              <a:rPr lang="en-US" dirty="0"/>
              <a:t> — nor; </a:t>
            </a:r>
            <a:r>
              <a:rPr lang="en-US" i="1" dirty="0">
                <a:hlinkClick r:id="rId13"/>
              </a:rPr>
              <a:t>vyathanti</a:t>
            </a:r>
            <a:r>
              <a:rPr lang="en-US" dirty="0"/>
              <a:t> — are disturbed; </a:t>
            </a:r>
            <a:r>
              <a:rPr lang="en-US" i="1" dirty="0">
                <a:hlinkClick r:id="rId14"/>
              </a:rPr>
              <a:t>ca</a:t>
            </a:r>
            <a:r>
              <a:rPr lang="en-US" dirty="0"/>
              <a:t> — also.</a:t>
            </a:r>
          </a:p>
          <a:p>
            <a:pPr marL="0" indent="0">
              <a:buNone/>
            </a:pPr>
            <a:r>
              <a:rPr lang="en-US" b="1" dirty="0"/>
              <a:t>By becoming </a:t>
            </a:r>
            <a:r>
              <a:rPr lang="en-US" b="1" dirty="0">
                <a:highlight>
                  <a:srgbClr val="FFFF00"/>
                </a:highlight>
              </a:rPr>
              <a:t>fixed</a:t>
            </a:r>
            <a:r>
              <a:rPr lang="en-US" b="1" dirty="0"/>
              <a:t> in this knowledge, </a:t>
            </a:r>
            <a:r>
              <a:rPr lang="en-US" b="1" dirty="0">
                <a:highlight>
                  <a:srgbClr val="FFFF00"/>
                </a:highlight>
              </a:rPr>
              <a:t>one can attain to the transcendental nature like My own</a:t>
            </a:r>
            <a:r>
              <a:rPr lang="en-US" b="1" dirty="0"/>
              <a:t>. Thus established, </a:t>
            </a:r>
            <a:r>
              <a:rPr lang="en-US" b="1" dirty="0">
                <a:highlight>
                  <a:srgbClr val="FFFF00"/>
                </a:highlight>
              </a:rPr>
              <a:t>one is not born at the time of creation or disturbed at the time of dissolution</a:t>
            </a:r>
            <a:r>
              <a:rPr lang="en-US" b="1" dirty="0"/>
              <a:t>.</a:t>
            </a:r>
            <a:br>
              <a:rPr lang="en-US" dirty="0"/>
            </a:br>
            <a:endParaRPr lang="en-US" dirty="0"/>
          </a:p>
          <a:p>
            <a:pPr marL="0" indent="0">
              <a:buNone/>
            </a:pPr>
            <a:endParaRPr lang="en-US" dirty="0"/>
          </a:p>
        </p:txBody>
      </p:sp>
    </p:spTree>
    <p:extLst>
      <p:ext uri="{BB962C8B-B14F-4D97-AF65-F5344CB8AC3E}">
        <p14:creationId xmlns:p14="http://schemas.microsoft.com/office/powerpoint/2010/main" val="328632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CEBE-18E0-844D-9A48-B595A9A8C0E3}"/>
              </a:ext>
            </a:extLst>
          </p:cNvPr>
          <p:cNvSpPr>
            <a:spLocks noGrp="1"/>
          </p:cNvSpPr>
          <p:nvPr>
            <p:ph type="title"/>
          </p:nvPr>
        </p:nvSpPr>
        <p:spPr/>
        <p:txBody>
          <a:bodyPr/>
          <a:lstStyle/>
          <a:p>
            <a:r>
              <a:rPr lang="en-US" dirty="0"/>
              <a:t>BG 14.2 - P2+T4</a:t>
            </a:r>
          </a:p>
        </p:txBody>
      </p:sp>
      <p:sp>
        <p:nvSpPr>
          <p:cNvPr id="3" name="Content Placeholder 2">
            <a:extLst>
              <a:ext uri="{FF2B5EF4-FFF2-40B4-BE49-F238E27FC236}">
                <a16:creationId xmlns:a16="http://schemas.microsoft.com/office/drawing/2014/main" id="{9128BD9A-15A5-D542-ABE3-BB465F821F1F}"/>
              </a:ext>
            </a:extLst>
          </p:cNvPr>
          <p:cNvSpPr>
            <a:spLocks noGrp="1"/>
          </p:cNvSpPr>
          <p:nvPr>
            <p:ph idx="1"/>
          </p:nvPr>
        </p:nvSpPr>
        <p:spPr/>
        <p:txBody>
          <a:bodyPr>
            <a:normAutofit fontScale="92500" lnSpcReduction="10000"/>
          </a:bodyPr>
          <a:lstStyle/>
          <a:p>
            <a:pPr marL="0" indent="0">
              <a:buNone/>
            </a:pPr>
            <a:r>
              <a:rPr lang="en-US" dirty="0"/>
              <a:t>P1: By becoming </a:t>
            </a:r>
            <a:r>
              <a:rPr lang="en-US" dirty="0">
                <a:highlight>
                  <a:srgbClr val="FFFF00"/>
                </a:highlight>
              </a:rPr>
              <a:t>fixed</a:t>
            </a:r>
            <a:r>
              <a:rPr lang="en-US" dirty="0"/>
              <a:t> in this knowledge one can attain transcendental nature like Krishna</a:t>
            </a:r>
          </a:p>
          <a:p>
            <a:pPr marL="0" indent="0">
              <a:buNone/>
            </a:pPr>
            <a:r>
              <a:rPr lang="en-US" dirty="0"/>
              <a:t>P2: When one </a:t>
            </a:r>
            <a:r>
              <a:rPr lang="en-US" dirty="0">
                <a:highlight>
                  <a:srgbClr val="FFFF00"/>
                </a:highlight>
              </a:rPr>
              <a:t>takes shelter of this knowledge </a:t>
            </a:r>
            <a:r>
              <a:rPr lang="en-US" dirty="0"/>
              <a:t>then one is </a:t>
            </a:r>
            <a:r>
              <a:rPr lang="en-US" dirty="0">
                <a:highlight>
                  <a:srgbClr val="FFFF00"/>
                </a:highlight>
              </a:rPr>
              <a:t>not born </a:t>
            </a:r>
            <a:r>
              <a:rPr lang="en-US" dirty="0"/>
              <a:t>at the time of creation or disturbed at the time of dissolution.</a:t>
            </a:r>
          </a:p>
          <a:p>
            <a:pPr marL="0" indent="0">
              <a:buNone/>
            </a:pPr>
            <a:r>
              <a:rPr lang="en-US" dirty="0"/>
              <a:t>T1: One attains </a:t>
            </a:r>
            <a:r>
              <a:rPr lang="en-US" dirty="0">
                <a:highlight>
                  <a:srgbClr val="FFFF00"/>
                </a:highlight>
              </a:rPr>
              <a:t>qualitative equality</a:t>
            </a:r>
            <a:r>
              <a:rPr lang="en-US" dirty="0"/>
              <a:t> with SPG </a:t>
            </a:r>
            <a:r>
              <a:rPr lang="en-US" dirty="0">
                <a:highlight>
                  <a:srgbClr val="FFFF00"/>
                </a:highlight>
              </a:rPr>
              <a:t>without losing one’s identity</a:t>
            </a:r>
            <a:r>
              <a:rPr lang="en-US" dirty="0"/>
              <a:t> as one always hankers for His </a:t>
            </a:r>
            <a:r>
              <a:rPr lang="en-US" dirty="0">
                <a:highlight>
                  <a:srgbClr val="FFFF00"/>
                </a:highlight>
              </a:rPr>
              <a:t>devotional service</a:t>
            </a:r>
            <a:r>
              <a:rPr lang="en-US" dirty="0"/>
              <a:t>.</a:t>
            </a:r>
          </a:p>
          <a:p>
            <a:pPr marL="0" indent="0">
              <a:buNone/>
            </a:pPr>
            <a:r>
              <a:rPr lang="en-US" dirty="0"/>
              <a:t>T2: Material (3 modes) vs Transcendental Knowledge (platform of SPG)</a:t>
            </a:r>
          </a:p>
          <a:p>
            <a:pPr marL="0" indent="0">
              <a:buNone/>
            </a:pPr>
            <a:r>
              <a:rPr lang="en-US" dirty="0"/>
              <a:t>T3: Spiritual platform is </a:t>
            </a:r>
            <a:r>
              <a:rPr lang="en-US" dirty="0">
                <a:highlight>
                  <a:srgbClr val="FFFF00"/>
                </a:highlight>
              </a:rPr>
              <a:t>not formless</a:t>
            </a:r>
            <a:r>
              <a:rPr lang="en-US" dirty="0"/>
              <a:t> – variety exists. Spiritual form and devotional activity exists</a:t>
            </a:r>
          </a:p>
          <a:p>
            <a:pPr marL="0" indent="0">
              <a:buNone/>
            </a:pPr>
            <a:r>
              <a:rPr lang="en-US" dirty="0"/>
              <a:t>T4: To obtain such knowledge of </a:t>
            </a:r>
            <a:r>
              <a:rPr lang="en-US" dirty="0">
                <a:highlight>
                  <a:srgbClr val="FFFF00"/>
                </a:highlight>
              </a:rPr>
              <a:t>must develop spiritual qualities</a:t>
            </a:r>
            <a:r>
              <a:rPr lang="en-US" dirty="0"/>
              <a:t> that enables one to transcend material modes</a:t>
            </a:r>
          </a:p>
        </p:txBody>
      </p:sp>
    </p:spTree>
    <p:extLst>
      <p:ext uri="{BB962C8B-B14F-4D97-AF65-F5344CB8AC3E}">
        <p14:creationId xmlns:p14="http://schemas.microsoft.com/office/powerpoint/2010/main" val="856337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0BDD-CDA1-8947-B5FE-2A321DBC3850}"/>
              </a:ext>
            </a:extLst>
          </p:cNvPr>
          <p:cNvSpPr>
            <a:spLocks noGrp="1"/>
          </p:cNvSpPr>
          <p:nvPr>
            <p:ph type="title"/>
          </p:nvPr>
        </p:nvSpPr>
        <p:spPr/>
        <p:txBody>
          <a:bodyPr/>
          <a:lstStyle/>
          <a:p>
            <a:r>
              <a:rPr lang="en-US" dirty="0"/>
              <a:t>BG 14.3: Source of Birth </a:t>
            </a:r>
          </a:p>
        </p:txBody>
      </p:sp>
      <p:sp>
        <p:nvSpPr>
          <p:cNvPr id="3" name="Content Placeholder 2">
            <a:extLst>
              <a:ext uri="{FF2B5EF4-FFF2-40B4-BE49-F238E27FC236}">
                <a16:creationId xmlns:a16="http://schemas.microsoft.com/office/drawing/2014/main" id="{9F932291-8F7F-3342-A186-51E52942711F}"/>
              </a:ext>
            </a:extLst>
          </p:cNvPr>
          <p:cNvSpPr>
            <a:spLocks noGrp="1"/>
          </p:cNvSpPr>
          <p:nvPr>
            <p:ph idx="1"/>
          </p:nvPr>
        </p:nvSpPr>
        <p:spPr/>
        <p:txBody>
          <a:bodyPr>
            <a:normAutofit fontScale="92500" lnSpcReduction="20000"/>
          </a:bodyPr>
          <a:lstStyle/>
          <a:p>
            <a:pPr marL="0" indent="0" algn="ctr">
              <a:buNone/>
            </a:pPr>
            <a:r>
              <a:rPr lang="hi-IN" dirty="0"/>
              <a:t>मम योनिर्महद्‍ब्रह्म तस्मिन्गर्भं दधाम्यहम् ।</a:t>
            </a:r>
          </a:p>
          <a:p>
            <a:pPr marL="0" indent="0" algn="ctr">
              <a:buNone/>
            </a:pPr>
            <a:r>
              <a:rPr lang="hi-IN" dirty="0"/>
              <a:t>सम्भव: सर्वभूतानां ततो भवति भारत ॥ ३ ॥</a:t>
            </a:r>
          </a:p>
          <a:p>
            <a:pPr marL="0" indent="0" algn="ctr">
              <a:buNone/>
            </a:pPr>
            <a:r>
              <a:rPr lang="en-US" i="1" dirty="0"/>
              <a:t>mama </a:t>
            </a:r>
            <a:r>
              <a:rPr lang="en-US" i="1" dirty="0" err="1"/>
              <a:t>yonir</a:t>
            </a:r>
            <a:r>
              <a:rPr lang="en-US" i="1" dirty="0"/>
              <a:t> </a:t>
            </a:r>
            <a:r>
              <a:rPr lang="en-US" i="1" dirty="0" err="1"/>
              <a:t>mahad</a:t>
            </a:r>
            <a:r>
              <a:rPr lang="en-US" i="1" dirty="0"/>
              <a:t> brahma </a:t>
            </a:r>
            <a:r>
              <a:rPr lang="en-US" i="1" dirty="0" err="1"/>
              <a:t>tasmin</a:t>
            </a:r>
            <a:r>
              <a:rPr lang="en-US" i="1" dirty="0"/>
              <a:t> </a:t>
            </a:r>
            <a:r>
              <a:rPr lang="en-US" i="1" dirty="0" err="1"/>
              <a:t>garbhaṁ</a:t>
            </a:r>
            <a:r>
              <a:rPr lang="en-US" i="1" dirty="0"/>
              <a:t> </a:t>
            </a:r>
            <a:r>
              <a:rPr lang="en-US" i="1" dirty="0" err="1"/>
              <a:t>dadhāmy</a:t>
            </a:r>
            <a:r>
              <a:rPr lang="en-US" i="1" dirty="0"/>
              <a:t> </a:t>
            </a:r>
            <a:r>
              <a:rPr lang="en-US" i="1" dirty="0" err="1"/>
              <a:t>aham</a:t>
            </a:r>
            <a:endParaRPr lang="en-US" i="1" dirty="0"/>
          </a:p>
          <a:p>
            <a:pPr marL="0" indent="0" algn="ctr">
              <a:buNone/>
            </a:pPr>
            <a:r>
              <a:rPr lang="en-US" i="1" dirty="0" err="1"/>
              <a:t>sambhavaḥ</a:t>
            </a:r>
            <a:r>
              <a:rPr lang="en-US" i="1" dirty="0"/>
              <a:t> </a:t>
            </a:r>
            <a:r>
              <a:rPr lang="en-US" i="1" dirty="0" err="1"/>
              <a:t>sarva-bhūtānāṁ</a:t>
            </a:r>
            <a:r>
              <a:rPr lang="en-US" i="1" dirty="0"/>
              <a:t> </a:t>
            </a:r>
            <a:r>
              <a:rPr lang="en-US" i="1" dirty="0" err="1"/>
              <a:t>tato</a:t>
            </a:r>
            <a:r>
              <a:rPr lang="en-US" i="1" dirty="0"/>
              <a:t> </a:t>
            </a:r>
            <a:r>
              <a:rPr lang="en-US" i="1" dirty="0" err="1"/>
              <a:t>bhavati</a:t>
            </a:r>
            <a:r>
              <a:rPr lang="en-US" i="1" dirty="0"/>
              <a:t> </a:t>
            </a:r>
            <a:r>
              <a:rPr lang="en-US" i="1" dirty="0" err="1"/>
              <a:t>bhārata</a:t>
            </a:r>
            <a:endParaRPr lang="en-US" i="1" dirty="0">
              <a:hlinkClick r:id="rId2"/>
            </a:endParaRPr>
          </a:p>
          <a:p>
            <a:pPr marL="0" indent="0">
              <a:buNone/>
            </a:pPr>
            <a:r>
              <a:rPr lang="en-US" i="1" dirty="0">
                <a:hlinkClick r:id="rId2"/>
              </a:rPr>
              <a:t>mama</a:t>
            </a:r>
            <a:r>
              <a:rPr lang="en-US" dirty="0"/>
              <a:t> — My; </a:t>
            </a:r>
            <a:r>
              <a:rPr lang="en-US" i="1" dirty="0">
                <a:highlight>
                  <a:srgbClr val="FFFF00"/>
                </a:highlight>
                <a:hlinkClick r:id="rId3"/>
              </a:rPr>
              <a:t>yoniḥ</a:t>
            </a:r>
            <a:r>
              <a:rPr lang="en-US" dirty="0">
                <a:highlight>
                  <a:srgbClr val="FFFF00"/>
                </a:highlight>
              </a:rPr>
              <a:t> — source of birth</a:t>
            </a:r>
            <a:r>
              <a:rPr lang="en-US" dirty="0"/>
              <a:t>; </a:t>
            </a:r>
            <a:r>
              <a:rPr lang="en-US" i="1" dirty="0">
                <a:hlinkClick r:id="rId4"/>
              </a:rPr>
              <a:t>mahat</a:t>
            </a:r>
            <a:r>
              <a:rPr lang="en-US" dirty="0"/>
              <a:t> — the total material existence; </a:t>
            </a:r>
            <a:r>
              <a:rPr lang="en-US" i="1" dirty="0">
                <a:hlinkClick r:id="rId5"/>
              </a:rPr>
              <a:t>brahma</a:t>
            </a:r>
            <a:r>
              <a:rPr lang="en-US" dirty="0"/>
              <a:t> — supreme; </a:t>
            </a:r>
            <a:r>
              <a:rPr lang="en-US" i="1" dirty="0">
                <a:hlinkClick r:id="rId6"/>
              </a:rPr>
              <a:t>tasmin</a:t>
            </a:r>
            <a:r>
              <a:rPr lang="en-US" dirty="0"/>
              <a:t> — in that; </a:t>
            </a:r>
            <a:r>
              <a:rPr lang="en-US" i="1" dirty="0">
                <a:hlinkClick r:id="rId7"/>
              </a:rPr>
              <a:t>garbham</a:t>
            </a:r>
            <a:r>
              <a:rPr lang="en-US" dirty="0"/>
              <a:t> — pregnancy; </a:t>
            </a:r>
            <a:r>
              <a:rPr lang="en-US" i="1" dirty="0">
                <a:highlight>
                  <a:srgbClr val="FFFF00"/>
                </a:highlight>
                <a:hlinkClick r:id="rId8"/>
              </a:rPr>
              <a:t>dadhāmi</a:t>
            </a:r>
            <a:r>
              <a:rPr lang="en-US" dirty="0">
                <a:highlight>
                  <a:srgbClr val="FFFF00"/>
                </a:highlight>
              </a:rPr>
              <a:t> — create</a:t>
            </a:r>
            <a:r>
              <a:rPr lang="en-US" dirty="0"/>
              <a:t>; </a:t>
            </a:r>
            <a:r>
              <a:rPr lang="en-US" i="1" dirty="0">
                <a:hlinkClick r:id="rId9"/>
              </a:rPr>
              <a:t>aham</a:t>
            </a:r>
            <a:r>
              <a:rPr lang="en-US" dirty="0"/>
              <a:t> — I; </a:t>
            </a:r>
            <a:r>
              <a:rPr lang="en-US" i="1" dirty="0">
                <a:hlinkClick r:id="rId10"/>
              </a:rPr>
              <a:t>sambhavaḥ</a:t>
            </a:r>
            <a:r>
              <a:rPr lang="en-US" dirty="0"/>
              <a:t> — the possibility; </a:t>
            </a:r>
            <a:r>
              <a:rPr lang="en-US" i="1" dirty="0" err="1">
                <a:hlinkClick r:id="rId11"/>
              </a:rPr>
              <a:t>sarva</a:t>
            </a:r>
            <a:r>
              <a:rPr lang="en-US" dirty="0" err="1"/>
              <a:t>-</a:t>
            </a:r>
            <a:r>
              <a:rPr lang="en-US" i="1" dirty="0" err="1">
                <a:hlinkClick r:id="rId12"/>
              </a:rPr>
              <a:t>bhūtānām</a:t>
            </a:r>
            <a:r>
              <a:rPr lang="en-US" dirty="0"/>
              <a:t> — of all living entities; </a:t>
            </a:r>
            <a:r>
              <a:rPr lang="en-US" i="1" dirty="0">
                <a:hlinkClick r:id="rId13"/>
              </a:rPr>
              <a:t>tataḥ</a:t>
            </a:r>
            <a:r>
              <a:rPr lang="en-US" dirty="0"/>
              <a:t> — thereafter; </a:t>
            </a:r>
            <a:r>
              <a:rPr lang="en-US" i="1" dirty="0">
                <a:hlinkClick r:id="rId14"/>
              </a:rPr>
              <a:t>bhavati</a:t>
            </a:r>
            <a:r>
              <a:rPr lang="en-US" dirty="0"/>
              <a:t> — becomes; </a:t>
            </a:r>
            <a:r>
              <a:rPr lang="en-US" i="1" dirty="0">
                <a:hlinkClick r:id="rId15"/>
              </a:rPr>
              <a:t>bhārata</a:t>
            </a:r>
            <a:r>
              <a:rPr lang="en-US" dirty="0"/>
              <a:t> — O son of Bharata.</a:t>
            </a:r>
          </a:p>
          <a:p>
            <a:pPr marL="0" indent="0">
              <a:buNone/>
            </a:pPr>
            <a:r>
              <a:rPr lang="en-US" b="1" dirty="0"/>
              <a:t>The total material substance, called Brahman, is the </a:t>
            </a:r>
            <a:r>
              <a:rPr lang="en-US" b="1" dirty="0">
                <a:highlight>
                  <a:srgbClr val="FFFF00"/>
                </a:highlight>
              </a:rPr>
              <a:t>source of birth</a:t>
            </a:r>
            <a:r>
              <a:rPr lang="en-US" b="1" dirty="0"/>
              <a:t>, and it is that Brahman that </a:t>
            </a:r>
            <a:r>
              <a:rPr lang="en-US" b="1" dirty="0">
                <a:highlight>
                  <a:srgbClr val="FFFF00"/>
                </a:highlight>
              </a:rPr>
              <a:t>I impregnate</a:t>
            </a:r>
            <a:r>
              <a:rPr lang="en-US" b="1" dirty="0"/>
              <a:t>, making possible the births of all living beings, O son of Bharata.</a:t>
            </a:r>
          </a:p>
        </p:txBody>
      </p:sp>
    </p:spTree>
    <p:extLst>
      <p:ext uri="{BB962C8B-B14F-4D97-AF65-F5344CB8AC3E}">
        <p14:creationId xmlns:p14="http://schemas.microsoft.com/office/powerpoint/2010/main" val="3209366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CEBE-18E0-844D-9A48-B595A9A8C0E3}"/>
              </a:ext>
            </a:extLst>
          </p:cNvPr>
          <p:cNvSpPr>
            <a:spLocks noGrp="1"/>
          </p:cNvSpPr>
          <p:nvPr>
            <p:ph type="title"/>
          </p:nvPr>
        </p:nvSpPr>
        <p:spPr/>
        <p:txBody>
          <a:bodyPr/>
          <a:lstStyle/>
          <a:p>
            <a:r>
              <a:rPr lang="en-US" dirty="0"/>
              <a:t>BG 14.3 - P2+T4</a:t>
            </a:r>
          </a:p>
        </p:txBody>
      </p:sp>
      <p:sp>
        <p:nvSpPr>
          <p:cNvPr id="3" name="Content Placeholder 2">
            <a:extLst>
              <a:ext uri="{FF2B5EF4-FFF2-40B4-BE49-F238E27FC236}">
                <a16:creationId xmlns:a16="http://schemas.microsoft.com/office/drawing/2014/main" id="{9128BD9A-15A5-D542-ABE3-BB465F821F1F}"/>
              </a:ext>
            </a:extLst>
          </p:cNvPr>
          <p:cNvSpPr>
            <a:spLocks noGrp="1"/>
          </p:cNvSpPr>
          <p:nvPr>
            <p:ph idx="1"/>
          </p:nvPr>
        </p:nvSpPr>
        <p:spPr/>
        <p:txBody>
          <a:bodyPr>
            <a:normAutofit/>
          </a:bodyPr>
          <a:lstStyle/>
          <a:p>
            <a:pPr marL="0" indent="0">
              <a:buNone/>
            </a:pPr>
            <a:r>
              <a:rPr lang="en-US" dirty="0"/>
              <a:t>P1: Total material </a:t>
            </a:r>
            <a:r>
              <a:rPr lang="en-US" dirty="0">
                <a:highlight>
                  <a:srgbClr val="FFFF00"/>
                </a:highlight>
              </a:rPr>
              <a:t>substance</a:t>
            </a:r>
            <a:r>
              <a:rPr lang="en-US" dirty="0"/>
              <a:t> is known as </a:t>
            </a:r>
            <a:r>
              <a:rPr lang="en-US" dirty="0">
                <a:highlight>
                  <a:srgbClr val="FFFF00"/>
                </a:highlight>
              </a:rPr>
              <a:t>Brahman</a:t>
            </a:r>
            <a:r>
              <a:rPr lang="en-US" dirty="0"/>
              <a:t> (</a:t>
            </a:r>
            <a:r>
              <a:rPr lang="en-US" dirty="0" err="1"/>
              <a:t>field,</a:t>
            </a:r>
            <a:r>
              <a:rPr lang="en-US" i="1" dirty="0" err="1"/>
              <a:t>kṣetra</a:t>
            </a:r>
            <a:r>
              <a:rPr lang="en-US" i="1" dirty="0"/>
              <a:t>)</a:t>
            </a:r>
            <a:endParaRPr lang="en-US" dirty="0"/>
          </a:p>
          <a:p>
            <a:pPr marL="0" indent="0">
              <a:buNone/>
            </a:pPr>
            <a:r>
              <a:rPr lang="en-US" dirty="0"/>
              <a:t>P2: Lord </a:t>
            </a:r>
            <a:r>
              <a:rPr lang="en-US" dirty="0">
                <a:highlight>
                  <a:srgbClr val="FFFF00"/>
                </a:highlight>
              </a:rPr>
              <a:t>impregnates</a:t>
            </a:r>
            <a:r>
              <a:rPr lang="en-US" dirty="0"/>
              <a:t> Brahman giving birth to living beings (</a:t>
            </a:r>
            <a:r>
              <a:rPr lang="en-US" i="1" dirty="0" err="1"/>
              <a:t>kṣetra-jña</a:t>
            </a:r>
            <a:r>
              <a:rPr lang="en-US" i="1" dirty="0"/>
              <a:t>)</a:t>
            </a:r>
            <a:endParaRPr lang="en-US" dirty="0"/>
          </a:p>
          <a:p>
            <a:pPr marL="0" indent="0">
              <a:buNone/>
            </a:pPr>
            <a:r>
              <a:rPr lang="en-US" dirty="0"/>
              <a:t>T1: Total Material </a:t>
            </a:r>
            <a:r>
              <a:rPr lang="en-US" dirty="0">
                <a:highlight>
                  <a:srgbClr val="FFFF00"/>
                </a:highlight>
              </a:rPr>
              <a:t>cause</a:t>
            </a:r>
            <a:r>
              <a:rPr lang="en-US" dirty="0"/>
              <a:t> (</a:t>
            </a:r>
            <a:r>
              <a:rPr lang="en-US" i="1" dirty="0" err="1">
                <a:highlight>
                  <a:srgbClr val="FFFF00"/>
                </a:highlight>
              </a:rPr>
              <a:t>mahat</a:t>
            </a:r>
            <a:r>
              <a:rPr lang="en-US" i="1" dirty="0">
                <a:highlight>
                  <a:srgbClr val="FFFF00"/>
                </a:highlight>
              </a:rPr>
              <a:t>-tattva</a:t>
            </a:r>
            <a:r>
              <a:rPr lang="en-US" dirty="0"/>
              <a:t>) (includes 3 modes)</a:t>
            </a:r>
          </a:p>
          <a:p>
            <a:pPr marL="0" indent="0">
              <a:buNone/>
            </a:pPr>
            <a:r>
              <a:rPr lang="en-US" dirty="0"/>
              <a:t>T2: </a:t>
            </a:r>
            <a:r>
              <a:rPr lang="en-US" dirty="0">
                <a:highlight>
                  <a:srgbClr val="FFFF00"/>
                </a:highlight>
              </a:rPr>
              <a:t>Gardner</a:t>
            </a:r>
            <a:r>
              <a:rPr lang="en-US" dirty="0"/>
              <a:t> plants seeds (living entity) in the field </a:t>
            </a:r>
          </a:p>
          <a:p>
            <a:pPr marL="0" indent="0">
              <a:buNone/>
            </a:pPr>
            <a:r>
              <a:rPr lang="en-US" dirty="0"/>
              <a:t>T3: BG 7.4-6 – 24 material elements (5+3+5*2+5+1)</a:t>
            </a:r>
          </a:p>
          <a:p>
            <a:pPr marL="0" indent="0">
              <a:buNone/>
            </a:pPr>
            <a:r>
              <a:rPr lang="en-US" dirty="0"/>
              <a:t>T4: Material nature is not </a:t>
            </a:r>
            <a:r>
              <a:rPr lang="en-US" dirty="0">
                <a:highlight>
                  <a:srgbClr val="FFFF00"/>
                </a:highlight>
              </a:rPr>
              <a:t>cause of birth</a:t>
            </a:r>
            <a:r>
              <a:rPr lang="en-US" dirty="0"/>
              <a:t> of living entity. Scorpion eggs of the mother scorpion not out of rice. We get body based on </a:t>
            </a:r>
            <a:r>
              <a:rPr lang="en-US" dirty="0">
                <a:highlight>
                  <a:srgbClr val="FFFF00"/>
                </a:highlight>
              </a:rPr>
              <a:t>past deeds</a:t>
            </a:r>
            <a:r>
              <a:rPr lang="en-US" dirty="0"/>
              <a:t>. Lord is the </a:t>
            </a:r>
            <a:r>
              <a:rPr lang="en-US" dirty="0">
                <a:highlight>
                  <a:srgbClr val="FFFF00"/>
                </a:highlight>
              </a:rPr>
              <a:t>cause</a:t>
            </a:r>
            <a:r>
              <a:rPr lang="en-US" dirty="0"/>
              <a:t> of all manifestations.</a:t>
            </a:r>
          </a:p>
        </p:txBody>
      </p:sp>
    </p:spTree>
    <p:extLst>
      <p:ext uri="{BB962C8B-B14F-4D97-AF65-F5344CB8AC3E}">
        <p14:creationId xmlns:p14="http://schemas.microsoft.com/office/powerpoint/2010/main" val="1059958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0C65-842E-9440-A5F8-02F0B8DD4811}"/>
              </a:ext>
            </a:extLst>
          </p:cNvPr>
          <p:cNvSpPr>
            <a:spLocks noGrp="1"/>
          </p:cNvSpPr>
          <p:nvPr>
            <p:ph type="title"/>
          </p:nvPr>
        </p:nvSpPr>
        <p:spPr/>
        <p:txBody>
          <a:bodyPr/>
          <a:lstStyle/>
          <a:p>
            <a:r>
              <a:rPr lang="en-US" dirty="0"/>
              <a:t>BG 14.4: Seeding giving Father</a:t>
            </a:r>
          </a:p>
        </p:txBody>
      </p:sp>
      <p:sp>
        <p:nvSpPr>
          <p:cNvPr id="3" name="Content Placeholder 2">
            <a:extLst>
              <a:ext uri="{FF2B5EF4-FFF2-40B4-BE49-F238E27FC236}">
                <a16:creationId xmlns:a16="http://schemas.microsoft.com/office/drawing/2014/main" id="{8842A88C-4DE9-2248-8143-7328DD37F161}"/>
              </a:ext>
            </a:extLst>
          </p:cNvPr>
          <p:cNvSpPr>
            <a:spLocks noGrp="1"/>
          </p:cNvSpPr>
          <p:nvPr>
            <p:ph idx="1"/>
          </p:nvPr>
        </p:nvSpPr>
        <p:spPr/>
        <p:txBody>
          <a:bodyPr>
            <a:normAutofit fontScale="92500" lnSpcReduction="10000"/>
          </a:bodyPr>
          <a:lstStyle/>
          <a:p>
            <a:pPr marL="0" indent="0" algn="ctr">
              <a:buNone/>
            </a:pPr>
            <a:r>
              <a:rPr lang="hi-IN" dirty="0"/>
              <a:t>सर्वयोनिषु कौन्तेय मूर्तय: सम्भवन्ति या: ।</a:t>
            </a:r>
          </a:p>
          <a:p>
            <a:pPr marL="0" indent="0" algn="ctr">
              <a:buNone/>
            </a:pPr>
            <a:r>
              <a:rPr lang="hi-IN" dirty="0"/>
              <a:t>तासां ब्रह्म महद्योनिरहं बीजप्रद: पिता ॥ ४ ॥</a:t>
            </a:r>
          </a:p>
          <a:p>
            <a:pPr marL="0" indent="0" algn="ctr">
              <a:buNone/>
            </a:pPr>
            <a:r>
              <a:rPr lang="en-US" i="1" dirty="0" err="1"/>
              <a:t>sarva-yoniṣu</a:t>
            </a:r>
            <a:r>
              <a:rPr lang="en-US" i="1" dirty="0"/>
              <a:t> </a:t>
            </a:r>
            <a:r>
              <a:rPr lang="en-US" i="1" dirty="0" err="1"/>
              <a:t>kaunteya</a:t>
            </a:r>
            <a:r>
              <a:rPr lang="en-US" i="1" dirty="0"/>
              <a:t> </a:t>
            </a:r>
            <a:r>
              <a:rPr lang="en-US" i="1" dirty="0" err="1"/>
              <a:t>mūrtayaḥ</a:t>
            </a:r>
            <a:r>
              <a:rPr lang="en-US" i="1" dirty="0"/>
              <a:t> </a:t>
            </a:r>
            <a:r>
              <a:rPr lang="en-US" i="1" dirty="0" err="1"/>
              <a:t>sambhavanti</a:t>
            </a:r>
            <a:r>
              <a:rPr lang="en-US" i="1" dirty="0"/>
              <a:t> </a:t>
            </a:r>
            <a:r>
              <a:rPr lang="en-US" i="1" dirty="0" err="1"/>
              <a:t>yāḥ</a:t>
            </a:r>
            <a:endParaRPr lang="en-US" i="1" dirty="0"/>
          </a:p>
          <a:p>
            <a:pPr marL="0" indent="0" algn="ctr">
              <a:buNone/>
            </a:pPr>
            <a:r>
              <a:rPr lang="en-US" i="1" dirty="0" err="1"/>
              <a:t>tāsāṁ</a:t>
            </a:r>
            <a:r>
              <a:rPr lang="en-US" i="1" dirty="0"/>
              <a:t> brahma </a:t>
            </a:r>
            <a:r>
              <a:rPr lang="en-US" i="1" dirty="0" err="1"/>
              <a:t>mahad</a:t>
            </a:r>
            <a:r>
              <a:rPr lang="en-US" i="1" dirty="0"/>
              <a:t> </a:t>
            </a:r>
            <a:r>
              <a:rPr lang="en-US" i="1" dirty="0" err="1"/>
              <a:t>yonir</a:t>
            </a:r>
            <a:r>
              <a:rPr lang="en-US" i="1" dirty="0"/>
              <a:t> </a:t>
            </a:r>
            <a:r>
              <a:rPr lang="en-US" i="1" dirty="0" err="1"/>
              <a:t>ahaṁ</a:t>
            </a:r>
            <a:r>
              <a:rPr lang="en-US" i="1" dirty="0"/>
              <a:t> </a:t>
            </a:r>
            <a:r>
              <a:rPr lang="en-US" i="1" dirty="0" err="1"/>
              <a:t>bīja-pradaḥ</a:t>
            </a:r>
            <a:r>
              <a:rPr lang="en-US" i="1" dirty="0"/>
              <a:t> </a:t>
            </a:r>
            <a:r>
              <a:rPr lang="en-US" i="1" dirty="0" err="1"/>
              <a:t>pitā</a:t>
            </a:r>
            <a:endParaRPr lang="en-US" i="1" dirty="0"/>
          </a:p>
          <a:p>
            <a:pPr marL="0" indent="0">
              <a:buNone/>
            </a:pPr>
            <a:r>
              <a:rPr lang="en-US" i="1" dirty="0" err="1">
                <a:hlinkClick r:id="rId2"/>
              </a:rPr>
              <a:t>sarva</a:t>
            </a:r>
            <a:r>
              <a:rPr lang="en-US" dirty="0" err="1"/>
              <a:t>-</a:t>
            </a:r>
            <a:r>
              <a:rPr lang="en-US" i="1" dirty="0" err="1">
                <a:hlinkClick r:id="rId3"/>
              </a:rPr>
              <a:t>yoniṣu</a:t>
            </a:r>
            <a:r>
              <a:rPr lang="en-US" dirty="0"/>
              <a:t> — in all species of life; </a:t>
            </a:r>
            <a:r>
              <a:rPr lang="en-US" i="1" dirty="0">
                <a:hlinkClick r:id="rId4"/>
              </a:rPr>
              <a:t>kaunteya</a:t>
            </a:r>
            <a:r>
              <a:rPr lang="en-US" dirty="0"/>
              <a:t> — O son of </a:t>
            </a:r>
            <a:r>
              <a:rPr lang="en-US" dirty="0" err="1"/>
              <a:t>Kuntī</a:t>
            </a:r>
            <a:r>
              <a:rPr lang="en-US" dirty="0"/>
              <a:t>; </a:t>
            </a:r>
            <a:r>
              <a:rPr lang="en-US" i="1" dirty="0">
                <a:highlight>
                  <a:srgbClr val="FFFF00"/>
                </a:highlight>
                <a:hlinkClick r:id="rId5"/>
              </a:rPr>
              <a:t>mūrtayaḥ</a:t>
            </a:r>
            <a:r>
              <a:rPr lang="en-US" dirty="0">
                <a:highlight>
                  <a:srgbClr val="FFFF00"/>
                </a:highlight>
              </a:rPr>
              <a:t> — forms</a:t>
            </a:r>
            <a:r>
              <a:rPr lang="en-US" dirty="0"/>
              <a:t>; </a:t>
            </a:r>
            <a:r>
              <a:rPr lang="en-US" i="1" dirty="0">
                <a:hlinkClick r:id="rId6"/>
              </a:rPr>
              <a:t>sambhavanti</a:t>
            </a:r>
            <a:r>
              <a:rPr lang="en-US" dirty="0"/>
              <a:t> — they appear; </a:t>
            </a:r>
            <a:r>
              <a:rPr lang="en-US" i="1" dirty="0">
                <a:hlinkClick r:id="rId7"/>
              </a:rPr>
              <a:t>yāḥ</a:t>
            </a:r>
            <a:r>
              <a:rPr lang="en-US" dirty="0"/>
              <a:t> — which; </a:t>
            </a:r>
            <a:r>
              <a:rPr lang="en-US" i="1" dirty="0">
                <a:hlinkClick r:id="rId8"/>
              </a:rPr>
              <a:t>tāsām</a:t>
            </a:r>
            <a:r>
              <a:rPr lang="en-US" dirty="0"/>
              <a:t> — of all of them; </a:t>
            </a:r>
            <a:r>
              <a:rPr lang="en-US" i="1" dirty="0">
                <a:hlinkClick r:id="rId9"/>
              </a:rPr>
              <a:t>brahma</a:t>
            </a:r>
            <a:r>
              <a:rPr lang="en-US" dirty="0"/>
              <a:t> — the supreme; </a:t>
            </a:r>
            <a:r>
              <a:rPr lang="en-US" i="1" dirty="0">
                <a:hlinkClick r:id="rId10"/>
              </a:rPr>
              <a:t>mahat</a:t>
            </a:r>
            <a:r>
              <a:rPr lang="en-US" dirty="0"/>
              <a:t> </a:t>
            </a:r>
            <a:r>
              <a:rPr lang="en-US" i="1" dirty="0">
                <a:hlinkClick r:id="rId11"/>
              </a:rPr>
              <a:t>yoniḥ</a:t>
            </a:r>
            <a:r>
              <a:rPr lang="en-US" dirty="0"/>
              <a:t> — source of birth in the material substance; </a:t>
            </a:r>
            <a:r>
              <a:rPr lang="en-US" i="1" dirty="0">
                <a:hlinkClick r:id="rId12"/>
              </a:rPr>
              <a:t>aham</a:t>
            </a:r>
            <a:r>
              <a:rPr lang="en-US" dirty="0"/>
              <a:t> — I; </a:t>
            </a:r>
            <a:r>
              <a:rPr lang="en-US" i="1" dirty="0" err="1">
                <a:hlinkClick r:id="rId13"/>
              </a:rPr>
              <a:t>bīja</a:t>
            </a:r>
            <a:r>
              <a:rPr lang="en-US" dirty="0" err="1"/>
              <a:t>-</a:t>
            </a:r>
            <a:r>
              <a:rPr lang="en-US" i="1" dirty="0" err="1">
                <a:hlinkClick r:id="rId14"/>
              </a:rPr>
              <a:t>pradaḥ</a:t>
            </a:r>
            <a:r>
              <a:rPr lang="en-US" dirty="0"/>
              <a:t> — the seed-giving; </a:t>
            </a:r>
            <a:r>
              <a:rPr lang="en-US" i="1" dirty="0">
                <a:hlinkClick r:id="rId15"/>
              </a:rPr>
              <a:t>pitā</a:t>
            </a:r>
            <a:r>
              <a:rPr lang="en-US" dirty="0"/>
              <a:t> — father.</a:t>
            </a:r>
          </a:p>
          <a:p>
            <a:pPr marL="0" indent="0">
              <a:buNone/>
            </a:pPr>
            <a:r>
              <a:rPr lang="en-US" b="1" dirty="0"/>
              <a:t>It should be understood that all species of life, O son of </a:t>
            </a:r>
            <a:r>
              <a:rPr lang="en-US" b="1" dirty="0" err="1"/>
              <a:t>Kuntī</a:t>
            </a:r>
            <a:r>
              <a:rPr lang="en-US" b="1" dirty="0"/>
              <a:t>, are made possible by birth in this material nature, and that I am the </a:t>
            </a:r>
            <a:r>
              <a:rPr lang="en-US" b="1" dirty="0">
                <a:highlight>
                  <a:srgbClr val="FFFF00"/>
                </a:highlight>
              </a:rPr>
              <a:t>seed-giving father</a:t>
            </a:r>
            <a:r>
              <a:rPr lang="en-US" b="1" dirty="0"/>
              <a:t>.</a:t>
            </a:r>
          </a:p>
        </p:txBody>
      </p:sp>
    </p:spTree>
    <p:extLst>
      <p:ext uri="{BB962C8B-B14F-4D97-AF65-F5344CB8AC3E}">
        <p14:creationId xmlns:p14="http://schemas.microsoft.com/office/powerpoint/2010/main" val="3169646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16-B84A-F348-98B9-2EEC27E7AF13}"/>
              </a:ext>
            </a:extLst>
          </p:cNvPr>
          <p:cNvSpPr>
            <a:spLocks noGrp="1"/>
          </p:cNvSpPr>
          <p:nvPr>
            <p:ph type="title"/>
          </p:nvPr>
        </p:nvSpPr>
        <p:spPr/>
        <p:txBody>
          <a:bodyPr/>
          <a:lstStyle/>
          <a:p>
            <a:r>
              <a:rPr lang="en-US" dirty="0"/>
              <a:t>BG 14.4 - P2+T4</a:t>
            </a:r>
          </a:p>
        </p:txBody>
      </p:sp>
      <p:sp>
        <p:nvSpPr>
          <p:cNvPr id="3" name="Content Placeholder 2">
            <a:extLst>
              <a:ext uri="{FF2B5EF4-FFF2-40B4-BE49-F238E27FC236}">
                <a16:creationId xmlns:a16="http://schemas.microsoft.com/office/drawing/2014/main" id="{F2AA82B0-BDF0-294E-957B-904020A532DC}"/>
              </a:ext>
            </a:extLst>
          </p:cNvPr>
          <p:cNvSpPr>
            <a:spLocks noGrp="1"/>
          </p:cNvSpPr>
          <p:nvPr>
            <p:ph idx="1"/>
          </p:nvPr>
        </p:nvSpPr>
        <p:spPr/>
        <p:txBody>
          <a:bodyPr/>
          <a:lstStyle/>
          <a:p>
            <a:pPr marL="0" indent="0">
              <a:buNone/>
            </a:pPr>
            <a:r>
              <a:rPr lang="en-US" dirty="0"/>
              <a:t>P1: </a:t>
            </a:r>
            <a:r>
              <a:rPr lang="en-US" dirty="0">
                <a:highlight>
                  <a:srgbClr val="FFFF00"/>
                </a:highlight>
              </a:rPr>
              <a:t>All species</a:t>
            </a:r>
            <a:r>
              <a:rPr lang="en-US" dirty="0"/>
              <a:t> of life is made possible by birth in material nature.</a:t>
            </a:r>
          </a:p>
          <a:p>
            <a:pPr marL="0" indent="0">
              <a:buNone/>
            </a:pPr>
            <a:r>
              <a:rPr lang="en-US" dirty="0"/>
              <a:t>P2: Lord is the </a:t>
            </a:r>
            <a:r>
              <a:rPr lang="en-US" dirty="0">
                <a:highlight>
                  <a:srgbClr val="FFFF00"/>
                </a:highlight>
              </a:rPr>
              <a:t>seed giving Father</a:t>
            </a:r>
            <a:r>
              <a:rPr lang="en-US" dirty="0"/>
              <a:t>.</a:t>
            </a:r>
          </a:p>
          <a:p>
            <a:pPr marL="0" indent="0">
              <a:buNone/>
            </a:pPr>
            <a:r>
              <a:rPr lang="en-US" dirty="0"/>
              <a:t>T1: Krishna is the </a:t>
            </a:r>
            <a:r>
              <a:rPr lang="en-US" dirty="0">
                <a:highlight>
                  <a:srgbClr val="FFFF00"/>
                </a:highlight>
              </a:rPr>
              <a:t>original father </a:t>
            </a:r>
            <a:r>
              <a:rPr lang="en-US" dirty="0"/>
              <a:t>of all living </a:t>
            </a:r>
            <a:r>
              <a:rPr lang="en-US" dirty="0" err="1"/>
              <a:t>enties</a:t>
            </a:r>
            <a:r>
              <a:rPr lang="en-US" dirty="0"/>
              <a:t>.</a:t>
            </a:r>
          </a:p>
          <a:p>
            <a:pPr marL="0" indent="0">
              <a:buNone/>
            </a:pPr>
            <a:r>
              <a:rPr lang="en-US" dirty="0"/>
              <a:t>T2: </a:t>
            </a:r>
            <a:r>
              <a:rPr lang="en-US" dirty="0">
                <a:highlight>
                  <a:srgbClr val="FFFF00"/>
                </a:highlight>
              </a:rPr>
              <a:t>Living entity </a:t>
            </a:r>
            <a:r>
              <a:rPr lang="en-US" dirty="0"/>
              <a:t>= material + spiritual nature.</a:t>
            </a:r>
          </a:p>
          <a:p>
            <a:pPr marL="0" indent="0">
              <a:buNone/>
            </a:pPr>
            <a:r>
              <a:rPr lang="en-US" dirty="0"/>
              <a:t>T3: Living entities are found in </a:t>
            </a:r>
            <a:r>
              <a:rPr lang="en-US" dirty="0">
                <a:highlight>
                  <a:srgbClr val="FFFF00"/>
                </a:highlight>
              </a:rPr>
              <a:t>all planets</a:t>
            </a:r>
          </a:p>
          <a:p>
            <a:pPr marL="0" indent="0">
              <a:buNone/>
            </a:pPr>
            <a:r>
              <a:rPr lang="en-US" dirty="0"/>
              <a:t>T4: Material world is impregnated with living entities, who come out in various forms at the time of creation according to their </a:t>
            </a:r>
            <a:r>
              <a:rPr lang="en-US" dirty="0">
                <a:highlight>
                  <a:srgbClr val="FFFF00"/>
                </a:highlight>
              </a:rPr>
              <a:t>past deeds</a:t>
            </a:r>
            <a:r>
              <a:rPr lang="en-US" dirty="0"/>
              <a:t>. </a:t>
            </a:r>
          </a:p>
        </p:txBody>
      </p:sp>
    </p:spTree>
    <p:extLst>
      <p:ext uri="{BB962C8B-B14F-4D97-AF65-F5344CB8AC3E}">
        <p14:creationId xmlns:p14="http://schemas.microsoft.com/office/powerpoint/2010/main" val="3309953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F5EE-2FA5-1540-AB46-E98A3F29826A}"/>
              </a:ext>
            </a:extLst>
          </p:cNvPr>
          <p:cNvSpPr>
            <a:spLocks noGrp="1"/>
          </p:cNvSpPr>
          <p:nvPr>
            <p:ph type="title"/>
          </p:nvPr>
        </p:nvSpPr>
        <p:spPr/>
        <p:txBody>
          <a:bodyPr/>
          <a:lstStyle/>
          <a:p>
            <a:r>
              <a:rPr lang="en-US" dirty="0"/>
              <a:t>Quiz#1</a:t>
            </a:r>
          </a:p>
        </p:txBody>
      </p:sp>
      <p:sp>
        <p:nvSpPr>
          <p:cNvPr id="3" name="Content Placeholder 2">
            <a:extLst>
              <a:ext uri="{FF2B5EF4-FFF2-40B4-BE49-F238E27FC236}">
                <a16:creationId xmlns:a16="http://schemas.microsoft.com/office/drawing/2014/main" id="{44B30F91-2AC9-B144-957D-6BEC58015DB3}"/>
              </a:ext>
            </a:extLst>
          </p:cNvPr>
          <p:cNvSpPr>
            <a:spLocks noGrp="1"/>
          </p:cNvSpPr>
          <p:nvPr>
            <p:ph idx="1"/>
          </p:nvPr>
        </p:nvSpPr>
        <p:spPr/>
        <p:txBody>
          <a:bodyPr/>
          <a:lstStyle/>
          <a:p>
            <a:pPr marL="514350" indent="-514350">
              <a:buFont typeface="+mj-lt"/>
              <a:buAutoNum type="arabicPeriod"/>
            </a:pPr>
            <a:r>
              <a:rPr lang="en-US" dirty="0"/>
              <a:t>BG Chapter 14 is the best of knowledge knowing which all ……. have attained supreme perfection.</a:t>
            </a:r>
          </a:p>
          <a:p>
            <a:pPr marL="514350" indent="-514350">
              <a:buFont typeface="+mj-lt"/>
              <a:buAutoNum type="arabicPeriod"/>
            </a:pPr>
            <a:r>
              <a:rPr lang="en-US" dirty="0"/>
              <a:t>By becoming fixed in this knowledge, one can attain </a:t>
            </a:r>
          </a:p>
          <a:p>
            <a:pPr marL="971550" lvl="1" indent="-514350">
              <a:buFont typeface="+mj-lt"/>
              <a:buAutoNum type="alphaLcParenR"/>
            </a:pPr>
            <a:r>
              <a:rPr lang="en-US" dirty="0"/>
              <a:t>Degree from MIT</a:t>
            </a:r>
          </a:p>
          <a:p>
            <a:pPr marL="971550" lvl="1" indent="-514350">
              <a:buFont typeface="+mj-lt"/>
              <a:buAutoNum type="alphaLcParenR"/>
            </a:pPr>
            <a:r>
              <a:rPr lang="en-US" dirty="0"/>
              <a:t>Fame and Money</a:t>
            </a:r>
          </a:p>
          <a:p>
            <a:pPr marL="971550" lvl="1" indent="-514350">
              <a:buFont typeface="+mj-lt"/>
              <a:buAutoNum type="alphaLcParenR"/>
            </a:pPr>
            <a:r>
              <a:rPr lang="en-US" dirty="0"/>
              <a:t>Freedom from Birth and Death</a:t>
            </a:r>
          </a:p>
          <a:p>
            <a:pPr marL="971550" lvl="1" indent="-514350">
              <a:buFont typeface="+mj-lt"/>
              <a:buAutoNum type="alphaLcParenR"/>
            </a:pPr>
            <a:r>
              <a:rPr lang="en-US" dirty="0"/>
              <a:t>Transcendental nature like Lord Krishna</a:t>
            </a:r>
          </a:p>
          <a:p>
            <a:pPr marL="514350" indent="-514350">
              <a:buFont typeface="+mj-lt"/>
              <a:buAutoNum type="arabicPeriod"/>
            </a:pPr>
            <a:r>
              <a:rPr lang="en-US" dirty="0"/>
              <a:t>The total material substance, called ………, is the source of birth.</a:t>
            </a:r>
          </a:p>
          <a:p>
            <a:pPr marL="514350" indent="-514350">
              <a:buFont typeface="+mj-lt"/>
              <a:buAutoNum type="arabicPeriod"/>
            </a:pPr>
            <a:r>
              <a:rPr lang="en-US" dirty="0"/>
              <a:t>All species of life take birth in this material nature, and that I am the ……. Father.</a:t>
            </a:r>
          </a:p>
          <a:p>
            <a:endParaRPr lang="en-US" dirty="0"/>
          </a:p>
          <a:p>
            <a:endParaRPr lang="en-US" dirty="0"/>
          </a:p>
        </p:txBody>
      </p:sp>
    </p:spTree>
    <p:extLst>
      <p:ext uri="{BB962C8B-B14F-4D97-AF65-F5344CB8AC3E}">
        <p14:creationId xmlns:p14="http://schemas.microsoft.com/office/powerpoint/2010/main" val="3849308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E19B-EE69-D749-AD1B-331908D1732D}"/>
              </a:ext>
            </a:extLst>
          </p:cNvPr>
          <p:cNvSpPr>
            <a:spLocks noGrp="1"/>
          </p:cNvSpPr>
          <p:nvPr>
            <p:ph type="title"/>
          </p:nvPr>
        </p:nvSpPr>
        <p:spPr/>
        <p:txBody>
          <a:bodyPr/>
          <a:lstStyle/>
          <a:p>
            <a:r>
              <a:rPr lang="en-US" dirty="0"/>
              <a:t>Quiz#2</a:t>
            </a:r>
          </a:p>
        </p:txBody>
      </p:sp>
      <p:sp>
        <p:nvSpPr>
          <p:cNvPr id="3" name="Content Placeholder 2">
            <a:extLst>
              <a:ext uri="{FF2B5EF4-FFF2-40B4-BE49-F238E27FC236}">
                <a16:creationId xmlns:a16="http://schemas.microsoft.com/office/drawing/2014/main" id="{D8BC005C-94D7-C04C-86DE-A549D53382A2}"/>
              </a:ext>
            </a:extLst>
          </p:cNvPr>
          <p:cNvSpPr>
            <a:spLocks noGrp="1"/>
          </p:cNvSpPr>
          <p:nvPr>
            <p:ph idx="1"/>
          </p:nvPr>
        </p:nvSpPr>
        <p:spPr/>
        <p:txBody>
          <a:bodyPr>
            <a:normAutofit/>
          </a:bodyPr>
          <a:lstStyle/>
          <a:p>
            <a:pPr marL="514350" indent="-514350">
              <a:buFont typeface="+mj-lt"/>
              <a:buAutoNum type="arabicPeriod"/>
            </a:pPr>
            <a:r>
              <a:rPr lang="en-US" dirty="0"/>
              <a:t>Due to association with the modes of nature that the living entity is entangled in this material world</a:t>
            </a:r>
          </a:p>
          <a:p>
            <a:pPr marL="514350" indent="-514350">
              <a:buFont typeface="+mj-lt"/>
              <a:buAutoNum type="arabicPeriod"/>
            </a:pPr>
            <a:r>
              <a:rPr lang="en-US" dirty="0"/>
              <a:t>It is expected that one who understands this Fourteenth Chapter will attain perfection.</a:t>
            </a:r>
          </a:p>
          <a:p>
            <a:pPr marL="514350" indent="-514350">
              <a:buFont typeface="+mj-lt"/>
              <a:buAutoNum type="arabicPeriod"/>
            </a:pPr>
            <a:r>
              <a:rPr lang="en-US" dirty="0"/>
              <a:t>After acquiring perfect transcendental knowledge, one acquires qualitative equality with the Supreme Personality of Godhead</a:t>
            </a:r>
          </a:p>
          <a:p>
            <a:pPr marL="514350" indent="-514350">
              <a:buFont typeface="+mj-lt"/>
              <a:buAutoNum type="arabicPeriod"/>
            </a:pPr>
            <a:r>
              <a:rPr lang="en-US" dirty="0"/>
              <a:t>After liberation, the devotees lose their individual identities.</a:t>
            </a:r>
          </a:p>
          <a:p>
            <a:pPr marL="514350" indent="-514350">
              <a:buFont typeface="+mj-lt"/>
              <a:buAutoNum type="arabicPeriod"/>
            </a:pPr>
            <a:r>
              <a:rPr lang="en-US" dirty="0"/>
              <a:t>In spiritual existence there is no material variety.</a:t>
            </a:r>
          </a:p>
          <a:p>
            <a:pPr marL="514350" indent="-514350">
              <a:buFont typeface="+mj-lt"/>
              <a:buAutoNum type="arabicPeriod"/>
            </a:pPr>
            <a:endParaRPr lang="en-US" dirty="0"/>
          </a:p>
        </p:txBody>
      </p:sp>
    </p:spTree>
    <p:extLst>
      <p:ext uri="{BB962C8B-B14F-4D97-AF65-F5344CB8AC3E}">
        <p14:creationId xmlns:p14="http://schemas.microsoft.com/office/powerpoint/2010/main" val="3147427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B460-A302-C24F-AAE4-E167401B88BB}"/>
              </a:ext>
            </a:extLst>
          </p:cNvPr>
          <p:cNvSpPr>
            <a:spLocks noGrp="1"/>
          </p:cNvSpPr>
          <p:nvPr>
            <p:ph type="title"/>
          </p:nvPr>
        </p:nvSpPr>
        <p:spPr/>
        <p:txBody>
          <a:bodyPr/>
          <a:lstStyle/>
          <a:p>
            <a:r>
              <a:rPr lang="en-US" dirty="0"/>
              <a:t>Quiz#3</a:t>
            </a:r>
          </a:p>
        </p:txBody>
      </p:sp>
      <p:sp>
        <p:nvSpPr>
          <p:cNvPr id="3" name="Content Placeholder 2">
            <a:extLst>
              <a:ext uri="{FF2B5EF4-FFF2-40B4-BE49-F238E27FC236}">
                <a16:creationId xmlns:a16="http://schemas.microsoft.com/office/drawing/2014/main" id="{0F46B4C3-C62B-EC4A-8FCB-221B05229FAC}"/>
              </a:ext>
            </a:extLst>
          </p:cNvPr>
          <p:cNvSpPr>
            <a:spLocks noGrp="1"/>
          </p:cNvSpPr>
          <p:nvPr>
            <p:ph idx="1"/>
          </p:nvPr>
        </p:nvSpPr>
        <p:spPr/>
        <p:txBody>
          <a:bodyPr>
            <a:normAutofit lnSpcReduction="10000"/>
          </a:bodyPr>
          <a:lstStyle/>
          <a:p>
            <a:pPr marL="514350" indent="-514350">
              <a:buFont typeface="+mj-lt"/>
              <a:buAutoNum type="arabicPeriod"/>
            </a:pPr>
            <a:r>
              <a:rPr lang="en-US" i="1" dirty="0" err="1"/>
              <a:t>mahat</a:t>
            </a:r>
            <a:r>
              <a:rPr lang="en-US" i="1" dirty="0"/>
              <a:t>-tattva</a:t>
            </a:r>
            <a:r>
              <a:rPr lang="en-US" dirty="0"/>
              <a:t> is the total ……… of the total cosmic manifestation</a:t>
            </a:r>
          </a:p>
          <a:p>
            <a:pPr marL="514350" indent="-514350">
              <a:buFont typeface="+mj-lt"/>
              <a:buAutoNum type="arabicPeriod"/>
            </a:pPr>
            <a:r>
              <a:rPr lang="en-US" dirty="0"/>
              <a:t>Total substance of the material cause, in which there are three modes of nature, is sometimes called ………...</a:t>
            </a:r>
          </a:p>
          <a:p>
            <a:pPr marL="514350" indent="-514350">
              <a:buFont typeface="+mj-lt"/>
              <a:buAutoNum type="arabicPeriod"/>
            </a:pPr>
            <a:r>
              <a:rPr lang="en-US" dirty="0"/>
              <a:t>Material nature is mixed with superior nature by the will of ……., and thereafter all …….. are born of this material nature.</a:t>
            </a:r>
          </a:p>
          <a:p>
            <a:pPr marL="514350" indent="-514350">
              <a:buFont typeface="+mj-lt"/>
              <a:buAutoNum type="arabicPeriod"/>
            </a:pPr>
            <a:r>
              <a:rPr lang="en-US" dirty="0"/>
              <a:t>Material nature is the cause of the birth of the living entities just like scorpion is born out of rice.</a:t>
            </a:r>
          </a:p>
          <a:p>
            <a:pPr marL="514350" indent="-514350">
              <a:buFont typeface="+mj-lt"/>
              <a:buAutoNum type="arabicPeriod"/>
            </a:pPr>
            <a:r>
              <a:rPr lang="en-US" dirty="0"/>
              <a:t>Every living entity, according to his …………, has a different body, created by this material nature, so that the entity can enjoy or suffer according to his past deeds</a:t>
            </a:r>
          </a:p>
        </p:txBody>
      </p:sp>
    </p:spTree>
    <p:extLst>
      <p:ext uri="{BB962C8B-B14F-4D97-AF65-F5344CB8AC3E}">
        <p14:creationId xmlns:p14="http://schemas.microsoft.com/office/powerpoint/2010/main" val="3052760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4297-3E68-FD40-91CC-437C82A955DA}"/>
              </a:ext>
            </a:extLst>
          </p:cNvPr>
          <p:cNvSpPr>
            <a:spLocks noGrp="1"/>
          </p:cNvSpPr>
          <p:nvPr>
            <p:ph type="title"/>
          </p:nvPr>
        </p:nvSpPr>
        <p:spPr/>
        <p:txBody>
          <a:bodyPr/>
          <a:lstStyle/>
          <a:p>
            <a:r>
              <a:rPr lang="en-US" dirty="0"/>
              <a:t>Connecting Verses</a:t>
            </a:r>
          </a:p>
        </p:txBody>
      </p:sp>
      <p:sp>
        <p:nvSpPr>
          <p:cNvPr id="3" name="Content Placeholder 2">
            <a:extLst>
              <a:ext uri="{FF2B5EF4-FFF2-40B4-BE49-F238E27FC236}">
                <a16:creationId xmlns:a16="http://schemas.microsoft.com/office/drawing/2014/main" id="{843AA372-D596-9942-9F46-869DA38838E8}"/>
              </a:ext>
            </a:extLst>
          </p:cNvPr>
          <p:cNvSpPr>
            <a:spLocks noGrp="1"/>
          </p:cNvSpPr>
          <p:nvPr>
            <p:ph idx="1"/>
          </p:nvPr>
        </p:nvSpPr>
        <p:spPr/>
        <p:txBody>
          <a:bodyPr>
            <a:normAutofit fontScale="55000" lnSpcReduction="20000"/>
          </a:bodyPr>
          <a:lstStyle/>
          <a:p>
            <a:pPr marL="0" indent="0">
              <a:buNone/>
            </a:pPr>
            <a:r>
              <a:rPr lang="en-US" i="1" dirty="0" err="1"/>
              <a:t>ei</a:t>
            </a:r>
            <a:r>
              <a:rPr lang="en-US" i="1" dirty="0"/>
              <a:t> </a:t>
            </a:r>
            <a:r>
              <a:rPr lang="en-US" i="1" dirty="0" err="1"/>
              <a:t>rūpe</a:t>
            </a:r>
            <a:r>
              <a:rPr lang="en-US" i="1" dirty="0"/>
              <a:t> </a:t>
            </a:r>
            <a:r>
              <a:rPr lang="en-US" i="1" dirty="0" err="1"/>
              <a:t>brahmāṇḍa</a:t>
            </a:r>
            <a:r>
              <a:rPr lang="en-US" i="1" dirty="0"/>
              <a:t> </a:t>
            </a:r>
            <a:r>
              <a:rPr lang="en-US" i="1" dirty="0" err="1"/>
              <a:t>bhramite</a:t>
            </a:r>
            <a:r>
              <a:rPr lang="en-US" i="1" dirty="0"/>
              <a:t> </a:t>
            </a:r>
            <a:r>
              <a:rPr lang="en-US" i="1" dirty="0" err="1"/>
              <a:t>kona</a:t>
            </a:r>
            <a:r>
              <a:rPr lang="en-US" i="1" dirty="0"/>
              <a:t> </a:t>
            </a:r>
            <a:r>
              <a:rPr lang="en-US" i="1" dirty="0" err="1"/>
              <a:t>bhāgyavān</a:t>
            </a:r>
            <a:r>
              <a:rPr lang="en-US" i="1" dirty="0"/>
              <a:t> </a:t>
            </a:r>
            <a:r>
              <a:rPr lang="en-US" i="1" dirty="0" err="1"/>
              <a:t>jīva</a:t>
            </a:r>
            <a:br>
              <a:rPr lang="en-US" dirty="0"/>
            </a:br>
            <a:r>
              <a:rPr lang="en-US" i="1" dirty="0"/>
              <a:t>guru-</a:t>
            </a:r>
            <a:r>
              <a:rPr lang="en-US" i="1" dirty="0" err="1"/>
              <a:t>kṛṣṇa</a:t>
            </a:r>
            <a:r>
              <a:rPr lang="en-US" i="1" dirty="0"/>
              <a:t>-</a:t>
            </a:r>
            <a:r>
              <a:rPr lang="en-US" i="1" dirty="0" err="1"/>
              <a:t>kṛpāya</a:t>
            </a:r>
            <a:r>
              <a:rPr lang="en-US" i="1" dirty="0"/>
              <a:t> </a:t>
            </a:r>
            <a:r>
              <a:rPr lang="en-US" i="1" dirty="0" err="1"/>
              <a:t>pāya</a:t>
            </a:r>
            <a:r>
              <a:rPr lang="en-US" i="1" dirty="0"/>
              <a:t> bhakti-</a:t>
            </a:r>
            <a:r>
              <a:rPr lang="en-US" i="1" dirty="0" err="1"/>
              <a:t>latā</a:t>
            </a:r>
            <a:r>
              <a:rPr lang="en-US" i="1" dirty="0"/>
              <a:t>-</a:t>
            </a:r>
            <a:r>
              <a:rPr lang="en-US" i="1" dirty="0" err="1"/>
              <a:t>bīja</a:t>
            </a:r>
            <a:r>
              <a:rPr lang="en-US" i="1" dirty="0"/>
              <a:t> [CC M 19.151]</a:t>
            </a:r>
          </a:p>
          <a:p>
            <a:pPr marL="0" indent="0">
              <a:buNone/>
            </a:pPr>
            <a:r>
              <a:rPr lang="en-US" i="1" dirty="0" err="1"/>
              <a:t>ābrahma-bhuvanāl</a:t>
            </a:r>
            <a:r>
              <a:rPr lang="en-US" i="1" dirty="0"/>
              <a:t> </a:t>
            </a:r>
            <a:r>
              <a:rPr lang="en-US" i="1" dirty="0" err="1"/>
              <a:t>lokāḥ</a:t>
            </a:r>
            <a:r>
              <a:rPr lang="en-US" i="1" dirty="0"/>
              <a:t> </a:t>
            </a:r>
            <a:r>
              <a:rPr lang="en-US" i="1" dirty="0" err="1"/>
              <a:t>punar</a:t>
            </a:r>
            <a:r>
              <a:rPr lang="en-US" i="1" dirty="0"/>
              <a:t> </a:t>
            </a:r>
            <a:r>
              <a:rPr lang="en-US" i="1" dirty="0" err="1"/>
              <a:t>āvartino</a:t>
            </a:r>
            <a:r>
              <a:rPr lang="en-US" i="1" dirty="0"/>
              <a:t> '</a:t>
            </a:r>
            <a:r>
              <a:rPr lang="en-US" i="1" dirty="0" err="1"/>
              <a:t>rjuna</a:t>
            </a:r>
            <a:r>
              <a:rPr lang="en-US" dirty="0"/>
              <a:t> [Bg. 8.16]</a:t>
            </a:r>
          </a:p>
          <a:p>
            <a:pPr marL="0" indent="0">
              <a:buNone/>
            </a:pPr>
            <a:r>
              <a:rPr lang="en-US" i="1" dirty="0" err="1"/>
              <a:t>nashta-prayeshv</a:t>
            </a:r>
            <a:r>
              <a:rPr lang="en-US" i="1" dirty="0"/>
              <a:t> </a:t>
            </a:r>
            <a:r>
              <a:rPr lang="en-US" i="1" dirty="0" err="1"/>
              <a:t>abhadreshu</a:t>
            </a:r>
            <a:r>
              <a:rPr lang="en-US" i="1" dirty="0"/>
              <a:t> </a:t>
            </a:r>
            <a:r>
              <a:rPr lang="en-US" i="1" dirty="0" err="1"/>
              <a:t>nityam</a:t>
            </a:r>
            <a:r>
              <a:rPr lang="en-US" i="1" dirty="0"/>
              <a:t> bhagavata-</a:t>
            </a:r>
            <a:r>
              <a:rPr lang="en-US" i="1" dirty="0" err="1"/>
              <a:t>sevaya</a:t>
            </a:r>
            <a:br>
              <a:rPr lang="en-US" dirty="0"/>
            </a:br>
            <a:r>
              <a:rPr lang="en-US" i="1" dirty="0" err="1"/>
              <a:t>bhagavaty</a:t>
            </a:r>
            <a:r>
              <a:rPr lang="en-US" i="1" dirty="0"/>
              <a:t> </a:t>
            </a:r>
            <a:r>
              <a:rPr lang="en-US" i="1" dirty="0" err="1"/>
              <a:t>uttama</a:t>
            </a:r>
            <a:r>
              <a:rPr lang="en-US" i="1" dirty="0"/>
              <a:t>-sloke </a:t>
            </a:r>
            <a:r>
              <a:rPr lang="en-US" i="1" dirty="0" err="1"/>
              <a:t>bhaktir</a:t>
            </a:r>
            <a:r>
              <a:rPr lang="en-US" i="1" dirty="0"/>
              <a:t> </a:t>
            </a:r>
            <a:r>
              <a:rPr lang="en-US" i="1" dirty="0" err="1"/>
              <a:t>bhavati</a:t>
            </a:r>
            <a:r>
              <a:rPr lang="en-US" i="1" dirty="0"/>
              <a:t> </a:t>
            </a:r>
            <a:r>
              <a:rPr lang="en-US" i="1" dirty="0" err="1"/>
              <a:t>naishthiki</a:t>
            </a:r>
            <a:r>
              <a:rPr lang="en-US" i="1" dirty="0"/>
              <a:t> [SB 1.2.18]</a:t>
            </a:r>
          </a:p>
          <a:p>
            <a:pPr marL="0" indent="0">
              <a:buNone/>
            </a:pPr>
            <a:r>
              <a:rPr lang="en-US" i="1" dirty="0" err="1"/>
              <a:t>tadā</a:t>
            </a:r>
            <a:r>
              <a:rPr lang="en-US" i="1" dirty="0"/>
              <a:t> rajas-</a:t>
            </a:r>
            <a:r>
              <a:rPr lang="en-US" i="1" dirty="0" err="1"/>
              <a:t>tamo</a:t>
            </a:r>
            <a:r>
              <a:rPr lang="en-US" i="1" dirty="0"/>
              <a:t>-</a:t>
            </a:r>
            <a:r>
              <a:rPr lang="en-US" i="1" dirty="0" err="1"/>
              <a:t>bhāvā</a:t>
            </a:r>
            <a:r>
              <a:rPr lang="en-US" i="1" dirty="0"/>
              <a:t> </a:t>
            </a:r>
            <a:r>
              <a:rPr lang="en-US" i="1" dirty="0" err="1"/>
              <a:t>kāma-lobhādayas</a:t>
            </a:r>
            <a:r>
              <a:rPr lang="en-US" i="1" dirty="0"/>
              <a:t> ca ye</a:t>
            </a:r>
            <a:br>
              <a:rPr lang="en-US" dirty="0"/>
            </a:br>
            <a:r>
              <a:rPr lang="en-US" i="1" dirty="0" err="1"/>
              <a:t>ceta</a:t>
            </a:r>
            <a:r>
              <a:rPr lang="en-US" i="1" dirty="0"/>
              <a:t> </a:t>
            </a:r>
            <a:r>
              <a:rPr lang="en-US" i="1" dirty="0" err="1"/>
              <a:t>etair</a:t>
            </a:r>
            <a:r>
              <a:rPr lang="en-US" i="1" dirty="0"/>
              <a:t> </a:t>
            </a:r>
            <a:r>
              <a:rPr lang="en-US" i="1" dirty="0" err="1"/>
              <a:t>anāviddha</a:t>
            </a:r>
            <a:r>
              <a:rPr lang="en-US" i="1" dirty="0"/>
              <a:t> </a:t>
            </a:r>
            <a:r>
              <a:rPr lang="en-US" i="1" dirty="0" err="1"/>
              <a:t>sthita</a:t>
            </a:r>
            <a:r>
              <a:rPr lang="en-US" i="1" dirty="0"/>
              <a:t> </a:t>
            </a:r>
            <a:r>
              <a:rPr lang="en-US" i="1" dirty="0" err="1"/>
              <a:t>sattve</a:t>
            </a:r>
            <a:r>
              <a:rPr lang="en-US" i="1" dirty="0"/>
              <a:t> </a:t>
            </a:r>
            <a:r>
              <a:rPr lang="en-US" i="1" dirty="0" err="1"/>
              <a:t>prasidati</a:t>
            </a:r>
            <a:r>
              <a:rPr lang="en-US" i="1" dirty="0"/>
              <a:t>[SB 1.2.19]</a:t>
            </a:r>
          </a:p>
          <a:p>
            <a:pPr marL="0" indent="0">
              <a:buNone/>
            </a:pPr>
            <a:r>
              <a:rPr lang="en-US" i="1" dirty="0" err="1"/>
              <a:t>ûrdhva</a:t>
            </a:r>
            <a:r>
              <a:rPr lang="en-US" i="1" dirty="0"/>
              <a:t> </a:t>
            </a:r>
            <a:r>
              <a:rPr lang="en-US" i="1" dirty="0" err="1"/>
              <a:t>gacchanti</a:t>
            </a:r>
            <a:r>
              <a:rPr lang="en-US" i="1" dirty="0"/>
              <a:t> sattva-</a:t>
            </a:r>
            <a:r>
              <a:rPr lang="en-US" i="1" dirty="0" err="1"/>
              <a:t>sthā</a:t>
            </a:r>
            <a:r>
              <a:rPr lang="en-US" i="1" dirty="0"/>
              <a:t> </a:t>
            </a:r>
            <a:r>
              <a:rPr lang="en-US" i="1" dirty="0" err="1"/>
              <a:t>madhye</a:t>
            </a:r>
            <a:r>
              <a:rPr lang="en-US" i="1" dirty="0"/>
              <a:t> </a:t>
            </a:r>
            <a:r>
              <a:rPr lang="en-US" i="1" dirty="0" err="1"/>
              <a:t>tihanti</a:t>
            </a:r>
            <a:r>
              <a:rPr lang="en-US" i="1" dirty="0"/>
              <a:t> </a:t>
            </a:r>
            <a:r>
              <a:rPr lang="en-US" i="1" dirty="0" err="1"/>
              <a:t>rājasā</a:t>
            </a:r>
            <a:br>
              <a:rPr lang="en-US" dirty="0"/>
            </a:br>
            <a:r>
              <a:rPr lang="en-US" i="1" dirty="0" err="1"/>
              <a:t>jaghanya-gua-vtti-sthā</a:t>
            </a:r>
            <a:r>
              <a:rPr lang="en-US" i="1" dirty="0"/>
              <a:t> </a:t>
            </a:r>
            <a:r>
              <a:rPr lang="en-US" i="1" dirty="0" err="1"/>
              <a:t>adho</a:t>
            </a:r>
            <a:r>
              <a:rPr lang="en-US" i="1" dirty="0"/>
              <a:t> </a:t>
            </a:r>
            <a:r>
              <a:rPr lang="en-US" i="1" dirty="0" err="1"/>
              <a:t>gacchanti</a:t>
            </a:r>
            <a:r>
              <a:rPr lang="en-US" i="1" dirty="0"/>
              <a:t> </a:t>
            </a:r>
            <a:r>
              <a:rPr lang="en-US" i="1" dirty="0" err="1"/>
              <a:t>tāmasā</a:t>
            </a:r>
            <a:endParaRPr lang="en-US" i="1" dirty="0"/>
          </a:p>
          <a:p>
            <a:pPr marL="0" indent="0">
              <a:buNone/>
            </a:pPr>
            <a:r>
              <a:rPr lang="en-US" i="1" dirty="0" err="1"/>
              <a:t>asau</a:t>
            </a:r>
            <a:r>
              <a:rPr lang="en-US" i="1" dirty="0"/>
              <a:t> </a:t>
            </a:r>
            <a:r>
              <a:rPr lang="en-US" i="1" dirty="0" err="1"/>
              <a:t>guṇamayair</a:t>
            </a:r>
            <a:r>
              <a:rPr lang="en-US" i="1" dirty="0"/>
              <a:t> </a:t>
            </a:r>
            <a:r>
              <a:rPr lang="en-US" i="1" dirty="0" err="1"/>
              <a:t>bhāvair</a:t>
            </a:r>
            <a:r>
              <a:rPr lang="en-US" i="1" dirty="0"/>
              <a:t> </a:t>
            </a:r>
            <a:r>
              <a:rPr lang="en-US" i="1" dirty="0" err="1"/>
              <a:t>bhūta-sūkṣmendriyātmabhiḥ</a:t>
            </a:r>
            <a:br>
              <a:rPr lang="en-US" dirty="0"/>
            </a:br>
            <a:r>
              <a:rPr lang="en-US" i="1" dirty="0" err="1"/>
              <a:t>sva-nirmiteṣu</a:t>
            </a:r>
            <a:r>
              <a:rPr lang="en-US" i="1" dirty="0"/>
              <a:t> </a:t>
            </a:r>
            <a:r>
              <a:rPr lang="en-US" i="1" dirty="0" err="1"/>
              <a:t>nirviṣṭo</a:t>
            </a:r>
            <a:r>
              <a:rPr lang="en-US" i="1" dirty="0"/>
              <a:t> </a:t>
            </a:r>
            <a:r>
              <a:rPr lang="en-US" i="1" dirty="0" err="1"/>
              <a:t>bhuṅkte</a:t>
            </a:r>
            <a:r>
              <a:rPr lang="en-US" i="1" dirty="0"/>
              <a:t> </a:t>
            </a:r>
            <a:r>
              <a:rPr lang="en-US" i="1" dirty="0" err="1"/>
              <a:t>bhūteṣu</a:t>
            </a:r>
            <a:r>
              <a:rPr lang="en-US" i="1" dirty="0"/>
              <a:t> tad-</a:t>
            </a:r>
            <a:r>
              <a:rPr lang="en-US" i="1" dirty="0" err="1"/>
              <a:t>guṇān</a:t>
            </a:r>
            <a:r>
              <a:rPr lang="en-US" i="1" dirty="0"/>
              <a:t> [SB 1.2.33]</a:t>
            </a:r>
          </a:p>
          <a:p>
            <a:pPr marL="0" indent="0">
              <a:buNone/>
            </a:pPr>
            <a:r>
              <a:rPr lang="en-US" i="1" dirty="0" err="1"/>
              <a:t>māṁ</a:t>
            </a:r>
            <a:r>
              <a:rPr lang="en-US" i="1" dirty="0"/>
              <a:t> ca </a:t>
            </a:r>
            <a:r>
              <a:rPr lang="en-US" i="1" dirty="0" err="1"/>
              <a:t>yo</a:t>
            </a:r>
            <a:r>
              <a:rPr lang="en-US" i="1" dirty="0"/>
              <a:t> '</a:t>
            </a:r>
            <a:r>
              <a:rPr lang="en-US" i="1" dirty="0" err="1"/>
              <a:t>vyabhicāreṇa</a:t>
            </a:r>
            <a:r>
              <a:rPr lang="en-US" i="1" dirty="0"/>
              <a:t> bhakti-</a:t>
            </a:r>
            <a:r>
              <a:rPr lang="en-US" i="1" dirty="0" err="1"/>
              <a:t>yogena</a:t>
            </a:r>
            <a:r>
              <a:rPr lang="en-US" i="1" dirty="0"/>
              <a:t> </a:t>
            </a:r>
            <a:r>
              <a:rPr lang="en-US" i="1" dirty="0" err="1"/>
              <a:t>sevate</a:t>
            </a:r>
            <a:br>
              <a:rPr lang="en-US" dirty="0"/>
            </a:br>
            <a:r>
              <a:rPr lang="en-US" i="1" dirty="0" err="1"/>
              <a:t>sa</a:t>
            </a:r>
            <a:r>
              <a:rPr lang="en-US" i="1" dirty="0"/>
              <a:t> </a:t>
            </a:r>
            <a:r>
              <a:rPr lang="en-US" i="1" dirty="0" err="1"/>
              <a:t>guṇān</a:t>
            </a:r>
            <a:r>
              <a:rPr lang="en-US" i="1" dirty="0"/>
              <a:t> </a:t>
            </a:r>
            <a:r>
              <a:rPr lang="en-US" i="1" dirty="0" err="1"/>
              <a:t>samatītyaitān</a:t>
            </a:r>
            <a:r>
              <a:rPr lang="en-US" i="1" dirty="0"/>
              <a:t> brahma-</a:t>
            </a:r>
            <a:r>
              <a:rPr lang="en-US" i="1" dirty="0" err="1"/>
              <a:t>bhūyāya</a:t>
            </a:r>
            <a:r>
              <a:rPr lang="en-US" i="1" dirty="0"/>
              <a:t> </a:t>
            </a:r>
            <a:r>
              <a:rPr lang="en-US" i="1" dirty="0" err="1"/>
              <a:t>kalpate</a:t>
            </a:r>
            <a:r>
              <a:rPr lang="en-US" i="1" dirty="0"/>
              <a:t> [Bg. 14.26]</a:t>
            </a:r>
          </a:p>
          <a:p>
            <a:pPr marL="0" indent="0">
              <a:buNone/>
            </a:pPr>
            <a:r>
              <a:rPr lang="en-US" i="1" dirty="0"/>
              <a:t>paras </a:t>
            </a:r>
            <a:r>
              <a:rPr lang="en-US" i="1" dirty="0" err="1"/>
              <a:t>tasmāt</a:t>
            </a:r>
            <a:r>
              <a:rPr lang="en-US" i="1" dirty="0"/>
              <a:t> </a:t>
            </a:r>
            <a:r>
              <a:rPr lang="en-US" i="1" dirty="0" err="1"/>
              <a:t>tu</a:t>
            </a:r>
            <a:r>
              <a:rPr lang="en-US" i="1" dirty="0"/>
              <a:t> </a:t>
            </a:r>
            <a:r>
              <a:rPr lang="en-US" i="1" dirty="0" err="1"/>
              <a:t>bhāvaḥ</a:t>
            </a:r>
            <a:r>
              <a:rPr lang="en-US" i="1" dirty="0"/>
              <a:t> </a:t>
            </a:r>
            <a:r>
              <a:rPr lang="en-US" i="1" dirty="0" err="1"/>
              <a:t>anyaḥ</a:t>
            </a:r>
            <a:r>
              <a:rPr lang="en-US" dirty="0"/>
              <a:t> [Bg. 8.20]</a:t>
            </a:r>
          </a:p>
          <a:p>
            <a:pPr marL="0" indent="0">
              <a:buNone/>
            </a:pPr>
            <a:r>
              <a:rPr lang="en-US" i="1" dirty="0" err="1"/>
              <a:t>mayādhyakṣeṇa</a:t>
            </a:r>
            <a:r>
              <a:rPr lang="en-US" i="1" dirty="0"/>
              <a:t> </a:t>
            </a:r>
            <a:r>
              <a:rPr lang="en-US" i="1" dirty="0" err="1"/>
              <a:t>prakṛtiḥ</a:t>
            </a:r>
            <a:r>
              <a:rPr lang="en-US" i="1" dirty="0"/>
              <a:t> </a:t>
            </a:r>
            <a:r>
              <a:rPr lang="en-US" i="1" dirty="0" err="1"/>
              <a:t>sūyate</a:t>
            </a:r>
            <a:r>
              <a:rPr lang="en-US" i="1" dirty="0"/>
              <a:t> </a:t>
            </a:r>
            <a:r>
              <a:rPr lang="en-US" i="1" dirty="0" err="1"/>
              <a:t>sa-carācaram</a:t>
            </a:r>
            <a:br>
              <a:rPr lang="en-US" dirty="0"/>
            </a:br>
            <a:r>
              <a:rPr lang="en-US" i="1" dirty="0" err="1"/>
              <a:t>hetunānena</a:t>
            </a:r>
            <a:r>
              <a:rPr lang="en-US" i="1" dirty="0"/>
              <a:t> </a:t>
            </a:r>
            <a:r>
              <a:rPr lang="en-US" i="1" dirty="0" err="1"/>
              <a:t>kaunteya</a:t>
            </a:r>
            <a:r>
              <a:rPr lang="en-US" i="1" dirty="0"/>
              <a:t> </a:t>
            </a:r>
            <a:r>
              <a:rPr lang="en-US" i="1" dirty="0" err="1"/>
              <a:t>jagad</a:t>
            </a:r>
            <a:r>
              <a:rPr lang="en-US" i="1" dirty="0"/>
              <a:t> </a:t>
            </a:r>
            <a:r>
              <a:rPr lang="en-US" i="1" dirty="0" err="1"/>
              <a:t>viparivartate</a:t>
            </a:r>
            <a:r>
              <a:rPr lang="en-US" i="1" dirty="0"/>
              <a:t> [Bg. 9.10]</a:t>
            </a:r>
          </a:p>
          <a:p>
            <a:pPr marL="0" indent="0">
              <a:buNone/>
            </a:pPr>
            <a:r>
              <a:rPr lang="en-US" i="1" dirty="0" err="1"/>
              <a:t>Bījo</a:t>
            </a:r>
            <a:r>
              <a:rPr lang="en-US" i="1" dirty="0"/>
              <a:t> '</a:t>
            </a:r>
            <a:r>
              <a:rPr lang="en-US" i="1" dirty="0" err="1"/>
              <a:t>haṁ</a:t>
            </a:r>
            <a:r>
              <a:rPr lang="en-US" i="1" dirty="0"/>
              <a:t> </a:t>
            </a:r>
            <a:r>
              <a:rPr lang="en-US" i="1" dirty="0" err="1"/>
              <a:t>sarva-bhūtānām</a:t>
            </a:r>
            <a:r>
              <a:rPr lang="en-US" dirty="0"/>
              <a:t> [Bg. 7.10]</a:t>
            </a:r>
          </a:p>
        </p:txBody>
      </p:sp>
    </p:spTree>
    <p:extLst>
      <p:ext uri="{BB962C8B-B14F-4D97-AF65-F5344CB8AC3E}">
        <p14:creationId xmlns:p14="http://schemas.microsoft.com/office/powerpoint/2010/main" val="292053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91CD-BF7E-994E-A054-8A0798BF855A}"/>
              </a:ext>
            </a:extLst>
          </p:cNvPr>
          <p:cNvSpPr>
            <a:spLocks noGrp="1"/>
          </p:cNvSpPr>
          <p:nvPr>
            <p:ph type="title"/>
          </p:nvPr>
        </p:nvSpPr>
        <p:spPr/>
        <p:txBody>
          <a:bodyPr/>
          <a:lstStyle/>
          <a:p>
            <a:r>
              <a:rPr lang="en-US" dirty="0"/>
              <a:t>Connecting Verse - BG 13.22</a:t>
            </a:r>
          </a:p>
        </p:txBody>
      </p:sp>
      <p:sp>
        <p:nvSpPr>
          <p:cNvPr id="3" name="Content Placeholder 2">
            <a:extLst>
              <a:ext uri="{FF2B5EF4-FFF2-40B4-BE49-F238E27FC236}">
                <a16:creationId xmlns:a16="http://schemas.microsoft.com/office/drawing/2014/main" id="{6C80C822-BC9A-EC48-A9BE-9B266ED523CF}"/>
              </a:ext>
            </a:extLst>
          </p:cNvPr>
          <p:cNvSpPr>
            <a:spLocks noGrp="1"/>
          </p:cNvSpPr>
          <p:nvPr>
            <p:ph idx="1"/>
          </p:nvPr>
        </p:nvSpPr>
        <p:spPr/>
        <p:txBody>
          <a:bodyPr>
            <a:normAutofit fontScale="85000" lnSpcReduction="20000"/>
          </a:bodyPr>
          <a:lstStyle/>
          <a:p>
            <a:pPr marL="0" indent="0" algn="ctr">
              <a:buNone/>
            </a:pPr>
            <a:r>
              <a:rPr lang="en-US" i="1" dirty="0" err="1"/>
              <a:t>puruṣaḥ</a:t>
            </a:r>
            <a:r>
              <a:rPr lang="en-US" i="1" dirty="0"/>
              <a:t> </a:t>
            </a:r>
            <a:r>
              <a:rPr lang="en-US" i="1" dirty="0" err="1"/>
              <a:t>prakṛti-stho</a:t>
            </a:r>
            <a:r>
              <a:rPr lang="en-US" i="1" dirty="0"/>
              <a:t> hi </a:t>
            </a:r>
            <a:r>
              <a:rPr lang="en-US" i="1" dirty="0" err="1"/>
              <a:t>bhuṅkte</a:t>
            </a:r>
            <a:r>
              <a:rPr lang="en-US" i="1" dirty="0"/>
              <a:t> </a:t>
            </a:r>
            <a:r>
              <a:rPr lang="en-US" i="1" dirty="0" err="1"/>
              <a:t>prakṛti-jān</a:t>
            </a:r>
            <a:r>
              <a:rPr lang="en-US" i="1" dirty="0"/>
              <a:t> </a:t>
            </a:r>
            <a:r>
              <a:rPr lang="en-US" i="1" dirty="0" err="1">
                <a:highlight>
                  <a:srgbClr val="FFFF00"/>
                </a:highlight>
              </a:rPr>
              <a:t>guṇān</a:t>
            </a:r>
            <a:br>
              <a:rPr lang="en-US" dirty="0"/>
            </a:br>
            <a:r>
              <a:rPr lang="en-US" i="1" dirty="0" err="1"/>
              <a:t>kāraṇaṁ</a:t>
            </a:r>
            <a:r>
              <a:rPr lang="en-US" i="1" dirty="0"/>
              <a:t> </a:t>
            </a:r>
            <a:r>
              <a:rPr lang="en-US" i="1" dirty="0" err="1">
                <a:highlight>
                  <a:srgbClr val="FFFF00"/>
                </a:highlight>
              </a:rPr>
              <a:t>guṇa-saṅgo</a:t>
            </a:r>
            <a:r>
              <a:rPr lang="en-US" i="1" dirty="0"/>
              <a:t> ‘</a:t>
            </a:r>
            <a:r>
              <a:rPr lang="en-US" i="1" dirty="0" err="1"/>
              <a:t>sya</a:t>
            </a:r>
            <a:r>
              <a:rPr lang="en-US" i="1" dirty="0"/>
              <a:t> sad-</a:t>
            </a:r>
            <a:r>
              <a:rPr lang="en-US" i="1" dirty="0" err="1"/>
              <a:t>asad</a:t>
            </a:r>
            <a:r>
              <a:rPr lang="en-US" i="1" dirty="0"/>
              <a:t>-yoni-</a:t>
            </a:r>
            <a:r>
              <a:rPr lang="en-US" i="1" dirty="0" err="1"/>
              <a:t>janmasu</a:t>
            </a:r>
            <a:endParaRPr lang="en-US" i="1" dirty="0"/>
          </a:p>
          <a:p>
            <a:pPr marL="0" indent="0">
              <a:buNone/>
            </a:pPr>
            <a:endParaRPr lang="en-US" i="1" dirty="0"/>
          </a:p>
          <a:p>
            <a:pPr marL="0" indent="0">
              <a:buNone/>
            </a:pPr>
            <a:r>
              <a:rPr lang="en-US" i="1" dirty="0" err="1"/>
              <a:t>puruṣaḥ</a:t>
            </a:r>
            <a:r>
              <a:rPr lang="en-US" dirty="0"/>
              <a:t>---the living entities; </a:t>
            </a:r>
            <a:r>
              <a:rPr lang="en-US" i="1" dirty="0" err="1"/>
              <a:t>prakṛti</a:t>
            </a:r>
            <a:r>
              <a:rPr lang="en-US" i="1" dirty="0"/>
              <a:t>-</a:t>
            </a:r>
            <a:r>
              <a:rPr lang="en-US" i="1" dirty="0" err="1"/>
              <a:t>sthaḥ</a:t>
            </a:r>
            <a:r>
              <a:rPr lang="en-US" dirty="0"/>
              <a:t>---being situated in the material world; </a:t>
            </a:r>
            <a:r>
              <a:rPr lang="en-US" i="1" dirty="0"/>
              <a:t>hi</a:t>
            </a:r>
            <a:r>
              <a:rPr lang="en-US" dirty="0"/>
              <a:t>---certainly; </a:t>
            </a:r>
            <a:r>
              <a:rPr lang="en-US" i="1" dirty="0" err="1"/>
              <a:t>bhuṅkte</a:t>
            </a:r>
            <a:r>
              <a:rPr lang="en-US" dirty="0"/>
              <a:t>---enjoys; </a:t>
            </a:r>
            <a:r>
              <a:rPr lang="en-US" i="1" dirty="0" err="1"/>
              <a:t>prakṛti</a:t>
            </a:r>
            <a:r>
              <a:rPr lang="en-US" i="1" dirty="0"/>
              <a:t>-</a:t>
            </a:r>
            <a:r>
              <a:rPr lang="en-US" i="1" dirty="0" err="1"/>
              <a:t>jān</a:t>
            </a:r>
            <a:r>
              <a:rPr lang="en-US" dirty="0"/>
              <a:t>---produced by the material nature; </a:t>
            </a:r>
            <a:r>
              <a:rPr lang="en-US" i="1" dirty="0" err="1">
                <a:highlight>
                  <a:srgbClr val="FFFF00"/>
                </a:highlight>
              </a:rPr>
              <a:t>guṇān</a:t>
            </a:r>
            <a:r>
              <a:rPr lang="en-US" dirty="0">
                <a:highlight>
                  <a:srgbClr val="FFFF00"/>
                </a:highlight>
              </a:rPr>
              <a:t>---modes of material nature</a:t>
            </a:r>
            <a:r>
              <a:rPr lang="en-US" dirty="0"/>
              <a:t>; </a:t>
            </a:r>
            <a:r>
              <a:rPr lang="en-US" i="1" dirty="0" err="1"/>
              <a:t>kāraṇam</a:t>
            </a:r>
            <a:r>
              <a:rPr lang="en-US" dirty="0"/>
              <a:t>---cause; </a:t>
            </a:r>
            <a:r>
              <a:rPr lang="en-US" i="1" dirty="0" err="1">
                <a:highlight>
                  <a:srgbClr val="FFFF00"/>
                </a:highlight>
              </a:rPr>
              <a:t>guṇa</a:t>
            </a:r>
            <a:r>
              <a:rPr lang="en-US" i="1" dirty="0">
                <a:highlight>
                  <a:srgbClr val="FFFF00"/>
                </a:highlight>
              </a:rPr>
              <a:t>-</a:t>
            </a:r>
            <a:r>
              <a:rPr lang="en-US" i="1" dirty="0" err="1">
                <a:highlight>
                  <a:srgbClr val="FFFF00"/>
                </a:highlight>
              </a:rPr>
              <a:t>saṅgaḥ</a:t>
            </a:r>
            <a:r>
              <a:rPr lang="en-US" dirty="0">
                <a:highlight>
                  <a:srgbClr val="FFFF00"/>
                </a:highlight>
              </a:rPr>
              <a:t>---association with the modes of nature</a:t>
            </a:r>
            <a:r>
              <a:rPr lang="en-US" dirty="0"/>
              <a:t>; </a:t>
            </a:r>
            <a:r>
              <a:rPr lang="en-US" i="1" dirty="0" err="1"/>
              <a:t>asya</a:t>
            </a:r>
            <a:r>
              <a:rPr lang="en-US" dirty="0"/>
              <a:t>---of the living entity; </a:t>
            </a:r>
            <a:r>
              <a:rPr lang="en-US" i="1" dirty="0"/>
              <a:t>sat-</a:t>
            </a:r>
            <a:r>
              <a:rPr lang="en-US" i="1" dirty="0" err="1"/>
              <a:t>asat</a:t>
            </a:r>
            <a:r>
              <a:rPr lang="en-US" dirty="0"/>
              <a:t>---good and bad; </a:t>
            </a:r>
            <a:r>
              <a:rPr lang="en-US" i="1" dirty="0"/>
              <a:t>yoni</a:t>
            </a:r>
            <a:r>
              <a:rPr lang="en-US" dirty="0"/>
              <a:t>---species of life; </a:t>
            </a:r>
            <a:r>
              <a:rPr lang="en-US" i="1" dirty="0" err="1"/>
              <a:t>janmasu</a:t>
            </a:r>
            <a:r>
              <a:rPr lang="en-US" dirty="0"/>
              <a:t>---birth.</a:t>
            </a:r>
            <a:endParaRPr lang="en-US" b="1" dirty="0"/>
          </a:p>
          <a:p>
            <a:pPr marL="0" indent="0">
              <a:buNone/>
            </a:pPr>
            <a:endParaRPr lang="en-US" b="1" dirty="0"/>
          </a:p>
          <a:p>
            <a:pPr marL="0" indent="0">
              <a:buNone/>
            </a:pPr>
            <a:r>
              <a:rPr lang="en-US" b="1" dirty="0"/>
              <a:t>The living entity in material nature thus follows the ways of life, enjoying the three modes of nature. This is due to his association with that material nature. Thus he meets with good and evil amongst various species of life.”</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2048536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A0AF-D30C-5846-8AD6-5EA4E3E4A8A0}"/>
              </a:ext>
            </a:extLst>
          </p:cNvPr>
          <p:cNvSpPr>
            <a:spLocks noGrp="1"/>
          </p:cNvSpPr>
          <p:nvPr>
            <p:ph type="title"/>
          </p:nvPr>
        </p:nvSpPr>
        <p:spPr/>
        <p:txBody>
          <a:bodyPr/>
          <a:lstStyle/>
          <a:p>
            <a:r>
              <a:rPr lang="en-US" dirty="0">
                <a:hlinkClick r:id="rId3"/>
              </a:rPr>
              <a:t>SP Lecture</a:t>
            </a:r>
            <a:r>
              <a:rPr lang="en-US" dirty="0"/>
              <a:t> </a:t>
            </a:r>
          </a:p>
        </p:txBody>
      </p:sp>
      <p:sp>
        <p:nvSpPr>
          <p:cNvPr id="3" name="Content Placeholder 2">
            <a:extLst>
              <a:ext uri="{FF2B5EF4-FFF2-40B4-BE49-F238E27FC236}">
                <a16:creationId xmlns:a16="http://schemas.microsoft.com/office/drawing/2014/main" id="{C52DDDC4-A7A0-0B49-AC75-CAEA9510CD53}"/>
              </a:ext>
            </a:extLst>
          </p:cNvPr>
          <p:cNvSpPr>
            <a:spLocks noGrp="1"/>
          </p:cNvSpPr>
          <p:nvPr>
            <p:ph idx="1"/>
          </p:nvPr>
        </p:nvSpPr>
        <p:spPr/>
        <p:txBody>
          <a:bodyPr>
            <a:normAutofit fontScale="77500" lnSpcReduction="20000"/>
          </a:bodyPr>
          <a:lstStyle/>
          <a:p>
            <a:r>
              <a:rPr lang="en-US" dirty="0"/>
              <a:t>We have come to this material world to </a:t>
            </a:r>
            <a:r>
              <a:rPr lang="en-US" dirty="0">
                <a:highlight>
                  <a:srgbClr val="FFFF00"/>
                </a:highlight>
              </a:rPr>
              <a:t>enjoy</a:t>
            </a:r>
          </a:p>
          <a:p>
            <a:r>
              <a:rPr lang="en-US" dirty="0"/>
              <a:t>In spiritual world are enjoyed and Lord is the </a:t>
            </a:r>
            <a:r>
              <a:rPr lang="en-US" dirty="0">
                <a:highlight>
                  <a:srgbClr val="FFFF00"/>
                </a:highlight>
              </a:rPr>
              <a:t>only</a:t>
            </a:r>
            <a:r>
              <a:rPr lang="en-US" dirty="0"/>
              <a:t> enjoyer. </a:t>
            </a:r>
          </a:p>
          <a:p>
            <a:r>
              <a:rPr lang="en-US" dirty="0"/>
              <a:t>Spirit soul nature is to </a:t>
            </a:r>
            <a:r>
              <a:rPr lang="en-US" dirty="0">
                <a:highlight>
                  <a:srgbClr val="FFFF00"/>
                </a:highlight>
              </a:rPr>
              <a:t>serve</a:t>
            </a:r>
            <a:r>
              <a:rPr lang="en-US" dirty="0"/>
              <a:t> but is artificially wants to be master</a:t>
            </a:r>
          </a:p>
          <a:p>
            <a:r>
              <a:rPr lang="en-US" dirty="0"/>
              <a:t>3 qualities of nature – 3x3=9, 9x9=81… </a:t>
            </a:r>
            <a:r>
              <a:rPr lang="en-US" dirty="0">
                <a:highlight>
                  <a:srgbClr val="FFFF00"/>
                </a:highlight>
              </a:rPr>
              <a:t>8400,000</a:t>
            </a:r>
            <a:r>
              <a:rPr lang="en-US" dirty="0"/>
              <a:t> species of life</a:t>
            </a:r>
          </a:p>
          <a:p>
            <a:r>
              <a:rPr lang="en-US" dirty="0"/>
              <a:t> </a:t>
            </a:r>
            <a:r>
              <a:rPr lang="en-US" i="1" dirty="0" err="1"/>
              <a:t>daivī</a:t>
            </a:r>
            <a:r>
              <a:rPr lang="en-US" i="1" dirty="0"/>
              <a:t> </a:t>
            </a:r>
            <a:r>
              <a:rPr lang="en-US" i="1" dirty="0" err="1"/>
              <a:t>hy</a:t>
            </a:r>
            <a:r>
              <a:rPr lang="en-US" i="1" dirty="0"/>
              <a:t> </a:t>
            </a:r>
            <a:r>
              <a:rPr lang="en-US" i="1" dirty="0" err="1"/>
              <a:t>eṣā</a:t>
            </a:r>
            <a:r>
              <a:rPr lang="en-US" i="1" dirty="0"/>
              <a:t> </a:t>
            </a:r>
            <a:r>
              <a:rPr lang="en-US" i="1" dirty="0" err="1"/>
              <a:t>guṇamayī</a:t>
            </a:r>
            <a:r>
              <a:rPr lang="en-US" i="1" dirty="0"/>
              <a:t> mama </a:t>
            </a:r>
            <a:r>
              <a:rPr lang="en-US" i="1" dirty="0" err="1"/>
              <a:t>māyā</a:t>
            </a:r>
            <a:r>
              <a:rPr lang="en-US" i="1" dirty="0"/>
              <a:t> </a:t>
            </a:r>
            <a:r>
              <a:rPr lang="en-US" i="1" dirty="0" err="1"/>
              <a:t>duratyayā</a:t>
            </a:r>
            <a:r>
              <a:rPr lang="en-US" i="1" dirty="0"/>
              <a:t> [BG 7.14]</a:t>
            </a:r>
          </a:p>
          <a:p>
            <a:r>
              <a:rPr lang="en-US" dirty="0"/>
              <a:t>He is suffering, but he takes it as enjoying - That is called </a:t>
            </a:r>
            <a:r>
              <a:rPr lang="en-US" i="1" dirty="0" err="1">
                <a:highlight>
                  <a:srgbClr val="FFFF00"/>
                </a:highlight>
              </a:rPr>
              <a:t>māyā</a:t>
            </a:r>
            <a:endParaRPr lang="en-US" i="1" dirty="0">
              <a:highlight>
                <a:srgbClr val="FFFF00"/>
              </a:highlight>
            </a:endParaRPr>
          </a:p>
          <a:p>
            <a:r>
              <a:rPr lang="en-US" i="1" dirty="0"/>
              <a:t>We should </a:t>
            </a:r>
            <a:r>
              <a:rPr lang="en-US" i="1" dirty="0">
                <a:highlight>
                  <a:srgbClr val="FFFF00"/>
                </a:highlight>
              </a:rPr>
              <a:t>eat</a:t>
            </a:r>
            <a:r>
              <a:rPr lang="en-US" i="1" dirty="0"/>
              <a:t> food in mode of goodness, prasad [BG 9.26]</a:t>
            </a:r>
          </a:p>
          <a:p>
            <a:r>
              <a:rPr lang="en-US" dirty="0">
                <a:highlight>
                  <a:srgbClr val="FFFF00"/>
                </a:highlight>
              </a:rPr>
              <a:t>Business of this human form of life</a:t>
            </a:r>
            <a:r>
              <a:rPr lang="en-US" dirty="0"/>
              <a:t>, to get out of this cycle of birth and death and wandering in different species of life.</a:t>
            </a:r>
          </a:p>
          <a:p>
            <a:r>
              <a:rPr lang="en-US" dirty="0"/>
              <a:t>The </a:t>
            </a:r>
            <a:r>
              <a:rPr lang="en-US" dirty="0">
                <a:highlight>
                  <a:srgbClr val="FFFF00"/>
                </a:highlight>
              </a:rPr>
              <a:t>result of pious activities </a:t>
            </a:r>
            <a:r>
              <a:rPr lang="en-US" dirty="0"/>
              <a:t>is that you get your birth in a very good family, in a rich family; you get beauty, you become educated, </a:t>
            </a:r>
            <a:r>
              <a:rPr lang="en-US" i="1" dirty="0" err="1"/>
              <a:t>janmaiśvarya-śruta-śrībhiḥ</a:t>
            </a:r>
            <a:r>
              <a:rPr lang="en-US" dirty="0"/>
              <a:t> [SB 1.8.26]</a:t>
            </a:r>
          </a:p>
          <a:p>
            <a:r>
              <a:rPr lang="en-US" i="1" dirty="0"/>
              <a:t>We should </a:t>
            </a:r>
            <a:r>
              <a:rPr lang="en-US" i="1" dirty="0">
                <a:highlight>
                  <a:srgbClr val="FFFF00"/>
                </a:highlight>
              </a:rPr>
              <a:t>save time and utilize</a:t>
            </a:r>
            <a:r>
              <a:rPr lang="en-US" i="1" dirty="0"/>
              <a:t> – how to get out of this cycle of birth and death by purify existence so that we can revive our blissful eternal existence full of knowledge </a:t>
            </a:r>
          </a:p>
          <a:p>
            <a:pPr marL="0" indent="0">
              <a:buNone/>
            </a:pPr>
            <a:endParaRPr lang="en-US" i="1" dirty="0"/>
          </a:p>
          <a:p>
            <a:endParaRPr lang="en-US" dirty="0"/>
          </a:p>
        </p:txBody>
      </p:sp>
    </p:spTree>
    <p:extLst>
      <p:ext uri="{BB962C8B-B14F-4D97-AF65-F5344CB8AC3E}">
        <p14:creationId xmlns:p14="http://schemas.microsoft.com/office/powerpoint/2010/main" val="1101589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A0AF-D30C-5846-8AD6-5EA4E3E4A8A0}"/>
              </a:ext>
            </a:extLst>
          </p:cNvPr>
          <p:cNvSpPr>
            <a:spLocks noGrp="1"/>
          </p:cNvSpPr>
          <p:nvPr>
            <p:ph type="title"/>
          </p:nvPr>
        </p:nvSpPr>
        <p:spPr/>
        <p:txBody>
          <a:bodyPr/>
          <a:lstStyle/>
          <a:p>
            <a:r>
              <a:rPr lang="en-US" dirty="0">
                <a:hlinkClick r:id="rId3"/>
              </a:rPr>
              <a:t>SP Lecture</a:t>
            </a:r>
            <a:r>
              <a:rPr lang="en-US" dirty="0"/>
              <a:t> </a:t>
            </a:r>
          </a:p>
        </p:txBody>
      </p:sp>
      <p:sp>
        <p:nvSpPr>
          <p:cNvPr id="3" name="Content Placeholder 2">
            <a:extLst>
              <a:ext uri="{FF2B5EF4-FFF2-40B4-BE49-F238E27FC236}">
                <a16:creationId xmlns:a16="http://schemas.microsoft.com/office/drawing/2014/main" id="{C52DDDC4-A7A0-0B49-AC75-CAEA9510CD53}"/>
              </a:ext>
            </a:extLst>
          </p:cNvPr>
          <p:cNvSpPr>
            <a:spLocks noGrp="1"/>
          </p:cNvSpPr>
          <p:nvPr>
            <p:ph idx="1"/>
          </p:nvPr>
        </p:nvSpPr>
        <p:spPr/>
        <p:txBody>
          <a:bodyPr>
            <a:normAutofit fontScale="92500" lnSpcReduction="10000"/>
          </a:bodyPr>
          <a:lstStyle/>
          <a:p>
            <a:r>
              <a:rPr lang="en-US" i="1" dirty="0"/>
              <a:t>Not good to work with the </a:t>
            </a:r>
            <a:r>
              <a:rPr lang="en-US" i="1" dirty="0" err="1">
                <a:highlight>
                  <a:srgbClr val="FFFF00"/>
                </a:highlight>
              </a:rPr>
              <a:t>deha-atma</a:t>
            </a:r>
            <a:r>
              <a:rPr lang="en-US" i="1" dirty="0">
                <a:highlight>
                  <a:srgbClr val="FFFF00"/>
                </a:highlight>
              </a:rPr>
              <a:t> </a:t>
            </a:r>
            <a:r>
              <a:rPr lang="en-US" i="1" dirty="0" err="1">
                <a:highlight>
                  <a:srgbClr val="FFFF00"/>
                </a:highlight>
              </a:rPr>
              <a:t>buddhih</a:t>
            </a:r>
            <a:endParaRPr lang="en-US" i="1" dirty="0">
              <a:highlight>
                <a:srgbClr val="FFFF00"/>
              </a:highlight>
            </a:endParaRPr>
          </a:p>
          <a:p>
            <a:r>
              <a:rPr lang="en-US" i="1" dirty="0"/>
              <a:t>Everyone working is on the bodily plane is as good as ass, cow</a:t>
            </a:r>
          </a:p>
          <a:p>
            <a:r>
              <a:rPr lang="en-US" i="1" dirty="0"/>
              <a:t>How to become happy in this society of cow, asses</a:t>
            </a:r>
          </a:p>
          <a:p>
            <a:r>
              <a:rPr lang="en-US" i="1" dirty="0"/>
              <a:t>BG 5.29 </a:t>
            </a:r>
            <a:r>
              <a:rPr lang="en-US" i="1" dirty="0" err="1"/>
              <a:t>bhoktaram</a:t>
            </a:r>
            <a:r>
              <a:rPr lang="en-US" i="1" dirty="0"/>
              <a:t> yajna </a:t>
            </a:r>
            <a:r>
              <a:rPr lang="en-US" i="1" dirty="0" err="1"/>
              <a:t>tapasam</a:t>
            </a:r>
            <a:r>
              <a:rPr lang="en-US" i="1" dirty="0"/>
              <a:t> – because He is the creator He is the </a:t>
            </a:r>
            <a:r>
              <a:rPr lang="en-US" i="1" dirty="0">
                <a:highlight>
                  <a:srgbClr val="FFFF00"/>
                </a:highlight>
              </a:rPr>
              <a:t>only</a:t>
            </a:r>
            <a:r>
              <a:rPr lang="en-US" i="1" dirty="0"/>
              <a:t> enjoyer – a thief can </a:t>
            </a:r>
            <a:r>
              <a:rPr lang="en-US" i="1" dirty="0">
                <a:highlight>
                  <a:srgbClr val="FFFF00"/>
                </a:highlight>
              </a:rPr>
              <a:t>never</a:t>
            </a:r>
            <a:r>
              <a:rPr lang="en-US" i="1" dirty="0"/>
              <a:t> be peaceful </a:t>
            </a:r>
          </a:p>
          <a:p>
            <a:r>
              <a:rPr lang="en-US" i="1" dirty="0"/>
              <a:t>BG 2.13 </a:t>
            </a:r>
            <a:r>
              <a:rPr lang="en-US" i="1" dirty="0" err="1"/>
              <a:t>tathā</a:t>
            </a:r>
            <a:r>
              <a:rPr lang="en-US" i="1" dirty="0"/>
              <a:t> </a:t>
            </a:r>
            <a:r>
              <a:rPr lang="en-US" i="1" dirty="0" err="1"/>
              <a:t>dehāntara-prāptir</a:t>
            </a:r>
            <a:r>
              <a:rPr lang="en-US" i="1" dirty="0"/>
              <a:t> – </a:t>
            </a:r>
            <a:r>
              <a:rPr lang="en-US" i="1" dirty="0">
                <a:highlight>
                  <a:srgbClr val="FFFF00"/>
                </a:highlight>
              </a:rPr>
              <a:t>everyone changes </a:t>
            </a:r>
          </a:p>
          <a:p>
            <a:r>
              <a:rPr lang="en-US" dirty="0"/>
              <a:t>Under the influence of material desire, the entity is born sometimes as a demigod, sometimes as a man, sometimes as a beast, as a bird, as a worm, as an aquatic, as a saintly man, as a bug. This is going on. And in all cases the living entity </a:t>
            </a:r>
            <a:r>
              <a:rPr lang="en-US" dirty="0">
                <a:highlight>
                  <a:srgbClr val="FFFF00"/>
                </a:highlight>
              </a:rPr>
              <a:t>thinks himself to be the master </a:t>
            </a:r>
            <a:r>
              <a:rPr lang="en-US" dirty="0"/>
              <a:t>of his circumstances, yet he is under the </a:t>
            </a:r>
            <a:r>
              <a:rPr lang="en-US" dirty="0">
                <a:highlight>
                  <a:srgbClr val="FFFF00"/>
                </a:highlight>
              </a:rPr>
              <a:t>influence of material nature</a:t>
            </a:r>
            <a:r>
              <a:rPr lang="en-US" dirty="0"/>
              <a:t>. [BG 13.22 p]</a:t>
            </a:r>
            <a:r>
              <a:rPr lang="en-US" i="1" dirty="0"/>
              <a:t> </a:t>
            </a:r>
          </a:p>
          <a:p>
            <a:endParaRPr lang="en-US" i="1" dirty="0"/>
          </a:p>
          <a:p>
            <a:pPr marL="0" indent="0">
              <a:buNone/>
            </a:pPr>
            <a:endParaRPr lang="en-US" i="1" dirty="0"/>
          </a:p>
          <a:p>
            <a:endParaRPr lang="en-US" dirty="0"/>
          </a:p>
        </p:txBody>
      </p:sp>
    </p:spTree>
    <p:extLst>
      <p:ext uri="{BB962C8B-B14F-4D97-AF65-F5344CB8AC3E}">
        <p14:creationId xmlns:p14="http://schemas.microsoft.com/office/powerpoint/2010/main" val="2538472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5FE4-2185-F745-BB8A-4C837CD15164}"/>
              </a:ext>
            </a:extLst>
          </p:cNvPr>
          <p:cNvSpPr>
            <a:spLocks noGrp="1"/>
          </p:cNvSpPr>
          <p:nvPr>
            <p:ph type="title"/>
          </p:nvPr>
        </p:nvSpPr>
        <p:spPr/>
        <p:txBody>
          <a:bodyPr/>
          <a:lstStyle/>
          <a:p>
            <a:r>
              <a:rPr lang="en-US" dirty="0">
                <a:hlinkClick r:id="rId2"/>
              </a:rPr>
              <a:t>SP Lecture</a:t>
            </a:r>
            <a:r>
              <a:rPr lang="en-US" dirty="0"/>
              <a:t> </a:t>
            </a:r>
          </a:p>
        </p:txBody>
      </p:sp>
      <p:sp>
        <p:nvSpPr>
          <p:cNvPr id="3" name="Content Placeholder 2">
            <a:extLst>
              <a:ext uri="{FF2B5EF4-FFF2-40B4-BE49-F238E27FC236}">
                <a16:creationId xmlns:a16="http://schemas.microsoft.com/office/drawing/2014/main" id="{AB61DA50-C88D-F340-AD88-2A1ABF9312E3}"/>
              </a:ext>
            </a:extLst>
          </p:cNvPr>
          <p:cNvSpPr>
            <a:spLocks noGrp="1"/>
          </p:cNvSpPr>
          <p:nvPr>
            <p:ph idx="1"/>
          </p:nvPr>
        </p:nvSpPr>
        <p:spPr/>
        <p:txBody>
          <a:bodyPr/>
          <a:lstStyle/>
          <a:p>
            <a:r>
              <a:rPr lang="en-US" dirty="0"/>
              <a:t>Total material energy is </a:t>
            </a:r>
            <a:r>
              <a:rPr lang="en-US" dirty="0" err="1"/>
              <a:t>avakya</a:t>
            </a:r>
            <a:r>
              <a:rPr lang="en-US" dirty="0"/>
              <a:t> (not manifest) - </a:t>
            </a:r>
            <a:r>
              <a:rPr lang="en-US" i="1" dirty="0" err="1"/>
              <a:t>mahat</a:t>
            </a:r>
            <a:r>
              <a:rPr lang="en-US" i="1" dirty="0"/>
              <a:t>-tattva</a:t>
            </a:r>
          </a:p>
          <a:p>
            <a:r>
              <a:rPr lang="en-US" dirty="0"/>
              <a:t>when it is agitated by the glance of the Supreme Lord, the three modes of material nature acts</a:t>
            </a:r>
          </a:p>
          <a:p>
            <a:r>
              <a:rPr lang="en-US" dirty="0"/>
              <a:t>His electronic machine is so subtle and powerful that we cannot understand. We say "nature.”</a:t>
            </a:r>
          </a:p>
          <a:p>
            <a:r>
              <a:rPr lang="en-US" dirty="0"/>
              <a:t>Lord is the </a:t>
            </a:r>
            <a:r>
              <a:rPr lang="en-US" dirty="0">
                <a:highlight>
                  <a:srgbClr val="FFFF00"/>
                </a:highlight>
              </a:rPr>
              <a:t>Brain behind </a:t>
            </a:r>
            <a:r>
              <a:rPr lang="en-US" dirty="0"/>
              <a:t>the machinery of material nature.</a:t>
            </a:r>
          </a:p>
          <a:p>
            <a:endParaRPr lang="en-US" dirty="0"/>
          </a:p>
        </p:txBody>
      </p:sp>
    </p:spTree>
    <p:extLst>
      <p:ext uri="{BB962C8B-B14F-4D97-AF65-F5344CB8AC3E}">
        <p14:creationId xmlns:p14="http://schemas.microsoft.com/office/powerpoint/2010/main" val="2384599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F83B1BEA-1159-4AE5-AD9B-9440E5189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6365E0-9DA9-9544-9FFC-FB2A9BAC286F}"/>
              </a:ext>
            </a:extLst>
          </p:cNvPr>
          <p:cNvSpPr>
            <a:spLocks noGrp="1"/>
          </p:cNvSpPr>
          <p:nvPr>
            <p:ph type="title"/>
          </p:nvPr>
        </p:nvSpPr>
        <p:spPr>
          <a:xfrm>
            <a:off x="630936" y="381000"/>
            <a:ext cx="3419856" cy="2003057"/>
          </a:xfrm>
        </p:spPr>
        <p:txBody>
          <a:bodyPr anchor="ctr">
            <a:normAutofit/>
          </a:bodyPr>
          <a:lstStyle/>
          <a:p>
            <a:r>
              <a:rPr lang="en-US"/>
              <a:t>We are soul with a human body</a:t>
            </a:r>
          </a:p>
        </p:txBody>
      </p:sp>
      <p:sp>
        <p:nvSpPr>
          <p:cNvPr id="143" name="sketch line">
            <a:extLst>
              <a:ext uri="{FF2B5EF4-FFF2-40B4-BE49-F238E27FC236}">
                <a16:creationId xmlns:a16="http://schemas.microsoft.com/office/drawing/2014/main" id="{5D50C310-510F-45B8-81D2-BE905D5C6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570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4" name="Content Placeholder 4103">
            <a:extLst>
              <a:ext uri="{FF2B5EF4-FFF2-40B4-BE49-F238E27FC236}">
                <a16:creationId xmlns:a16="http://schemas.microsoft.com/office/drawing/2014/main" id="{9F7BEC08-BB1B-4F3F-B74D-F304C350797B}"/>
              </a:ext>
            </a:extLst>
          </p:cNvPr>
          <p:cNvSpPr>
            <a:spLocks noGrp="1"/>
          </p:cNvSpPr>
          <p:nvPr>
            <p:ph idx="1"/>
          </p:nvPr>
        </p:nvSpPr>
        <p:spPr>
          <a:xfrm>
            <a:off x="4681727" y="236764"/>
            <a:ext cx="6867143" cy="2147293"/>
          </a:xfrm>
        </p:spPr>
        <p:txBody>
          <a:bodyPr anchor="ctr">
            <a:normAutofit/>
          </a:bodyPr>
          <a:lstStyle/>
          <a:p>
            <a:r>
              <a:rPr lang="en-US" sz="2200" dirty="0"/>
              <a:t>We have lived in many bodies and done the same things over and over.</a:t>
            </a:r>
          </a:p>
          <a:p>
            <a:r>
              <a:rPr lang="en-US" sz="2200" dirty="0"/>
              <a:t>This body is given to us on rent.</a:t>
            </a:r>
          </a:p>
          <a:p>
            <a:r>
              <a:rPr lang="en-US" sz="2200" dirty="0"/>
              <a:t>This an opportunity to get liberation from material existence</a:t>
            </a:r>
          </a:p>
          <a:p>
            <a:endParaRPr lang="en-US" sz="2200" dirty="0"/>
          </a:p>
        </p:txBody>
      </p:sp>
      <p:pic>
        <p:nvPicPr>
          <p:cNvPr id="4100" name="Picture 4" descr="Better Than the Animals">
            <a:extLst>
              <a:ext uri="{FF2B5EF4-FFF2-40B4-BE49-F238E27FC236}">
                <a16:creationId xmlns:a16="http://schemas.microsoft.com/office/drawing/2014/main" id="{5CA3244D-1333-7041-B1F4-3188ED4865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971" r="1" b="23972"/>
          <a:stretch/>
        </p:blipFill>
        <p:spPr bwMode="auto">
          <a:xfrm>
            <a:off x="8" y="2668687"/>
            <a:ext cx="6095992" cy="4189309"/>
          </a:xfrm>
          <a:custGeom>
            <a:avLst/>
            <a:gdLst/>
            <a:ahLst/>
            <a:cxnLst/>
            <a:rect l="l" t="t" r="r" b="b"/>
            <a:pathLst>
              <a:path w="6005375" h="4189309">
                <a:moveTo>
                  <a:pt x="5422311" y="873"/>
                </a:moveTo>
                <a:cubicBezTo>
                  <a:pt x="5467738" y="-1249"/>
                  <a:pt x="5513346" y="499"/>
                  <a:pt x="5558643" y="6137"/>
                </a:cubicBezTo>
                <a:cubicBezTo>
                  <a:pt x="5633356" y="13367"/>
                  <a:pt x="5708323" y="18441"/>
                  <a:pt x="5783036" y="26052"/>
                </a:cubicBezTo>
                <a:cubicBezTo>
                  <a:pt x="5816269" y="29477"/>
                  <a:pt x="5849884" y="16792"/>
                  <a:pt x="5882612" y="28462"/>
                </a:cubicBezTo>
                <a:cubicBezTo>
                  <a:pt x="5909726" y="38166"/>
                  <a:pt x="5937089" y="43856"/>
                  <a:pt x="5964555" y="46416"/>
                </a:cubicBezTo>
                <a:lnTo>
                  <a:pt x="5997178" y="46088"/>
                </a:lnTo>
                <a:lnTo>
                  <a:pt x="5995170" y="275470"/>
                </a:lnTo>
                <a:cubicBezTo>
                  <a:pt x="5993432" y="411056"/>
                  <a:pt x="5993035" y="546624"/>
                  <a:pt x="5999656" y="682159"/>
                </a:cubicBezTo>
                <a:cubicBezTo>
                  <a:pt x="6009854" y="891918"/>
                  <a:pt x="6003364" y="1101545"/>
                  <a:pt x="5999656" y="1311172"/>
                </a:cubicBezTo>
                <a:cubicBezTo>
                  <a:pt x="5992506" y="1713210"/>
                  <a:pt x="6003364" y="2114718"/>
                  <a:pt x="5998730" y="2516227"/>
                </a:cubicBezTo>
                <a:cubicBezTo>
                  <a:pt x="5996744" y="2694204"/>
                  <a:pt x="5998994" y="2871916"/>
                  <a:pt x="6003364" y="3049893"/>
                </a:cubicBezTo>
                <a:cubicBezTo>
                  <a:pt x="6009720" y="3304015"/>
                  <a:pt x="5999922" y="3558268"/>
                  <a:pt x="5989196" y="3812257"/>
                </a:cubicBezTo>
                <a:cubicBezTo>
                  <a:pt x="5985594" y="3882097"/>
                  <a:pt x="5984646" y="3952020"/>
                  <a:pt x="5986348" y="4021878"/>
                </a:cubicBezTo>
                <a:lnTo>
                  <a:pt x="5996786" y="4189309"/>
                </a:lnTo>
                <a:lnTo>
                  <a:pt x="0" y="4189309"/>
                </a:lnTo>
                <a:lnTo>
                  <a:pt x="0" y="27247"/>
                </a:lnTo>
                <a:lnTo>
                  <a:pt x="495" y="27408"/>
                </a:lnTo>
                <a:cubicBezTo>
                  <a:pt x="5176" y="27551"/>
                  <a:pt x="10686" y="26465"/>
                  <a:pt x="17314" y="23896"/>
                </a:cubicBezTo>
                <a:cubicBezTo>
                  <a:pt x="33823" y="19050"/>
                  <a:pt x="50862" y="16234"/>
                  <a:pt x="68053" y="15524"/>
                </a:cubicBezTo>
                <a:cubicBezTo>
                  <a:pt x="200481" y="-1093"/>
                  <a:pt x="333037" y="3346"/>
                  <a:pt x="466100" y="8801"/>
                </a:cubicBezTo>
                <a:cubicBezTo>
                  <a:pt x="697850" y="18187"/>
                  <a:pt x="929854" y="29096"/>
                  <a:pt x="1161985" y="25798"/>
                </a:cubicBezTo>
                <a:cubicBezTo>
                  <a:pt x="1397540" y="22373"/>
                  <a:pt x="1632588" y="29604"/>
                  <a:pt x="1867890" y="39117"/>
                </a:cubicBezTo>
                <a:cubicBezTo>
                  <a:pt x="1971017" y="43050"/>
                  <a:pt x="2074779" y="46982"/>
                  <a:pt x="2176256" y="17680"/>
                </a:cubicBezTo>
                <a:cubicBezTo>
                  <a:pt x="2199190" y="12314"/>
                  <a:pt x="2223101" y="12834"/>
                  <a:pt x="2245769" y="19202"/>
                </a:cubicBezTo>
                <a:cubicBezTo>
                  <a:pt x="2359678" y="45713"/>
                  <a:pt x="2474221" y="53578"/>
                  <a:pt x="2589398" y="27447"/>
                </a:cubicBezTo>
                <a:cubicBezTo>
                  <a:pt x="2721802" y="-1220"/>
                  <a:pt x="2858087" y="-7347"/>
                  <a:pt x="2992519" y="9308"/>
                </a:cubicBezTo>
                <a:cubicBezTo>
                  <a:pt x="3115435" y="23008"/>
                  <a:pt x="3238984" y="37849"/>
                  <a:pt x="3362153" y="26813"/>
                </a:cubicBezTo>
                <a:cubicBezTo>
                  <a:pt x="3556737" y="9308"/>
                  <a:pt x="3751067" y="24530"/>
                  <a:pt x="3945651" y="29223"/>
                </a:cubicBezTo>
                <a:cubicBezTo>
                  <a:pt x="4010343" y="30745"/>
                  <a:pt x="4075416" y="44064"/>
                  <a:pt x="4139727" y="32141"/>
                </a:cubicBezTo>
                <a:cubicBezTo>
                  <a:pt x="4241079" y="13367"/>
                  <a:pt x="4341288" y="20597"/>
                  <a:pt x="4442766" y="31126"/>
                </a:cubicBezTo>
                <a:cubicBezTo>
                  <a:pt x="4637096" y="51422"/>
                  <a:pt x="4831299" y="61189"/>
                  <a:pt x="5024742" y="23134"/>
                </a:cubicBezTo>
                <a:cubicBezTo>
                  <a:pt x="5084742" y="11211"/>
                  <a:pt x="5144359" y="4361"/>
                  <a:pt x="5205373" y="20344"/>
                </a:cubicBezTo>
                <a:cubicBezTo>
                  <a:pt x="5232315" y="26496"/>
                  <a:pt x="5260361" y="25976"/>
                  <a:pt x="5287062" y="18822"/>
                </a:cubicBezTo>
                <a:cubicBezTo>
                  <a:pt x="5331637" y="8985"/>
                  <a:pt x="5376883" y="2995"/>
                  <a:pt x="5422311" y="873"/>
                </a:cubicBezTo>
                <a:close/>
              </a:path>
            </a:pathLst>
          </a:custGeom>
          <a:noFill/>
          <a:extLst>
            <a:ext uri="{909E8E84-426E-40DD-AFC4-6F175D3DCCD1}">
              <a14:hiddenFill xmlns:a14="http://schemas.microsoft.com/office/drawing/2010/main">
                <a:solidFill>
                  <a:srgbClr val="FFFFFF"/>
                </a:solidFill>
              </a14:hiddenFill>
            </a:ext>
          </a:extLst>
        </p:spPr>
      </p:pic>
      <p:pic>
        <p:nvPicPr>
          <p:cNvPr id="4102" name="Picture 6" descr="The Top 14 Things Landlords Wish Tenants Knew - VacancyFillers.com">
            <a:extLst>
              <a:ext uri="{FF2B5EF4-FFF2-40B4-BE49-F238E27FC236}">
                <a16:creationId xmlns:a16="http://schemas.microsoft.com/office/drawing/2014/main" id="{0FAD16C8-D489-2148-A0B5-E36A93D697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753" r="-3" b="3512"/>
          <a:stretch/>
        </p:blipFill>
        <p:spPr bwMode="auto">
          <a:xfrm>
            <a:off x="6019800" y="2657872"/>
            <a:ext cx="6172193" cy="4200116"/>
          </a:xfrm>
          <a:custGeom>
            <a:avLst/>
            <a:gdLst/>
            <a:ahLst/>
            <a:cxnLst/>
            <a:rect l="l" t="t" r="r" b="b"/>
            <a:pathLst>
              <a:path w="6006950" h="4200116">
                <a:moveTo>
                  <a:pt x="1035902" y="878"/>
                </a:moveTo>
                <a:cubicBezTo>
                  <a:pt x="1135908" y="5076"/>
                  <a:pt x="1234824" y="23223"/>
                  <a:pt x="1334526" y="31024"/>
                </a:cubicBezTo>
                <a:cubicBezTo>
                  <a:pt x="1429408" y="38508"/>
                  <a:pt x="1524290" y="49417"/>
                  <a:pt x="1619679" y="34449"/>
                </a:cubicBezTo>
                <a:cubicBezTo>
                  <a:pt x="1713242" y="21726"/>
                  <a:pt x="1807870" y="18745"/>
                  <a:pt x="1902041" y="25570"/>
                </a:cubicBezTo>
                <a:cubicBezTo>
                  <a:pt x="2006183" y="30770"/>
                  <a:pt x="2110071" y="48021"/>
                  <a:pt x="2214847" y="33561"/>
                </a:cubicBezTo>
                <a:cubicBezTo>
                  <a:pt x="2228052" y="32216"/>
                  <a:pt x="2241384" y="33954"/>
                  <a:pt x="2253790" y="38635"/>
                </a:cubicBezTo>
                <a:cubicBezTo>
                  <a:pt x="2294520" y="52169"/>
                  <a:pt x="2338397" y="53007"/>
                  <a:pt x="2379622" y="41045"/>
                </a:cubicBezTo>
                <a:cubicBezTo>
                  <a:pt x="2431756" y="27168"/>
                  <a:pt x="2486503" y="26254"/>
                  <a:pt x="2539069" y="38381"/>
                </a:cubicBezTo>
                <a:cubicBezTo>
                  <a:pt x="2617207" y="55379"/>
                  <a:pt x="2695598" y="72123"/>
                  <a:pt x="2776908" y="58169"/>
                </a:cubicBezTo>
                <a:cubicBezTo>
                  <a:pt x="2824222" y="50178"/>
                  <a:pt x="2868111" y="30770"/>
                  <a:pt x="2914791" y="21637"/>
                </a:cubicBezTo>
                <a:cubicBezTo>
                  <a:pt x="3049249" y="-4620"/>
                  <a:pt x="3184976" y="3244"/>
                  <a:pt x="3320703" y="12124"/>
                </a:cubicBezTo>
                <a:cubicBezTo>
                  <a:pt x="3453259" y="20876"/>
                  <a:pt x="3585179" y="38888"/>
                  <a:pt x="3718496" y="36225"/>
                </a:cubicBezTo>
                <a:cubicBezTo>
                  <a:pt x="3746884" y="36440"/>
                  <a:pt x="3775210" y="38812"/>
                  <a:pt x="3803230" y="43328"/>
                </a:cubicBezTo>
                <a:cubicBezTo>
                  <a:pt x="3907245" y="57028"/>
                  <a:pt x="4011767" y="69966"/>
                  <a:pt x="4114640" y="42313"/>
                </a:cubicBezTo>
                <a:cubicBezTo>
                  <a:pt x="4206871" y="17312"/>
                  <a:pt x="4303111" y="10677"/>
                  <a:pt x="4397891" y="22779"/>
                </a:cubicBezTo>
                <a:cubicBezTo>
                  <a:pt x="4522696" y="39130"/>
                  <a:pt x="4648846" y="42707"/>
                  <a:pt x="4774374" y="33434"/>
                </a:cubicBezTo>
                <a:cubicBezTo>
                  <a:pt x="4813773" y="29515"/>
                  <a:pt x="4853387" y="28107"/>
                  <a:pt x="4892977" y="29248"/>
                </a:cubicBezTo>
                <a:cubicBezTo>
                  <a:pt x="5181681" y="42440"/>
                  <a:pt x="5471273" y="25062"/>
                  <a:pt x="5759471" y="55759"/>
                </a:cubicBezTo>
                <a:cubicBezTo>
                  <a:pt x="5805028" y="61131"/>
                  <a:pt x="5850896" y="61524"/>
                  <a:pt x="5896277" y="57017"/>
                </a:cubicBezTo>
                <a:lnTo>
                  <a:pt x="6006950" y="33749"/>
                </a:lnTo>
                <a:lnTo>
                  <a:pt x="6006950" y="4200116"/>
                </a:lnTo>
                <a:lnTo>
                  <a:pt x="13501" y="4200116"/>
                </a:lnTo>
                <a:lnTo>
                  <a:pt x="28554" y="3862213"/>
                </a:lnTo>
                <a:cubicBezTo>
                  <a:pt x="30457" y="3736758"/>
                  <a:pt x="27411" y="3611386"/>
                  <a:pt x="15626" y="3486312"/>
                </a:cubicBezTo>
                <a:cubicBezTo>
                  <a:pt x="-847" y="3333707"/>
                  <a:pt x="-4304" y="3179990"/>
                  <a:pt x="5296" y="3026802"/>
                </a:cubicBezTo>
                <a:cubicBezTo>
                  <a:pt x="11786" y="2939137"/>
                  <a:pt x="18539" y="2851472"/>
                  <a:pt x="22776" y="2763676"/>
                </a:cubicBezTo>
                <a:cubicBezTo>
                  <a:pt x="28180" y="2638786"/>
                  <a:pt x="25173" y="2513673"/>
                  <a:pt x="13771" y="2389181"/>
                </a:cubicBezTo>
                <a:cubicBezTo>
                  <a:pt x="4237" y="2294247"/>
                  <a:pt x="3177" y="2198663"/>
                  <a:pt x="10593" y="2103543"/>
                </a:cubicBezTo>
                <a:cubicBezTo>
                  <a:pt x="25690" y="1941590"/>
                  <a:pt x="9931" y="1779636"/>
                  <a:pt x="5032" y="1617814"/>
                </a:cubicBezTo>
                <a:cubicBezTo>
                  <a:pt x="-3577" y="1320125"/>
                  <a:pt x="20393" y="1022570"/>
                  <a:pt x="9666" y="724882"/>
                </a:cubicBezTo>
                <a:cubicBezTo>
                  <a:pt x="3841" y="577627"/>
                  <a:pt x="16420" y="430504"/>
                  <a:pt x="9666" y="283249"/>
                </a:cubicBezTo>
                <a:cubicBezTo>
                  <a:pt x="6885" y="230875"/>
                  <a:pt x="4568" y="178502"/>
                  <a:pt x="3409" y="126111"/>
                </a:cubicBezTo>
                <a:lnTo>
                  <a:pt x="3819" y="33427"/>
                </a:lnTo>
                <a:lnTo>
                  <a:pt x="31797" y="28723"/>
                </a:lnTo>
                <a:cubicBezTo>
                  <a:pt x="147177" y="14068"/>
                  <a:pt x="264046" y="13354"/>
                  <a:pt x="379873" y="26711"/>
                </a:cubicBezTo>
                <a:cubicBezTo>
                  <a:pt x="443931" y="35083"/>
                  <a:pt x="508243" y="47768"/>
                  <a:pt x="573442" y="35083"/>
                </a:cubicBezTo>
                <a:cubicBezTo>
                  <a:pt x="579581" y="33992"/>
                  <a:pt x="585759" y="36757"/>
                  <a:pt x="589044" y="42060"/>
                </a:cubicBezTo>
                <a:cubicBezTo>
                  <a:pt x="621264" y="81382"/>
                  <a:pt x="663123" y="80114"/>
                  <a:pt x="705871" y="67429"/>
                </a:cubicBezTo>
                <a:cubicBezTo>
                  <a:pt x="733929" y="58740"/>
                  <a:pt x="761430" y="48326"/>
                  <a:pt x="788194" y="36225"/>
                </a:cubicBezTo>
                <a:cubicBezTo>
                  <a:pt x="835052" y="16792"/>
                  <a:pt x="884827" y="5299"/>
                  <a:pt x="935464" y="2230"/>
                </a:cubicBezTo>
                <a:cubicBezTo>
                  <a:pt x="969111" y="-370"/>
                  <a:pt x="1002567" y="-521"/>
                  <a:pt x="1035902" y="878"/>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258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FFCDD23B-75C8-427B-BD08-53C8156CD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Image result for Maharaj Parikshit and Sukadeva goswami">
            <a:extLst>
              <a:ext uri="{FF2B5EF4-FFF2-40B4-BE49-F238E27FC236}">
                <a16:creationId xmlns:a16="http://schemas.microsoft.com/office/drawing/2014/main" id="{983CDEE6-A432-7B40-8CA9-28CC8B41770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740" r="-1" b="-1"/>
          <a:stretch/>
        </p:blipFill>
        <p:spPr bwMode="auto">
          <a:xfrm>
            <a:off x="-1" y="190"/>
            <a:ext cx="8128855" cy="5291194"/>
          </a:xfrm>
          <a:prstGeom prst="rect">
            <a:avLst/>
          </a:prstGeom>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 y="5282206"/>
            <a:ext cx="12192264" cy="1163844"/>
          </a:xfrm>
          <a:prstGeom prst="rect">
            <a:avLst/>
          </a:prstGeom>
          <a:gradFill>
            <a:gsLst>
              <a:gs pos="28000">
                <a:schemeClr val="accent1">
                  <a:lumMod val="75000"/>
                  <a:alpha val="11000"/>
                </a:schemeClr>
              </a:gs>
              <a:gs pos="100000">
                <a:srgbClr val="000000">
                  <a:alpha val="77000"/>
                </a:srgb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282206"/>
            <a:ext cx="12191998" cy="1586485"/>
          </a:xfrm>
          <a:prstGeom prst="rect">
            <a:avLst/>
          </a:prstGeom>
          <a:gradFill>
            <a:gsLst>
              <a:gs pos="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F4C0D3-BD5C-8F45-9E73-9CC2426229B3}"/>
              </a:ext>
            </a:extLst>
          </p:cNvPr>
          <p:cNvSpPr>
            <a:spLocks noGrp="1"/>
          </p:cNvSpPr>
          <p:nvPr>
            <p:ph type="title"/>
          </p:nvPr>
        </p:nvSpPr>
        <p:spPr>
          <a:xfrm>
            <a:off x="699715" y="5635366"/>
            <a:ext cx="7091299" cy="898581"/>
          </a:xfrm>
        </p:spPr>
        <p:txBody>
          <a:bodyPr vert="horz" lIns="91440" tIns="45720" rIns="91440" bIns="45720" rtlCol="0" anchor="ctr">
            <a:normAutofit/>
          </a:bodyPr>
          <a:lstStyle/>
          <a:p>
            <a:r>
              <a:rPr lang="en-US" sz="3400" kern="1200">
                <a:solidFill>
                  <a:srgbClr val="FFFFFF"/>
                </a:solidFill>
                <a:latin typeface="+mj-lt"/>
                <a:ea typeface="+mj-ea"/>
                <a:cs typeface="+mj-cs"/>
              </a:rPr>
              <a:t>Maharaj Parikshit hears Krishna Katha </a:t>
            </a:r>
          </a:p>
        </p:txBody>
      </p:sp>
      <p:sp>
        <p:nvSpPr>
          <p:cNvPr id="81" name="Rectangle 8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5282206"/>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4" name="Picture 4" descr="Image result for Maharaj Parikshit and Sukadeva goswami">
            <a:extLst>
              <a:ext uri="{FF2B5EF4-FFF2-40B4-BE49-F238E27FC236}">
                <a16:creationId xmlns:a16="http://schemas.microsoft.com/office/drawing/2014/main" id="{1B71BE83-F2DE-6E45-9E1F-C6C4882F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862" r="1" b="1"/>
          <a:stretch/>
        </p:blipFill>
        <p:spPr bwMode="auto">
          <a:xfrm>
            <a:off x="8128856" y="1"/>
            <a:ext cx="4063143" cy="5291384"/>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991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AECB4-5F1C-B343-B7AC-7B38EA8E1F13}"/>
              </a:ext>
            </a:extLst>
          </p:cNvPr>
          <p:cNvSpPr>
            <a:spLocks noGrp="1"/>
          </p:cNvSpPr>
          <p:nvPr>
            <p:ph type="title"/>
          </p:nvPr>
        </p:nvSpPr>
        <p:spPr/>
        <p:txBody>
          <a:bodyPr/>
          <a:lstStyle/>
          <a:p>
            <a:r>
              <a:rPr lang="en-US" dirty="0"/>
              <a:t>Lessons from History</a:t>
            </a:r>
          </a:p>
        </p:txBody>
      </p:sp>
      <p:sp>
        <p:nvSpPr>
          <p:cNvPr id="3" name="Content Placeholder 2">
            <a:extLst>
              <a:ext uri="{FF2B5EF4-FFF2-40B4-BE49-F238E27FC236}">
                <a16:creationId xmlns:a16="http://schemas.microsoft.com/office/drawing/2014/main" id="{E2622900-6720-A047-BF2B-5B924B50E61C}"/>
              </a:ext>
            </a:extLst>
          </p:cNvPr>
          <p:cNvSpPr>
            <a:spLocks noGrp="1"/>
          </p:cNvSpPr>
          <p:nvPr>
            <p:ph idx="1"/>
          </p:nvPr>
        </p:nvSpPr>
        <p:spPr/>
        <p:txBody>
          <a:bodyPr/>
          <a:lstStyle/>
          <a:p>
            <a:r>
              <a:rPr lang="en-US" dirty="0" err="1"/>
              <a:t>Ajalima</a:t>
            </a:r>
            <a:r>
              <a:rPr lang="en-US" dirty="0"/>
              <a:t> </a:t>
            </a:r>
          </a:p>
          <a:p>
            <a:r>
              <a:rPr lang="en-US" dirty="0"/>
              <a:t>Kamsa</a:t>
            </a:r>
          </a:p>
          <a:p>
            <a:endParaRPr lang="en-US" dirty="0"/>
          </a:p>
        </p:txBody>
      </p:sp>
    </p:spTree>
    <p:extLst>
      <p:ext uri="{BB962C8B-B14F-4D97-AF65-F5344CB8AC3E}">
        <p14:creationId xmlns:p14="http://schemas.microsoft.com/office/powerpoint/2010/main" val="2845534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30" name="Rectangle 191">
            <a:extLst>
              <a:ext uri="{FF2B5EF4-FFF2-40B4-BE49-F238E27FC236}">
                <a16:creationId xmlns:a16="http://schemas.microsoft.com/office/drawing/2014/main" id="{8ABFE404-8D65-4573-A3EF-6DF477936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2F9456A-622F-D343-9935-135FCD03DA9B}"/>
              </a:ext>
            </a:extLst>
          </p:cNvPr>
          <p:cNvSpPr>
            <a:spLocks noGrp="1"/>
          </p:cNvSpPr>
          <p:nvPr>
            <p:ph type="title"/>
          </p:nvPr>
        </p:nvSpPr>
        <p:spPr>
          <a:xfrm>
            <a:off x="673749" y="4610244"/>
            <a:ext cx="3649703" cy="1714500"/>
          </a:xfrm>
        </p:spPr>
        <p:txBody>
          <a:bodyPr vert="horz" lIns="91440" tIns="45720" rIns="91440" bIns="45720" rtlCol="0">
            <a:normAutofit/>
          </a:bodyPr>
          <a:lstStyle/>
          <a:p>
            <a:r>
              <a:rPr lang="en-US" sz="2800" kern="1200" dirty="0">
                <a:latin typeface="+mj-lt"/>
                <a:ea typeface="+mj-ea"/>
                <a:cs typeface="+mj-cs"/>
              </a:rPr>
              <a:t>Sant </a:t>
            </a:r>
            <a:r>
              <a:rPr lang="en-US" sz="2800" kern="1200" dirty="0" err="1">
                <a:latin typeface="+mj-lt"/>
                <a:ea typeface="+mj-ea"/>
                <a:cs typeface="+mj-cs"/>
              </a:rPr>
              <a:t>Sakhu</a:t>
            </a:r>
            <a:r>
              <a:rPr lang="en-US" sz="2800" kern="1200" dirty="0">
                <a:latin typeface="+mj-lt"/>
                <a:ea typeface="+mj-ea"/>
                <a:cs typeface="+mj-cs"/>
              </a:rPr>
              <a:t> Bai</a:t>
            </a:r>
          </a:p>
        </p:txBody>
      </p:sp>
      <p:pic>
        <p:nvPicPr>
          <p:cNvPr id="1028" name="Picture 4" descr="Sakhubai eBook: Padma Shenoy: Amazon.in: Kindle Store">
            <a:extLst>
              <a:ext uri="{FF2B5EF4-FFF2-40B4-BE49-F238E27FC236}">
                <a16:creationId xmlns:a16="http://schemas.microsoft.com/office/drawing/2014/main" id="{F25363FC-3F2A-E949-8852-6826EA616C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408" r="-1" b="12786"/>
          <a:stretch/>
        </p:blipFill>
        <p:spPr bwMode="auto">
          <a:xfrm>
            <a:off x="673749" y="370320"/>
            <a:ext cx="3716238" cy="405101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aints of Maharashtra 4 - Sant Sakhu - thepranams.com">
            <a:extLst>
              <a:ext uri="{FF2B5EF4-FFF2-40B4-BE49-F238E27FC236}">
                <a16:creationId xmlns:a16="http://schemas.microsoft.com/office/drawing/2014/main" id="{048EEC14-2F10-854B-B902-FA66F0594B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1604"/>
          <a:stretch/>
        </p:blipFill>
        <p:spPr bwMode="auto">
          <a:xfrm>
            <a:off x="4719344" y="370320"/>
            <a:ext cx="6798905" cy="4051011"/>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Connector 192">
            <a:extLst>
              <a:ext uri="{FF2B5EF4-FFF2-40B4-BE49-F238E27FC236}">
                <a16:creationId xmlns:a16="http://schemas.microsoft.com/office/drawing/2014/main" id="{AF5191F1-A1C8-4AEE-8007-DF304E42B1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47363" y="4750763"/>
            <a:ext cx="0" cy="1371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7D852A9-17BF-5A4F-938C-C136F10F80A4}"/>
              </a:ext>
            </a:extLst>
          </p:cNvPr>
          <p:cNvSpPr>
            <a:spLocks noGrp="1"/>
          </p:cNvSpPr>
          <p:nvPr>
            <p:ph idx="1"/>
          </p:nvPr>
        </p:nvSpPr>
        <p:spPr>
          <a:xfrm>
            <a:off x="4793019" y="4610244"/>
            <a:ext cx="6725232" cy="1714500"/>
          </a:xfrm>
        </p:spPr>
        <p:txBody>
          <a:bodyPr anchor="ctr">
            <a:normAutofit/>
          </a:bodyPr>
          <a:lstStyle/>
          <a:p>
            <a:r>
              <a:rPr lang="en-US" sz="1600" dirty="0" err="1"/>
              <a:t>Sakhu</a:t>
            </a:r>
            <a:r>
              <a:rPr lang="en-US" sz="1600" dirty="0"/>
              <a:t> Bai, an ardent devotee of Vitthal, lives with her husband and a cruel mother-in-law.</a:t>
            </a:r>
            <a:r>
              <a:rPr lang="en-US" dirty="0"/>
              <a:t> </a:t>
            </a:r>
          </a:p>
          <a:p>
            <a:r>
              <a:rPr lang="en-US" sz="1600" dirty="0" err="1"/>
              <a:t>Sakhu</a:t>
            </a:r>
            <a:r>
              <a:rPr lang="en-US" sz="1600" dirty="0"/>
              <a:t> sees a group of </a:t>
            </a:r>
            <a:r>
              <a:rPr lang="en-US" sz="1600" dirty="0" err="1"/>
              <a:t>Vitthala</a:t>
            </a:r>
            <a:r>
              <a:rPr lang="en-US" sz="1600" dirty="0"/>
              <a:t> devotees doing Naam-Kirtan. She joins  </a:t>
            </a:r>
          </a:p>
          <a:p>
            <a:r>
              <a:rPr lang="en-US" sz="1700" dirty="0"/>
              <a:t>When we see </a:t>
            </a:r>
            <a:r>
              <a:rPr lang="en-US" sz="1700" dirty="0" err="1"/>
              <a:t>Supersoul</a:t>
            </a:r>
            <a:r>
              <a:rPr lang="en-US" sz="1700" dirty="0"/>
              <a:t> in everyone – one is not degraded</a:t>
            </a:r>
          </a:p>
          <a:p>
            <a:pPr marL="0" indent="0">
              <a:buNone/>
            </a:pPr>
            <a:endParaRPr lang="en-US" sz="1700" dirty="0"/>
          </a:p>
        </p:txBody>
      </p:sp>
    </p:spTree>
    <p:extLst>
      <p:ext uri="{BB962C8B-B14F-4D97-AF65-F5344CB8AC3E}">
        <p14:creationId xmlns:p14="http://schemas.microsoft.com/office/powerpoint/2010/main" val="194921221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056B0-D42E-8848-BE8B-C96D3CC784B6}"/>
              </a:ext>
            </a:extLst>
          </p:cNvPr>
          <p:cNvSpPr>
            <a:spLocks noGrp="1"/>
          </p:cNvSpPr>
          <p:nvPr>
            <p:ph type="title"/>
          </p:nvPr>
        </p:nvSpPr>
        <p:spPr>
          <a:xfrm>
            <a:off x="701040" y="502021"/>
            <a:ext cx="5862883" cy="566491"/>
          </a:xfrm>
        </p:spPr>
        <p:txBody>
          <a:bodyPr anchor="b">
            <a:normAutofit fontScale="90000"/>
          </a:bodyPr>
          <a:lstStyle/>
          <a:p>
            <a:r>
              <a:rPr lang="en-US" sz="4000" dirty="0"/>
              <a:t>Take Home Points</a:t>
            </a:r>
          </a:p>
        </p:txBody>
      </p:sp>
      <p:sp>
        <p:nvSpPr>
          <p:cNvPr id="3" name="Content Placeholder 2">
            <a:extLst>
              <a:ext uri="{FF2B5EF4-FFF2-40B4-BE49-F238E27FC236}">
                <a16:creationId xmlns:a16="http://schemas.microsoft.com/office/drawing/2014/main" id="{661395C3-BF33-304A-90C4-5FBF0B124759}"/>
              </a:ext>
            </a:extLst>
          </p:cNvPr>
          <p:cNvSpPr>
            <a:spLocks noGrp="1"/>
          </p:cNvSpPr>
          <p:nvPr>
            <p:ph idx="1"/>
          </p:nvPr>
        </p:nvSpPr>
        <p:spPr>
          <a:xfrm>
            <a:off x="489125" y="1466498"/>
            <a:ext cx="5983593" cy="4443447"/>
          </a:xfrm>
        </p:spPr>
        <p:txBody>
          <a:bodyPr anchor="t">
            <a:normAutofit/>
          </a:bodyPr>
          <a:lstStyle/>
          <a:p>
            <a:r>
              <a:rPr lang="en-US" sz="2000" dirty="0"/>
              <a:t>Human Life is very valuable and should take shelter of the knowledge of </a:t>
            </a:r>
            <a:r>
              <a:rPr lang="en-US" sz="2000" dirty="0" err="1"/>
              <a:t>Bhagavad-gita</a:t>
            </a:r>
            <a:r>
              <a:rPr lang="en-US" sz="2000" dirty="0"/>
              <a:t> and Bhagavatam</a:t>
            </a:r>
          </a:p>
          <a:p>
            <a:r>
              <a:rPr lang="en-US" sz="2000" dirty="0"/>
              <a:t>We have to execute devotional service by regulative principles very strictly and sincerely </a:t>
            </a:r>
          </a:p>
          <a:p>
            <a:r>
              <a:rPr lang="en-US" sz="2000" dirty="0"/>
              <a:t>We have to understand that the Lord is the owner and therefore He is the enjoyer and our enjoyment is in His service </a:t>
            </a:r>
          </a:p>
          <a:p>
            <a:r>
              <a:rPr lang="en-US" sz="2000" dirty="0"/>
              <a:t>We are all not Lords but Lord’s </a:t>
            </a:r>
          </a:p>
          <a:p>
            <a:r>
              <a:rPr lang="en-US" sz="2000" dirty="0"/>
              <a:t>It behooves us to not act in bodily platform and treat all equally, see the hand of Krishna in everything and improve our </a:t>
            </a:r>
            <a:r>
              <a:rPr lang="en-US" sz="2000" dirty="0" err="1"/>
              <a:t>behaviour</a:t>
            </a:r>
            <a:r>
              <a:rPr lang="en-US" sz="2000" dirty="0"/>
              <a:t>.</a:t>
            </a:r>
          </a:p>
          <a:p>
            <a:pPr marL="457200" lvl="1" indent="0">
              <a:buNone/>
            </a:pPr>
            <a:endParaRPr lang="en-US" sz="2000" dirty="0"/>
          </a:p>
          <a:p>
            <a:endParaRPr lang="en-US" sz="2000" dirty="0"/>
          </a:p>
          <a:p>
            <a:endParaRPr lang="en-US" sz="2000" dirty="0"/>
          </a:p>
          <a:p>
            <a:endParaRPr lang="en-US" sz="2000" dirty="0"/>
          </a:p>
        </p:txBody>
      </p:sp>
      <p:pic>
        <p:nvPicPr>
          <p:cNvPr id="4" name="Picture 2" descr="dehino smin yatha dehe kaumaram yauvanam jara (Bg 2.13) 1966.03.11 NY by  Vaishnava Das Nrs on SoundCloud - Hear the world's sounds">
            <a:extLst>
              <a:ext uri="{FF2B5EF4-FFF2-40B4-BE49-F238E27FC236}">
                <a16:creationId xmlns:a16="http://schemas.microsoft.com/office/drawing/2014/main" id="{7E95DB45-106C-434E-8875-2CDDCBF4FF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
          <a:stretch/>
        </p:blipFill>
        <p:spPr bwMode="auto">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3631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74C9-9AEE-9D4E-8BC8-DA5AE0DEA968}"/>
              </a:ext>
            </a:extLst>
          </p:cNvPr>
          <p:cNvSpPr>
            <a:spLocks noGrp="1"/>
          </p:cNvSpPr>
          <p:nvPr>
            <p:ph type="title"/>
          </p:nvPr>
        </p:nvSpPr>
        <p:spPr>
          <a:xfrm>
            <a:off x="838200" y="365125"/>
            <a:ext cx="5387502" cy="1325563"/>
          </a:xfrm>
        </p:spPr>
        <p:txBody>
          <a:bodyPr>
            <a:normAutofit/>
          </a:bodyPr>
          <a:lstStyle/>
          <a:p>
            <a:r>
              <a:rPr lang="en-US" dirty="0"/>
              <a:t>Two birds in a tree</a:t>
            </a:r>
          </a:p>
        </p:txBody>
      </p:sp>
      <p:sp>
        <p:nvSpPr>
          <p:cNvPr id="5126" name="Content Placeholder 5125">
            <a:extLst>
              <a:ext uri="{FF2B5EF4-FFF2-40B4-BE49-F238E27FC236}">
                <a16:creationId xmlns:a16="http://schemas.microsoft.com/office/drawing/2014/main" id="{2C76FA9E-7D5F-43E4-B8E7-902993CAC09E}"/>
              </a:ext>
            </a:extLst>
          </p:cNvPr>
          <p:cNvSpPr>
            <a:spLocks noGrp="1"/>
          </p:cNvSpPr>
          <p:nvPr>
            <p:ph idx="1"/>
          </p:nvPr>
        </p:nvSpPr>
        <p:spPr>
          <a:xfrm>
            <a:off x="838200" y="1825625"/>
            <a:ext cx="5387502" cy="4351338"/>
          </a:xfrm>
        </p:spPr>
        <p:txBody>
          <a:bodyPr>
            <a:normAutofit fontScale="92500" lnSpcReduction="10000"/>
          </a:bodyPr>
          <a:lstStyle/>
          <a:p>
            <a:r>
              <a:rPr lang="en-US" dirty="0"/>
              <a:t>This body is a machine, with driver and owner in the same car. </a:t>
            </a:r>
          </a:p>
          <a:p>
            <a:r>
              <a:rPr lang="en-US" dirty="0"/>
              <a:t>BG 18.61 </a:t>
            </a:r>
            <a:r>
              <a:rPr lang="en-US" i="1" dirty="0" err="1"/>
              <a:t>īśvaraḥ</a:t>
            </a:r>
            <a:r>
              <a:rPr lang="en-US" i="1" dirty="0"/>
              <a:t> </a:t>
            </a:r>
            <a:r>
              <a:rPr lang="en-US" i="1" dirty="0" err="1"/>
              <a:t>sarva-bhūtānāṁ</a:t>
            </a:r>
            <a:endParaRPr lang="en-US" dirty="0"/>
          </a:p>
          <a:p>
            <a:r>
              <a:rPr lang="en-US" dirty="0"/>
              <a:t>Owner is directing and reminding the driver.</a:t>
            </a:r>
          </a:p>
          <a:p>
            <a:r>
              <a:rPr lang="en-US" dirty="0"/>
              <a:t>But the driver is whimsically after sense objects</a:t>
            </a:r>
          </a:p>
          <a:p>
            <a:r>
              <a:rPr lang="en-US" dirty="0"/>
              <a:t>If turn to owner, then He will give right direction.</a:t>
            </a:r>
          </a:p>
          <a:p>
            <a:r>
              <a:rPr lang="en-US" dirty="0"/>
              <a:t>Our business is to serve the whole with pure heart.</a:t>
            </a:r>
          </a:p>
          <a:p>
            <a:endParaRPr lang="en-US" dirty="0"/>
          </a:p>
        </p:txBody>
      </p:sp>
      <p:pic>
        <p:nvPicPr>
          <p:cNvPr id="5122" name="Picture 2" descr="Two birds sitting in a tree (the material body). One is Paramatma (Krishna  as Supersoul) the witness bird. The … | Sitting in a tree, Bhagavad gita,  Animal pictures">
            <a:extLst>
              <a:ext uri="{FF2B5EF4-FFF2-40B4-BE49-F238E27FC236}">
                <a16:creationId xmlns:a16="http://schemas.microsoft.com/office/drawing/2014/main" id="{DA04D886-C18F-BF40-821A-98A932CAF2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85" r="6226" b="1"/>
          <a:stretch/>
        </p:blipFill>
        <p:spPr bwMode="auto">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910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4341-692A-3547-BD2C-6A8FCA3E4BE9}"/>
              </a:ext>
            </a:extLst>
          </p:cNvPr>
          <p:cNvSpPr>
            <a:spLocks noGrp="1"/>
          </p:cNvSpPr>
          <p:nvPr>
            <p:ph type="title"/>
          </p:nvPr>
        </p:nvSpPr>
        <p:spPr/>
        <p:txBody>
          <a:bodyPr/>
          <a:lstStyle/>
          <a:p>
            <a:r>
              <a:rPr lang="en-US" dirty="0"/>
              <a:t>Connecting verse SB 1.2.33</a:t>
            </a:r>
          </a:p>
        </p:txBody>
      </p:sp>
      <p:sp>
        <p:nvSpPr>
          <p:cNvPr id="3" name="Content Placeholder 2">
            <a:extLst>
              <a:ext uri="{FF2B5EF4-FFF2-40B4-BE49-F238E27FC236}">
                <a16:creationId xmlns:a16="http://schemas.microsoft.com/office/drawing/2014/main" id="{D7E30D56-8310-5E46-A59A-749982AC5D44}"/>
              </a:ext>
            </a:extLst>
          </p:cNvPr>
          <p:cNvSpPr>
            <a:spLocks noGrp="1"/>
          </p:cNvSpPr>
          <p:nvPr>
            <p:ph idx="1"/>
          </p:nvPr>
        </p:nvSpPr>
        <p:spPr/>
        <p:txBody>
          <a:bodyPr>
            <a:normAutofit lnSpcReduction="10000"/>
          </a:bodyPr>
          <a:lstStyle/>
          <a:p>
            <a:pPr marL="0" indent="0" algn="ctr">
              <a:buNone/>
            </a:pPr>
            <a:r>
              <a:rPr lang="en-US" b="1" i="1" dirty="0" err="1"/>
              <a:t>asau</a:t>
            </a:r>
            <a:r>
              <a:rPr lang="en-US" b="1" i="1" dirty="0"/>
              <a:t> </a:t>
            </a:r>
            <a:r>
              <a:rPr lang="en-US" b="1" i="1" dirty="0" err="1"/>
              <a:t>guṇamayair</a:t>
            </a:r>
            <a:r>
              <a:rPr lang="en-US" b="1" i="1" dirty="0"/>
              <a:t> </a:t>
            </a:r>
            <a:r>
              <a:rPr lang="en-US" b="1" i="1" dirty="0" err="1"/>
              <a:t>bhāvair</a:t>
            </a:r>
            <a:r>
              <a:rPr lang="en-US" b="1" i="1" dirty="0"/>
              <a:t> </a:t>
            </a:r>
            <a:r>
              <a:rPr lang="en-US" b="1" i="1" dirty="0" err="1"/>
              <a:t>bhūta-sūkṣmendriyātmabhiḥ</a:t>
            </a:r>
            <a:br>
              <a:rPr lang="en-US" b="1" i="1" dirty="0"/>
            </a:br>
            <a:r>
              <a:rPr lang="en-US" b="1" i="1" dirty="0" err="1"/>
              <a:t>sva-nirmiteṣu</a:t>
            </a:r>
            <a:r>
              <a:rPr lang="en-US" b="1" i="1" dirty="0"/>
              <a:t> </a:t>
            </a:r>
            <a:r>
              <a:rPr lang="en-US" b="1" i="1" dirty="0" err="1"/>
              <a:t>nirviṣṭo</a:t>
            </a:r>
            <a:r>
              <a:rPr lang="en-US" b="1" i="1" dirty="0"/>
              <a:t> </a:t>
            </a:r>
            <a:r>
              <a:rPr lang="en-US" b="1" i="1" dirty="0" err="1"/>
              <a:t>bhuṅkte</a:t>
            </a:r>
            <a:r>
              <a:rPr lang="en-US" b="1" i="1" dirty="0"/>
              <a:t> </a:t>
            </a:r>
            <a:r>
              <a:rPr lang="en-US" b="1" i="1" dirty="0" err="1"/>
              <a:t>bhūteṣu</a:t>
            </a:r>
            <a:r>
              <a:rPr lang="en-US" b="1" i="1" dirty="0"/>
              <a:t> tad-</a:t>
            </a:r>
            <a:r>
              <a:rPr lang="en-US" b="1" i="1" dirty="0" err="1"/>
              <a:t>guṇān</a:t>
            </a:r>
            <a:endParaRPr lang="en-US" b="1" i="1" dirty="0"/>
          </a:p>
          <a:p>
            <a:pPr marL="0" indent="0">
              <a:buNone/>
            </a:pPr>
            <a:br>
              <a:rPr lang="en-US" i="1" dirty="0"/>
            </a:br>
            <a:r>
              <a:rPr lang="en-US" i="1" dirty="0" err="1"/>
              <a:t>asau</a:t>
            </a:r>
            <a:r>
              <a:rPr lang="en-US" dirty="0"/>
              <a:t>---that </a:t>
            </a:r>
            <a:r>
              <a:rPr lang="en-US" dirty="0" err="1"/>
              <a:t>Paramātmā</a:t>
            </a:r>
            <a:r>
              <a:rPr lang="en-US" dirty="0"/>
              <a:t>; </a:t>
            </a:r>
            <a:r>
              <a:rPr lang="en-US" i="1" dirty="0" err="1">
                <a:highlight>
                  <a:srgbClr val="FFFF00"/>
                </a:highlight>
              </a:rPr>
              <a:t>guṇa</a:t>
            </a:r>
            <a:r>
              <a:rPr lang="en-US" i="1" dirty="0">
                <a:highlight>
                  <a:srgbClr val="FFFF00"/>
                </a:highlight>
              </a:rPr>
              <a:t>-</a:t>
            </a:r>
            <a:r>
              <a:rPr lang="en-US" i="1" dirty="0" err="1">
                <a:highlight>
                  <a:srgbClr val="FFFF00"/>
                </a:highlight>
              </a:rPr>
              <a:t>mayaiḥ</a:t>
            </a:r>
            <a:r>
              <a:rPr lang="en-US" dirty="0">
                <a:highlight>
                  <a:srgbClr val="FFFF00"/>
                </a:highlight>
              </a:rPr>
              <a:t>---influenced by the modes of nature</a:t>
            </a:r>
            <a:r>
              <a:rPr lang="en-US" dirty="0"/>
              <a:t>; </a:t>
            </a:r>
            <a:r>
              <a:rPr lang="en-US" i="1" dirty="0" err="1"/>
              <a:t>bhāvaiḥ</a:t>
            </a:r>
            <a:r>
              <a:rPr lang="en-US" dirty="0"/>
              <a:t>---naturally; </a:t>
            </a:r>
            <a:r>
              <a:rPr lang="en-US" i="1" dirty="0" err="1"/>
              <a:t>bhūta</a:t>
            </a:r>
            <a:r>
              <a:rPr lang="en-US" dirty="0"/>
              <a:t>---created; </a:t>
            </a:r>
            <a:r>
              <a:rPr lang="en-US" i="1" dirty="0" err="1"/>
              <a:t>sūkṣma</a:t>
            </a:r>
            <a:r>
              <a:rPr lang="en-US" dirty="0"/>
              <a:t>---subtle; </a:t>
            </a:r>
            <a:r>
              <a:rPr lang="en-US" i="1" dirty="0" err="1"/>
              <a:t>indriya</a:t>
            </a:r>
            <a:r>
              <a:rPr lang="en-US" dirty="0"/>
              <a:t>---senses; </a:t>
            </a:r>
            <a:r>
              <a:rPr lang="en-US" i="1" dirty="0" err="1"/>
              <a:t>ātmabhiḥ</a:t>
            </a:r>
            <a:r>
              <a:rPr lang="en-US" dirty="0"/>
              <a:t>---by the living beings; </a:t>
            </a:r>
            <a:r>
              <a:rPr lang="en-US" i="1" dirty="0" err="1"/>
              <a:t>sva</a:t>
            </a:r>
            <a:r>
              <a:rPr lang="en-US" i="1" dirty="0"/>
              <a:t>-</a:t>
            </a:r>
            <a:r>
              <a:rPr lang="en-US" i="1" dirty="0" err="1"/>
              <a:t>nirmiteṣu</a:t>
            </a:r>
            <a:r>
              <a:rPr lang="en-US" dirty="0"/>
              <a:t>---in His own creation; </a:t>
            </a:r>
            <a:r>
              <a:rPr lang="en-US" i="1" dirty="0" err="1"/>
              <a:t>nirviṣṭaḥ</a:t>
            </a:r>
            <a:r>
              <a:rPr lang="en-US" dirty="0"/>
              <a:t>---entering; </a:t>
            </a:r>
            <a:r>
              <a:rPr lang="en-US" i="1" dirty="0" err="1"/>
              <a:t>bhuṅkte</a:t>
            </a:r>
            <a:r>
              <a:rPr lang="en-US" dirty="0"/>
              <a:t>---causes to enjoy; </a:t>
            </a:r>
            <a:r>
              <a:rPr lang="en-US" i="1" dirty="0" err="1"/>
              <a:t>bhūteṣu</a:t>
            </a:r>
            <a:r>
              <a:rPr lang="en-US" dirty="0"/>
              <a:t>---in the living entities; </a:t>
            </a:r>
            <a:r>
              <a:rPr lang="en-US" i="1" dirty="0"/>
              <a:t>tat-</a:t>
            </a:r>
            <a:r>
              <a:rPr lang="en-US" i="1" dirty="0" err="1"/>
              <a:t>guṇān</a:t>
            </a:r>
            <a:r>
              <a:rPr lang="en-US" dirty="0"/>
              <a:t>---those modes of nature.</a:t>
            </a:r>
          </a:p>
          <a:p>
            <a:pPr marL="0" indent="0">
              <a:buNone/>
            </a:pPr>
            <a:r>
              <a:rPr lang="en-US" b="1" dirty="0"/>
              <a:t>"The </a:t>
            </a:r>
            <a:r>
              <a:rPr lang="en-US" b="1" dirty="0" err="1"/>
              <a:t>Supersoul</a:t>
            </a:r>
            <a:r>
              <a:rPr lang="en-US" b="1" dirty="0"/>
              <a:t> enters into the bodies of the created beings, who are </a:t>
            </a:r>
            <a:r>
              <a:rPr lang="en-US" b="1" dirty="0">
                <a:highlight>
                  <a:srgbClr val="FFFF00"/>
                </a:highlight>
              </a:rPr>
              <a:t>influenced by the modes of material nature</a:t>
            </a:r>
            <a:r>
              <a:rPr lang="en-US" b="1" dirty="0"/>
              <a:t>, and causes them to enjoy the effects of these by the subtle mind."</a:t>
            </a:r>
          </a:p>
          <a:p>
            <a:pPr marL="0" indent="0">
              <a:buNone/>
            </a:pPr>
            <a:endParaRPr lang="en-US" dirty="0"/>
          </a:p>
        </p:txBody>
      </p:sp>
    </p:spTree>
    <p:extLst>
      <p:ext uri="{BB962C8B-B14F-4D97-AF65-F5344CB8AC3E}">
        <p14:creationId xmlns:p14="http://schemas.microsoft.com/office/powerpoint/2010/main" val="2993069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FF333-80A4-2441-9F82-BD836304156F}"/>
              </a:ext>
            </a:extLst>
          </p:cNvPr>
          <p:cNvSpPr>
            <a:spLocks noGrp="1"/>
          </p:cNvSpPr>
          <p:nvPr>
            <p:ph type="title"/>
          </p:nvPr>
        </p:nvSpPr>
        <p:spPr/>
        <p:txBody>
          <a:bodyPr/>
          <a:lstStyle/>
          <a:p>
            <a:r>
              <a:rPr lang="en-US" dirty="0"/>
              <a:t>BG 14 : Transcending Material Nature</a:t>
            </a:r>
          </a:p>
        </p:txBody>
      </p:sp>
      <p:sp>
        <p:nvSpPr>
          <p:cNvPr id="3" name="Content Placeholder 2">
            <a:extLst>
              <a:ext uri="{FF2B5EF4-FFF2-40B4-BE49-F238E27FC236}">
                <a16:creationId xmlns:a16="http://schemas.microsoft.com/office/drawing/2014/main" id="{16AB986D-1E90-3C42-A9E7-6D4FF8EDB474}"/>
              </a:ext>
            </a:extLst>
          </p:cNvPr>
          <p:cNvSpPr>
            <a:spLocks noGrp="1"/>
          </p:cNvSpPr>
          <p:nvPr>
            <p:ph idx="1"/>
          </p:nvPr>
        </p:nvSpPr>
        <p:spPr>
          <a:xfrm>
            <a:off x="838200" y="1550504"/>
            <a:ext cx="10515600" cy="4626459"/>
          </a:xfrm>
        </p:spPr>
        <p:txBody>
          <a:bodyPr>
            <a:normAutofit lnSpcReduction="10000"/>
          </a:bodyPr>
          <a:lstStyle/>
          <a:p>
            <a:r>
              <a:rPr lang="en-US" dirty="0"/>
              <a:t>1-4 : Importance of this chapter – the </a:t>
            </a:r>
            <a:r>
              <a:rPr lang="en-US" dirty="0">
                <a:highlight>
                  <a:srgbClr val="FFFF00"/>
                </a:highlight>
              </a:rPr>
              <a:t>best of Knowledge </a:t>
            </a:r>
            <a:r>
              <a:rPr lang="en-US" dirty="0"/>
              <a:t>– position of living entity in </a:t>
            </a:r>
            <a:r>
              <a:rPr lang="en-US" dirty="0">
                <a:highlight>
                  <a:srgbClr val="FFFF00"/>
                </a:highlight>
              </a:rPr>
              <a:t>material nature</a:t>
            </a:r>
            <a:r>
              <a:rPr lang="en-US" dirty="0"/>
              <a:t> and the seed giving father </a:t>
            </a:r>
          </a:p>
          <a:p>
            <a:r>
              <a:rPr lang="en-US" dirty="0"/>
              <a:t>5-13: Modes of nature and its cause, characteristics and results.</a:t>
            </a:r>
          </a:p>
          <a:p>
            <a:r>
              <a:rPr lang="en-US" dirty="0"/>
              <a:t>14-15: </a:t>
            </a:r>
            <a:r>
              <a:rPr lang="en-US" dirty="0">
                <a:highlight>
                  <a:srgbClr val="FFFF00"/>
                </a:highlight>
              </a:rPr>
              <a:t>Destination</a:t>
            </a:r>
            <a:r>
              <a:rPr lang="en-US" dirty="0"/>
              <a:t> when one dies in various modes</a:t>
            </a:r>
          </a:p>
          <a:p>
            <a:r>
              <a:rPr lang="en-US" dirty="0"/>
              <a:t>16-18: </a:t>
            </a:r>
            <a:r>
              <a:rPr lang="en-US" dirty="0">
                <a:highlight>
                  <a:srgbClr val="FFFF00"/>
                </a:highlight>
              </a:rPr>
              <a:t>Results</a:t>
            </a:r>
            <a:r>
              <a:rPr lang="en-US" dirty="0"/>
              <a:t> of various modes further explained</a:t>
            </a:r>
          </a:p>
          <a:p>
            <a:r>
              <a:rPr lang="en-US"/>
              <a:t>19-21: </a:t>
            </a:r>
            <a:r>
              <a:rPr lang="en-US" dirty="0"/>
              <a:t>Seeing Lord acting behind the modes and </a:t>
            </a:r>
            <a:r>
              <a:rPr lang="en-US" dirty="0">
                <a:highlight>
                  <a:srgbClr val="FFFF00"/>
                </a:highlight>
              </a:rPr>
              <a:t>transcending</a:t>
            </a:r>
            <a:r>
              <a:rPr lang="en-US" dirty="0"/>
              <a:t> modes and freeing oneself of BDOD and get nectar</a:t>
            </a:r>
          </a:p>
          <a:p>
            <a:r>
              <a:rPr lang="en-US" dirty="0"/>
              <a:t>22-25: </a:t>
            </a:r>
            <a:r>
              <a:rPr lang="en-US" dirty="0">
                <a:highlight>
                  <a:srgbClr val="FFFF00"/>
                </a:highlight>
              </a:rPr>
              <a:t>Behavior</a:t>
            </a:r>
            <a:r>
              <a:rPr lang="en-US" dirty="0"/>
              <a:t> of person who is beyond modes</a:t>
            </a:r>
          </a:p>
          <a:p>
            <a:r>
              <a:rPr lang="en-US" dirty="0"/>
              <a:t>26: </a:t>
            </a:r>
            <a:r>
              <a:rPr lang="en-US" dirty="0">
                <a:highlight>
                  <a:srgbClr val="FFFF00"/>
                </a:highlight>
              </a:rPr>
              <a:t>How to transcend </a:t>
            </a:r>
            <a:r>
              <a:rPr lang="en-US" dirty="0"/>
              <a:t>the modes? full DS unfailing in all circumstances</a:t>
            </a:r>
          </a:p>
          <a:p>
            <a:r>
              <a:rPr lang="en-US" dirty="0"/>
              <a:t>27: </a:t>
            </a:r>
            <a:r>
              <a:rPr lang="en-US" dirty="0">
                <a:highlight>
                  <a:srgbClr val="FFFF00"/>
                </a:highlight>
              </a:rPr>
              <a:t>Lord is basis </a:t>
            </a:r>
            <a:r>
              <a:rPr lang="en-US" dirty="0"/>
              <a:t>of Impersonal Brahman</a:t>
            </a:r>
          </a:p>
          <a:p>
            <a:endParaRPr lang="en-US" dirty="0"/>
          </a:p>
          <a:p>
            <a:endParaRPr lang="en-US" dirty="0"/>
          </a:p>
          <a:p>
            <a:endParaRPr lang="en-US" dirty="0"/>
          </a:p>
        </p:txBody>
      </p:sp>
    </p:spTree>
    <p:extLst>
      <p:ext uri="{BB962C8B-B14F-4D97-AF65-F5344CB8AC3E}">
        <p14:creationId xmlns:p14="http://schemas.microsoft.com/office/powerpoint/2010/main" val="1465789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C7D3-6518-C846-A7EC-BF0BD14B197A}"/>
              </a:ext>
            </a:extLst>
          </p:cNvPr>
          <p:cNvSpPr>
            <a:spLocks noGrp="1"/>
          </p:cNvSpPr>
          <p:nvPr>
            <p:ph type="title"/>
          </p:nvPr>
        </p:nvSpPr>
        <p:spPr/>
        <p:txBody>
          <a:bodyPr/>
          <a:lstStyle/>
          <a:p>
            <a:r>
              <a:rPr lang="en-US" dirty="0"/>
              <a:t>BG 14.1-4</a:t>
            </a:r>
          </a:p>
        </p:txBody>
      </p:sp>
      <p:sp>
        <p:nvSpPr>
          <p:cNvPr id="3" name="Content Placeholder 2">
            <a:extLst>
              <a:ext uri="{FF2B5EF4-FFF2-40B4-BE49-F238E27FC236}">
                <a16:creationId xmlns:a16="http://schemas.microsoft.com/office/drawing/2014/main" id="{81916A3B-17F7-A64F-B14D-9BAA6AC55C42}"/>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The Supreme Personality of Godhead said: Again I shall declare to you this </a:t>
            </a:r>
            <a:r>
              <a:rPr lang="en-US" dirty="0">
                <a:highlight>
                  <a:srgbClr val="FFFF00"/>
                </a:highlight>
              </a:rPr>
              <a:t>supreme wisdom</a:t>
            </a:r>
            <a:r>
              <a:rPr lang="en-US" dirty="0"/>
              <a:t>, the </a:t>
            </a:r>
            <a:r>
              <a:rPr lang="en-US" dirty="0">
                <a:highlight>
                  <a:srgbClr val="FFFF00"/>
                </a:highlight>
              </a:rPr>
              <a:t>best of all knowledge</a:t>
            </a:r>
            <a:r>
              <a:rPr lang="en-US" dirty="0"/>
              <a:t>, knowing which all the sages have </a:t>
            </a:r>
            <a:r>
              <a:rPr lang="en-US" dirty="0">
                <a:highlight>
                  <a:srgbClr val="FFFF00"/>
                </a:highlight>
              </a:rPr>
              <a:t>attained the supreme perfection</a:t>
            </a:r>
            <a:r>
              <a:rPr lang="en-US" dirty="0"/>
              <a:t>.</a:t>
            </a:r>
          </a:p>
          <a:p>
            <a:pPr marL="514350" indent="-514350">
              <a:buFont typeface="+mj-lt"/>
              <a:buAutoNum type="arabicPeriod"/>
            </a:pPr>
            <a:r>
              <a:rPr lang="en-US" dirty="0"/>
              <a:t>By becoming </a:t>
            </a:r>
            <a:r>
              <a:rPr lang="en-US" dirty="0">
                <a:highlight>
                  <a:srgbClr val="FFFF00"/>
                </a:highlight>
              </a:rPr>
              <a:t>fixed</a:t>
            </a:r>
            <a:r>
              <a:rPr lang="en-US" dirty="0"/>
              <a:t> in this knowledge, </a:t>
            </a:r>
            <a:r>
              <a:rPr lang="en-US" dirty="0">
                <a:highlight>
                  <a:srgbClr val="FFFF00"/>
                </a:highlight>
              </a:rPr>
              <a:t>one can attain to the transcendental nature like My own</a:t>
            </a:r>
            <a:r>
              <a:rPr lang="en-US" dirty="0"/>
              <a:t>. Thus established, </a:t>
            </a:r>
            <a:r>
              <a:rPr lang="en-US" dirty="0">
                <a:highlight>
                  <a:srgbClr val="FFFF00"/>
                </a:highlight>
              </a:rPr>
              <a:t>one is not born at the time of creation or disturbed at the time of dissolution</a:t>
            </a:r>
            <a:r>
              <a:rPr lang="en-US" dirty="0"/>
              <a:t>.</a:t>
            </a:r>
          </a:p>
          <a:p>
            <a:pPr marL="514350" indent="-514350">
              <a:buFont typeface="+mj-lt"/>
              <a:buAutoNum type="arabicPeriod"/>
            </a:pPr>
            <a:r>
              <a:rPr lang="en-US" dirty="0"/>
              <a:t>The total material substance, called Brahman, is the </a:t>
            </a:r>
            <a:r>
              <a:rPr lang="en-US" dirty="0">
                <a:highlight>
                  <a:srgbClr val="FFFF00"/>
                </a:highlight>
              </a:rPr>
              <a:t>source of birth</a:t>
            </a:r>
            <a:r>
              <a:rPr lang="en-US" dirty="0"/>
              <a:t>, and it is that Brahman that </a:t>
            </a:r>
            <a:r>
              <a:rPr lang="en-US" dirty="0">
                <a:highlight>
                  <a:srgbClr val="FFFF00"/>
                </a:highlight>
              </a:rPr>
              <a:t>I impregnate</a:t>
            </a:r>
            <a:r>
              <a:rPr lang="en-US" dirty="0"/>
              <a:t>, making possible the births of all living beings, O son of Bharata.</a:t>
            </a:r>
          </a:p>
          <a:p>
            <a:pPr marL="514350" indent="-514350">
              <a:buFont typeface="+mj-lt"/>
              <a:buAutoNum type="arabicPeriod"/>
            </a:pPr>
            <a:r>
              <a:rPr lang="en-US" dirty="0"/>
              <a:t>It should be understood that all species of life, O son of </a:t>
            </a:r>
            <a:r>
              <a:rPr lang="en-US" dirty="0" err="1"/>
              <a:t>Kuntī</a:t>
            </a:r>
            <a:r>
              <a:rPr lang="en-US" dirty="0"/>
              <a:t>, are made possible by birth in this material nature, and that I am the </a:t>
            </a:r>
            <a:r>
              <a:rPr lang="en-US" dirty="0">
                <a:highlight>
                  <a:srgbClr val="FFFF00"/>
                </a:highlight>
              </a:rPr>
              <a:t>seed-giving father</a:t>
            </a:r>
            <a:r>
              <a:rPr lang="en-US" dirty="0"/>
              <a:t>.</a:t>
            </a:r>
          </a:p>
        </p:txBody>
      </p:sp>
    </p:spTree>
    <p:extLst>
      <p:ext uri="{BB962C8B-B14F-4D97-AF65-F5344CB8AC3E}">
        <p14:creationId xmlns:p14="http://schemas.microsoft.com/office/powerpoint/2010/main" val="131320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056D8-4A1B-6542-BD9D-AD33478065FF}"/>
              </a:ext>
            </a:extLst>
          </p:cNvPr>
          <p:cNvSpPr>
            <a:spLocks noGrp="1"/>
          </p:cNvSpPr>
          <p:nvPr>
            <p:ph type="title"/>
          </p:nvPr>
        </p:nvSpPr>
        <p:spPr/>
        <p:txBody>
          <a:bodyPr/>
          <a:lstStyle/>
          <a:p>
            <a:r>
              <a:rPr lang="en-US" dirty="0"/>
              <a:t>BG 14.1: The Best of Knowledge</a:t>
            </a:r>
          </a:p>
        </p:txBody>
      </p:sp>
      <p:sp>
        <p:nvSpPr>
          <p:cNvPr id="3" name="Content Placeholder 2">
            <a:extLst>
              <a:ext uri="{FF2B5EF4-FFF2-40B4-BE49-F238E27FC236}">
                <a16:creationId xmlns:a16="http://schemas.microsoft.com/office/drawing/2014/main" id="{6100D60F-27C4-CD47-B618-DE737636DF46}"/>
              </a:ext>
            </a:extLst>
          </p:cNvPr>
          <p:cNvSpPr>
            <a:spLocks noGrp="1"/>
          </p:cNvSpPr>
          <p:nvPr>
            <p:ph idx="1"/>
          </p:nvPr>
        </p:nvSpPr>
        <p:spPr>
          <a:xfrm>
            <a:off x="838200" y="1510748"/>
            <a:ext cx="10515600" cy="4666215"/>
          </a:xfrm>
        </p:spPr>
        <p:txBody>
          <a:bodyPr>
            <a:normAutofit fontScale="85000" lnSpcReduction="20000"/>
          </a:bodyPr>
          <a:lstStyle/>
          <a:p>
            <a:pPr marL="0" indent="0" algn="ctr">
              <a:buNone/>
            </a:pPr>
            <a:r>
              <a:rPr lang="hi-IN" dirty="0"/>
              <a:t>श्रीभगवानुवाच</a:t>
            </a:r>
          </a:p>
          <a:p>
            <a:pPr marL="0" indent="0" algn="ctr">
              <a:buNone/>
            </a:pPr>
            <a:r>
              <a:rPr lang="hi-IN" dirty="0"/>
              <a:t>परं भूय: प्रवक्ष्यामि ज्ञानानां ज्ञानमुत्तमम् । ‍‍ ॥</a:t>
            </a:r>
          </a:p>
          <a:p>
            <a:pPr marL="0" indent="0" algn="ctr">
              <a:buNone/>
            </a:pPr>
            <a:r>
              <a:rPr lang="hi-IN" dirty="0"/>
              <a:t>यज्ज्ञात्वा मुनय: सर्वे परां सिद्धिमितो गता: ॥ १ ॥</a:t>
            </a:r>
          </a:p>
          <a:p>
            <a:pPr marL="0" indent="0" algn="ctr">
              <a:buNone/>
            </a:pPr>
            <a:r>
              <a:rPr lang="en-US" i="1" dirty="0" err="1"/>
              <a:t>śrī-bhagavān</a:t>
            </a:r>
            <a:r>
              <a:rPr lang="en-US" i="1" dirty="0"/>
              <a:t> </a:t>
            </a:r>
            <a:r>
              <a:rPr lang="en-US" i="1" dirty="0" err="1"/>
              <a:t>uvāca</a:t>
            </a:r>
            <a:endParaRPr lang="en-US" i="1" dirty="0"/>
          </a:p>
          <a:p>
            <a:pPr marL="0" indent="0" algn="ctr">
              <a:buNone/>
            </a:pPr>
            <a:r>
              <a:rPr lang="en-US" i="1" dirty="0" err="1"/>
              <a:t>paraṁ</a:t>
            </a:r>
            <a:r>
              <a:rPr lang="en-US" i="1" dirty="0"/>
              <a:t> </a:t>
            </a:r>
            <a:r>
              <a:rPr lang="en-US" i="1" dirty="0" err="1"/>
              <a:t>bhūyaḥ</a:t>
            </a:r>
            <a:r>
              <a:rPr lang="en-US" i="1" dirty="0"/>
              <a:t> </a:t>
            </a:r>
            <a:r>
              <a:rPr lang="en-US" i="1" dirty="0" err="1"/>
              <a:t>pravakṣyāmi</a:t>
            </a:r>
            <a:r>
              <a:rPr lang="en-US" i="1" dirty="0"/>
              <a:t> </a:t>
            </a:r>
            <a:r>
              <a:rPr lang="en-US" i="1" dirty="0" err="1"/>
              <a:t>jñānānāṁ</a:t>
            </a:r>
            <a:r>
              <a:rPr lang="en-US" i="1" dirty="0"/>
              <a:t> </a:t>
            </a:r>
            <a:r>
              <a:rPr lang="en-US" i="1" dirty="0" err="1"/>
              <a:t>jñānam</a:t>
            </a:r>
            <a:r>
              <a:rPr lang="en-US" i="1" dirty="0"/>
              <a:t> </a:t>
            </a:r>
            <a:r>
              <a:rPr lang="en-US" i="1" dirty="0" err="1"/>
              <a:t>uttamam</a:t>
            </a:r>
            <a:endParaRPr lang="en-US" i="1" dirty="0"/>
          </a:p>
          <a:p>
            <a:pPr marL="0" indent="0" algn="ctr">
              <a:buNone/>
            </a:pPr>
            <a:r>
              <a:rPr lang="en-US" i="1" dirty="0" err="1"/>
              <a:t>yaj</a:t>
            </a:r>
            <a:r>
              <a:rPr lang="en-US" i="1" dirty="0"/>
              <a:t> </a:t>
            </a:r>
            <a:r>
              <a:rPr lang="en-US" i="1" dirty="0" err="1"/>
              <a:t>jñātvā</a:t>
            </a:r>
            <a:r>
              <a:rPr lang="en-US" i="1" dirty="0"/>
              <a:t> </a:t>
            </a:r>
            <a:r>
              <a:rPr lang="en-US" i="1" dirty="0" err="1"/>
              <a:t>munayaḥ</a:t>
            </a:r>
            <a:r>
              <a:rPr lang="en-US" i="1" dirty="0"/>
              <a:t> </a:t>
            </a:r>
            <a:r>
              <a:rPr lang="en-US" i="1" dirty="0" err="1"/>
              <a:t>sarve</a:t>
            </a:r>
            <a:r>
              <a:rPr lang="en-US" i="1" dirty="0"/>
              <a:t> </a:t>
            </a:r>
            <a:r>
              <a:rPr lang="en-US" i="1" dirty="0" err="1"/>
              <a:t>parāṁ</a:t>
            </a:r>
            <a:r>
              <a:rPr lang="en-US" i="1" dirty="0"/>
              <a:t> </a:t>
            </a:r>
            <a:r>
              <a:rPr lang="en-US" i="1" dirty="0" err="1"/>
              <a:t>siddhim</a:t>
            </a:r>
            <a:r>
              <a:rPr lang="en-US" i="1" dirty="0"/>
              <a:t> </a:t>
            </a:r>
            <a:r>
              <a:rPr lang="en-US" i="1" dirty="0" err="1"/>
              <a:t>ito</a:t>
            </a:r>
            <a:r>
              <a:rPr lang="en-US" i="1" dirty="0"/>
              <a:t> </a:t>
            </a:r>
            <a:r>
              <a:rPr lang="en-US" i="1" dirty="0" err="1"/>
              <a:t>gatāḥ</a:t>
            </a:r>
            <a:endParaRPr lang="en-US" i="1" dirty="0"/>
          </a:p>
          <a:p>
            <a:pPr marL="0" indent="0">
              <a:buNone/>
            </a:pPr>
            <a:r>
              <a:rPr lang="en-US" i="1" dirty="0" err="1">
                <a:hlinkClick r:id="rId2"/>
              </a:rPr>
              <a:t>śrī</a:t>
            </a:r>
            <a:r>
              <a:rPr lang="en-US" dirty="0" err="1"/>
              <a:t>-</a:t>
            </a:r>
            <a:r>
              <a:rPr lang="en-US" i="1" dirty="0" err="1">
                <a:hlinkClick r:id="rId3"/>
              </a:rPr>
              <a:t>bhagavān</a:t>
            </a:r>
            <a:r>
              <a:rPr lang="en-US" dirty="0"/>
              <a:t> </a:t>
            </a:r>
            <a:r>
              <a:rPr lang="en-US" i="1" dirty="0">
                <a:hlinkClick r:id="rId4"/>
              </a:rPr>
              <a:t>uvāca</a:t>
            </a:r>
            <a:r>
              <a:rPr lang="en-US" dirty="0"/>
              <a:t> — the Supreme Personality of Godhead said; </a:t>
            </a:r>
            <a:r>
              <a:rPr lang="en-US" i="1" dirty="0">
                <a:hlinkClick r:id="rId5"/>
              </a:rPr>
              <a:t>param</a:t>
            </a:r>
            <a:r>
              <a:rPr lang="en-US" dirty="0"/>
              <a:t> — transcendental; </a:t>
            </a:r>
            <a:r>
              <a:rPr lang="en-US" i="1" dirty="0">
                <a:highlight>
                  <a:srgbClr val="FFFF00"/>
                </a:highlight>
                <a:hlinkClick r:id="rId6"/>
              </a:rPr>
              <a:t>bhūyaḥ</a:t>
            </a:r>
            <a:r>
              <a:rPr lang="en-US" dirty="0">
                <a:highlight>
                  <a:srgbClr val="FFFF00"/>
                </a:highlight>
              </a:rPr>
              <a:t> — again; </a:t>
            </a:r>
            <a:r>
              <a:rPr lang="en-US" i="1" dirty="0">
                <a:hlinkClick r:id="rId7"/>
              </a:rPr>
              <a:t>pravakṣyāmi</a:t>
            </a:r>
            <a:r>
              <a:rPr lang="en-US" dirty="0"/>
              <a:t> — I shall speak; </a:t>
            </a:r>
            <a:r>
              <a:rPr lang="en-US" i="1" dirty="0">
                <a:hlinkClick r:id="rId8"/>
              </a:rPr>
              <a:t>jñānānām</a:t>
            </a:r>
            <a:r>
              <a:rPr lang="en-US" dirty="0"/>
              <a:t> — of all knowledge; </a:t>
            </a:r>
            <a:r>
              <a:rPr lang="en-US" i="1" dirty="0">
                <a:hlinkClick r:id="rId9"/>
              </a:rPr>
              <a:t>jñānam</a:t>
            </a:r>
            <a:r>
              <a:rPr lang="en-US" dirty="0"/>
              <a:t> — knowledge; </a:t>
            </a:r>
            <a:r>
              <a:rPr lang="en-US" i="1" dirty="0">
                <a:hlinkClick r:id="rId10"/>
              </a:rPr>
              <a:t>uttamam</a:t>
            </a:r>
            <a:r>
              <a:rPr lang="en-US" dirty="0"/>
              <a:t> — the supreme; </a:t>
            </a:r>
            <a:r>
              <a:rPr lang="en-US" i="1" dirty="0">
                <a:hlinkClick r:id="rId11"/>
              </a:rPr>
              <a:t>yat</a:t>
            </a:r>
            <a:r>
              <a:rPr lang="en-US" dirty="0"/>
              <a:t> — which; </a:t>
            </a:r>
            <a:r>
              <a:rPr lang="en-US" i="1" dirty="0">
                <a:hlinkClick r:id="rId12"/>
              </a:rPr>
              <a:t>jñātvā</a:t>
            </a:r>
            <a:r>
              <a:rPr lang="en-US" dirty="0"/>
              <a:t> — knowing; </a:t>
            </a:r>
            <a:r>
              <a:rPr lang="en-US" i="1" dirty="0">
                <a:hlinkClick r:id="rId13"/>
              </a:rPr>
              <a:t>munayaḥ</a:t>
            </a:r>
            <a:r>
              <a:rPr lang="en-US" dirty="0"/>
              <a:t> — the sages; </a:t>
            </a:r>
            <a:r>
              <a:rPr lang="en-US" i="1" dirty="0">
                <a:hlinkClick r:id="rId14"/>
              </a:rPr>
              <a:t>sarve</a:t>
            </a:r>
            <a:r>
              <a:rPr lang="en-US" dirty="0"/>
              <a:t> — all; </a:t>
            </a:r>
            <a:r>
              <a:rPr lang="en-US" i="1" dirty="0">
                <a:hlinkClick r:id="rId15"/>
              </a:rPr>
              <a:t>parām</a:t>
            </a:r>
            <a:r>
              <a:rPr lang="en-US" dirty="0"/>
              <a:t> — transcendental; </a:t>
            </a:r>
            <a:r>
              <a:rPr lang="en-US" i="1" dirty="0">
                <a:highlight>
                  <a:srgbClr val="FFFF00"/>
                </a:highlight>
                <a:hlinkClick r:id="rId16"/>
              </a:rPr>
              <a:t>siddhim</a:t>
            </a:r>
            <a:r>
              <a:rPr lang="en-US" dirty="0">
                <a:highlight>
                  <a:srgbClr val="FFFF00"/>
                </a:highlight>
              </a:rPr>
              <a:t> — perfection; </a:t>
            </a:r>
            <a:r>
              <a:rPr lang="en-US" i="1" dirty="0">
                <a:hlinkClick r:id="rId17"/>
              </a:rPr>
              <a:t>itaḥ</a:t>
            </a:r>
            <a:r>
              <a:rPr lang="en-US" dirty="0"/>
              <a:t> — from this world; </a:t>
            </a:r>
            <a:r>
              <a:rPr lang="en-US" i="1" dirty="0">
                <a:hlinkClick r:id="rId18"/>
              </a:rPr>
              <a:t>gatāḥ</a:t>
            </a:r>
            <a:r>
              <a:rPr lang="en-US" dirty="0"/>
              <a:t> — attained.</a:t>
            </a:r>
          </a:p>
          <a:p>
            <a:pPr marL="0" indent="0">
              <a:buNone/>
            </a:pPr>
            <a:r>
              <a:rPr lang="en-US" b="1" dirty="0"/>
              <a:t>The Supreme Personality of Godhead said: Again I shall declare to you this </a:t>
            </a:r>
            <a:r>
              <a:rPr lang="en-US" b="1" dirty="0">
                <a:highlight>
                  <a:srgbClr val="FFFF00"/>
                </a:highlight>
              </a:rPr>
              <a:t>supreme wisdom</a:t>
            </a:r>
            <a:r>
              <a:rPr lang="en-US" b="1" dirty="0"/>
              <a:t>, the </a:t>
            </a:r>
            <a:r>
              <a:rPr lang="en-US" b="1" dirty="0">
                <a:highlight>
                  <a:srgbClr val="FFFF00"/>
                </a:highlight>
              </a:rPr>
              <a:t>best of all knowledge</a:t>
            </a:r>
            <a:r>
              <a:rPr lang="en-US" b="1" dirty="0"/>
              <a:t>, knowing which all the sages have </a:t>
            </a:r>
            <a:r>
              <a:rPr lang="en-US" b="1" dirty="0">
                <a:highlight>
                  <a:srgbClr val="FFFF00"/>
                </a:highlight>
              </a:rPr>
              <a:t>attained the supreme perfection</a:t>
            </a:r>
            <a:r>
              <a:rPr lang="en-US" b="1" dirty="0"/>
              <a:t>.</a:t>
            </a:r>
          </a:p>
        </p:txBody>
      </p:sp>
    </p:spTree>
    <p:extLst>
      <p:ext uri="{BB962C8B-B14F-4D97-AF65-F5344CB8AC3E}">
        <p14:creationId xmlns:p14="http://schemas.microsoft.com/office/powerpoint/2010/main" val="401310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6A2E6-2A3A-1E45-ACF2-36ACF6770414}"/>
              </a:ext>
            </a:extLst>
          </p:cNvPr>
          <p:cNvSpPr>
            <a:spLocks noGrp="1"/>
          </p:cNvSpPr>
          <p:nvPr>
            <p:ph type="title"/>
          </p:nvPr>
        </p:nvSpPr>
        <p:spPr/>
        <p:txBody>
          <a:bodyPr/>
          <a:lstStyle/>
          <a:p>
            <a:r>
              <a:rPr lang="en-US" dirty="0"/>
              <a:t>BG 14.1 - P2+T4</a:t>
            </a:r>
          </a:p>
        </p:txBody>
      </p:sp>
      <p:sp>
        <p:nvSpPr>
          <p:cNvPr id="3" name="Content Placeholder 2">
            <a:extLst>
              <a:ext uri="{FF2B5EF4-FFF2-40B4-BE49-F238E27FC236}">
                <a16:creationId xmlns:a16="http://schemas.microsoft.com/office/drawing/2014/main" id="{E8267DF0-D287-CE4B-AB5A-970206241A4E}"/>
              </a:ext>
            </a:extLst>
          </p:cNvPr>
          <p:cNvSpPr>
            <a:spLocks noGrp="1"/>
          </p:cNvSpPr>
          <p:nvPr>
            <p:ph idx="1"/>
          </p:nvPr>
        </p:nvSpPr>
        <p:spPr/>
        <p:txBody>
          <a:bodyPr>
            <a:normAutofit/>
          </a:bodyPr>
          <a:lstStyle/>
          <a:p>
            <a:pPr marL="0" indent="0">
              <a:buNone/>
            </a:pPr>
            <a:r>
              <a:rPr lang="en-US" dirty="0"/>
              <a:t>P1: Lord is kindly again divulging a </a:t>
            </a:r>
            <a:r>
              <a:rPr lang="en-US" dirty="0">
                <a:highlight>
                  <a:srgbClr val="FFFF00"/>
                </a:highlight>
              </a:rPr>
              <a:t>supreme wisdom </a:t>
            </a:r>
          </a:p>
          <a:p>
            <a:pPr marL="0" indent="0">
              <a:buNone/>
            </a:pPr>
            <a:r>
              <a:rPr lang="en-US" dirty="0"/>
              <a:t>P2: Knowing this all sages in the past have </a:t>
            </a:r>
            <a:r>
              <a:rPr lang="en-US" dirty="0">
                <a:highlight>
                  <a:srgbClr val="FFFF00"/>
                </a:highlight>
              </a:rPr>
              <a:t>attained</a:t>
            </a:r>
            <a:r>
              <a:rPr lang="en-US" dirty="0"/>
              <a:t> supreme perfection   </a:t>
            </a:r>
          </a:p>
          <a:p>
            <a:pPr marL="0" indent="0">
              <a:buNone/>
            </a:pPr>
            <a:r>
              <a:rPr lang="en-US" dirty="0"/>
              <a:t>T1: In 13</a:t>
            </a:r>
            <a:r>
              <a:rPr lang="en-US" baseline="30000" dirty="0"/>
              <a:t>th</a:t>
            </a:r>
            <a:r>
              <a:rPr lang="en-US" dirty="0"/>
              <a:t> chapter it was explained that by humbly developing knowledge one may be possibly </a:t>
            </a:r>
            <a:r>
              <a:rPr lang="en-US" dirty="0">
                <a:highlight>
                  <a:srgbClr val="FFFF00"/>
                </a:highlight>
              </a:rPr>
              <a:t>freed</a:t>
            </a:r>
            <a:r>
              <a:rPr lang="en-US" dirty="0"/>
              <a:t> from </a:t>
            </a:r>
            <a:r>
              <a:rPr lang="en-US" dirty="0">
                <a:highlight>
                  <a:srgbClr val="FFFF00"/>
                </a:highlight>
              </a:rPr>
              <a:t>material nature</a:t>
            </a:r>
            <a:r>
              <a:rPr lang="en-US" dirty="0"/>
              <a:t>. Chapter 14 explains </a:t>
            </a:r>
            <a:r>
              <a:rPr lang="en-US" dirty="0">
                <a:highlight>
                  <a:srgbClr val="FFFF00"/>
                </a:highlight>
              </a:rPr>
              <a:t>what</a:t>
            </a:r>
            <a:r>
              <a:rPr lang="en-US" dirty="0"/>
              <a:t> is that material nature.</a:t>
            </a:r>
          </a:p>
          <a:p>
            <a:pPr marL="0" indent="0">
              <a:buNone/>
            </a:pPr>
            <a:r>
              <a:rPr lang="en-US" dirty="0"/>
              <a:t>T2: This knowledge is </a:t>
            </a:r>
            <a:r>
              <a:rPr lang="en-US" dirty="0">
                <a:highlight>
                  <a:srgbClr val="FFFF00"/>
                </a:highlight>
              </a:rPr>
              <a:t>far far better </a:t>
            </a:r>
            <a:r>
              <a:rPr lang="en-US" dirty="0"/>
              <a:t>than the knowledge attained so far</a:t>
            </a:r>
          </a:p>
          <a:p>
            <a:pPr marL="0" indent="0">
              <a:buNone/>
            </a:pPr>
            <a:r>
              <a:rPr lang="en-US" dirty="0"/>
              <a:t>T3: This chapter explains </a:t>
            </a:r>
            <a:r>
              <a:rPr lang="en-US" dirty="0">
                <a:highlight>
                  <a:srgbClr val="FFFF00"/>
                </a:highlight>
              </a:rPr>
              <a:t>what</a:t>
            </a:r>
            <a:r>
              <a:rPr lang="en-US" dirty="0"/>
              <a:t> they are, </a:t>
            </a:r>
            <a:r>
              <a:rPr lang="en-US" dirty="0">
                <a:highlight>
                  <a:srgbClr val="FFFF00"/>
                </a:highlight>
              </a:rPr>
              <a:t>how</a:t>
            </a:r>
            <a:r>
              <a:rPr lang="en-US" dirty="0"/>
              <a:t> they act/bind/give liberation</a:t>
            </a:r>
          </a:p>
          <a:p>
            <a:pPr marL="0" indent="0">
              <a:buNone/>
            </a:pPr>
            <a:r>
              <a:rPr lang="en-US" dirty="0"/>
              <a:t>T4: Due to the association of the modes we are </a:t>
            </a:r>
            <a:r>
              <a:rPr lang="en-US" dirty="0">
                <a:highlight>
                  <a:srgbClr val="FFFF00"/>
                </a:highlight>
              </a:rPr>
              <a:t>bound</a:t>
            </a:r>
          </a:p>
          <a:p>
            <a:pPr marL="0" indent="0">
              <a:buNone/>
            </a:pPr>
            <a:endParaRPr lang="en-US" dirty="0"/>
          </a:p>
        </p:txBody>
      </p:sp>
    </p:spTree>
    <p:extLst>
      <p:ext uri="{BB962C8B-B14F-4D97-AF65-F5344CB8AC3E}">
        <p14:creationId xmlns:p14="http://schemas.microsoft.com/office/powerpoint/2010/main" val="401229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BDA8A-F478-D64D-99D4-45896638DD3B}"/>
              </a:ext>
            </a:extLst>
          </p:cNvPr>
          <p:cNvSpPr>
            <a:spLocks noGrp="1"/>
          </p:cNvSpPr>
          <p:nvPr>
            <p:ph type="title"/>
          </p:nvPr>
        </p:nvSpPr>
        <p:spPr/>
        <p:txBody>
          <a:bodyPr/>
          <a:lstStyle/>
          <a:p>
            <a:r>
              <a:rPr lang="en-US" dirty="0"/>
              <a:t>BG Chapters</a:t>
            </a:r>
          </a:p>
        </p:txBody>
      </p:sp>
      <p:sp>
        <p:nvSpPr>
          <p:cNvPr id="3" name="Content Placeholder 2">
            <a:extLst>
              <a:ext uri="{FF2B5EF4-FFF2-40B4-BE49-F238E27FC236}">
                <a16:creationId xmlns:a16="http://schemas.microsoft.com/office/drawing/2014/main" id="{8A7E07C4-A860-474C-9A75-812F0A0F5172}"/>
              </a:ext>
            </a:extLst>
          </p:cNvPr>
          <p:cNvSpPr>
            <a:spLocks noGrp="1"/>
          </p:cNvSpPr>
          <p:nvPr>
            <p:ph idx="1"/>
          </p:nvPr>
        </p:nvSpPr>
        <p:spPr/>
        <p:txBody>
          <a:bodyPr>
            <a:normAutofit fontScale="77500" lnSpcReduction="20000"/>
          </a:bodyPr>
          <a:lstStyle/>
          <a:p>
            <a:r>
              <a:rPr lang="en-US" dirty="0"/>
              <a:t>[7.1]</a:t>
            </a:r>
            <a:r>
              <a:rPr lang="en-US" b="1" dirty="0"/>
              <a:t> The Supreme Personality of Godhead said: Now hear, O son of </a:t>
            </a:r>
            <a:r>
              <a:rPr lang="en-US" b="1" dirty="0" err="1"/>
              <a:t>Pṛthā</a:t>
            </a:r>
            <a:r>
              <a:rPr lang="en-US" b="1" dirty="0"/>
              <a:t>, how by practicing yoga in full consciousness of Me, with mind attached to Me, you can </a:t>
            </a:r>
            <a:r>
              <a:rPr lang="en-US" b="1" dirty="0">
                <a:highlight>
                  <a:srgbClr val="FFFF00"/>
                </a:highlight>
              </a:rPr>
              <a:t>know Me in full</a:t>
            </a:r>
            <a:r>
              <a:rPr lang="en-US" b="1" dirty="0"/>
              <a:t>, free from doubt.</a:t>
            </a:r>
          </a:p>
          <a:p>
            <a:r>
              <a:rPr lang="en-US" dirty="0"/>
              <a:t>[9.1]</a:t>
            </a:r>
            <a:r>
              <a:rPr lang="en-US" b="1" dirty="0"/>
              <a:t> The Supreme Personality of Godhead said: My dear Arjuna, because you are </a:t>
            </a:r>
            <a:r>
              <a:rPr lang="en-US" b="1" dirty="0">
                <a:highlight>
                  <a:srgbClr val="FFFF00"/>
                </a:highlight>
              </a:rPr>
              <a:t>never envious </a:t>
            </a:r>
            <a:r>
              <a:rPr lang="en-US" b="1" dirty="0"/>
              <a:t>of Me, I shall impart to you this most confidential knowledge and realization, knowing which you shall be relieved of the miseries of material existence.</a:t>
            </a:r>
            <a:endParaRPr lang="en-US" dirty="0"/>
          </a:p>
          <a:p>
            <a:r>
              <a:rPr lang="en-US" dirty="0"/>
              <a:t>[10.1] </a:t>
            </a:r>
            <a:r>
              <a:rPr lang="en-US" b="1" dirty="0"/>
              <a:t>The Supreme Personality of Godhead said: Listen again, O mighty-armed Arjuna. Because you are </a:t>
            </a:r>
            <a:r>
              <a:rPr lang="en-US" b="1" dirty="0">
                <a:highlight>
                  <a:srgbClr val="FFFF00"/>
                </a:highlight>
              </a:rPr>
              <a:t>My dear friend</a:t>
            </a:r>
            <a:r>
              <a:rPr lang="en-US" b="1" dirty="0"/>
              <a:t>, for your benefit I shall speak to you further, giving knowledge that is better than what I have already explained.</a:t>
            </a:r>
          </a:p>
          <a:p>
            <a:r>
              <a:rPr lang="en-US" dirty="0"/>
              <a:t>[13.1-2] </a:t>
            </a:r>
            <a:r>
              <a:rPr lang="en-US" b="1" dirty="0"/>
              <a:t>Arjuna said: O my dear </a:t>
            </a:r>
            <a:r>
              <a:rPr lang="en-US" b="1" dirty="0" err="1"/>
              <a:t>Kṛṣṇa</a:t>
            </a:r>
            <a:r>
              <a:rPr lang="en-US" b="1" dirty="0"/>
              <a:t>, I wish to know about </a:t>
            </a:r>
            <a:r>
              <a:rPr lang="en-US" b="1" dirty="0" err="1"/>
              <a:t>prakṛti</a:t>
            </a:r>
            <a:r>
              <a:rPr lang="en-US" b="1" dirty="0"/>
              <a:t> [nature], </a:t>
            </a:r>
            <a:r>
              <a:rPr lang="en-US" b="1" dirty="0" err="1"/>
              <a:t>puruṣa</a:t>
            </a:r>
            <a:r>
              <a:rPr lang="en-US" b="1" dirty="0"/>
              <a:t> [the enjoyer], and the field and the knower of the field, and of knowledge and the object of knowledge. The Supreme Personality of Godhead said: This </a:t>
            </a:r>
            <a:r>
              <a:rPr lang="en-US" b="1" dirty="0">
                <a:highlight>
                  <a:srgbClr val="FFFF00"/>
                </a:highlight>
              </a:rPr>
              <a:t>body</a:t>
            </a:r>
            <a:r>
              <a:rPr lang="en-US" b="1" dirty="0"/>
              <a:t>, O son of </a:t>
            </a:r>
            <a:r>
              <a:rPr lang="en-US" b="1" dirty="0" err="1"/>
              <a:t>Kuntī</a:t>
            </a:r>
            <a:r>
              <a:rPr lang="en-US" b="1" dirty="0"/>
              <a:t>, is called the </a:t>
            </a:r>
            <a:r>
              <a:rPr lang="en-US" b="1" dirty="0">
                <a:highlight>
                  <a:srgbClr val="FFFF00"/>
                </a:highlight>
              </a:rPr>
              <a:t>field</a:t>
            </a:r>
            <a:r>
              <a:rPr lang="en-US" b="1" dirty="0"/>
              <a:t>, and one who </a:t>
            </a:r>
            <a:r>
              <a:rPr lang="en-US" b="1" dirty="0">
                <a:highlight>
                  <a:srgbClr val="FFFF00"/>
                </a:highlight>
              </a:rPr>
              <a:t>knows this body </a:t>
            </a:r>
            <a:r>
              <a:rPr lang="en-US" b="1" dirty="0"/>
              <a:t>is called the </a:t>
            </a:r>
            <a:r>
              <a:rPr lang="en-US" b="1" dirty="0">
                <a:highlight>
                  <a:srgbClr val="FFFF00"/>
                </a:highlight>
              </a:rPr>
              <a:t>knower</a:t>
            </a:r>
            <a:r>
              <a:rPr lang="en-US" b="1" dirty="0"/>
              <a:t> of the field.</a:t>
            </a:r>
            <a:br>
              <a:rPr lang="en-US" dirty="0"/>
            </a:br>
            <a:endParaRPr lang="en-US" dirty="0"/>
          </a:p>
          <a:p>
            <a:endParaRPr lang="en-US" dirty="0"/>
          </a:p>
          <a:p>
            <a:endParaRPr lang="en-US" dirty="0"/>
          </a:p>
        </p:txBody>
      </p:sp>
    </p:spTree>
    <p:extLst>
      <p:ext uri="{BB962C8B-B14F-4D97-AF65-F5344CB8AC3E}">
        <p14:creationId xmlns:p14="http://schemas.microsoft.com/office/powerpoint/2010/main" val="347044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5840</TotalTime>
  <Words>2880</Words>
  <Application>Microsoft Macintosh PowerPoint</Application>
  <PresentationFormat>Widescreen</PresentationFormat>
  <Paragraphs>199</Paragraphs>
  <Slides>27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Tw Cen MT</vt:lpstr>
      <vt:lpstr>Office Theme</vt:lpstr>
      <vt:lpstr>The Three Modes of Material Nature  Chapter 14</vt:lpstr>
      <vt:lpstr>Connecting Verse - BG 13.22</vt:lpstr>
      <vt:lpstr>Two birds in a tree</vt:lpstr>
      <vt:lpstr>Connecting verse SB 1.2.33</vt:lpstr>
      <vt:lpstr>BG 14 : Transcending Material Nature</vt:lpstr>
      <vt:lpstr>BG 14.1-4</vt:lpstr>
      <vt:lpstr>BG 14.1: The Best of Knowledge</vt:lpstr>
      <vt:lpstr>BG 14.1 - P2+T4</vt:lpstr>
      <vt:lpstr>BG Chapters</vt:lpstr>
      <vt:lpstr>BG 14.2: Attaining Transcendental Nature</vt:lpstr>
      <vt:lpstr>BG 14.2 - P2+T4</vt:lpstr>
      <vt:lpstr>BG 14.3: Source of Birth </vt:lpstr>
      <vt:lpstr>BG 14.3 - P2+T4</vt:lpstr>
      <vt:lpstr>BG 14.4: Seeding giving Father</vt:lpstr>
      <vt:lpstr>BG 14.4 - P2+T4</vt:lpstr>
      <vt:lpstr>Quiz#1</vt:lpstr>
      <vt:lpstr>Quiz#2</vt:lpstr>
      <vt:lpstr>Quiz#3</vt:lpstr>
      <vt:lpstr>Connecting Verses</vt:lpstr>
      <vt:lpstr>SP Lecture </vt:lpstr>
      <vt:lpstr>SP Lecture </vt:lpstr>
      <vt:lpstr>SP Lecture </vt:lpstr>
      <vt:lpstr>We are soul with a human body</vt:lpstr>
      <vt:lpstr>Maharaj Parikshit hears Krishna Katha </vt:lpstr>
      <vt:lpstr>Lessons from History</vt:lpstr>
      <vt:lpstr>Sant Sakhu Bai</vt:lpstr>
      <vt:lpstr>Take Home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Nature, the Enjoyer and Consciousness  Chapter 13</dc:title>
  <dc:creator>Prasad, Manoj K</dc:creator>
  <cp:lastModifiedBy>Prasad, Manoj K</cp:lastModifiedBy>
  <cp:revision>94</cp:revision>
  <dcterms:created xsi:type="dcterms:W3CDTF">2021-02-03T00:09:29Z</dcterms:created>
  <dcterms:modified xsi:type="dcterms:W3CDTF">2021-05-28T01:49:35Z</dcterms:modified>
</cp:coreProperties>
</file>