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84" r:id="rId3"/>
    <p:sldId id="303" r:id="rId4"/>
    <p:sldId id="295" r:id="rId5"/>
    <p:sldId id="304" r:id="rId6"/>
    <p:sldId id="297" r:id="rId7"/>
    <p:sldId id="305" r:id="rId8"/>
    <p:sldId id="306" r:id="rId9"/>
    <p:sldId id="307" r:id="rId10"/>
    <p:sldId id="298" r:id="rId11"/>
    <p:sldId id="308" r:id="rId12"/>
    <p:sldId id="299" r:id="rId13"/>
    <p:sldId id="309" r:id="rId14"/>
    <p:sldId id="296" r:id="rId15"/>
    <p:sldId id="313" r:id="rId16"/>
    <p:sldId id="300" r:id="rId17"/>
    <p:sldId id="302" r:id="rId18"/>
    <p:sldId id="311" r:id="rId19"/>
    <p:sldId id="261" r:id="rId20"/>
    <p:sldId id="265" r:id="rId21"/>
    <p:sldId id="310" r:id="rId22"/>
    <p:sldId id="312" r:id="rId23"/>
    <p:sldId id="314" r:id="rId24"/>
    <p:sldId id="290" r:id="rId25"/>
    <p:sldId id="401" r:id="rId26"/>
    <p:sldId id="315" r:id="rId27"/>
    <p:sldId id="316" r:id="rId28"/>
    <p:sldId id="363" r:id="rId29"/>
    <p:sldId id="365" r:id="rId30"/>
    <p:sldId id="366"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3"/>
    <p:restoredTop sz="82517"/>
  </p:normalViewPr>
  <p:slideViewPr>
    <p:cSldViewPr snapToGrid="0" snapToObjects="1">
      <p:cViewPr varScale="1">
        <p:scale>
          <a:sx n="148" d="100"/>
          <a:sy n="148"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E8FBC-9090-3E44-A6FB-46AFED156BA8}"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B451B-0887-2E4A-8E50-9E896E728EA0}" type="slidenum">
              <a:rPr lang="en-US" smtClean="0"/>
              <a:t>‹#›</a:t>
            </a:fld>
            <a:endParaRPr lang="en-US"/>
          </a:p>
        </p:txBody>
      </p:sp>
    </p:spTree>
    <p:extLst>
      <p:ext uri="{BB962C8B-B14F-4D97-AF65-F5344CB8AC3E}">
        <p14:creationId xmlns:p14="http://schemas.microsoft.com/office/powerpoint/2010/main" val="31438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 1.2.33 : </a:t>
            </a:r>
            <a:r>
              <a:rPr lang="en-US" sz="1200" b="1"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Supersoul</a:t>
            </a:r>
            <a:r>
              <a:rPr lang="en-US" sz="1200" b="1" i="0" kern="1200" dirty="0">
                <a:solidFill>
                  <a:schemeClr val="tx1"/>
                </a:solidFill>
                <a:effectLst/>
                <a:latin typeface="+mn-lt"/>
                <a:ea typeface="+mn-ea"/>
                <a:cs typeface="+mn-cs"/>
              </a:rPr>
              <a:t> enters into the bodies of the created beings, who are influenced by the modes of material nature, and causes them to enjoy the effects of these by the subtle mind</a:t>
            </a:r>
          </a:p>
          <a:p>
            <a:endParaRPr lang="en-US" dirty="0"/>
          </a:p>
        </p:txBody>
      </p:sp>
      <p:sp>
        <p:nvSpPr>
          <p:cNvPr id="4" name="Slide Number Placeholder 3"/>
          <p:cNvSpPr>
            <a:spLocks noGrp="1"/>
          </p:cNvSpPr>
          <p:nvPr>
            <p:ph type="sldNum" sz="quarter" idx="5"/>
          </p:nvPr>
        </p:nvSpPr>
        <p:spPr/>
        <p:txBody>
          <a:bodyPr/>
          <a:lstStyle/>
          <a:p>
            <a:fld id="{DE4B451B-0887-2E4A-8E50-9E896E728EA0}" type="slidenum">
              <a:rPr lang="en-US" smtClean="0"/>
              <a:t>24</a:t>
            </a:fld>
            <a:endParaRPr lang="en-US"/>
          </a:p>
        </p:txBody>
      </p:sp>
    </p:spTree>
    <p:extLst>
      <p:ext uri="{BB962C8B-B14F-4D97-AF65-F5344CB8AC3E}">
        <p14:creationId xmlns:p14="http://schemas.microsoft.com/office/powerpoint/2010/main" val="407427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B451B-0887-2E4A-8E50-9E896E728EA0}" type="slidenum">
              <a:rPr lang="en-US" smtClean="0"/>
              <a:t>27</a:t>
            </a:fld>
            <a:endParaRPr lang="en-US"/>
          </a:p>
        </p:txBody>
      </p:sp>
    </p:spTree>
    <p:extLst>
      <p:ext uri="{BB962C8B-B14F-4D97-AF65-F5344CB8AC3E}">
        <p14:creationId xmlns:p14="http://schemas.microsoft.com/office/powerpoint/2010/main" val="425666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C102-8CAE-D94E-9189-EF502ACF2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7AE51-03B9-8049-ABC0-236A04492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D8858-DC82-FD43-BCD8-519E0A6BB67D}"/>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26157ED2-2270-414A-AE58-BC9D040DD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875A-2974-274F-8AA6-94DC153844B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7223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B6E-E6A8-2140-9CC0-FBA8E7684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D074-DB1D-7B4D-8C03-8DDFA271B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79BAD-1C90-F34A-8865-6F5914C8557F}"/>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AED4E7FB-8940-DC4C-94D9-B491D090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B6AC-C47E-6146-801C-168B96087B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82968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A2364-5065-7C40-B30F-297339D73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74320-D8B2-F14D-8645-C3E53A18E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172CA-95EA-294A-A64D-89F10D5C71EF}"/>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0EE8A6A2-679B-C04F-9654-3098F33FC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68A3E-1B80-2843-8F78-808ECBE6B8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72381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F54F-21E1-DF4E-98C7-68F438BD8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BDC6D-2518-444B-9F6B-38EB59594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DA098-829C-1D45-BB3E-810054DE3180}"/>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F8E91B6E-C4A0-464E-A8D0-1150B4DBD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715C-2FD4-254A-85FA-643A4DBCD759}"/>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6772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4F2-F4A6-D64F-A7AB-83074C474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83C0E-4581-CA4E-8E6C-6279EC4A3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590AF-6EB6-7B49-B7EF-9E59A916FA54}"/>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8B6F4E4D-EC9F-7D42-A115-787076DD1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33406-16B2-4B48-9B54-1DFE0D18C97D}"/>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49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F59-2C26-594D-A1AD-0B12CBBF5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193E7-08E2-5441-861B-8A084F687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B199B-F78C-2D4D-B1E5-697E4D439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56036-A8A4-5E44-BB01-0B6BE3CC4B22}"/>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6" name="Footer Placeholder 5">
            <a:extLst>
              <a:ext uri="{FF2B5EF4-FFF2-40B4-BE49-F238E27FC236}">
                <a16:creationId xmlns:a16="http://schemas.microsoft.com/office/drawing/2014/main" id="{12659AE6-0989-1D4B-85F8-99EC4D2BD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DDBEA-B093-6842-991A-D86430A163E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31318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D9A-2C14-CD48-AA8E-AEDDA4C7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3CCE4-4BBD-A04E-90E9-FD50FBC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B081-5675-A043-B62D-57A979201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98AB7-6BE7-1C43-90A8-1EE2FB6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E6500-E4AB-D641-9640-B5C37B50A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1E7FD-CF9A-4447-921F-2AB7242DC288}"/>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8" name="Footer Placeholder 7">
            <a:extLst>
              <a:ext uri="{FF2B5EF4-FFF2-40B4-BE49-F238E27FC236}">
                <a16:creationId xmlns:a16="http://schemas.microsoft.com/office/drawing/2014/main" id="{CBE265BE-0F85-BC48-B468-23B0256D2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DEBA3-FC2A-3646-A7BF-66B7E5E2E5AC}"/>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1345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85AB-8229-9C48-8718-57FF11BC20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54899-9384-704D-BDD1-790F2FBE145A}"/>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4" name="Footer Placeholder 3">
            <a:extLst>
              <a:ext uri="{FF2B5EF4-FFF2-40B4-BE49-F238E27FC236}">
                <a16:creationId xmlns:a16="http://schemas.microsoft.com/office/drawing/2014/main" id="{92AC35A1-4612-384D-986C-AE71AA30B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A9F8C-6FEB-3E40-AD31-3DB1BF7A564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0506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B1627-FDFA-9E48-B3EF-88F881F9F1FA}"/>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3" name="Footer Placeholder 2">
            <a:extLst>
              <a:ext uri="{FF2B5EF4-FFF2-40B4-BE49-F238E27FC236}">
                <a16:creationId xmlns:a16="http://schemas.microsoft.com/office/drawing/2014/main" id="{E6EE5EA0-86FF-6D42-821D-E8FCE1A6B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9B5A7-02CB-4641-96D0-447192A629BF}"/>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96575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9AB7-84BC-9848-A46B-159C3D21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93486-4270-F349-B271-12AB953B3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B2775-6ADE-9C43-98A2-01C65A1F8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9372E-A5FC-734C-BCA1-87CE600F7344}"/>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6" name="Footer Placeholder 5">
            <a:extLst>
              <a:ext uri="{FF2B5EF4-FFF2-40B4-BE49-F238E27FC236}">
                <a16:creationId xmlns:a16="http://schemas.microsoft.com/office/drawing/2014/main" id="{DCBCE260-D36D-9A4E-99F3-30E70D8D9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11DDF-EFC0-6B49-8406-20EC55306288}"/>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8167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328F-7D44-3F48-B6AD-DFD73F21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6645A-56FB-A94B-965E-7BB022A46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CA1A9-0DC6-644E-9FD0-F810471A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03876-4BDE-B745-B8EA-8914CC3583FA}"/>
              </a:ext>
            </a:extLst>
          </p:cNvPr>
          <p:cNvSpPr>
            <a:spLocks noGrp="1"/>
          </p:cNvSpPr>
          <p:nvPr>
            <p:ph type="dt" sz="half" idx="10"/>
          </p:nvPr>
        </p:nvSpPr>
        <p:spPr/>
        <p:txBody>
          <a:bodyPr/>
          <a:lstStyle/>
          <a:p>
            <a:fld id="{452613F9-5559-4E45-B0D5-40A192769A77}" type="datetimeFigureOut">
              <a:rPr lang="en-US" smtClean="0"/>
              <a:t>5/27/21</a:t>
            </a:fld>
            <a:endParaRPr lang="en-US"/>
          </a:p>
        </p:txBody>
      </p:sp>
      <p:sp>
        <p:nvSpPr>
          <p:cNvPr id="6" name="Footer Placeholder 5">
            <a:extLst>
              <a:ext uri="{FF2B5EF4-FFF2-40B4-BE49-F238E27FC236}">
                <a16:creationId xmlns:a16="http://schemas.microsoft.com/office/drawing/2014/main" id="{255EB9B8-D9E2-5D43-9EB8-43B126DCA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A2045-184A-2347-BC56-0C7EC3CE07F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82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C7B1-57DA-6540-B1E6-CB13896B9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C2ED6-538A-3642-B51A-06ABEABC5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AC4C6-134B-0345-A347-0E38A4C92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613F9-5559-4E45-B0D5-40A192769A77}" type="datetimeFigureOut">
              <a:rPr lang="en-US" smtClean="0"/>
              <a:t>5/27/21</a:t>
            </a:fld>
            <a:endParaRPr lang="en-US"/>
          </a:p>
        </p:txBody>
      </p:sp>
      <p:sp>
        <p:nvSpPr>
          <p:cNvPr id="5" name="Footer Placeholder 4">
            <a:extLst>
              <a:ext uri="{FF2B5EF4-FFF2-40B4-BE49-F238E27FC236}">
                <a16:creationId xmlns:a16="http://schemas.microsoft.com/office/drawing/2014/main" id="{3D4AC87B-7EFA-B144-9438-9DD8572D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D83C-D180-3545-A20D-1C4629A88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D6AE-91C4-FD40-893E-D04ED85CC1BE}" type="slidenum">
              <a:rPr lang="en-US" smtClean="0"/>
              <a:t>‹#›</a:t>
            </a:fld>
            <a:endParaRPr lang="en-US"/>
          </a:p>
        </p:txBody>
      </p:sp>
    </p:spTree>
    <p:extLst>
      <p:ext uri="{BB962C8B-B14F-4D97-AF65-F5344CB8AC3E}">
        <p14:creationId xmlns:p14="http://schemas.microsoft.com/office/powerpoint/2010/main" val="334682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vedabase.io/en/search/synonyms/?original=a%C5%9Bma" TargetMode="External"/><Relationship Id="rId13" Type="http://schemas.openxmlformats.org/officeDocument/2006/relationships/hyperlink" Target="https://vedabase.io/en/search/synonyms/?original=dh%C4%ABra%E1%B8%A5" TargetMode="External"/><Relationship Id="rId3" Type="http://schemas.openxmlformats.org/officeDocument/2006/relationships/hyperlink" Target="https://vedabase.io/en/search/synonyms/?original=du%E1%B8%A5kha" TargetMode="External"/><Relationship Id="rId7" Type="http://schemas.openxmlformats.org/officeDocument/2006/relationships/hyperlink" Target="https://vedabase.io/en/search/synonyms/?original=lo%E1%B9%A3%E1%B9%ADa" TargetMode="External"/><Relationship Id="rId12" Type="http://schemas.openxmlformats.org/officeDocument/2006/relationships/hyperlink" Target="https://vedabase.io/en/search/synonyms/?original=apriya%E1%B8%A5" TargetMode="External"/><Relationship Id="rId2" Type="http://schemas.openxmlformats.org/officeDocument/2006/relationships/hyperlink" Target="https://vedabase.io/en/search/synonyms/?original=sama" TargetMode="External"/><Relationship Id="rId16" Type="http://schemas.openxmlformats.org/officeDocument/2006/relationships/hyperlink" Target="https://vedabase.io/en/search/synonyms/?original=sa%E1%B9%81stuti%E1%B8%A5"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stha%E1%B8%A5" TargetMode="External"/><Relationship Id="rId11" Type="http://schemas.openxmlformats.org/officeDocument/2006/relationships/hyperlink" Target="https://vedabase.io/en/search/synonyms/?original=priya" TargetMode="External"/><Relationship Id="rId5" Type="http://schemas.openxmlformats.org/officeDocument/2006/relationships/hyperlink" Target="https://vedabase.io/en/search/synonyms/?original=sva" TargetMode="External"/><Relationship Id="rId15" Type="http://schemas.openxmlformats.org/officeDocument/2006/relationships/hyperlink" Target="https://vedabase.io/en/search/synonyms/?original=%C4%81tma" TargetMode="External"/><Relationship Id="rId10" Type="http://schemas.openxmlformats.org/officeDocument/2006/relationships/hyperlink" Target="https://vedabase.io/en/search/synonyms/?original=tulya" TargetMode="External"/><Relationship Id="rId4" Type="http://schemas.openxmlformats.org/officeDocument/2006/relationships/hyperlink" Target="https://vedabase.io/en/search/synonyms/?original=sukha%E1%B8%A5" TargetMode="External"/><Relationship Id="rId9" Type="http://schemas.openxmlformats.org/officeDocument/2006/relationships/hyperlink" Target="https://vedabase.io/en/search/synonyms/?original=k%C4%81%C3%B1cana%E1%B8%A5" TargetMode="External"/><Relationship Id="rId14" Type="http://schemas.openxmlformats.org/officeDocument/2006/relationships/hyperlink" Target="https://vedabase.io/en/search/synonyms/?original=nind%C4%81"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vedabase.io/en/search/synonyms/?original=%C4%81rambha" TargetMode="External"/><Relationship Id="rId13" Type="http://schemas.openxmlformats.org/officeDocument/2006/relationships/hyperlink" Target="https://vedabase.io/en/search/synonyms/?original=ucyate" TargetMode="External"/><Relationship Id="rId3" Type="http://schemas.openxmlformats.org/officeDocument/2006/relationships/hyperlink" Target="https://vedabase.io/en/search/synonyms/?original=tulya%E1%B8%A5" TargetMode="External"/><Relationship Id="rId7" Type="http://schemas.openxmlformats.org/officeDocument/2006/relationships/hyperlink" Target="https://vedabase.io/en/search/synonyms/?original=sarva" TargetMode="External"/><Relationship Id="rId12" Type="http://schemas.openxmlformats.org/officeDocument/2006/relationships/hyperlink" Target="https://vedabase.io/en/search/synonyms/?original=sa%E1%B8%A5" TargetMode="External"/><Relationship Id="rId2" Type="http://schemas.openxmlformats.org/officeDocument/2006/relationships/hyperlink" Target="https://vedabase.io/en/search/synonyms/?original=apam%C4%81nayo%E1%B8%A5"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pak%E1%B9%A3ayo%E1%B8%A5" TargetMode="External"/><Relationship Id="rId11" Type="http://schemas.openxmlformats.org/officeDocument/2006/relationships/hyperlink" Target="https://vedabase.io/en/search/synonyms/?original=at%C4%ABta%E1%B8%A5" TargetMode="External"/><Relationship Id="rId5" Type="http://schemas.openxmlformats.org/officeDocument/2006/relationships/hyperlink" Target="https://vedabase.io/en/search/synonyms/?original=ari" TargetMode="External"/><Relationship Id="rId10" Type="http://schemas.openxmlformats.org/officeDocument/2006/relationships/hyperlink" Target="https://vedabase.io/en/search/synonyms/?original=gu%E1%B9%87a" TargetMode="External"/><Relationship Id="rId4" Type="http://schemas.openxmlformats.org/officeDocument/2006/relationships/hyperlink" Target="https://vedabase.io/en/search/synonyms/?original=mitra" TargetMode="External"/><Relationship Id="rId9" Type="http://schemas.openxmlformats.org/officeDocument/2006/relationships/hyperlink" Target="https://vedabase.io/en/search/synonyms/?original=parity%C4%81g%C4%AB"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vedabase.io/en/library/bg/12/15/" TargetMode="External"/><Relationship Id="rId2" Type="http://schemas.openxmlformats.org/officeDocument/2006/relationships/hyperlink" Target="https://vedabase.io/en/library/bg/12/13-14/" TargetMode="External"/><Relationship Id="rId1" Type="http://schemas.openxmlformats.org/officeDocument/2006/relationships/slideLayout" Target="../slideLayouts/slideLayout2.xml"/><Relationship Id="rId6" Type="http://schemas.openxmlformats.org/officeDocument/2006/relationships/hyperlink" Target="https://vedabase.io/en/library/bg/12/18-19/" TargetMode="External"/><Relationship Id="rId5" Type="http://schemas.openxmlformats.org/officeDocument/2006/relationships/hyperlink" Target="https://vedabase.io/en/library/bg/12/17/" TargetMode="External"/><Relationship Id="rId4" Type="http://schemas.openxmlformats.org/officeDocument/2006/relationships/hyperlink" Target="https://vedabase.io/en/library/bg/12/1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vedabase.io/en/library/sb/11/25/advanced-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rabhupadavani.org/transcriptions/731015bgb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vedabase.io/en/search/synonyms/?original=labhyate" TargetMode="External"/><Relationship Id="rId13" Type="http://schemas.openxmlformats.org/officeDocument/2006/relationships/hyperlink" Target="https://vedabase.io/en/search/synonyms/?original=tat" TargetMode="External"/><Relationship Id="rId18" Type="http://schemas.openxmlformats.org/officeDocument/2006/relationships/hyperlink" Target="https://vedabase.io/en/search/synonyms/?original=sarvatra" TargetMode="External"/><Relationship Id="rId3" Type="http://schemas.openxmlformats.org/officeDocument/2006/relationships/hyperlink" Target="https://vedabase.io/en/search/synonyms/?original=eva" TargetMode="External"/><Relationship Id="rId7" Type="http://schemas.openxmlformats.org/officeDocument/2006/relationships/hyperlink" Target="https://vedabase.io/en/search/synonyms/?original=na" TargetMode="External"/><Relationship Id="rId12" Type="http://schemas.openxmlformats.org/officeDocument/2006/relationships/hyperlink" Target="https://vedabase.io/en/search/synonyms/?original=adha%E1%B8%A5" TargetMode="External"/><Relationship Id="rId17" Type="http://schemas.openxmlformats.org/officeDocument/2006/relationships/hyperlink" Target="https://vedabase.io/en/search/synonyms/?original=k%C4%81lena" TargetMode="External"/><Relationship Id="rId2" Type="http://schemas.openxmlformats.org/officeDocument/2006/relationships/hyperlink" Target="https://vedabase.io/en/search/synonyms/?original=tasya" TargetMode="External"/><Relationship Id="rId16" Type="http://schemas.openxmlformats.org/officeDocument/2006/relationships/hyperlink" Target="https://vedabase.io/en/search/synonyms/?original=sukham" TargetMode="External"/><Relationship Id="rId20" Type="http://schemas.openxmlformats.org/officeDocument/2006/relationships/hyperlink" Target="https://vedabase.io/en/search/synonyms/?original=ra%E1%B9%81has%C4%81"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kovida%E1%B8%A5" TargetMode="External"/><Relationship Id="rId11" Type="http://schemas.openxmlformats.org/officeDocument/2006/relationships/hyperlink" Target="https://vedabase.io/en/search/synonyms/?original=upari" TargetMode="External"/><Relationship Id="rId5" Type="http://schemas.openxmlformats.org/officeDocument/2006/relationships/hyperlink" Target="https://vedabase.io/en/search/synonyms/?original=prayateta" TargetMode="External"/><Relationship Id="rId15" Type="http://schemas.openxmlformats.org/officeDocument/2006/relationships/hyperlink" Target="https://vedabase.io/en/search/synonyms/?original=anyata%E1%B8%A5" TargetMode="External"/><Relationship Id="rId10" Type="http://schemas.openxmlformats.org/officeDocument/2006/relationships/hyperlink" Target="https://vedabase.io/en/search/synonyms/?original=bhramat%C4%81m" TargetMode="External"/><Relationship Id="rId19" Type="http://schemas.openxmlformats.org/officeDocument/2006/relationships/hyperlink" Target="https://vedabase.io/en/search/synonyms/?original=gabh%C4%ABra" TargetMode="External"/><Relationship Id="rId4" Type="http://schemas.openxmlformats.org/officeDocument/2006/relationships/hyperlink" Target="https://vedabase.io/en/search/synonyms/?original=heto%E1%B8%A5" TargetMode="External"/><Relationship Id="rId9" Type="http://schemas.openxmlformats.org/officeDocument/2006/relationships/hyperlink" Target="https://vedabase.io/en/search/synonyms/?original=yat" TargetMode="External"/><Relationship Id="rId14" Type="http://schemas.openxmlformats.org/officeDocument/2006/relationships/hyperlink" Target="https://vedabase.io/en/search/synonyms/?original=du%E1%B8%A5khava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vedabase.io/en/search/synonyms/?original=moham" TargetMode="External"/><Relationship Id="rId13" Type="http://schemas.openxmlformats.org/officeDocument/2006/relationships/hyperlink" Target="https://vedabase.io/en/search/synonyms/?original=samprav%E1%B9%9Btt%C4%81ni" TargetMode="External"/><Relationship Id="rId3" Type="http://schemas.openxmlformats.org/officeDocument/2006/relationships/hyperlink" Target="https://vedabase.io/en/search/synonyms/?original=bhagav%C4%81n" TargetMode="External"/><Relationship Id="rId7" Type="http://schemas.openxmlformats.org/officeDocument/2006/relationships/hyperlink" Target="https://vedabase.io/en/search/synonyms/?original=prav%E1%B9%9Bttim" TargetMode="External"/><Relationship Id="rId12" Type="http://schemas.openxmlformats.org/officeDocument/2006/relationships/hyperlink" Target="https://vedabase.io/en/search/synonyms/?original=dve%E1%B9%A3%E1%B9%ADi" TargetMode="External"/><Relationship Id="rId2" Type="http://schemas.openxmlformats.org/officeDocument/2006/relationships/hyperlink" Target="https://vedabase.io/en/search/synonyms/?original=%C5%9Br%C4%AB"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ca" TargetMode="External"/><Relationship Id="rId11" Type="http://schemas.openxmlformats.org/officeDocument/2006/relationships/hyperlink" Target="https://vedabase.io/en/search/synonyms/?original=na" TargetMode="External"/><Relationship Id="rId5" Type="http://schemas.openxmlformats.org/officeDocument/2006/relationships/hyperlink" Target="https://vedabase.io/en/search/synonyms/?original=prak%C4%81%C5%9Bam" TargetMode="External"/><Relationship Id="rId15" Type="http://schemas.openxmlformats.org/officeDocument/2006/relationships/hyperlink" Target="https://vedabase.io/en/search/synonyms/?original=k%C4%81%E1%B9%85k%E1%B9%A3ati" TargetMode="External"/><Relationship Id="rId10" Type="http://schemas.openxmlformats.org/officeDocument/2006/relationships/hyperlink" Target="https://vedabase.io/en/search/synonyms/?original=p%C4%81%E1%B9%87%E1%B8%8Dava" TargetMode="External"/><Relationship Id="rId4" Type="http://schemas.openxmlformats.org/officeDocument/2006/relationships/hyperlink" Target="https://vedabase.io/en/search/synonyms/?original=uv%C4%81ca" TargetMode="External"/><Relationship Id="rId9" Type="http://schemas.openxmlformats.org/officeDocument/2006/relationships/hyperlink" Target="https://vedabase.io/en/search/synonyms/?original=eva" TargetMode="External"/><Relationship Id="rId14" Type="http://schemas.openxmlformats.org/officeDocument/2006/relationships/hyperlink" Target="https://vedabase.io/en/search/synonyms/?original=niv%E1%B9%9Btt%C4%81n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vedabase.io/en/search/synonyms/?original=vic%C4%81lyate" TargetMode="External"/><Relationship Id="rId13" Type="http://schemas.openxmlformats.org/officeDocument/2006/relationships/hyperlink" Target="https://vedabase.io/en/search/synonyms/?original=avati%E1%B9%A3%E1%B9%ADhati" TargetMode="External"/><Relationship Id="rId3" Type="http://schemas.openxmlformats.org/officeDocument/2006/relationships/hyperlink" Target="https://vedabase.io/en/search/synonyms/?original=vat" TargetMode="External"/><Relationship Id="rId7" Type="http://schemas.openxmlformats.org/officeDocument/2006/relationships/hyperlink" Target="https://vedabase.io/en/search/synonyms/?original=na" TargetMode="External"/><Relationship Id="rId12" Type="http://schemas.openxmlformats.org/officeDocument/2006/relationships/hyperlink" Target="https://vedabase.io/en/search/synonyms/?original=evam" TargetMode="External"/><Relationship Id="rId2" Type="http://schemas.openxmlformats.org/officeDocument/2006/relationships/hyperlink" Target="https://vedabase.io/en/search/synonyms/?original=ud%C4%81s%C4%ABna"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ya%E1%B8%A5" TargetMode="External"/><Relationship Id="rId11" Type="http://schemas.openxmlformats.org/officeDocument/2006/relationships/hyperlink" Target="https://vedabase.io/en/search/synonyms/?original=iti" TargetMode="External"/><Relationship Id="rId5" Type="http://schemas.openxmlformats.org/officeDocument/2006/relationships/hyperlink" Target="https://vedabase.io/en/search/synonyms/?original=gu%E1%B9%87ai%E1%B8%A5" TargetMode="External"/><Relationship Id="rId10" Type="http://schemas.openxmlformats.org/officeDocument/2006/relationships/hyperlink" Target="https://vedabase.io/en/search/synonyms/?original=vartante" TargetMode="External"/><Relationship Id="rId4" Type="http://schemas.openxmlformats.org/officeDocument/2006/relationships/hyperlink" Target="https://vedabase.io/en/search/synonyms/?original=%C4%81s%C4%ABna%E1%B8%A5" TargetMode="External"/><Relationship Id="rId9" Type="http://schemas.openxmlformats.org/officeDocument/2006/relationships/hyperlink" Target="https://vedabase.io/en/search/synonyms/?original=gu%E1%B9%87%C4%81%E1%B8%A5" TargetMode="External"/><Relationship Id="rId14" Type="http://schemas.openxmlformats.org/officeDocument/2006/relationships/hyperlink" Target="https://vedabase.io/en/search/synonyms/?original=i%E1%B9%85gat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198">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hino smin yatha dehe kaumaram yauvanam jara (Bg 2.13) 1966.03.11 NY by  Vaishnava Das Nrs on SoundCloud - Hear the world's sounds">
            <a:extLst>
              <a:ext uri="{FF2B5EF4-FFF2-40B4-BE49-F238E27FC236}">
                <a16:creationId xmlns:a16="http://schemas.microsoft.com/office/drawing/2014/main" id="{D46290D9-0127-D544-86B9-BE9E589390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6" r="9556"/>
          <a:stretch/>
        </p:blipFill>
        <p:spPr bwMode="auto">
          <a:xfrm>
            <a:off x="-1" y="10"/>
            <a:ext cx="6096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Digest 00013C: Should We Study or Not Study the Vedas? | Questions and  Answers with Romapada Swami">
            <a:extLst>
              <a:ext uri="{FF2B5EF4-FFF2-40B4-BE49-F238E27FC236}">
                <a16:creationId xmlns:a16="http://schemas.microsoft.com/office/drawing/2014/main" id="{AF6EC39E-FFA5-2D4F-AF57-E50B78858A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20"/>
          <a:stretch/>
        </p:blipFill>
        <p:spPr bwMode="auto">
          <a:xfrm>
            <a:off x="6094476" y="10"/>
            <a:ext cx="6094477" cy="6857990"/>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D4CF5-FF35-3140-88C1-B1883DDBCAB1}"/>
              </a:ext>
            </a:extLst>
          </p:cNvPr>
          <p:cNvSpPr>
            <a:spLocks noGrp="1"/>
          </p:cNvSpPr>
          <p:nvPr>
            <p:ph type="ctrTitle"/>
          </p:nvPr>
        </p:nvSpPr>
        <p:spPr>
          <a:xfrm>
            <a:off x="214604" y="4273419"/>
            <a:ext cx="11747241" cy="1258701"/>
          </a:xfrm>
        </p:spPr>
        <p:txBody>
          <a:bodyPr>
            <a:normAutofit fontScale="90000"/>
          </a:bodyPr>
          <a:lstStyle/>
          <a:p>
            <a:pPr algn="l"/>
            <a:br>
              <a:rPr lang="en-US" sz="4500" b="1" dirty="0">
                <a:solidFill>
                  <a:schemeClr val="bg1"/>
                </a:solidFill>
              </a:rPr>
            </a:br>
            <a:r>
              <a:rPr lang="en-US" sz="4500" b="1" dirty="0">
                <a:solidFill>
                  <a:schemeClr val="bg1"/>
                </a:solidFill>
              </a:rPr>
              <a:t>Symptom and Behavior of person </a:t>
            </a:r>
            <a:br>
              <a:rPr lang="en-US" sz="4500" b="1" dirty="0">
                <a:solidFill>
                  <a:schemeClr val="bg1"/>
                </a:solidFill>
              </a:rPr>
            </a:br>
            <a:r>
              <a:rPr lang="en-US" sz="4500" b="1" dirty="0">
                <a:solidFill>
                  <a:schemeClr val="bg1"/>
                </a:solidFill>
              </a:rPr>
              <a:t>who is beyond modes of nature</a:t>
            </a:r>
            <a:endParaRPr lang="en-US" sz="4500" dirty="0">
              <a:solidFill>
                <a:schemeClr val="bg1"/>
              </a:solidFill>
            </a:endParaRPr>
          </a:p>
        </p:txBody>
      </p:sp>
      <p:sp>
        <p:nvSpPr>
          <p:cNvPr id="203" name="Rectangle: Rounded Corners 20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 name="Subtitle 2">
            <a:extLst>
              <a:ext uri="{FF2B5EF4-FFF2-40B4-BE49-F238E27FC236}">
                <a16:creationId xmlns:a16="http://schemas.microsoft.com/office/drawing/2014/main" id="{87CB3B66-81D9-EB4D-9751-431488BE074A}"/>
              </a:ext>
            </a:extLst>
          </p:cNvPr>
          <p:cNvSpPr>
            <a:spLocks noGrp="1"/>
          </p:cNvSpPr>
          <p:nvPr>
            <p:ph type="subTitle" idx="1"/>
          </p:nvPr>
        </p:nvSpPr>
        <p:spPr>
          <a:xfrm>
            <a:off x="404552" y="5624945"/>
            <a:ext cx="9079992" cy="592975"/>
          </a:xfrm>
        </p:spPr>
        <p:txBody>
          <a:bodyPr anchor="ctr">
            <a:normAutofit/>
          </a:bodyPr>
          <a:lstStyle/>
          <a:p>
            <a:pPr algn="l"/>
            <a:r>
              <a:rPr lang="en-US" sz="2800">
                <a:solidFill>
                  <a:schemeClr val="bg1"/>
                </a:solidFill>
              </a:rPr>
              <a:t>Transcending Material Nature via devotional service.</a:t>
            </a:r>
          </a:p>
          <a:p>
            <a:pPr algn="l"/>
            <a:endParaRPr lang="en-US" sz="2800">
              <a:solidFill>
                <a:schemeClr val="bg1"/>
              </a:solidFill>
            </a:endParaRPr>
          </a:p>
        </p:txBody>
      </p:sp>
    </p:spTree>
    <p:extLst>
      <p:ext uri="{BB962C8B-B14F-4D97-AF65-F5344CB8AC3E}">
        <p14:creationId xmlns:p14="http://schemas.microsoft.com/office/powerpoint/2010/main" val="32272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F68-F1B5-5F44-9EF7-013EAB8459B3}"/>
              </a:ext>
            </a:extLst>
          </p:cNvPr>
          <p:cNvSpPr>
            <a:spLocks noGrp="1"/>
          </p:cNvSpPr>
          <p:nvPr>
            <p:ph type="title"/>
          </p:nvPr>
        </p:nvSpPr>
        <p:spPr/>
        <p:txBody>
          <a:bodyPr>
            <a:normAutofit fontScale="90000"/>
          </a:bodyPr>
          <a:lstStyle/>
          <a:p>
            <a:r>
              <a:rPr lang="en-US" b="1" dirty="0"/>
              <a:t>BG 14.24</a:t>
            </a:r>
            <a:br>
              <a:rPr lang="en-US" b="1" dirty="0"/>
            </a:br>
            <a:r>
              <a:rPr lang="hi-IN" dirty="0"/>
              <a:t>समदु:खसुख: स्वस्थ: समलोष्टाश्मकाञ्चन: ।</a:t>
            </a:r>
            <a:br>
              <a:rPr lang="hi-IN" dirty="0"/>
            </a:br>
            <a:r>
              <a:rPr lang="hi-IN" dirty="0"/>
              <a:t>तुल्यप्रियाप्रियो धीरस्तुल्यनिन्दात्मसंस्तुति: ॥ २४ ॥</a:t>
            </a:r>
            <a:endParaRPr lang="en-US" dirty="0"/>
          </a:p>
        </p:txBody>
      </p:sp>
      <p:sp>
        <p:nvSpPr>
          <p:cNvPr id="3" name="Content Placeholder 2">
            <a:extLst>
              <a:ext uri="{FF2B5EF4-FFF2-40B4-BE49-F238E27FC236}">
                <a16:creationId xmlns:a16="http://schemas.microsoft.com/office/drawing/2014/main" id="{E624ACA3-475A-E04F-8D61-245F0F63493D}"/>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i="1" dirty="0" err="1">
                <a:highlight>
                  <a:srgbClr val="FFFF00"/>
                </a:highlight>
              </a:rPr>
              <a:t>sama</a:t>
            </a:r>
            <a:r>
              <a:rPr lang="en-US" i="1" dirty="0" err="1"/>
              <a:t>-duḥkha-sukhaḥ</a:t>
            </a:r>
            <a:r>
              <a:rPr lang="en-US" i="1" dirty="0"/>
              <a:t> </a:t>
            </a:r>
            <a:r>
              <a:rPr lang="en-US" i="1" dirty="0" err="1"/>
              <a:t>sva-sthaḥ</a:t>
            </a:r>
            <a:r>
              <a:rPr lang="en-US" i="1" dirty="0"/>
              <a:t> </a:t>
            </a:r>
            <a:r>
              <a:rPr lang="en-US" i="1" dirty="0" err="1">
                <a:highlight>
                  <a:srgbClr val="FFFF00"/>
                </a:highlight>
              </a:rPr>
              <a:t>sama</a:t>
            </a:r>
            <a:r>
              <a:rPr lang="en-US" i="1" dirty="0" err="1"/>
              <a:t>-loṣṭāśma-kāñcanaḥ</a:t>
            </a:r>
            <a:br>
              <a:rPr lang="en-US" i="1" dirty="0"/>
            </a:br>
            <a:r>
              <a:rPr lang="en-US" i="1" dirty="0" err="1">
                <a:highlight>
                  <a:srgbClr val="FFFF00"/>
                </a:highlight>
              </a:rPr>
              <a:t>tulya</a:t>
            </a:r>
            <a:r>
              <a:rPr lang="en-US" i="1" dirty="0" err="1"/>
              <a:t>-priyāpriyo</a:t>
            </a:r>
            <a:r>
              <a:rPr lang="en-US" i="1" dirty="0"/>
              <a:t> </a:t>
            </a:r>
            <a:r>
              <a:rPr lang="en-US" i="1" dirty="0" err="1"/>
              <a:t>dhīras</a:t>
            </a:r>
            <a:r>
              <a:rPr lang="en-US" i="1" dirty="0"/>
              <a:t> </a:t>
            </a:r>
            <a:r>
              <a:rPr lang="en-US" i="1" dirty="0" err="1">
                <a:highlight>
                  <a:srgbClr val="FFFF00"/>
                </a:highlight>
              </a:rPr>
              <a:t>tulya</a:t>
            </a:r>
            <a:r>
              <a:rPr lang="en-US" i="1" dirty="0" err="1"/>
              <a:t>-nindātma-saṁstutiḥ</a:t>
            </a:r>
            <a:r>
              <a:rPr lang="en-US" i="1" dirty="0"/>
              <a:t> </a:t>
            </a:r>
          </a:p>
          <a:p>
            <a:pPr marL="0" indent="0">
              <a:buNone/>
            </a:pPr>
            <a:r>
              <a:rPr lang="en-US" i="1" dirty="0">
                <a:hlinkClick r:id="rId2"/>
              </a:rPr>
              <a:t>sama</a:t>
            </a:r>
            <a:r>
              <a:rPr lang="en-US" dirty="0"/>
              <a:t> — equal; </a:t>
            </a:r>
            <a:r>
              <a:rPr lang="en-US" i="1" dirty="0">
                <a:hlinkClick r:id="rId3"/>
              </a:rPr>
              <a:t>duḥkha</a:t>
            </a:r>
            <a:r>
              <a:rPr lang="en-US" dirty="0"/>
              <a:t> — in distress; </a:t>
            </a:r>
            <a:r>
              <a:rPr lang="en-US" i="1" dirty="0">
                <a:hlinkClick r:id="rId4"/>
              </a:rPr>
              <a:t>sukhaḥ</a:t>
            </a:r>
            <a:r>
              <a:rPr lang="en-US" dirty="0"/>
              <a:t> — and happiness; </a:t>
            </a:r>
            <a:r>
              <a:rPr lang="en-US" i="1" dirty="0" err="1">
                <a:hlinkClick r:id="rId5"/>
              </a:rPr>
              <a:t>sva</a:t>
            </a:r>
            <a:r>
              <a:rPr lang="en-US" dirty="0" err="1"/>
              <a:t>-</a:t>
            </a:r>
            <a:r>
              <a:rPr lang="en-US" i="1" dirty="0" err="1">
                <a:hlinkClick r:id="rId6"/>
              </a:rPr>
              <a:t>sthaḥ</a:t>
            </a:r>
            <a:r>
              <a:rPr lang="en-US" dirty="0"/>
              <a:t> — being situated in himself; </a:t>
            </a:r>
            <a:r>
              <a:rPr lang="en-US" i="1" dirty="0">
                <a:hlinkClick r:id="rId2"/>
              </a:rPr>
              <a:t>sama</a:t>
            </a:r>
            <a:r>
              <a:rPr lang="en-US" dirty="0"/>
              <a:t> — equally; </a:t>
            </a:r>
            <a:r>
              <a:rPr lang="en-US" i="1" dirty="0">
                <a:hlinkClick r:id="rId7"/>
              </a:rPr>
              <a:t>loṣṭa</a:t>
            </a:r>
            <a:r>
              <a:rPr lang="en-US" dirty="0"/>
              <a:t> — a lump of earth; </a:t>
            </a:r>
            <a:r>
              <a:rPr lang="en-US" i="1" dirty="0">
                <a:hlinkClick r:id="rId8"/>
              </a:rPr>
              <a:t>aśma</a:t>
            </a:r>
            <a:r>
              <a:rPr lang="en-US" dirty="0"/>
              <a:t> — stone; </a:t>
            </a:r>
            <a:r>
              <a:rPr lang="en-US" i="1" dirty="0">
                <a:hlinkClick r:id="rId9"/>
              </a:rPr>
              <a:t>kāñcanaḥ</a:t>
            </a:r>
            <a:r>
              <a:rPr lang="en-US" dirty="0"/>
              <a:t> — gold; </a:t>
            </a:r>
            <a:r>
              <a:rPr lang="en-US" i="1" dirty="0">
                <a:hlinkClick r:id="rId10"/>
              </a:rPr>
              <a:t>tulya</a:t>
            </a:r>
            <a:r>
              <a:rPr lang="en-US" dirty="0"/>
              <a:t> — equally disposed; </a:t>
            </a:r>
            <a:r>
              <a:rPr lang="en-US" i="1" dirty="0">
                <a:hlinkClick r:id="rId11"/>
              </a:rPr>
              <a:t>priya</a:t>
            </a:r>
            <a:r>
              <a:rPr lang="en-US" dirty="0"/>
              <a:t> — to the dear; </a:t>
            </a:r>
            <a:r>
              <a:rPr lang="en-US" i="1" dirty="0">
                <a:hlinkClick r:id="rId12"/>
              </a:rPr>
              <a:t>apriyaḥ</a:t>
            </a:r>
            <a:r>
              <a:rPr lang="en-US" dirty="0"/>
              <a:t> — and the undesirable; </a:t>
            </a:r>
            <a:r>
              <a:rPr lang="en-US" i="1" dirty="0">
                <a:hlinkClick r:id="rId13"/>
              </a:rPr>
              <a:t>dhīraḥ</a:t>
            </a:r>
            <a:r>
              <a:rPr lang="en-US" dirty="0"/>
              <a:t> — steady; </a:t>
            </a:r>
            <a:r>
              <a:rPr lang="en-US" i="1" dirty="0">
                <a:hlinkClick r:id="rId10"/>
              </a:rPr>
              <a:t>tulya</a:t>
            </a:r>
            <a:r>
              <a:rPr lang="en-US" dirty="0"/>
              <a:t> — equal; </a:t>
            </a:r>
            <a:r>
              <a:rPr lang="en-US" i="1" dirty="0">
                <a:hlinkClick r:id="rId14"/>
              </a:rPr>
              <a:t>nindā</a:t>
            </a:r>
            <a:r>
              <a:rPr lang="en-US" dirty="0"/>
              <a:t> — in defamation; </a:t>
            </a:r>
            <a:r>
              <a:rPr lang="en-US" i="1" dirty="0" err="1">
                <a:hlinkClick r:id="rId15"/>
              </a:rPr>
              <a:t>ātma</a:t>
            </a:r>
            <a:r>
              <a:rPr lang="en-US" dirty="0" err="1"/>
              <a:t>-</a:t>
            </a:r>
            <a:r>
              <a:rPr lang="en-US" i="1" dirty="0" err="1">
                <a:hlinkClick r:id="rId16"/>
              </a:rPr>
              <a:t>saṁstutiḥ</a:t>
            </a:r>
            <a:r>
              <a:rPr lang="en-US" dirty="0"/>
              <a:t> — and praise of himself;</a:t>
            </a:r>
          </a:p>
          <a:p>
            <a:pPr marL="0" indent="0">
              <a:buNone/>
            </a:pPr>
            <a:r>
              <a:rPr lang="en-US" b="1" dirty="0"/>
              <a:t>who is situated in the self and regards alike happiness and distress; who looks upon a lump of earth, a stone and a piece of gold with an equal eye; who is equal toward the desirable and the undesirable; who is steady, situated equally well in praise and blame; </a:t>
            </a:r>
          </a:p>
          <a:p>
            <a:pPr marL="0" indent="0">
              <a:buNone/>
            </a:pPr>
            <a:endParaRPr lang="hi-IN" dirty="0"/>
          </a:p>
          <a:p>
            <a:pPr marL="0" indent="0">
              <a:buNone/>
            </a:pPr>
            <a:endParaRPr lang="en-US" dirty="0"/>
          </a:p>
        </p:txBody>
      </p:sp>
    </p:spTree>
    <p:extLst>
      <p:ext uri="{BB962C8B-B14F-4D97-AF65-F5344CB8AC3E}">
        <p14:creationId xmlns:p14="http://schemas.microsoft.com/office/powerpoint/2010/main" val="276818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EAC74-6522-D442-8E25-44CD1C591BCF}"/>
              </a:ext>
            </a:extLst>
          </p:cNvPr>
          <p:cNvSpPr>
            <a:spLocks noGrp="1"/>
          </p:cNvSpPr>
          <p:nvPr>
            <p:ph type="title"/>
          </p:nvPr>
        </p:nvSpPr>
        <p:spPr>
          <a:xfrm>
            <a:off x="5297762" y="329184"/>
            <a:ext cx="6251110" cy="1783080"/>
          </a:xfrm>
        </p:spPr>
        <p:txBody>
          <a:bodyPr anchor="b">
            <a:normAutofit/>
          </a:bodyPr>
          <a:lstStyle/>
          <a:p>
            <a:r>
              <a:rPr lang="en-US" sz="5400"/>
              <a:t>BG 14.24</a:t>
            </a:r>
          </a:p>
        </p:txBody>
      </p:sp>
      <p:pic>
        <p:nvPicPr>
          <p:cNvPr id="5122" name="Picture 2" descr="The Bowery Boys: New York City History - | New york life, New york travel,  The bowery boys">
            <a:extLst>
              <a:ext uri="{FF2B5EF4-FFF2-40B4-BE49-F238E27FC236}">
                <a16:creationId xmlns:a16="http://schemas.microsoft.com/office/drawing/2014/main" id="{B505B30B-575F-8C4A-8632-FF577D8B35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9" r="53399"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17068B-BF02-2F4F-AFAE-F7489B61DEA1}"/>
              </a:ext>
            </a:extLst>
          </p:cNvPr>
          <p:cNvSpPr>
            <a:spLocks noGrp="1"/>
          </p:cNvSpPr>
          <p:nvPr>
            <p:ph idx="1"/>
          </p:nvPr>
        </p:nvSpPr>
        <p:spPr>
          <a:xfrm>
            <a:off x="5297762" y="2706624"/>
            <a:ext cx="6251110" cy="3483864"/>
          </a:xfrm>
        </p:spPr>
        <p:txBody>
          <a:bodyPr>
            <a:normAutofit lnSpcReduction="10000"/>
          </a:bodyPr>
          <a:lstStyle/>
          <a:p>
            <a:r>
              <a:rPr lang="en-US" sz="2200" b="1" dirty="0"/>
              <a:t>situated in the self and regards alike happiness and distress</a:t>
            </a:r>
          </a:p>
          <a:p>
            <a:r>
              <a:rPr lang="en-US" sz="2200" b="1" dirty="0"/>
              <a:t>looks upon a lump of earth, a stone and a piece of gold with an equal eye</a:t>
            </a:r>
          </a:p>
          <a:p>
            <a:pPr lvl="1"/>
            <a:r>
              <a:rPr lang="en-US" sz="1800" b="1" dirty="0"/>
              <a:t>Bhakti </a:t>
            </a:r>
            <a:r>
              <a:rPr lang="en-US" sz="1800" b="1" dirty="0" err="1"/>
              <a:t>Sidhanta</a:t>
            </a:r>
            <a:r>
              <a:rPr lang="en-US" sz="1800" b="1" dirty="0"/>
              <a:t> </a:t>
            </a:r>
            <a:r>
              <a:rPr lang="en-US" sz="1800" b="1" dirty="0" err="1"/>
              <a:t>Saraswati</a:t>
            </a:r>
            <a:endParaRPr lang="en-US" sz="1800" b="1" dirty="0"/>
          </a:p>
          <a:p>
            <a:r>
              <a:rPr lang="en-US" sz="2200" b="1" dirty="0"/>
              <a:t>equal toward the desirable and the undesirable</a:t>
            </a:r>
          </a:p>
          <a:p>
            <a:pPr lvl="1"/>
            <a:r>
              <a:rPr lang="en-US" sz="1800" b="1" dirty="0" err="1"/>
              <a:t>MahaVishnu</a:t>
            </a:r>
            <a:r>
              <a:rPr lang="en-US" sz="1800" b="1" dirty="0"/>
              <a:t> Goswami Maharaj</a:t>
            </a:r>
          </a:p>
          <a:p>
            <a:r>
              <a:rPr lang="en-US" sz="2200" b="1" dirty="0"/>
              <a:t>steady, situated equally well in praise and blame</a:t>
            </a:r>
          </a:p>
          <a:p>
            <a:pPr lvl="1"/>
            <a:r>
              <a:rPr lang="en-US" sz="1800" b="1" dirty="0" err="1"/>
              <a:t>Narada</a:t>
            </a:r>
            <a:r>
              <a:rPr lang="en-US" sz="1800" b="1" dirty="0"/>
              <a:t> Muni</a:t>
            </a:r>
          </a:p>
          <a:p>
            <a:r>
              <a:rPr lang="en-US" sz="2200" dirty="0"/>
              <a:t>He performs </a:t>
            </a:r>
            <a:r>
              <a:rPr lang="en-US" sz="2200" b="1" dirty="0">
                <a:highlight>
                  <a:srgbClr val="FFFF00"/>
                </a:highlight>
              </a:rPr>
              <a:t>selfless</a:t>
            </a:r>
            <a:r>
              <a:rPr lang="en-US" sz="2200" dirty="0"/>
              <a:t> duty in </a:t>
            </a:r>
            <a:r>
              <a:rPr lang="en-US" sz="2200" dirty="0" err="1"/>
              <a:t>Kṛṣṇa</a:t>
            </a:r>
            <a:r>
              <a:rPr lang="en-US" sz="2200" dirty="0"/>
              <a:t> consciousness. </a:t>
            </a:r>
            <a:endParaRPr lang="en-US" sz="2200" b="1" dirty="0"/>
          </a:p>
          <a:p>
            <a:endParaRPr lang="en-US" sz="2200" b="1" dirty="0"/>
          </a:p>
          <a:p>
            <a:endParaRPr lang="en-US" sz="2200" b="1" dirty="0"/>
          </a:p>
          <a:p>
            <a:endParaRPr lang="en-US" sz="2200" dirty="0"/>
          </a:p>
        </p:txBody>
      </p:sp>
    </p:spTree>
    <p:extLst>
      <p:ext uri="{BB962C8B-B14F-4D97-AF65-F5344CB8AC3E}">
        <p14:creationId xmlns:p14="http://schemas.microsoft.com/office/powerpoint/2010/main" val="136805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F68-F1B5-5F44-9EF7-013EAB8459B3}"/>
              </a:ext>
            </a:extLst>
          </p:cNvPr>
          <p:cNvSpPr>
            <a:spLocks noGrp="1"/>
          </p:cNvSpPr>
          <p:nvPr>
            <p:ph type="title"/>
          </p:nvPr>
        </p:nvSpPr>
        <p:spPr/>
        <p:txBody>
          <a:bodyPr>
            <a:normAutofit fontScale="90000"/>
          </a:bodyPr>
          <a:lstStyle/>
          <a:p>
            <a:r>
              <a:rPr lang="en-US" b="1" dirty="0"/>
              <a:t>BG 14.25</a:t>
            </a:r>
            <a:br>
              <a:rPr lang="en-US" b="1" dirty="0"/>
            </a:br>
            <a:r>
              <a:rPr lang="hi-IN" dirty="0"/>
              <a:t>मानापमानयोस्तुल्यस्तुल्यो मित्रारिपक्षयो: ।</a:t>
            </a:r>
            <a:br>
              <a:rPr lang="hi-IN" dirty="0"/>
            </a:br>
            <a:r>
              <a:rPr lang="hi-IN" dirty="0"/>
              <a:t>सर्वारम्भपरित्यागी गुणातीत: स उच्यते ॥ २५ ॥</a:t>
            </a:r>
            <a:endParaRPr lang="en-US" dirty="0"/>
          </a:p>
        </p:txBody>
      </p:sp>
      <p:sp>
        <p:nvSpPr>
          <p:cNvPr id="3" name="Content Placeholder 2">
            <a:extLst>
              <a:ext uri="{FF2B5EF4-FFF2-40B4-BE49-F238E27FC236}">
                <a16:creationId xmlns:a16="http://schemas.microsoft.com/office/drawing/2014/main" id="{E624ACA3-475A-E04F-8D61-245F0F63493D}"/>
              </a:ext>
            </a:extLst>
          </p:cNvPr>
          <p:cNvSpPr>
            <a:spLocks noGrp="1"/>
          </p:cNvSpPr>
          <p:nvPr>
            <p:ph idx="1"/>
          </p:nvPr>
        </p:nvSpPr>
        <p:spPr/>
        <p:txBody>
          <a:bodyPr>
            <a:normAutofit/>
          </a:bodyPr>
          <a:lstStyle/>
          <a:p>
            <a:pPr marL="0" indent="0">
              <a:buNone/>
            </a:pPr>
            <a:r>
              <a:rPr lang="en-US" i="1" dirty="0" err="1"/>
              <a:t>mānāpamānayos</a:t>
            </a:r>
            <a:r>
              <a:rPr lang="en-US" i="1" dirty="0"/>
              <a:t> </a:t>
            </a:r>
            <a:r>
              <a:rPr lang="en-US" i="1" dirty="0" err="1">
                <a:highlight>
                  <a:srgbClr val="FFFF00"/>
                </a:highlight>
              </a:rPr>
              <a:t>tulya</a:t>
            </a:r>
            <a:r>
              <a:rPr lang="en-US" i="1" dirty="0" err="1"/>
              <a:t>s</a:t>
            </a:r>
            <a:r>
              <a:rPr lang="en-US" i="1" dirty="0"/>
              <a:t> </a:t>
            </a:r>
            <a:r>
              <a:rPr lang="en-US" i="1" dirty="0" err="1">
                <a:highlight>
                  <a:srgbClr val="FFFF00"/>
                </a:highlight>
              </a:rPr>
              <a:t>tulyo</a:t>
            </a:r>
            <a:r>
              <a:rPr lang="en-US" i="1" dirty="0"/>
              <a:t> </a:t>
            </a:r>
            <a:r>
              <a:rPr lang="en-US" i="1" dirty="0" err="1"/>
              <a:t>mitrāri-pakṣayoḥ</a:t>
            </a:r>
            <a:br>
              <a:rPr lang="en-US" i="1" dirty="0"/>
            </a:br>
            <a:r>
              <a:rPr lang="en-US" i="1" dirty="0" err="1"/>
              <a:t>sarvārambha-parityāgī</a:t>
            </a:r>
            <a:r>
              <a:rPr lang="en-US" i="1" dirty="0"/>
              <a:t> </a:t>
            </a:r>
            <a:r>
              <a:rPr lang="en-US" i="1" dirty="0" err="1"/>
              <a:t>guṇātītaḥ</a:t>
            </a:r>
            <a:r>
              <a:rPr lang="en-US" i="1" dirty="0"/>
              <a:t> </a:t>
            </a:r>
            <a:r>
              <a:rPr lang="en-US" i="1" dirty="0" err="1"/>
              <a:t>sa</a:t>
            </a:r>
            <a:r>
              <a:rPr lang="en-US" i="1" dirty="0"/>
              <a:t> </a:t>
            </a:r>
            <a:r>
              <a:rPr lang="en-US" i="1" dirty="0" err="1"/>
              <a:t>ucyate</a:t>
            </a:r>
            <a:br>
              <a:rPr lang="hi-IN" dirty="0"/>
            </a:br>
            <a:r>
              <a:rPr lang="en-US" dirty="0"/>
              <a:t> </a:t>
            </a:r>
            <a:r>
              <a:rPr lang="en-US" i="1" dirty="0">
                <a:hlinkClick r:id="rId2"/>
              </a:rPr>
              <a:t>apamānayoḥ</a:t>
            </a:r>
            <a:r>
              <a:rPr lang="en-US" dirty="0"/>
              <a:t> — and dishonor; </a:t>
            </a:r>
            <a:r>
              <a:rPr lang="en-US" i="1" dirty="0">
                <a:hlinkClick r:id="rId3"/>
              </a:rPr>
              <a:t>tulyaḥ</a:t>
            </a:r>
            <a:r>
              <a:rPr lang="en-US" dirty="0"/>
              <a:t> — equal; </a:t>
            </a:r>
            <a:r>
              <a:rPr lang="en-US" i="1" dirty="0">
                <a:hlinkClick r:id="rId3"/>
              </a:rPr>
              <a:t>tulyaḥ</a:t>
            </a:r>
            <a:r>
              <a:rPr lang="en-US" dirty="0"/>
              <a:t> — equal; </a:t>
            </a:r>
            <a:r>
              <a:rPr lang="en-US" i="1" dirty="0">
                <a:hlinkClick r:id="rId4"/>
              </a:rPr>
              <a:t>mitra</a:t>
            </a:r>
            <a:r>
              <a:rPr lang="en-US" dirty="0"/>
              <a:t> — of friends; </a:t>
            </a:r>
            <a:r>
              <a:rPr lang="en-US" i="1" dirty="0">
                <a:hlinkClick r:id="rId5"/>
              </a:rPr>
              <a:t>ari</a:t>
            </a:r>
            <a:r>
              <a:rPr lang="en-US" dirty="0"/>
              <a:t> — and enemies; </a:t>
            </a:r>
            <a:r>
              <a:rPr lang="en-US" i="1" dirty="0">
                <a:hlinkClick r:id="rId6"/>
              </a:rPr>
              <a:t>pakṣayoḥ</a:t>
            </a:r>
            <a:r>
              <a:rPr lang="en-US" dirty="0"/>
              <a:t> — to the parties; </a:t>
            </a:r>
            <a:r>
              <a:rPr lang="en-US" i="1" dirty="0">
                <a:hlinkClick r:id="rId7"/>
              </a:rPr>
              <a:t>sarva</a:t>
            </a:r>
            <a:r>
              <a:rPr lang="en-US" dirty="0"/>
              <a:t> — of all; </a:t>
            </a:r>
            <a:r>
              <a:rPr lang="en-US" i="1" dirty="0">
                <a:hlinkClick r:id="rId8"/>
              </a:rPr>
              <a:t>ārambha</a:t>
            </a:r>
            <a:r>
              <a:rPr lang="en-US" dirty="0"/>
              <a:t> — endeavors; </a:t>
            </a:r>
            <a:r>
              <a:rPr lang="en-US" i="1" dirty="0">
                <a:hlinkClick r:id="rId9"/>
              </a:rPr>
              <a:t>parityāgī</a:t>
            </a:r>
            <a:r>
              <a:rPr lang="en-US" dirty="0"/>
              <a:t> — renouncer; </a:t>
            </a:r>
            <a:r>
              <a:rPr lang="en-US" i="1" dirty="0" err="1">
                <a:hlinkClick r:id="rId10"/>
              </a:rPr>
              <a:t>guṇa</a:t>
            </a:r>
            <a:r>
              <a:rPr lang="en-US" dirty="0" err="1"/>
              <a:t>-</a:t>
            </a:r>
            <a:r>
              <a:rPr lang="en-US" i="1" dirty="0" err="1">
                <a:hlinkClick r:id="rId11"/>
              </a:rPr>
              <a:t>atītaḥ</a:t>
            </a:r>
            <a:r>
              <a:rPr lang="en-US" dirty="0"/>
              <a:t> — transcendental to the material modes of nature; </a:t>
            </a:r>
            <a:r>
              <a:rPr lang="en-US" i="1" dirty="0">
                <a:hlinkClick r:id="rId12"/>
              </a:rPr>
              <a:t>saḥ</a:t>
            </a:r>
            <a:r>
              <a:rPr lang="en-US" dirty="0"/>
              <a:t> — he; </a:t>
            </a:r>
            <a:r>
              <a:rPr lang="en-US" i="1" dirty="0">
                <a:hlinkClick r:id="rId13"/>
              </a:rPr>
              <a:t>ucyate</a:t>
            </a:r>
            <a:r>
              <a:rPr lang="en-US" dirty="0"/>
              <a:t> — is said to be.</a:t>
            </a:r>
            <a:endParaRPr lang="hi-IN" dirty="0"/>
          </a:p>
          <a:p>
            <a:pPr marL="0" indent="0">
              <a:buNone/>
            </a:pPr>
            <a:r>
              <a:rPr lang="en-US" b="1" dirty="0"/>
              <a:t>situated </a:t>
            </a:r>
            <a:r>
              <a:rPr lang="en-US" b="1" dirty="0">
                <a:highlight>
                  <a:srgbClr val="FFFF00"/>
                </a:highlight>
              </a:rPr>
              <a:t>equally well in honor and dishonor</a:t>
            </a:r>
            <a:r>
              <a:rPr lang="en-US" b="1" dirty="0"/>
              <a:t>; who </a:t>
            </a:r>
            <a:r>
              <a:rPr lang="en-US" b="1" dirty="0">
                <a:highlight>
                  <a:srgbClr val="FFFF00"/>
                </a:highlight>
              </a:rPr>
              <a:t>treats alike both friend and enemy</a:t>
            </a:r>
            <a:r>
              <a:rPr lang="en-US" b="1" dirty="0"/>
              <a:t>; and who has </a:t>
            </a:r>
            <a:r>
              <a:rPr lang="en-US" b="1" dirty="0">
                <a:highlight>
                  <a:srgbClr val="FFFF00"/>
                </a:highlight>
              </a:rPr>
              <a:t>renounced all material activities</a:t>
            </a:r>
            <a:r>
              <a:rPr lang="en-US" b="1" dirty="0"/>
              <a:t> – such a person is said to have transcended the modes of nature.</a:t>
            </a:r>
            <a:endParaRPr lang="en-US" dirty="0"/>
          </a:p>
        </p:txBody>
      </p:sp>
    </p:spTree>
    <p:extLst>
      <p:ext uri="{BB962C8B-B14F-4D97-AF65-F5344CB8AC3E}">
        <p14:creationId xmlns:p14="http://schemas.microsoft.com/office/powerpoint/2010/main" val="368982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B074F-ADD6-644E-B921-4886E21B08F7}"/>
              </a:ext>
            </a:extLst>
          </p:cNvPr>
          <p:cNvSpPr>
            <a:spLocks noGrp="1"/>
          </p:cNvSpPr>
          <p:nvPr>
            <p:ph type="title"/>
          </p:nvPr>
        </p:nvSpPr>
        <p:spPr>
          <a:xfrm>
            <a:off x="5297762" y="329184"/>
            <a:ext cx="6251110" cy="1783080"/>
          </a:xfrm>
        </p:spPr>
        <p:txBody>
          <a:bodyPr anchor="b">
            <a:normAutofit/>
          </a:bodyPr>
          <a:lstStyle/>
          <a:p>
            <a:r>
              <a:rPr lang="en-US" sz="5400"/>
              <a:t>BG 14.25</a:t>
            </a:r>
          </a:p>
        </p:txBody>
      </p:sp>
      <p:pic>
        <p:nvPicPr>
          <p:cNvPr id="6146" name="Picture 2" descr="The Bowery Boys: New York City History - | New york life, New york travel,  The bowery boys">
            <a:extLst>
              <a:ext uri="{FF2B5EF4-FFF2-40B4-BE49-F238E27FC236}">
                <a16:creationId xmlns:a16="http://schemas.microsoft.com/office/drawing/2014/main" id="{CA8A7DD9-4741-EA42-A18D-9E606E3753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9" r="53399"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C9DE23-A600-BD4E-AD43-19061B5D47AD}"/>
              </a:ext>
            </a:extLst>
          </p:cNvPr>
          <p:cNvSpPr>
            <a:spLocks noGrp="1"/>
          </p:cNvSpPr>
          <p:nvPr>
            <p:ph idx="1"/>
          </p:nvPr>
        </p:nvSpPr>
        <p:spPr>
          <a:xfrm>
            <a:off x="5297762" y="2706624"/>
            <a:ext cx="6251110" cy="3483864"/>
          </a:xfrm>
        </p:spPr>
        <p:txBody>
          <a:bodyPr>
            <a:normAutofit fontScale="92500" lnSpcReduction="10000"/>
          </a:bodyPr>
          <a:lstStyle/>
          <a:p>
            <a:r>
              <a:rPr lang="en-US" sz="1700" dirty="0"/>
              <a:t>Equal in honor and dishonor</a:t>
            </a:r>
          </a:p>
          <a:p>
            <a:pPr lvl="1"/>
            <a:r>
              <a:rPr lang="en-US" sz="1300" dirty="0" err="1"/>
              <a:t>Ambarish</a:t>
            </a:r>
            <a:r>
              <a:rPr lang="en-US" sz="1300" dirty="0"/>
              <a:t> Maharaj</a:t>
            </a:r>
          </a:p>
          <a:p>
            <a:r>
              <a:rPr lang="en-US" sz="1700" dirty="0"/>
              <a:t>Treats friend and enemy equally</a:t>
            </a:r>
          </a:p>
          <a:p>
            <a:pPr lvl="1"/>
            <a:r>
              <a:rPr lang="en-US" sz="1300" dirty="0" err="1"/>
              <a:t>Yudhisthir</a:t>
            </a:r>
            <a:r>
              <a:rPr lang="en-US" sz="1300" dirty="0"/>
              <a:t> Maharaj</a:t>
            </a:r>
          </a:p>
          <a:p>
            <a:r>
              <a:rPr lang="en-US" sz="1700" dirty="0"/>
              <a:t>Renounces all material activities</a:t>
            </a:r>
          </a:p>
          <a:p>
            <a:pPr lvl="1"/>
            <a:r>
              <a:rPr lang="en-US" sz="1300" dirty="0" err="1"/>
              <a:t>Sukhadev</a:t>
            </a:r>
            <a:r>
              <a:rPr lang="en-US" sz="1300" dirty="0"/>
              <a:t> Goswami</a:t>
            </a:r>
          </a:p>
          <a:p>
            <a:r>
              <a:rPr lang="en-US" sz="1700" dirty="0"/>
              <a:t>He takes everyone as his dear friend who helps him in his execution of </a:t>
            </a:r>
            <a:r>
              <a:rPr lang="en-US" sz="1700" dirty="0" err="1"/>
              <a:t>Kṛṣṇa</a:t>
            </a:r>
            <a:r>
              <a:rPr lang="en-US" sz="1700" dirty="0"/>
              <a:t> consciousness, and he does not hate his so-called enemy.</a:t>
            </a:r>
          </a:p>
          <a:p>
            <a:r>
              <a:rPr lang="en-US" sz="1700" dirty="0"/>
              <a:t>Social and political issues do not affect him, because he knows the situation of temporary upheavals and disturbances. </a:t>
            </a:r>
          </a:p>
          <a:p>
            <a:r>
              <a:rPr lang="en-US" sz="1700" dirty="0"/>
              <a:t>He does not attempt anything for his own sake. He can attempt anything for </a:t>
            </a:r>
            <a:r>
              <a:rPr lang="en-US" sz="1700" dirty="0" err="1"/>
              <a:t>Kṛṣṇa</a:t>
            </a:r>
            <a:r>
              <a:rPr lang="en-US" sz="1700" dirty="0"/>
              <a:t>, but for his personal self he does not attempt anything.</a:t>
            </a:r>
          </a:p>
          <a:p>
            <a:endParaRPr lang="en-US" sz="1700" dirty="0"/>
          </a:p>
        </p:txBody>
      </p:sp>
    </p:spTree>
    <p:extLst>
      <p:ext uri="{BB962C8B-B14F-4D97-AF65-F5344CB8AC3E}">
        <p14:creationId xmlns:p14="http://schemas.microsoft.com/office/powerpoint/2010/main" val="417284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5407-5514-D24F-938D-8C3ADAAB7B65}"/>
              </a:ext>
            </a:extLst>
          </p:cNvPr>
          <p:cNvSpPr>
            <a:spLocks noGrp="1"/>
          </p:cNvSpPr>
          <p:nvPr>
            <p:ph type="title"/>
          </p:nvPr>
        </p:nvSpPr>
        <p:spPr/>
        <p:txBody>
          <a:bodyPr/>
          <a:lstStyle/>
          <a:p>
            <a:r>
              <a:rPr lang="en-US" b="1" dirty="0"/>
              <a:t>BG 14.22-25</a:t>
            </a:r>
            <a:endParaRPr lang="en-US" dirty="0"/>
          </a:p>
        </p:txBody>
      </p:sp>
      <p:sp>
        <p:nvSpPr>
          <p:cNvPr id="3" name="Content Placeholder 2">
            <a:extLst>
              <a:ext uri="{FF2B5EF4-FFF2-40B4-BE49-F238E27FC236}">
                <a16:creationId xmlns:a16="http://schemas.microsoft.com/office/drawing/2014/main" id="{40E948B1-1E11-BB40-A3CC-0064F79B2211}"/>
              </a:ext>
            </a:extLst>
          </p:cNvPr>
          <p:cNvSpPr>
            <a:spLocks noGrp="1"/>
          </p:cNvSpPr>
          <p:nvPr>
            <p:ph idx="1"/>
          </p:nvPr>
        </p:nvSpPr>
        <p:spPr/>
        <p:txBody>
          <a:bodyPr>
            <a:normAutofit/>
          </a:bodyPr>
          <a:lstStyle/>
          <a:p>
            <a:r>
              <a:rPr lang="en-US" i="1" dirty="0" err="1"/>
              <a:t>śrī-bhagavān</a:t>
            </a:r>
            <a:r>
              <a:rPr lang="en-US" i="1" dirty="0"/>
              <a:t> </a:t>
            </a:r>
            <a:r>
              <a:rPr lang="en-US" i="1" dirty="0" err="1"/>
              <a:t>uvāca</a:t>
            </a:r>
            <a:br>
              <a:rPr lang="en-US" i="1" dirty="0"/>
            </a:br>
            <a:r>
              <a:rPr lang="en-US" i="1" dirty="0" err="1"/>
              <a:t>prakāśaṁ</a:t>
            </a:r>
            <a:r>
              <a:rPr lang="en-US" i="1" dirty="0"/>
              <a:t> ca </a:t>
            </a:r>
            <a:r>
              <a:rPr lang="en-US" i="1" dirty="0" err="1"/>
              <a:t>pravṛttiṁ</a:t>
            </a:r>
            <a:r>
              <a:rPr lang="en-US" i="1" dirty="0"/>
              <a:t> ca </a:t>
            </a:r>
            <a:r>
              <a:rPr lang="en-US" i="1" dirty="0" err="1"/>
              <a:t>moham</a:t>
            </a:r>
            <a:r>
              <a:rPr lang="en-US" i="1" dirty="0"/>
              <a:t> </a:t>
            </a:r>
            <a:r>
              <a:rPr lang="en-US" i="1" dirty="0" err="1"/>
              <a:t>eva</a:t>
            </a:r>
            <a:r>
              <a:rPr lang="en-US" i="1" dirty="0"/>
              <a:t> ca </a:t>
            </a:r>
            <a:r>
              <a:rPr lang="en-US" i="1" dirty="0" err="1"/>
              <a:t>pāṇḍava</a:t>
            </a:r>
            <a:br>
              <a:rPr lang="en-US" i="1" dirty="0"/>
            </a:br>
            <a:r>
              <a:rPr lang="en-US" i="1" dirty="0" err="1"/>
              <a:t>na</a:t>
            </a:r>
            <a:r>
              <a:rPr lang="en-US" i="1" dirty="0"/>
              <a:t> </a:t>
            </a:r>
            <a:r>
              <a:rPr lang="en-US" i="1" dirty="0" err="1"/>
              <a:t>dveṣṭi</a:t>
            </a:r>
            <a:r>
              <a:rPr lang="en-US" i="1" dirty="0"/>
              <a:t> </a:t>
            </a:r>
            <a:r>
              <a:rPr lang="en-US" i="1" dirty="0" err="1"/>
              <a:t>sampravṛttāni</a:t>
            </a:r>
            <a:r>
              <a:rPr lang="en-US" i="1" dirty="0"/>
              <a:t> </a:t>
            </a:r>
            <a:r>
              <a:rPr lang="en-US" i="1" dirty="0" err="1"/>
              <a:t>na</a:t>
            </a:r>
            <a:r>
              <a:rPr lang="en-US" i="1" dirty="0"/>
              <a:t> </a:t>
            </a:r>
            <a:r>
              <a:rPr lang="en-US" i="1" dirty="0" err="1"/>
              <a:t>nivṛttāni</a:t>
            </a:r>
            <a:r>
              <a:rPr lang="en-US" i="1" dirty="0"/>
              <a:t> </a:t>
            </a:r>
            <a:r>
              <a:rPr lang="en-US" i="1" dirty="0" err="1"/>
              <a:t>kāṅkṣati</a:t>
            </a:r>
            <a:endParaRPr lang="en-US" dirty="0"/>
          </a:p>
          <a:p>
            <a:r>
              <a:rPr lang="en-US" i="1" dirty="0" err="1"/>
              <a:t>udāsīna-vad</a:t>
            </a:r>
            <a:r>
              <a:rPr lang="en-US" i="1" dirty="0"/>
              <a:t> </a:t>
            </a:r>
            <a:r>
              <a:rPr lang="en-US" i="1" dirty="0" err="1"/>
              <a:t>āsīno</a:t>
            </a:r>
            <a:r>
              <a:rPr lang="en-US" i="1" dirty="0"/>
              <a:t> </a:t>
            </a:r>
            <a:r>
              <a:rPr lang="en-US" i="1" dirty="0" err="1"/>
              <a:t>guṇair</a:t>
            </a:r>
            <a:r>
              <a:rPr lang="en-US" i="1" dirty="0"/>
              <a:t> </a:t>
            </a:r>
            <a:r>
              <a:rPr lang="en-US" i="1" dirty="0" err="1"/>
              <a:t>yo</a:t>
            </a:r>
            <a:r>
              <a:rPr lang="en-US" i="1" dirty="0"/>
              <a:t> </a:t>
            </a:r>
            <a:r>
              <a:rPr lang="en-US" i="1" dirty="0" err="1"/>
              <a:t>na</a:t>
            </a:r>
            <a:r>
              <a:rPr lang="en-US" i="1" dirty="0"/>
              <a:t> </a:t>
            </a:r>
            <a:r>
              <a:rPr lang="en-US" i="1" dirty="0" err="1"/>
              <a:t>vicālyate</a:t>
            </a:r>
            <a:br>
              <a:rPr lang="en-US" i="1" dirty="0"/>
            </a:br>
            <a:r>
              <a:rPr lang="en-US" i="1" dirty="0" err="1"/>
              <a:t>guṇā</a:t>
            </a:r>
            <a:r>
              <a:rPr lang="en-US" i="1" dirty="0"/>
              <a:t> </a:t>
            </a:r>
            <a:r>
              <a:rPr lang="en-US" i="1" dirty="0" err="1"/>
              <a:t>vartanta</a:t>
            </a:r>
            <a:r>
              <a:rPr lang="en-US" i="1" dirty="0"/>
              <a:t> </a:t>
            </a:r>
            <a:r>
              <a:rPr lang="en-US" i="1" dirty="0" err="1"/>
              <a:t>ity</a:t>
            </a:r>
            <a:r>
              <a:rPr lang="en-US" i="1" dirty="0"/>
              <a:t> </a:t>
            </a:r>
            <a:r>
              <a:rPr lang="en-US" i="1" dirty="0" err="1"/>
              <a:t>evaṁ</a:t>
            </a:r>
            <a:r>
              <a:rPr lang="en-US" i="1" dirty="0"/>
              <a:t> </a:t>
            </a:r>
            <a:r>
              <a:rPr lang="en-US" i="1" dirty="0" err="1"/>
              <a:t>yo</a:t>
            </a:r>
            <a:r>
              <a:rPr lang="en-US" i="1" dirty="0"/>
              <a:t> ’</a:t>
            </a:r>
            <a:r>
              <a:rPr lang="en-US" i="1" dirty="0" err="1"/>
              <a:t>vatiṣṭhati</a:t>
            </a:r>
            <a:r>
              <a:rPr lang="en-US" i="1" dirty="0"/>
              <a:t> </a:t>
            </a:r>
            <a:r>
              <a:rPr lang="en-US" i="1" dirty="0" err="1"/>
              <a:t>neṅgate</a:t>
            </a:r>
            <a:endParaRPr lang="en-US" dirty="0"/>
          </a:p>
          <a:p>
            <a:r>
              <a:rPr lang="en-US" i="1" dirty="0" err="1">
                <a:highlight>
                  <a:srgbClr val="FFFF00"/>
                </a:highlight>
              </a:rPr>
              <a:t>sama</a:t>
            </a:r>
            <a:r>
              <a:rPr lang="en-US" i="1" dirty="0" err="1"/>
              <a:t>-duḥkha-sukhaḥ</a:t>
            </a:r>
            <a:r>
              <a:rPr lang="en-US" i="1" dirty="0"/>
              <a:t> </a:t>
            </a:r>
            <a:r>
              <a:rPr lang="en-US" i="1" dirty="0" err="1"/>
              <a:t>sva-sthaḥ</a:t>
            </a:r>
            <a:r>
              <a:rPr lang="en-US" i="1" dirty="0"/>
              <a:t> </a:t>
            </a:r>
            <a:r>
              <a:rPr lang="en-US" i="1" dirty="0" err="1">
                <a:highlight>
                  <a:srgbClr val="FFFF00"/>
                </a:highlight>
              </a:rPr>
              <a:t>sama</a:t>
            </a:r>
            <a:r>
              <a:rPr lang="en-US" i="1" dirty="0" err="1"/>
              <a:t>-loṣṭāśma-kāñcanaḥ</a:t>
            </a:r>
            <a:br>
              <a:rPr lang="en-US" i="1" dirty="0"/>
            </a:br>
            <a:r>
              <a:rPr lang="en-US" i="1" dirty="0" err="1">
                <a:highlight>
                  <a:srgbClr val="FFFF00"/>
                </a:highlight>
              </a:rPr>
              <a:t>tulya</a:t>
            </a:r>
            <a:r>
              <a:rPr lang="en-US" i="1" dirty="0" err="1"/>
              <a:t>-priyāpriyo</a:t>
            </a:r>
            <a:r>
              <a:rPr lang="en-US" i="1" dirty="0"/>
              <a:t> </a:t>
            </a:r>
            <a:r>
              <a:rPr lang="en-US" i="1" dirty="0" err="1"/>
              <a:t>dhīras</a:t>
            </a:r>
            <a:r>
              <a:rPr lang="en-US" i="1" dirty="0"/>
              <a:t> </a:t>
            </a:r>
            <a:r>
              <a:rPr lang="en-US" i="1" dirty="0" err="1">
                <a:highlight>
                  <a:srgbClr val="FFFF00"/>
                </a:highlight>
              </a:rPr>
              <a:t>tulya</a:t>
            </a:r>
            <a:r>
              <a:rPr lang="en-US" i="1" dirty="0" err="1"/>
              <a:t>-nindātma-saṁstutiḥ</a:t>
            </a:r>
            <a:endParaRPr lang="en-US" dirty="0"/>
          </a:p>
          <a:p>
            <a:r>
              <a:rPr lang="en-US" i="1" dirty="0" err="1"/>
              <a:t>mānāpamānayos</a:t>
            </a:r>
            <a:r>
              <a:rPr lang="en-US" i="1" dirty="0"/>
              <a:t> </a:t>
            </a:r>
            <a:r>
              <a:rPr lang="en-US" i="1" dirty="0" err="1">
                <a:highlight>
                  <a:srgbClr val="FFFF00"/>
                </a:highlight>
              </a:rPr>
              <a:t>tulya</a:t>
            </a:r>
            <a:r>
              <a:rPr lang="en-US" i="1" dirty="0" err="1"/>
              <a:t>s</a:t>
            </a:r>
            <a:r>
              <a:rPr lang="en-US" i="1" dirty="0"/>
              <a:t> </a:t>
            </a:r>
            <a:r>
              <a:rPr lang="en-US" i="1" dirty="0" err="1">
                <a:highlight>
                  <a:srgbClr val="FFFF00"/>
                </a:highlight>
              </a:rPr>
              <a:t>tulyo</a:t>
            </a:r>
            <a:r>
              <a:rPr lang="en-US" i="1" dirty="0"/>
              <a:t> </a:t>
            </a:r>
            <a:r>
              <a:rPr lang="en-US" i="1" dirty="0" err="1"/>
              <a:t>mitrāri-pakṣayoḥ</a:t>
            </a:r>
            <a:br>
              <a:rPr lang="en-US" i="1" dirty="0"/>
            </a:br>
            <a:r>
              <a:rPr lang="en-US" i="1" dirty="0" err="1"/>
              <a:t>sarvārambha-parityāgī</a:t>
            </a:r>
            <a:r>
              <a:rPr lang="en-US" i="1" dirty="0"/>
              <a:t> </a:t>
            </a:r>
            <a:r>
              <a:rPr lang="en-US" i="1" dirty="0" err="1"/>
              <a:t>guṇātītaḥ</a:t>
            </a:r>
            <a:r>
              <a:rPr lang="en-US" i="1" dirty="0"/>
              <a:t> </a:t>
            </a:r>
            <a:r>
              <a:rPr lang="en-US" i="1" dirty="0" err="1"/>
              <a:t>sa</a:t>
            </a:r>
            <a:r>
              <a:rPr lang="en-US" i="1" dirty="0"/>
              <a:t> </a:t>
            </a:r>
            <a:r>
              <a:rPr lang="en-US" i="1" dirty="0" err="1"/>
              <a:t>ucyate</a:t>
            </a:r>
            <a:endParaRPr lang="en-US" dirty="0"/>
          </a:p>
          <a:p>
            <a:pPr marL="0" indent="0">
              <a:buNone/>
            </a:pPr>
            <a:endParaRPr lang="en-US" dirty="0"/>
          </a:p>
        </p:txBody>
      </p:sp>
    </p:spTree>
    <p:extLst>
      <p:ext uri="{BB962C8B-B14F-4D97-AF65-F5344CB8AC3E}">
        <p14:creationId xmlns:p14="http://schemas.microsoft.com/office/powerpoint/2010/main" val="72370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9505-50C9-5843-89B0-F8468319E714}"/>
              </a:ext>
            </a:extLst>
          </p:cNvPr>
          <p:cNvSpPr>
            <a:spLocks noGrp="1"/>
          </p:cNvSpPr>
          <p:nvPr>
            <p:ph type="title"/>
          </p:nvPr>
        </p:nvSpPr>
        <p:spPr/>
        <p:txBody>
          <a:bodyPr/>
          <a:lstStyle/>
          <a:p>
            <a:r>
              <a:rPr lang="en-US" dirty="0"/>
              <a:t>14.22-25: Symptoms and Behavior of devotee  </a:t>
            </a:r>
          </a:p>
        </p:txBody>
      </p:sp>
      <p:sp>
        <p:nvSpPr>
          <p:cNvPr id="3" name="Content Placeholder 2">
            <a:extLst>
              <a:ext uri="{FF2B5EF4-FFF2-40B4-BE49-F238E27FC236}">
                <a16:creationId xmlns:a16="http://schemas.microsoft.com/office/drawing/2014/main" id="{53873E44-4FDA-8148-B339-95835C80FEFC}"/>
              </a:ext>
            </a:extLst>
          </p:cNvPr>
          <p:cNvSpPr>
            <a:spLocks noGrp="1"/>
          </p:cNvSpPr>
          <p:nvPr>
            <p:ph idx="1"/>
          </p:nvPr>
        </p:nvSpPr>
        <p:spPr/>
        <p:txBody>
          <a:bodyPr>
            <a:normAutofit lnSpcReduction="10000"/>
          </a:bodyPr>
          <a:lstStyle/>
          <a:p>
            <a:pPr marL="0" indent="0">
              <a:buNone/>
            </a:pPr>
            <a:r>
              <a:rPr lang="en-US" b="1" dirty="0"/>
              <a:t>The Supreme Personality of Godhead said: </a:t>
            </a:r>
            <a:r>
              <a:rPr lang="en-US" b="1" dirty="0">
                <a:highlight>
                  <a:srgbClr val="00FF00"/>
                </a:highlight>
              </a:rPr>
              <a:t>O son of </a:t>
            </a:r>
            <a:r>
              <a:rPr lang="en-US" b="1" dirty="0" err="1">
                <a:highlight>
                  <a:srgbClr val="00FF00"/>
                </a:highlight>
              </a:rPr>
              <a:t>Pāṇḍu</a:t>
            </a:r>
            <a:r>
              <a:rPr lang="en-US" b="1" dirty="0">
                <a:highlight>
                  <a:srgbClr val="00FF00"/>
                </a:highlight>
              </a:rPr>
              <a:t>, he who does not hate illumination, attachment and delusion when they are present or long for them when they disappear;</a:t>
            </a:r>
            <a:r>
              <a:rPr lang="en-US" b="1" dirty="0"/>
              <a:t> </a:t>
            </a:r>
            <a:r>
              <a:rPr lang="en-US" b="1" dirty="0">
                <a:highlight>
                  <a:srgbClr val="00FFFF"/>
                </a:highlight>
              </a:rPr>
              <a:t>who is unwavering and undisturbed through all these reactions of the material qualities, remaining neutral and transcendental, knowing that the modes alone are active; who is situated in the self and regards alike happiness and distress;</a:t>
            </a:r>
            <a:r>
              <a:rPr lang="en-US" b="1" dirty="0"/>
              <a:t> </a:t>
            </a:r>
            <a:r>
              <a:rPr lang="en-US" b="1" dirty="0">
                <a:highlight>
                  <a:srgbClr val="00FF00"/>
                </a:highlight>
              </a:rPr>
              <a:t>who looks upon a lump of earth, a stone and a piece of gold with an equal eye; who is equal toward the desirable and the undesirable; who is steady, situated equally well in praise and blame</a:t>
            </a:r>
            <a:r>
              <a:rPr lang="en-US" b="1" dirty="0"/>
              <a:t>, </a:t>
            </a:r>
            <a:r>
              <a:rPr lang="en-US" b="1" dirty="0">
                <a:highlight>
                  <a:srgbClr val="00FFFF"/>
                </a:highlight>
              </a:rPr>
              <a:t>honor and dishonor; who treats alike both friend and enemy; and who has renounced all material activities – such a person is said to have transcended the modes of nature</a:t>
            </a:r>
            <a:r>
              <a:rPr lang="en-US" b="1" dirty="0"/>
              <a:t>.</a:t>
            </a:r>
            <a:endParaRPr lang="en-US" dirty="0"/>
          </a:p>
        </p:txBody>
      </p:sp>
    </p:spTree>
    <p:extLst>
      <p:ext uri="{BB962C8B-B14F-4D97-AF65-F5344CB8AC3E}">
        <p14:creationId xmlns:p14="http://schemas.microsoft.com/office/powerpoint/2010/main" val="141785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4F69-FC77-B540-83D5-BF1D9151CF68}"/>
              </a:ext>
            </a:extLst>
          </p:cNvPr>
          <p:cNvSpPr>
            <a:spLocks noGrp="1"/>
          </p:cNvSpPr>
          <p:nvPr>
            <p:ph type="title"/>
          </p:nvPr>
        </p:nvSpPr>
        <p:spPr/>
        <p:txBody>
          <a:bodyPr/>
          <a:lstStyle/>
          <a:p>
            <a:r>
              <a:rPr lang="en-US" b="1" dirty="0"/>
              <a:t>BG 14.22-25 - Purport </a:t>
            </a:r>
            <a:br>
              <a:rPr lang="en-US" b="1" dirty="0"/>
            </a:br>
            <a:r>
              <a:rPr lang="en-US" dirty="0"/>
              <a:t>Symptoms of a transcendental person</a:t>
            </a:r>
          </a:p>
        </p:txBody>
      </p:sp>
      <p:sp>
        <p:nvSpPr>
          <p:cNvPr id="3" name="Content Placeholder 2">
            <a:extLst>
              <a:ext uri="{FF2B5EF4-FFF2-40B4-BE49-F238E27FC236}">
                <a16:creationId xmlns:a16="http://schemas.microsoft.com/office/drawing/2014/main" id="{D7919170-A88D-D04F-A5FB-D54A5F020EC7}"/>
              </a:ext>
            </a:extLst>
          </p:cNvPr>
          <p:cNvSpPr>
            <a:spLocks noGrp="1"/>
          </p:cNvSpPr>
          <p:nvPr>
            <p:ph idx="1"/>
          </p:nvPr>
        </p:nvSpPr>
        <p:spPr/>
        <p:txBody>
          <a:bodyPr>
            <a:normAutofit fontScale="77500" lnSpcReduction="20000"/>
          </a:bodyPr>
          <a:lstStyle/>
          <a:p>
            <a:pPr marL="0" indent="0">
              <a:buNone/>
            </a:pPr>
            <a:r>
              <a:rPr lang="en-US" dirty="0"/>
              <a:t>Arjuna submitted </a:t>
            </a:r>
            <a:r>
              <a:rPr lang="en-US" dirty="0">
                <a:highlight>
                  <a:srgbClr val="FFFF00"/>
                </a:highlight>
              </a:rPr>
              <a:t>three different questions</a:t>
            </a:r>
            <a:r>
              <a:rPr lang="en-US" dirty="0"/>
              <a:t>, and the Lord answers them one after another. In these verses, </a:t>
            </a:r>
            <a:r>
              <a:rPr lang="en-US" dirty="0" err="1"/>
              <a:t>Kṛṣṇa</a:t>
            </a:r>
            <a:r>
              <a:rPr lang="en-US" dirty="0"/>
              <a:t> first indicates that a person transcendentally situated has </a:t>
            </a:r>
            <a:r>
              <a:rPr lang="en-US" dirty="0">
                <a:highlight>
                  <a:srgbClr val="FFFF00"/>
                </a:highlight>
              </a:rPr>
              <a:t>no envy </a:t>
            </a:r>
            <a:r>
              <a:rPr lang="en-US" dirty="0"/>
              <a:t>and </a:t>
            </a:r>
            <a:r>
              <a:rPr lang="en-US" dirty="0">
                <a:highlight>
                  <a:srgbClr val="FFFF00"/>
                </a:highlight>
              </a:rPr>
              <a:t>does not hanker for anything</a:t>
            </a:r>
            <a:r>
              <a:rPr lang="en-US" dirty="0"/>
              <a:t>. When a living entity stays in this material world embodied by the material body, it is to be understood that he is under the control of one of the three modes of material nature. When he is actually out of the body, then he is out of the clutches of the material modes of nature. </a:t>
            </a:r>
            <a:r>
              <a:rPr lang="en-US" dirty="0">
                <a:highlight>
                  <a:srgbClr val="FFFF00"/>
                </a:highlight>
              </a:rPr>
              <a:t>But as long as he is not out of the material body, he should be neutral</a:t>
            </a:r>
            <a:r>
              <a:rPr lang="en-US" dirty="0"/>
              <a:t>. He should engage himself in the devotional service of the Lord so that his identity with the material body will automatically be forgotten. When one is conscious of the material body, he acts only for sense gratification, but </a:t>
            </a:r>
            <a:r>
              <a:rPr lang="en-US" dirty="0">
                <a:highlight>
                  <a:srgbClr val="FFFF00"/>
                </a:highlight>
              </a:rPr>
              <a:t>when one transfers the consciousness to </a:t>
            </a:r>
            <a:r>
              <a:rPr lang="en-US" dirty="0" err="1">
                <a:highlight>
                  <a:srgbClr val="FFFF00"/>
                </a:highlight>
              </a:rPr>
              <a:t>Kṛṣṇa</a:t>
            </a:r>
            <a:r>
              <a:rPr lang="en-US" dirty="0">
                <a:highlight>
                  <a:srgbClr val="FFFF00"/>
                </a:highlight>
              </a:rPr>
              <a:t>, sense gratification automatically stops</a:t>
            </a:r>
            <a:r>
              <a:rPr lang="en-US" dirty="0"/>
              <a:t>. One does not need this material body, and he does not need to accept the dictations of the material body. </a:t>
            </a:r>
            <a:r>
              <a:rPr lang="en-US" dirty="0">
                <a:highlight>
                  <a:srgbClr val="FFFF00"/>
                </a:highlight>
              </a:rPr>
              <a:t>The qualities of the material modes in the body will act, but as spirit soul the self is aloof from such activities</a:t>
            </a:r>
            <a:r>
              <a:rPr lang="en-US" dirty="0"/>
              <a:t>. </a:t>
            </a:r>
            <a:r>
              <a:rPr lang="en-US" dirty="0">
                <a:highlight>
                  <a:srgbClr val="FFFF00"/>
                </a:highlight>
              </a:rPr>
              <a:t>How does he become aloof? He does not desire to enjoy the body, nor does he desire to get out of it. Thus transcendentally situated, the devotee becomes automatically free. He need not try to become free from the influence of the modes of material nature.</a:t>
            </a:r>
          </a:p>
        </p:txBody>
      </p:sp>
    </p:spTree>
    <p:extLst>
      <p:ext uri="{BB962C8B-B14F-4D97-AF65-F5344CB8AC3E}">
        <p14:creationId xmlns:p14="http://schemas.microsoft.com/office/powerpoint/2010/main" val="184388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4F69-FC77-B540-83D5-BF1D9151CF68}"/>
              </a:ext>
            </a:extLst>
          </p:cNvPr>
          <p:cNvSpPr>
            <a:spLocks noGrp="1"/>
          </p:cNvSpPr>
          <p:nvPr>
            <p:ph type="title"/>
          </p:nvPr>
        </p:nvSpPr>
        <p:spPr>
          <a:xfrm>
            <a:off x="838200" y="365125"/>
            <a:ext cx="10750420" cy="1325563"/>
          </a:xfrm>
        </p:spPr>
        <p:txBody>
          <a:bodyPr>
            <a:normAutofit fontScale="90000"/>
          </a:bodyPr>
          <a:lstStyle/>
          <a:p>
            <a:r>
              <a:rPr lang="en-US" b="1" dirty="0"/>
              <a:t>BG 14.22-25 - Purport (continued)</a:t>
            </a:r>
            <a:br>
              <a:rPr lang="en-US" b="1" dirty="0"/>
            </a:br>
            <a:r>
              <a:rPr lang="en-US" b="1" dirty="0"/>
              <a:t>Behavior: H</a:t>
            </a:r>
            <a:r>
              <a:rPr lang="en-US" dirty="0"/>
              <a:t>ow he lives and what his activities are.</a:t>
            </a:r>
          </a:p>
        </p:txBody>
      </p:sp>
      <p:sp>
        <p:nvSpPr>
          <p:cNvPr id="3" name="Content Placeholder 2">
            <a:extLst>
              <a:ext uri="{FF2B5EF4-FFF2-40B4-BE49-F238E27FC236}">
                <a16:creationId xmlns:a16="http://schemas.microsoft.com/office/drawing/2014/main" id="{D7919170-A88D-D04F-A5FB-D54A5F020EC7}"/>
              </a:ext>
            </a:extLst>
          </p:cNvPr>
          <p:cNvSpPr>
            <a:spLocks noGrp="1"/>
          </p:cNvSpPr>
          <p:nvPr>
            <p:ph idx="1"/>
          </p:nvPr>
        </p:nvSpPr>
        <p:spPr/>
        <p:txBody>
          <a:bodyPr>
            <a:normAutofit fontScale="85000" lnSpcReduction="10000"/>
          </a:bodyPr>
          <a:lstStyle/>
          <a:p>
            <a:pPr marL="0" indent="0">
              <a:buNone/>
            </a:pPr>
            <a:r>
              <a:rPr lang="en-US" dirty="0"/>
              <a:t>The next question concerns the </a:t>
            </a:r>
            <a:r>
              <a:rPr lang="en-US" dirty="0">
                <a:highlight>
                  <a:srgbClr val="FFFF00"/>
                </a:highlight>
              </a:rPr>
              <a:t>dealings of a transcendentally situated person</a:t>
            </a:r>
            <a:r>
              <a:rPr lang="en-US" dirty="0"/>
              <a:t>. The materially situated person is affected by so-called honor and dishonor offered to the body, but the </a:t>
            </a:r>
            <a:r>
              <a:rPr lang="en-US" dirty="0">
                <a:highlight>
                  <a:srgbClr val="FFFF00"/>
                </a:highlight>
              </a:rPr>
              <a:t>transcendentally situated person is not affected by such </a:t>
            </a:r>
            <a:r>
              <a:rPr lang="en-US" b="1" dirty="0">
                <a:highlight>
                  <a:srgbClr val="FFFF00"/>
                </a:highlight>
              </a:rPr>
              <a:t>false</a:t>
            </a:r>
            <a:r>
              <a:rPr lang="en-US" dirty="0">
                <a:highlight>
                  <a:srgbClr val="FFFF00"/>
                </a:highlight>
              </a:rPr>
              <a:t> honor and dishonor</a:t>
            </a:r>
            <a:r>
              <a:rPr lang="en-US" dirty="0"/>
              <a:t>. He performs his duty in </a:t>
            </a:r>
            <a:r>
              <a:rPr lang="en-US" dirty="0" err="1"/>
              <a:t>Kṛṣṇa</a:t>
            </a:r>
            <a:r>
              <a:rPr lang="en-US" dirty="0"/>
              <a:t> consciousness and does not mind whether a man honors or dishonors him. </a:t>
            </a:r>
            <a:r>
              <a:rPr lang="en-US" dirty="0">
                <a:highlight>
                  <a:srgbClr val="FFFF00"/>
                </a:highlight>
              </a:rPr>
              <a:t>He accepts things that are favorable for his duty in </a:t>
            </a:r>
            <a:r>
              <a:rPr lang="en-US" dirty="0" err="1">
                <a:highlight>
                  <a:srgbClr val="FFFF00"/>
                </a:highlight>
              </a:rPr>
              <a:t>Kṛṣṇa</a:t>
            </a:r>
            <a:r>
              <a:rPr lang="en-US" dirty="0">
                <a:highlight>
                  <a:srgbClr val="FFFF00"/>
                </a:highlight>
              </a:rPr>
              <a:t> consciousness, otherwise he has no necessity of anything material, either a stone or gold.</a:t>
            </a:r>
            <a:r>
              <a:rPr lang="en-US" dirty="0"/>
              <a:t> </a:t>
            </a:r>
            <a:r>
              <a:rPr lang="en-US" dirty="0">
                <a:highlight>
                  <a:srgbClr val="FFFF00"/>
                </a:highlight>
              </a:rPr>
              <a:t>He takes everyone as his dear friend </a:t>
            </a:r>
            <a:r>
              <a:rPr lang="en-US" dirty="0"/>
              <a:t>who helps him in his execution of </a:t>
            </a:r>
            <a:r>
              <a:rPr lang="en-US" dirty="0" err="1"/>
              <a:t>Kṛṣṇa</a:t>
            </a:r>
            <a:r>
              <a:rPr lang="en-US" dirty="0"/>
              <a:t> consciousness, and he does not hate his so-called enemy. </a:t>
            </a:r>
            <a:r>
              <a:rPr lang="en-US" dirty="0">
                <a:highlight>
                  <a:srgbClr val="FFFF00"/>
                </a:highlight>
              </a:rPr>
              <a:t>He is equally disposed</a:t>
            </a:r>
            <a:r>
              <a:rPr lang="en-US" dirty="0"/>
              <a:t> and sees everything on an equal level because he knows perfectly well that </a:t>
            </a:r>
            <a:r>
              <a:rPr lang="en-US" dirty="0">
                <a:highlight>
                  <a:srgbClr val="FFFF00"/>
                </a:highlight>
              </a:rPr>
              <a:t>he has nothing to do with material existence</a:t>
            </a:r>
            <a:r>
              <a:rPr lang="en-US" dirty="0"/>
              <a:t>. Social and political issues do not affect him, because he knows the situation of temporary upheavals and disturbances. </a:t>
            </a:r>
            <a:r>
              <a:rPr lang="en-US" dirty="0">
                <a:highlight>
                  <a:srgbClr val="FFFF00"/>
                </a:highlight>
              </a:rPr>
              <a:t>He does not attempt anything for his own sake</a:t>
            </a:r>
            <a:r>
              <a:rPr lang="en-US" dirty="0"/>
              <a:t>. He can attempt anything for </a:t>
            </a:r>
            <a:r>
              <a:rPr lang="en-US" dirty="0" err="1"/>
              <a:t>Kṛṣṇa</a:t>
            </a:r>
            <a:r>
              <a:rPr lang="en-US" dirty="0"/>
              <a:t>, but for his personal self he does not attempt anything. By such behavior one becomes actually transcendentally situated.</a:t>
            </a:r>
            <a:endParaRPr lang="en-US" dirty="0">
              <a:highlight>
                <a:srgbClr val="FFFF00"/>
              </a:highlight>
            </a:endParaRPr>
          </a:p>
        </p:txBody>
      </p:sp>
    </p:spTree>
    <p:extLst>
      <p:ext uri="{BB962C8B-B14F-4D97-AF65-F5344CB8AC3E}">
        <p14:creationId xmlns:p14="http://schemas.microsoft.com/office/powerpoint/2010/main" val="948118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BE85-3FEA-084E-AEDD-893E39B06C76}"/>
              </a:ext>
            </a:extLst>
          </p:cNvPr>
          <p:cNvSpPr>
            <a:spLocks noGrp="1"/>
          </p:cNvSpPr>
          <p:nvPr>
            <p:ph type="title"/>
          </p:nvPr>
        </p:nvSpPr>
        <p:spPr/>
        <p:txBody>
          <a:bodyPr/>
          <a:lstStyle/>
          <a:p>
            <a:r>
              <a:rPr lang="en-US" dirty="0"/>
              <a:t>BG 12: Qualities of a pure devotee</a:t>
            </a:r>
          </a:p>
        </p:txBody>
      </p:sp>
      <p:sp>
        <p:nvSpPr>
          <p:cNvPr id="3" name="Content Placeholder 2">
            <a:extLst>
              <a:ext uri="{FF2B5EF4-FFF2-40B4-BE49-F238E27FC236}">
                <a16:creationId xmlns:a16="http://schemas.microsoft.com/office/drawing/2014/main" id="{FE189645-F210-DC46-B91A-366A9629BDF8}"/>
              </a:ext>
            </a:extLst>
          </p:cNvPr>
          <p:cNvSpPr>
            <a:spLocks noGrp="1"/>
          </p:cNvSpPr>
          <p:nvPr>
            <p:ph idx="1"/>
          </p:nvPr>
        </p:nvSpPr>
        <p:spPr/>
        <p:txBody>
          <a:bodyPr>
            <a:normAutofit fontScale="70000" lnSpcReduction="20000"/>
          </a:bodyPr>
          <a:lstStyle/>
          <a:p>
            <a:r>
              <a:rPr lang="en-US" dirty="0">
                <a:hlinkClick r:id="rId2"/>
              </a:rPr>
              <a:t>TEXTS 13-14:</a:t>
            </a:r>
            <a:r>
              <a:rPr lang="en-US" dirty="0"/>
              <a:t> One who is </a:t>
            </a:r>
            <a:r>
              <a:rPr lang="en-US" dirty="0">
                <a:highlight>
                  <a:srgbClr val="FFFF00"/>
                </a:highlight>
              </a:rPr>
              <a:t>not envious</a:t>
            </a:r>
            <a:r>
              <a:rPr lang="en-US" dirty="0"/>
              <a:t> but is a </a:t>
            </a:r>
            <a:r>
              <a:rPr lang="en-US" dirty="0">
                <a:highlight>
                  <a:srgbClr val="FFFF00"/>
                </a:highlight>
              </a:rPr>
              <a:t>kind friend to all living entities</a:t>
            </a:r>
            <a:r>
              <a:rPr lang="en-US" dirty="0"/>
              <a:t>, who </a:t>
            </a:r>
            <a:r>
              <a:rPr lang="en-US" dirty="0">
                <a:highlight>
                  <a:srgbClr val="FFFF00"/>
                </a:highlight>
              </a:rPr>
              <a:t>does not think himself a proprietor</a:t>
            </a:r>
            <a:r>
              <a:rPr lang="en-US" dirty="0"/>
              <a:t> and is </a:t>
            </a:r>
            <a:r>
              <a:rPr lang="en-US" dirty="0">
                <a:highlight>
                  <a:srgbClr val="FFFF00"/>
                </a:highlight>
              </a:rPr>
              <a:t>free from false ego</a:t>
            </a:r>
            <a:r>
              <a:rPr lang="en-US" dirty="0"/>
              <a:t>, who is </a:t>
            </a:r>
            <a:r>
              <a:rPr lang="en-US" dirty="0">
                <a:highlight>
                  <a:srgbClr val="FFFF00"/>
                </a:highlight>
              </a:rPr>
              <a:t>equal in both happiness and distress</a:t>
            </a:r>
            <a:r>
              <a:rPr lang="en-US" dirty="0"/>
              <a:t>, who is tolerant, always satisfied, self-controlled, and engaged in devotional service with determination, his mind and intelligence fixed on Me – such a devotee of Mine is very dear to Me.</a:t>
            </a:r>
          </a:p>
          <a:p>
            <a:r>
              <a:rPr lang="en-US" dirty="0">
                <a:hlinkClick r:id="rId3"/>
              </a:rPr>
              <a:t>TEXT 15:</a:t>
            </a:r>
            <a:r>
              <a:rPr lang="en-US" dirty="0"/>
              <a:t> He by whom no one is put into difficulty and who is not disturbed by anyone, who is </a:t>
            </a:r>
            <a:r>
              <a:rPr lang="en-US" dirty="0">
                <a:highlight>
                  <a:srgbClr val="FFFF00"/>
                </a:highlight>
              </a:rPr>
              <a:t>equipoised in happiness and distress</a:t>
            </a:r>
            <a:r>
              <a:rPr lang="en-US" dirty="0"/>
              <a:t>, fear and anxiety, is very dear to Me.</a:t>
            </a:r>
          </a:p>
          <a:p>
            <a:r>
              <a:rPr lang="en-US" dirty="0">
                <a:hlinkClick r:id="rId4"/>
              </a:rPr>
              <a:t>TEXT 16:</a:t>
            </a:r>
            <a:r>
              <a:rPr lang="en-US" dirty="0"/>
              <a:t> My devotee who is not dependent on the ordinary course of activities, who is pure, expert, without cares, free from all pains, and </a:t>
            </a:r>
            <a:r>
              <a:rPr lang="en-US" dirty="0">
                <a:highlight>
                  <a:srgbClr val="FFFF00"/>
                </a:highlight>
              </a:rPr>
              <a:t>not striving for some result</a:t>
            </a:r>
            <a:r>
              <a:rPr lang="en-US" dirty="0"/>
              <a:t>, is very dear to Me.</a:t>
            </a:r>
          </a:p>
          <a:p>
            <a:r>
              <a:rPr lang="en-US" dirty="0">
                <a:hlinkClick r:id="rId5"/>
              </a:rPr>
              <a:t>TEXT 17:</a:t>
            </a:r>
            <a:r>
              <a:rPr lang="en-US" dirty="0"/>
              <a:t> One who </a:t>
            </a:r>
            <a:r>
              <a:rPr lang="en-US" dirty="0">
                <a:highlight>
                  <a:srgbClr val="FFFF00"/>
                </a:highlight>
              </a:rPr>
              <a:t>neither rejoices nor grieves</a:t>
            </a:r>
            <a:r>
              <a:rPr lang="en-US" dirty="0"/>
              <a:t>, who </a:t>
            </a:r>
            <a:r>
              <a:rPr lang="en-US" dirty="0">
                <a:highlight>
                  <a:srgbClr val="FFFF00"/>
                </a:highlight>
              </a:rPr>
              <a:t>neither laments nor desires</a:t>
            </a:r>
            <a:r>
              <a:rPr lang="en-US" dirty="0"/>
              <a:t>, and who renounces both auspicious and inauspicious things – such a devotee is very dear to Me.</a:t>
            </a:r>
          </a:p>
          <a:p>
            <a:r>
              <a:rPr lang="en-US" dirty="0">
                <a:hlinkClick r:id="rId6"/>
              </a:rPr>
              <a:t>TEXTS 18-19:</a:t>
            </a:r>
            <a:r>
              <a:rPr lang="en-US" dirty="0"/>
              <a:t> One who is </a:t>
            </a:r>
            <a:r>
              <a:rPr lang="en-US" dirty="0">
                <a:highlight>
                  <a:srgbClr val="FFFF00"/>
                </a:highlight>
              </a:rPr>
              <a:t>equal to friends and enemies</a:t>
            </a:r>
            <a:r>
              <a:rPr lang="en-US" dirty="0"/>
              <a:t>, who is </a:t>
            </a:r>
            <a:r>
              <a:rPr lang="en-US" dirty="0">
                <a:highlight>
                  <a:srgbClr val="FFFF00"/>
                </a:highlight>
              </a:rPr>
              <a:t>equipoised in honor and dishonor</a:t>
            </a:r>
            <a:r>
              <a:rPr lang="en-US" dirty="0"/>
              <a:t>, heat and cold, </a:t>
            </a:r>
            <a:r>
              <a:rPr lang="en-US" dirty="0">
                <a:highlight>
                  <a:srgbClr val="FFFF00"/>
                </a:highlight>
              </a:rPr>
              <a:t>happiness and distress, fame and infamy</a:t>
            </a:r>
            <a:r>
              <a:rPr lang="en-US" dirty="0"/>
              <a:t>, who is always free from contaminating association, always silent and satisfied with anything, who doesn’t care for any residence, who is fixed in knowledge and who is engaged in devotional service – such a person is very dear to Me.</a:t>
            </a:r>
          </a:p>
        </p:txBody>
      </p:sp>
    </p:spTree>
    <p:extLst>
      <p:ext uri="{BB962C8B-B14F-4D97-AF65-F5344CB8AC3E}">
        <p14:creationId xmlns:p14="http://schemas.microsoft.com/office/powerpoint/2010/main" val="969192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365E0-9DA9-9544-9FFC-FB2A9BAC286F}"/>
              </a:ext>
            </a:extLst>
          </p:cNvPr>
          <p:cNvSpPr>
            <a:spLocks noGrp="1"/>
          </p:cNvSpPr>
          <p:nvPr>
            <p:ph type="title"/>
          </p:nvPr>
        </p:nvSpPr>
        <p:spPr>
          <a:xfrm>
            <a:off x="630936" y="381000"/>
            <a:ext cx="3419856" cy="2003057"/>
          </a:xfrm>
        </p:spPr>
        <p:txBody>
          <a:bodyPr anchor="ctr">
            <a:normAutofit/>
          </a:bodyPr>
          <a:lstStyle/>
          <a:p>
            <a:r>
              <a:rPr lang="en-US"/>
              <a:t>We are soul with a human body</a:t>
            </a:r>
          </a:p>
        </p:txBody>
      </p:sp>
      <p:sp>
        <p:nvSpPr>
          <p:cNvPr id="143" name="sketch line">
            <a:extLst>
              <a:ext uri="{FF2B5EF4-FFF2-40B4-BE49-F238E27FC236}">
                <a16:creationId xmlns:a16="http://schemas.microsoft.com/office/drawing/2014/main" id="{5D50C310-510F-45B8-81D2-BE905D5C6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570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Content Placeholder 4103">
            <a:extLst>
              <a:ext uri="{FF2B5EF4-FFF2-40B4-BE49-F238E27FC236}">
                <a16:creationId xmlns:a16="http://schemas.microsoft.com/office/drawing/2014/main" id="{9F7BEC08-BB1B-4F3F-B74D-F304C350797B}"/>
              </a:ext>
            </a:extLst>
          </p:cNvPr>
          <p:cNvSpPr>
            <a:spLocks noGrp="1"/>
          </p:cNvSpPr>
          <p:nvPr>
            <p:ph idx="1"/>
          </p:nvPr>
        </p:nvSpPr>
        <p:spPr>
          <a:xfrm>
            <a:off x="4534305" y="236764"/>
            <a:ext cx="7352895" cy="2147293"/>
          </a:xfrm>
        </p:spPr>
        <p:txBody>
          <a:bodyPr anchor="ctr">
            <a:normAutofit/>
          </a:bodyPr>
          <a:lstStyle/>
          <a:p>
            <a:r>
              <a:rPr lang="en-US" sz="2200" dirty="0"/>
              <a:t>We have lived in many bodies and done the same things over and over.</a:t>
            </a:r>
          </a:p>
          <a:p>
            <a:r>
              <a:rPr lang="en-US" sz="2200" dirty="0"/>
              <a:t>This body is given to us on rent.</a:t>
            </a:r>
          </a:p>
          <a:p>
            <a:r>
              <a:rPr lang="en-US" sz="2200" dirty="0"/>
              <a:t>This an opportunity to get liberation from material existence</a:t>
            </a:r>
          </a:p>
          <a:p>
            <a:endParaRPr lang="en-US" sz="2200" dirty="0"/>
          </a:p>
        </p:txBody>
      </p:sp>
      <p:pic>
        <p:nvPicPr>
          <p:cNvPr id="4100" name="Picture 4" descr="Better Than the Animals">
            <a:extLst>
              <a:ext uri="{FF2B5EF4-FFF2-40B4-BE49-F238E27FC236}">
                <a16:creationId xmlns:a16="http://schemas.microsoft.com/office/drawing/2014/main" id="{5CA3244D-1333-7041-B1F4-3188ED486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71" r="1" b="23972"/>
          <a:stretch/>
        </p:blipFill>
        <p:spPr bwMode="auto">
          <a:xfrm>
            <a:off x="8" y="2668687"/>
            <a:ext cx="6095992"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a:noFill/>
          <a:extLst>
            <a:ext uri="{909E8E84-426E-40DD-AFC4-6F175D3DCCD1}">
              <a14:hiddenFill xmlns:a14="http://schemas.microsoft.com/office/drawing/2010/main">
                <a:solidFill>
                  <a:srgbClr val="FFFFFF"/>
                </a:solidFill>
              </a14:hiddenFill>
            </a:ext>
          </a:extLst>
        </p:spPr>
      </p:pic>
      <p:pic>
        <p:nvPicPr>
          <p:cNvPr id="4102" name="Picture 6" descr="The Top 14 Things Landlords Wish Tenants Knew - VacancyFillers.com">
            <a:extLst>
              <a:ext uri="{FF2B5EF4-FFF2-40B4-BE49-F238E27FC236}">
                <a16:creationId xmlns:a16="http://schemas.microsoft.com/office/drawing/2014/main" id="{0FAD16C8-D489-2148-A0B5-E36A93D697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53" r="-3" b="3512"/>
          <a:stretch/>
        </p:blipFill>
        <p:spPr bwMode="auto">
          <a:xfrm>
            <a:off x="6019800" y="2657872"/>
            <a:ext cx="6172193"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5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F333-80A4-2441-9F82-BD836304156F}"/>
              </a:ext>
            </a:extLst>
          </p:cNvPr>
          <p:cNvSpPr>
            <a:spLocks noGrp="1"/>
          </p:cNvSpPr>
          <p:nvPr>
            <p:ph type="title"/>
          </p:nvPr>
        </p:nvSpPr>
        <p:spPr/>
        <p:txBody>
          <a:bodyPr/>
          <a:lstStyle/>
          <a:p>
            <a:r>
              <a:rPr lang="en-US" dirty="0"/>
              <a:t>BG 14 : Transcending Material Nature</a:t>
            </a:r>
          </a:p>
        </p:txBody>
      </p:sp>
      <p:sp>
        <p:nvSpPr>
          <p:cNvPr id="3" name="Content Placeholder 2">
            <a:extLst>
              <a:ext uri="{FF2B5EF4-FFF2-40B4-BE49-F238E27FC236}">
                <a16:creationId xmlns:a16="http://schemas.microsoft.com/office/drawing/2014/main" id="{16AB986D-1E90-3C42-A9E7-6D4FF8EDB474}"/>
              </a:ext>
            </a:extLst>
          </p:cNvPr>
          <p:cNvSpPr>
            <a:spLocks noGrp="1"/>
          </p:cNvSpPr>
          <p:nvPr>
            <p:ph idx="1"/>
          </p:nvPr>
        </p:nvSpPr>
        <p:spPr>
          <a:xfrm>
            <a:off x="838200" y="1550504"/>
            <a:ext cx="10515600" cy="4626459"/>
          </a:xfrm>
        </p:spPr>
        <p:txBody>
          <a:bodyPr>
            <a:normAutofit lnSpcReduction="10000"/>
          </a:bodyPr>
          <a:lstStyle/>
          <a:p>
            <a:r>
              <a:rPr lang="en-US" dirty="0"/>
              <a:t>1-4 : Importance of this chapter – the </a:t>
            </a:r>
            <a:r>
              <a:rPr lang="en-US" dirty="0">
                <a:highlight>
                  <a:srgbClr val="FFFF00"/>
                </a:highlight>
              </a:rPr>
              <a:t>best of Knowledge </a:t>
            </a:r>
            <a:r>
              <a:rPr lang="en-US" dirty="0"/>
              <a:t>– position of living entity in </a:t>
            </a:r>
            <a:r>
              <a:rPr lang="en-US" dirty="0">
                <a:highlight>
                  <a:srgbClr val="FFFF00"/>
                </a:highlight>
              </a:rPr>
              <a:t>material nature</a:t>
            </a:r>
            <a:r>
              <a:rPr lang="en-US" dirty="0"/>
              <a:t> and the seed giving father </a:t>
            </a:r>
          </a:p>
          <a:p>
            <a:r>
              <a:rPr lang="en-US" dirty="0"/>
              <a:t>5-13: Modes of nature and its cause, characteristics and results.</a:t>
            </a:r>
          </a:p>
          <a:p>
            <a:r>
              <a:rPr lang="en-US" dirty="0"/>
              <a:t>14-15: </a:t>
            </a:r>
            <a:r>
              <a:rPr lang="en-US" dirty="0">
                <a:highlight>
                  <a:srgbClr val="FFFF00"/>
                </a:highlight>
              </a:rPr>
              <a:t>Destination</a:t>
            </a:r>
            <a:r>
              <a:rPr lang="en-US" dirty="0"/>
              <a:t> when one dies in various modes</a:t>
            </a:r>
          </a:p>
          <a:p>
            <a:r>
              <a:rPr lang="en-US" dirty="0"/>
              <a:t>16-18: </a:t>
            </a:r>
            <a:r>
              <a:rPr lang="en-US" dirty="0">
                <a:highlight>
                  <a:srgbClr val="FFFF00"/>
                </a:highlight>
              </a:rPr>
              <a:t>Results</a:t>
            </a:r>
            <a:r>
              <a:rPr lang="en-US" dirty="0"/>
              <a:t> of various modes further explained</a:t>
            </a:r>
          </a:p>
          <a:p>
            <a:r>
              <a:rPr lang="en-US" dirty="0"/>
              <a:t>19-21: Seeing Lord acting behind the modes and </a:t>
            </a:r>
            <a:r>
              <a:rPr lang="en-US" dirty="0">
                <a:highlight>
                  <a:srgbClr val="FFFF00"/>
                </a:highlight>
              </a:rPr>
              <a:t>transcending</a:t>
            </a:r>
            <a:r>
              <a:rPr lang="en-US" dirty="0"/>
              <a:t> modes and freeing oneself of BDOD and get nectar</a:t>
            </a:r>
          </a:p>
          <a:p>
            <a:r>
              <a:rPr lang="en-US" b="1" dirty="0"/>
              <a:t>21-25: Symptom and </a:t>
            </a:r>
            <a:r>
              <a:rPr lang="en-US" b="1" dirty="0">
                <a:highlight>
                  <a:srgbClr val="FFFF00"/>
                </a:highlight>
              </a:rPr>
              <a:t>Behavior</a:t>
            </a:r>
            <a:r>
              <a:rPr lang="en-US" b="1" dirty="0"/>
              <a:t> of person who is beyond modes</a:t>
            </a:r>
          </a:p>
          <a:p>
            <a:r>
              <a:rPr lang="en-US" dirty="0"/>
              <a:t>26: </a:t>
            </a:r>
            <a:r>
              <a:rPr lang="en-US" dirty="0">
                <a:highlight>
                  <a:srgbClr val="FFFF00"/>
                </a:highlight>
              </a:rPr>
              <a:t>How to transcend </a:t>
            </a:r>
            <a:r>
              <a:rPr lang="en-US" dirty="0"/>
              <a:t>the modes? full DS unfailing in all circumstances</a:t>
            </a:r>
          </a:p>
          <a:p>
            <a:r>
              <a:rPr lang="en-US" dirty="0"/>
              <a:t>27: </a:t>
            </a:r>
            <a:r>
              <a:rPr lang="en-US" dirty="0">
                <a:highlight>
                  <a:srgbClr val="FFFF00"/>
                </a:highlight>
              </a:rPr>
              <a:t>Lord is basis </a:t>
            </a:r>
            <a:r>
              <a:rPr lang="en-US" dirty="0"/>
              <a:t>of Impersonal Brahman</a:t>
            </a:r>
          </a:p>
          <a:p>
            <a:endParaRPr lang="en-US" dirty="0"/>
          </a:p>
          <a:p>
            <a:endParaRPr lang="en-US" dirty="0"/>
          </a:p>
          <a:p>
            <a:endParaRPr lang="en-US" dirty="0"/>
          </a:p>
        </p:txBody>
      </p:sp>
    </p:spTree>
    <p:extLst>
      <p:ext uri="{BB962C8B-B14F-4D97-AF65-F5344CB8AC3E}">
        <p14:creationId xmlns:p14="http://schemas.microsoft.com/office/powerpoint/2010/main" val="1465789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74C9-9AEE-9D4E-8BC8-DA5AE0DEA968}"/>
              </a:ext>
            </a:extLst>
          </p:cNvPr>
          <p:cNvSpPr>
            <a:spLocks noGrp="1"/>
          </p:cNvSpPr>
          <p:nvPr>
            <p:ph type="title"/>
          </p:nvPr>
        </p:nvSpPr>
        <p:spPr>
          <a:xfrm>
            <a:off x="838200" y="365125"/>
            <a:ext cx="5387502" cy="1325563"/>
          </a:xfrm>
        </p:spPr>
        <p:txBody>
          <a:bodyPr>
            <a:normAutofit/>
          </a:bodyPr>
          <a:lstStyle/>
          <a:p>
            <a:r>
              <a:rPr lang="en-US" dirty="0"/>
              <a:t>Two birds in a tree</a:t>
            </a:r>
          </a:p>
        </p:txBody>
      </p:sp>
      <p:sp>
        <p:nvSpPr>
          <p:cNvPr id="5126" name="Content Placeholder 5125">
            <a:extLst>
              <a:ext uri="{FF2B5EF4-FFF2-40B4-BE49-F238E27FC236}">
                <a16:creationId xmlns:a16="http://schemas.microsoft.com/office/drawing/2014/main" id="{2C76FA9E-7D5F-43E4-B8E7-902993CAC09E}"/>
              </a:ext>
            </a:extLst>
          </p:cNvPr>
          <p:cNvSpPr>
            <a:spLocks noGrp="1"/>
          </p:cNvSpPr>
          <p:nvPr>
            <p:ph idx="1"/>
          </p:nvPr>
        </p:nvSpPr>
        <p:spPr>
          <a:xfrm>
            <a:off x="838200" y="1825625"/>
            <a:ext cx="5387502" cy="4351338"/>
          </a:xfrm>
        </p:spPr>
        <p:txBody>
          <a:bodyPr>
            <a:normAutofit fontScale="92500" lnSpcReduction="10000"/>
          </a:bodyPr>
          <a:lstStyle/>
          <a:p>
            <a:r>
              <a:rPr lang="en-US" dirty="0"/>
              <a:t>This body is a machine, with driver and owner in the same car. </a:t>
            </a:r>
          </a:p>
          <a:p>
            <a:r>
              <a:rPr lang="en-US" dirty="0"/>
              <a:t>BG 18.61 </a:t>
            </a:r>
            <a:r>
              <a:rPr lang="en-US" i="1" dirty="0" err="1"/>
              <a:t>īśvaraḥ</a:t>
            </a:r>
            <a:r>
              <a:rPr lang="en-US" i="1" dirty="0"/>
              <a:t> </a:t>
            </a:r>
            <a:r>
              <a:rPr lang="en-US" i="1" dirty="0" err="1"/>
              <a:t>sarva-bhūtānāṁ</a:t>
            </a:r>
            <a:endParaRPr lang="en-US" dirty="0"/>
          </a:p>
          <a:p>
            <a:r>
              <a:rPr lang="en-US" dirty="0"/>
              <a:t>Owner is directing and reminding the driver.</a:t>
            </a:r>
          </a:p>
          <a:p>
            <a:r>
              <a:rPr lang="en-US" dirty="0"/>
              <a:t>But the driver is whimsically after sense objects</a:t>
            </a:r>
          </a:p>
          <a:p>
            <a:r>
              <a:rPr lang="en-US" dirty="0"/>
              <a:t>If turn to owner, then He will give right direction.</a:t>
            </a:r>
          </a:p>
          <a:p>
            <a:r>
              <a:rPr lang="en-US" dirty="0"/>
              <a:t>Our business is to serve the whole with pure heart.</a:t>
            </a:r>
          </a:p>
          <a:p>
            <a:endParaRPr lang="en-US" dirty="0"/>
          </a:p>
        </p:txBody>
      </p:sp>
      <p:pic>
        <p:nvPicPr>
          <p:cNvPr id="5122" name="Picture 2" descr="Two birds sitting in a tree (the material body). One is Paramatma (Krishna  as Supersoul) the witness bird. The … | Sitting in a tree, Bhagavad gita,  Animal pictures">
            <a:extLst>
              <a:ext uri="{FF2B5EF4-FFF2-40B4-BE49-F238E27FC236}">
                <a16:creationId xmlns:a16="http://schemas.microsoft.com/office/drawing/2014/main" id="{DA04D886-C18F-BF40-821A-98A932CAF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5" r="6226" b="1"/>
          <a:stretch/>
        </p:blipFill>
        <p:spPr bwMode="auto">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91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5CA-E47A-C440-8DB5-5F179CBBADF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30EC8DBA-6105-5048-9ED9-FAC2F4BE6CEA}"/>
              </a:ext>
            </a:extLst>
          </p:cNvPr>
          <p:cNvSpPr>
            <a:spLocks noGrp="1"/>
          </p:cNvSpPr>
          <p:nvPr>
            <p:ph idx="1"/>
          </p:nvPr>
        </p:nvSpPr>
        <p:spPr/>
        <p:txBody>
          <a:bodyPr/>
          <a:lstStyle/>
          <a:p>
            <a:r>
              <a:rPr lang="en-US" dirty="0">
                <a:hlinkClick r:id="rId2"/>
              </a:rPr>
              <a:t>SB 11.25.1-36</a:t>
            </a:r>
            <a:endParaRPr lang="en-US" dirty="0"/>
          </a:p>
          <a:p>
            <a:r>
              <a:rPr lang="en-US" dirty="0"/>
              <a:t>BG 2.45, 3.5, 3.27, 3.28, 3.29, 3.33, 3.37, 4.13, 4.23, 5.14,6.27</a:t>
            </a:r>
          </a:p>
          <a:p>
            <a:r>
              <a:rPr lang="en-US" dirty="0"/>
              <a:t>BG 7.12,7.13, 7.14, 9.9, 9.10, 9.13 11.38</a:t>
            </a:r>
          </a:p>
          <a:p>
            <a:r>
              <a:rPr lang="en-US" dirty="0"/>
              <a:t>BG 13.15, 13.20, 13.21, 14.1-27, 15.10, 17.1-28, 18.7-10, 18.19-41 </a:t>
            </a:r>
          </a:p>
          <a:p>
            <a:r>
              <a:rPr lang="en-US" dirty="0"/>
              <a:t>Total BG verses on Modes of MN: 22+27+28+26 = 103 verses</a:t>
            </a:r>
          </a:p>
        </p:txBody>
      </p:sp>
    </p:spTree>
    <p:extLst>
      <p:ext uri="{BB962C8B-B14F-4D97-AF65-F5344CB8AC3E}">
        <p14:creationId xmlns:p14="http://schemas.microsoft.com/office/powerpoint/2010/main" val="184180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C0F5-BC35-124B-858E-5366A2BDF74E}"/>
              </a:ext>
            </a:extLst>
          </p:cNvPr>
          <p:cNvSpPr>
            <a:spLocks noGrp="1"/>
          </p:cNvSpPr>
          <p:nvPr>
            <p:ph type="title"/>
          </p:nvPr>
        </p:nvSpPr>
        <p:spPr/>
        <p:txBody>
          <a:bodyPr/>
          <a:lstStyle/>
          <a:p>
            <a:r>
              <a:rPr lang="en-US" dirty="0">
                <a:hlinkClick r:id="rId2"/>
              </a:rPr>
              <a:t>SP lecture</a:t>
            </a:r>
            <a:r>
              <a:rPr lang="en-US" dirty="0"/>
              <a:t> on </a:t>
            </a:r>
            <a:r>
              <a:rPr lang="en-US" dirty="0">
                <a:hlinkClick r:id="rId2"/>
              </a:rPr>
              <a:t>BG 13.21 </a:t>
            </a:r>
            <a:endParaRPr lang="en-US" dirty="0"/>
          </a:p>
        </p:txBody>
      </p:sp>
      <p:sp>
        <p:nvSpPr>
          <p:cNvPr id="3" name="Content Placeholder 2">
            <a:extLst>
              <a:ext uri="{FF2B5EF4-FFF2-40B4-BE49-F238E27FC236}">
                <a16:creationId xmlns:a16="http://schemas.microsoft.com/office/drawing/2014/main" id="{0A106288-CE55-9F4B-A3AC-0DBB696A12B9}"/>
              </a:ext>
            </a:extLst>
          </p:cNvPr>
          <p:cNvSpPr>
            <a:spLocks noGrp="1"/>
          </p:cNvSpPr>
          <p:nvPr>
            <p:ph idx="1"/>
          </p:nvPr>
        </p:nvSpPr>
        <p:spPr/>
        <p:txBody>
          <a:bodyPr>
            <a:normAutofit fontScale="70000" lnSpcReduction="20000"/>
          </a:bodyPr>
          <a:lstStyle/>
          <a:p>
            <a:r>
              <a:rPr lang="en-US" dirty="0"/>
              <a:t>You get body according to our karma however we can enjoy/suffer according to our body</a:t>
            </a:r>
          </a:p>
          <a:p>
            <a:pPr lvl="1"/>
            <a:r>
              <a:rPr lang="en-US" dirty="0"/>
              <a:t>Hog is eating stool, but he is thinking he is enjoying. </a:t>
            </a:r>
          </a:p>
          <a:p>
            <a:pPr lvl="1"/>
            <a:r>
              <a:rPr lang="en-US" dirty="0"/>
              <a:t>Cockroaches, they are also thinking, "I am enjoying." </a:t>
            </a:r>
          </a:p>
          <a:p>
            <a:pPr lvl="1"/>
            <a:r>
              <a:rPr lang="en-US" dirty="0"/>
              <a:t>Tree is standing for seven thousands of years, thinking, "I am enjoying life."</a:t>
            </a:r>
          </a:p>
          <a:p>
            <a:pPr lvl="1"/>
            <a:r>
              <a:rPr lang="en-US" dirty="0"/>
              <a:t>This is called </a:t>
            </a:r>
            <a:r>
              <a:rPr lang="en-US" i="1" dirty="0" err="1"/>
              <a:t>prakṣepātmikā-śakti</a:t>
            </a:r>
            <a:r>
              <a:rPr lang="en-US" i="1" dirty="0"/>
              <a:t>.</a:t>
            </a:r>
          </a:p>
          <a:p>
            <a:r>
              <a:rPr lang="en-US" i="1" dirty="0"/>
              <a:t>BG 18.61: </a:t>
            </a:r>
            <a:r>
              <a:rPr lang="en-US" i="1" dirty="0" err="1"/>
              <a:t>īśvaraḥ</a:t>
            </a:r>
            <a:r>
              <a:rPr lang="en-US" i="1" dirty="0"/>
              <a:t> </a:t>
            </a:r>
            <a:r>
              <a:rPr lang="en-US" i="1" dirty="0" err="1"/>
              <a:t>sarva-bhūtānāṁ</a:t>
            </a:r>
            <a:r>
              <a:rPr lang="en-US" i="1" dirty="0"/>
              <a:t> </a:t>
            </a:r>
            <a:r>
              <a:rPr lang="en-US" i="1" dirty="0" err="1"/>
              <a:t>hṛd-deśe</a:t>
            </a:r>
            <a:r>
              <a:rPr lang="en-US" i="1" dirty="0"/>
              <a:t> ’</a:t>
            </a:r>
            <a:r>
              <a:rPr lang="en-US" i="1" dirty="0" err="1"/>
              <a:t>rjuna</a:t>
            </a:r>
            <a:r>
              <a:rPr lang="en-US" i="1" dirty="0"/>
              <a:t> </a:t>
            </a:r>
            <a:r>
              <a:rPr lang="en-US" i="1" dirty="0" err="1"/>
              <a:t>tiṣṭhati</a:t>
            </a:r>
            <a:br>
              <a:rPr lang="en-US" i="1" dirty="0"/>
            </a:br>
            <a:r>
              <a:rPr lang="en-US" i="1" dirty="0" err="1"/>
              <a:t>bhrāmayan</a:t>
            </a:r>
            <a:r>
              <a:rPr lang="en-US" i="1" dirty="0"/>
              <a:t> </a:t>
            </a:r>
            <a:r>
              <a:rPr lang="en-US" i="1" dirty="0" err="1"/>
              <a:t>sarva-bhūtāni</a:t>
            </a:r>
            <a:r>
              <a:rPr lang="en-US" i="1" dirty="0"/>
              <a:t> </a:t>
            </a:r>
            <a:r>
              <a:rPr lang="en-US" i="1" dirty="0" err="1"/>
              <a:t>yantrārūḍhāni</a:t>
            </a:r>
            <a:r>
              <a:rPr lang="en-US" i="1" dirty="0"/>
              <a:t> </a:t>
            </a:r>
            <a:r>
              <a:rPr lang="en-US" i="1" dirty="0" err="1"/>
              <a:t>māyayā</a:t>
            </a:r>
            <a:endParaRPr lang="en-US" i="1" dirty="0"/>
          </a:p>
          <a:p>
            <a:pPr lvl="1"/>
            <a:r>
              <a:rPr lang="en-US" b="1" dirty="0"/>
              <a:t>The Supreme Lord is situated in everyone’s heart, O Arjuna, and is directing the wanderings of all living entities, who are seated as on a machine, made of the material energy.</a:t>
            </a:r>
            <a:endParaRPr lang="en-US" i="1" dirty="0"/>
          </a:p>
          <a:p>
            <a:r>
              <a:rPr lang="en-US" i="1" dirty="0"/>
              <a:t>BG 7.14: </a:t>
            </a:r>
            <a:r>
              <a:rPr lang="en-US" i="1" dirty="0" err="1"/>
              <a:t>daivī</a:t>
            </a:r>
            <a:r>
              <a:rPr lang="en-US" i="1" dirty="0"/>
              <a:t> </a:t>
            </a:r>
            <a:r>
              <a:rPr lang="en-US" i="1" dirty="0" err="1"/>
              <a:t>hy</a:t>
            </a:r>
            <a:r>
              <a:rPr lang="en-US" i="1" dirty="0"/>
              <a:t> </a:t>
            </a:r>
            <a:r>
              <a:rPr lang="en-US" i="1" dirty="0" err="1"/>
              <a:t>eṣā</a:t>
            </a:r>
            <a:r>
              <a:rPr lang="en-US" i="1" dirty="0"/>
              <a:t> </a:t>
            </a:r>
            <a:r>
              <a:rPr lang="en-US" i="1" dirty="0" err="1"/>
              <a:t>guṇa-mayī</a:t>
            </a:r>
            <a:r>
              <a:rPr lang="en-US" i="1" dirty="0"/>
              <a:t> mama </a:t>
            </a:r>
            <a:r>
              <a:rPr lang="en-US" i="1" dirty="0" err="1"/>
              <a:t>māyā</a:t>
            </a:r>
            <a:r>
              <a:rPr lang="en-US" i="1" dirty="0"/>
              <a:t> </a:t>
            </a:r>
            <a:r>
              <a:rPr lang="en-US" i="1" dirty="0" err="1"/>
              <a:t>duratyayā</a:t>
            </a:r>
            <a:br>
              <a:rPr lang="en-US" i="1" dirty="0"/>
            </a:br>
            <a:r>
              <a:rPr lang="en-US" i="1" dirty="0" err="1"/>
              <a:t>mām</a:t>
            </a:r>
            <a:r>
              <a:rPr lang="en-US" i="1" dirty="0"/>
              <a:t> </a:t>
            </a:r>
            <a:r>
              <a:rPr lang="en-US" i="1" dirty="0" err="1"/>
              <a:t>eva</a:t>
            </a:r>
            <a:r>
              <a:rPr lang="en-US" i="1" dirty="0"/>
              <a:t> ye </a:t>
            </a:r>
            <a:r>
              <a:rPr lang="en-US" i="1" dirty="0" err="1"/>
              <a:t>prapadyante</a:t>
            </a:r>
            <a:r>
              <a:rPr lang="en-US" i="1" dirty="0"/>
              <a:t> </a:t>
            </a:r>
            <a:r>
              <a:rPr lang="en-US" i="1" dirty="0" err="1"/>
              <a:t>māyām</a:t>
            </a:r>
            <a:r>
              <a:rPr lang="en-US" i="1" dirty="0"/>
              <a:t> </a:t>
            </a:r>
            <a:r>
              <a:rPr lang="en-US" i="1" dirty="0" err="1"/>
              <a:t>etāṁ</a:t>
            </a:r>
            <a:r>
              <a:rPr lang="en-US" i="1" dirty="0"/>
              <a:t> </a:t>
            </a:r>
            <a:r>
              <a:rPr lang="en-US" i="1" dirty="0" err="1"/>
              <a:t>taranti</a:t>
            </a:r>
            <a:r>
              <a:rPr lang="en-US" i="1" dirty="0"/>
              <a:t> </a:t>
            </a:r>
            <a:r>
              <a:rPr lang="en-US" i="1" dirty="0" err="1"/>
              <a:t>te</a:t>
            </a:r>
            <a:r>
              <a:rPr lang="en-US" i="1" dirty="0"/>
              <a:t> </a:t>
            </a:r>
          </a:p>
          <a:p>
            <a:pPr lvl="1"/>
            <a:r>
              <a:rPr lang="en-US" b="1" dirty="0"/>
              <a:t>This divine energy of Mine, consisting of the three modes of material nature, is difficult to overcome. But those who have surrendered unto Me can easily cross beyond it.</a:t>
            </a:r>
            <a:endParaRPr lang="en-US" i="1" dirty="0"/>
          </a:p>
          <a:p>
            <a:r>
              <a:rPr lang="en-US" i="1" dirty="0"/>
              <a:t>BG 3.27: </a:t>
            </a:r>
            <a:r>
              <a:rPr lang="en-US" i="1" dirty="0" err="1"/>
              <a:t>prakṛteḥ</a:t>
            </a:r>
            <a:r>
              <a:rPr lang="en-US" i="1" dirty="0"/>
              <a:t> </a:t>
            </a:r>
            <a:r>
              <a:rPr lang="en-US" i="1" dirty="0" err="1"/>
              <a:t>kriyamāṇāni</a:t>
            </a:r>
            <a:r>
              <a:rPr lang="en-US" i="1" dirty="0"/>
              <a:t> </a:t>
            </a:r>
            <a:r>
              <a:rPr lang="en-US" i="1" dirty="0" err="1"/>
              <a:t>guṇaiḥ</a:t>
            </a:r>
            <a:r>
              <a:rPr lang="en-US" i="1" dirty="0"/>
              <a:t> </a:t>
            </a:r>
            <a:r>
              <a:rPr lang="en-US" i="1" dirty="0" err="1"/>
              <a:t>karmāṇi</a:t>
            </a:r>
            <a:r>
              <a:rPr lang="en-US" i="1" dirty="0"/>
              <a:t> </a:t>
            </a:r>
            <a:r>
              <a:rPr lang="en-US" i="1" dirty="0" err="1"/>
              <a:t>sarvaśaḥ</a:t>
            </a:r>
            <a:br>
              <a:rPr lang="en-US" i="1" dirty="0"/>
            </a:br>
            <a:r>
              <a:rPr lang="en-US" i="1" dirty="0" err="1"/>
              <a:t>ahaṅkāra-vimūḍhātmā</a:t>
            </a:r>
            <a:r>
              <a:rPr lang="en-US" i="1" dirty="0"/>
              <a:t> </a:t>
            </a:r>
            <a:r>
              <a:rPr lang="en-US" i="1" dirty="0" err="1"/>
              <a:t>kartāham</a:t>
            </a:r>
            <a:r>
              <a:rPr lang="en-US" i="1" dirty="0"/>
              <a:t> </a:t>
            </a:r>
            <a:r>
              <a:rPr lang="en-US" i="1" dirty="0" err="1"/>
              <a:t>iti</a:t>
            </a:r>
            <a:r>
              <a:rPr lang="en-US" i="1" dirty="0"/>
              <a:t> </a:t>
            </a:r>
            <a:r>
              <a:rPr lang="en-US" i="1" dirty="0" err="1"/>
              <a:t>manyate</a:t>
            </a:r>
            <a:endParaRPr lang="en-US" i="1" dirty="0"/>
          </a:p>
          <a:p>
            <a:pPr lvl="1"/>
            <a:r>
              <a:rPr lang="en-US" b="1" dirty="0"/>
              <a:t>The spirit soul bewildered by the influence of false ego thinks himself the doer of activities that are in actuality carried out by the three modes of material nature.</a:t>
            </a:r>
            <a:endParaRPr lang="en-US" dirty="0"/>
          </a:p>
        </p:txBody>
      </p:sp>
    </p:spTree>
    <p:extLst>
      <p:ext uri="{BB962C8B-B14F-4D97-AF65-F5344CB8AC3E}">
        <p14:creationId xmlns:p14="http://schemas.microsoft.com/office/powerpoint/2010/main" val="90531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FA0F-165F-1949-9D14-F569360371FD}"/>
              </a:ext>
            </a:extLst>
          </p:cNvPr>
          <p:cNvSpPr>
            <a:spLocks noGrp="1"/>
          </p:cNvSpPr>
          <p:nvPr>
            <p:ph type="title"/>
          </p:nvPr>
        </p:nvSpPr>
        <p:spPr/>
        <p:txBody>
          <a:bodyPr/>
          <a:lstStyle/>
          <a:p>
            <a:r>
              <a:rPr lang="en-US" dirty="0"/>
              <a:t>Trying for happiness is futile </a:t>
            </a:r>
            <a:br>
              <a:rPr lang="en-US" dirty="0"/>
            </a:br>
            <a:r>
              <a:rPr lang="en-US" dirty="0"/>
              <a:t>Save time for Krishna Consciousness</a:t>
            </a:r>
          </a:p>
        </p:txBody>
      </p:sp>
      <p:sp>
        <p:nvSpPr>
          <p:cNvPr id="3" name="Content Placeholder 2">
            <a:extLst>
              <a:ext uri="{FF2B5EF4-FFF2-40B4-BE49-F238E27FC236}">
                <a16:creationId xmlns:a16="http://schemas.microsoft.com/office/drawing/2014/main" id="{82BC1600-06EC-D540-90C1-D3166A3FD008}"/>
              </a:ext>
            </a:extLst>
          </p:cNvPr>
          <p:cNvSpPr>
            <a:spLocks noGrp="1"/>
          </p:cNvSpPr>
          <p:nvPr>
            <p:ph idx="1"/>
          </p:nvPr>
        </p:nvSpPr>
        <p:spPr/>
        <p:txBody>
          <a:bodyPr>
            <a:normAutofit fontScale="77500" lnSpcReduction="20000"/>
          </a:bodyPr>
          <a:lstStyle/>
          <a:p>
            <a:pPr marL="0" indent="0">
              <a:buNone/>
            </a:pPr>
            <a:r>
              <a:rPr lang="hi-IN" dirty="0"/>
              <a:t>तस्यैव हेतो: प्रयतेत कोविदो</a:t>
            </a:r>
            <a:r>
              <a:rPr lang="en-US" dirty="0"/>
              <a:t> </a:t>
            </a:r>
            <a:r>
              <a:rPr lang="hi-IN" dirty="0"/>
              <a:t>न लभ्यते यद्भ्रमतामुपर्यध: ।</a:t>
            </a:r>
            <a:br>
              <a:rPr lang="hi-IN" dirty="0"/>
            </a:br>
            <a:r>
              <a:rPr lang="hi-IN" dirty="0"/>
              <a:t>तल्लभ्यते दु:खवदन्यत: सुखं</a:t>
            </a:r>
            <a:r>
              <a:rPr lang="en-US" dirty="0"/>
              <a:t> </a:t>
            </a:r>
            <a:r>
              <a:rPr lang="hi-IN" dirty="0"/>
              <a:t>कालेन सर्वत्र गभीररंहसा ॥ १८ ॥</a:t>
            </a:r>
          </a:p>
          <a:p>
            <a:pPr marL="0" indent="0">
              <a:buNone/>
            </a:pPr>
            <a:r>
              <a:rPr lang="en-US" i="1" dirty="0" err="1"/>
              <a:t>tasyaiva</a:t>
            </a:r>
            <a:r>
              <a:rPr lang="en-US" i="1" dirty="0"/>
              <a:t> </a:t>
            </a:r>
            <a:r>
              <a:rPr lang="en-US" i="1" dirty="0" err="1"/>
              <a:t>hetoḥ</a:t>
            </a:r>
            <a:r>
              <a:rPr lang="en-US" i="1" dirty="0"/>
              <a:t> </a:t>
            </a:r>
            <a:r>
              <a:rPr lang="en-US" i="1" dirty="0" err="1"/>
              <a:t>prayateta</a:t>
            </a:r>
            <a:r>
              <a:rPr lang="en-US" i="1" dirty="0"/>
              <a:t> </a:t>
            </a:r>
            <a:r>
              <a:rPr lang="en-US" i="1" dirty="0" err="1">
                <a:highlight>
                  <a:srgbClr val="FFFF00"/>
                </a:highlight>
              </a:rPr>
              <a:t>kovido</a:t>
            </a:r>
            <a:r>
              <a:rPr lang="en-US" i="1" dirty="0">
                <a:highlight>
                  <a:srgbClr val="FFFF00"/>
                </a:highlight>
              </a:rPr>
              <a:t> </a:t>
            </a:r>
            <a:r>
              <a:rPr lang="en-US" i="1" dirty="0" err="1"/>
              <a:t>na</a:t>
            </a:r>
            <a:r>
              <a:rPr lang="en-US" i="1" dirty="0"/>
              <a:t> </a:t>
            </a:r>
            <a:r>
              <a:rPr lang="en-US" i="1" dirty="0" err="1"/>
              <a:t>labhyate</a:t>
            </a:r>
            <a:r>
              <a:rPr lang="en-US" i="1" dirty="0"/>
              <a:t> yad </a:t>
            </a:r>
            <a:r>
              <a:rPr lang="en-US" i="1" dirty="0" err="1"/>
              <a:t>bhramatām</a:t>
            </a:r>
            <a:r>
              <a:rPr lang="en-US" i="1" dirty="0"/>
              <a:t> </a:t>
            </a:r>
            <a:r>
              <a:rPr lang="en-US" i="1" dirty="0" err="1"/>
              <a:t>upary</a:t>
            </a:r>
            <a:r>
              <a:rPr lang="en-US" i="1" dirty="0"/>
              <a:t> </a:t>
            </a:r>
            <a:r>
              <a:rPr lang="en-US" i="1" dirty="0" err="1"/>
              <a:t>adhaḥ</a:t>
            </a:r>
            <a:br>
              <a:rPr lang="en-US" i="1" dirty="0"/>
            </a:br>
            <a:r>
              <a:rPr lang="en-US" i="1" dirty="0" err="1"/>
              <a:t>tal</a:t>
            </a:r>
            <a:r>
              <a:rPr lang="en-US" i="1" dirty="0"/>
              <a:t> </a:t>
            </a:r>
            <a:r>
              <a:rPr lang="en-US" i="1" dirty="0" err="1"/>
              <a:t>labhyate</a:t>
            </a:r>
            <a:r>
              <a:rPr lang="en-US" i="1" dirty="0"/>
              <a:t> </a:t>
            </a:r>
            <a:r>
              <a:rPr lang="en-US" i="1" dirty="0" err="1"/>
              <a:t>duḥkhavad</a:t>
            </a:r>
            <a:r>
              <a:rPr lang="en-US" i="1" dirty="0"/>
              <a:t> </a:t>
            </a:r>
            <a:r>
              <a:rPr lang="en-US" i="1" dirty="0" err="1"/>
              <a:t>anyataḥ</a:t>
            </a:r>
            <a:r>
              <a:rPr lang="en-US" i="1" dirty="0"/>
              <a:t> </a:t>
            </a:r>
            <a:r>
              <a:rPr lang="en-US" i="1" dirty="0" err="1"/>
              <a:t>sukhaṁ</a:t>
            </a:r>
            <a:r>
              <a:rPr lang="en-US" i="1" dirty="0"/>
              <a:t> </a:t>
            </a:r>
            <a:r>
              <a:rPr lang="en-US" i="1" dirty="0" err="1"/>
              <a:t>kālena</a:t>
            </a:r>
            <a:r>
              <a:rPr lang="en-US" i="1" dirty="0"/>
              <a:t> </a:t>
            </a:r>
            <a:r>
              <a:rPr lang="en-US" i="1" dirty="0" err="1"/>
              <a:t>sarvatra</a:t>
            </a:r>
            <a:r>
              <a:rPr lang="en-US" i="1" dirty="0"/>
              <a:t> </a:t>
            </a:r>
            <a:r>
              <a:rPr lang="en-US" i="1" dirty="0" err="1"/>
              <a:t>gabhīra-raṁhasā</a:t>
            </a:r>
            <a:endParaRPr lang="en-US" dirty="0"/>
          </a:p>
          <a:p>
            <a:pPr marL="0" indent="0">
              <a:buNone/>
            </a:pPr>
            <a:r>
              <a:rPr lang="en-US" i="1" dirty="0">
                <a:hlinkClick r:id="rId2"/>
              </a:rPr>
              <a:t>tasya</a:t>
            </a:r>
            <a:r>
              <a:rPr lang="en-US" dirty="0"/>
              <a:t> — for that purpose; </a:t>
            </a:r>
            <a:r>
              <a:rPr lang="en-US" i="1" dirty="0">
                <a:hlinkClick r:id="rId3"/>
              </a:rPr>
              <a:t>eva</a:t>
            </a:r>
            <a:r>
              <a:rPr lang="en-US" dirty="0"/>
              <a:t> — only; </a:t>
            </a:r>
            <a:r>
              <a:rPr lang="en-US" i="1" dirty="0">
                <a:hlinkClick r:id="rId4"/>
              </a:rPr>
              <a:t>hetoḥ</a:t>
            </a:r>
            <a:r>
              <a:rPr lang="en-US" dirty="0"/>
              <a:t> — reason; </a:t>
            </a:r>
            <a:r>
              <a:rPr lang="en-US" i="1" dirty="0">
                <a:hlinkClick r:id="rId5"/>
              </a:rPr>
              <a:t>prayateta</a:t>
            </a:r>
            <a:r>
              <a:rPr lang="en-US" dirty="0"/>
              <a:t> — should endeavor; </a:t>
            </a:r>
            <a:r>
              <a:rPr lang="en-US" i="1" dirty="0">
                <a:hlinkClick r:id="rId6"/>
              </a:rPr>
              <a:t>kovidaḥ</a:t>
            </a:r>
            <a:r>
              <a:rPr lang="en-US" dirty="0"/>
              <a:t> — one who is philosophically inclined; </a:t>
            </a:r>
            <a:r>
              <a:rPr lang="en-US" i="1" dirty="0">
                <a:hlinkClick r:id="rId7"/>
              </a:rPr>
              <a:t>na</a:t>
            </a:r>
            <a:r>
              <a:rPr lang="en-US" dirty="0"/>
              <a:t> </a:t>
            </a:r>
            <a:r>
              <a:rPr lang="en-US" i="1" dirty="0">
                <a:hlinkClick r:id="rId8"/>
              </a:rPr>
              <a:t>labhyate</a:t>
            </a:r>
            <a:r>
              <a:rPr lang="en-US" dirty="0"/>
              <a:t> — is not obtained; </a:t>
            </a:r>
            <a:r>
              <a:rPr lang="en-US" i="1" dirty="0">
                <a:hlinkClick r:id="rId9"/>
              </a:rPr>
              <a:t>yat</a:t>
            </a:r>
            <a:r>
              <a:rPr lang="en-US" dirty="0"/>
              <a:t> — what; </a:t>
            </a:r>
            <a:r>
              <a:rPr lang="en-US" i="1" dirty="0">
                <a:hlinkClick r:id="rId10"/>
              </a:rPr>
              <a:t>bhramatām</a:t>
            </a:r>
            <a:r>
              <a:rPr lang="en-US" dirty="0"/>
              <a:t> — wandering; </a:t>
            </a:r>
            <a:r>
              <a:rPr lang="en-US" i="1" dirty="0">
                <a:hlinkClick r:id="rId11"/>
              </a:rPr>
              <a:t>upari</a:t>
            </a:r>
            <a:r>
              <a:rPr lang="en-US" dirty="0"/>
              <a:t> </a:t>
            </a:r>
            <a:r>
              <a:rPr lang="en-US" i="1" dirty="0">
                <a:hlinkClick r:id="rId12"/>
              </a:rPr>
              <a:t>adhaḥ</a:t>
            </a:r>
            <a:r>
              <a:rPr lang="en-US" dirty="0"/>
              <a:t> — from top to bottom; </a:t>
            </a:r>
            <a:r>
              <a:rPr lang="en-US" i="1" dirty="0">
                <a:hlinkClick r:id="rId13"/>
              </a:rPr>
              <a:t>tat</a:t>
            </a:r>
            <a:r>
              <a:rPr lang="en-US" dirty="0"/>
              <a:t> — that; </a:t>
            </a:r>
            <a:r>
              <a:rPr lang="en-US" i="1" dirty="0">
                <a:hlinkClick r:id="rId8"/>
              </a:rPr>
              <a:t>labhyate</a:t>
            </a:r>
            <a:r>
              <a:rPr lang="en-US" dirty="0"/>
              <a:t> — can be obtained; </a:t>
            </a:r>
            <a:r>
              <a:rPr lang="en-US" i="1" dirty="0">
                <a:hlinkClick r:id="rId14"/>
              </a:rPr>
              <a:t>duḥkhavat</a:t>
            </a:r>
            <a:r>
              <a:rPr lang="en-US" dirty="0"/>
              <a:t> — like the miseries; </a:t>
            </a:r>
            <a:r>
              <a:rPr lang="en-US" i="1" dirty="0">
                <a:hlinkClick r:id="rId15"/>
              </a:rPr>
              <a:t>anyataḥ</a:t>
            </a:r>
            <a:r>
              <a:rPr lang="en-US" dirty="0"/>
              <a:t> — as a result of previous work; </a:t>
            </a:r>
            <a:r>
              <a:rPr lang="en-US" i="1" dirty="0">
                <a:hlinkClick r:id="rId16"/>
              </a:rPr>
              <a:t>sukham</a:t>
            </a:r>
            <a:r>
              <a:rPr lang="en-US" dirty="0"/>
              <a:t> — sense enjoyment; </a:t>
            </a:r>
            <a:r>
              <a:rPr lang="en-US" i="1" dirty="0">
                <a:hlinkClick r:id="rId17"/>
              </a:rPr>
              <a:t>kālena</a:t>
            </a:r>
            <a:r>
              <a:rPr lang="en-US" dirty="0"/>
              <a:t> — in course of time; </a:t>
            </a:r>
            <a:r>
              <a:rPr lang="en-US" i="1" dirty="0">
                <a:hlinkClick r:id="rId18"/>
              </a:rPr>
              <a:t>sarvatra</a:t>
            </a:r>
            <a:r>
              <a:rPr lang="en-US" dirty="0"/>
              <a:t> — everywhere; </a:t>
            </a:r>
            <a:r>
              <a:rPr lang="en-US" i="1" dirty="0">
                <a:hlinkClick r:id="rId19"/>
              </a:rPr>
              <a:t>gabhīra</a:t>
            </a:r>
            <a:r>
              <a:rPr lang="en-US" dirty="0"/>
              <a:t> — subtle; </a:t>
            </a:r>
            <a:r>
              <a:rPr lang="en-US" i="1" dirty="0">
                <a:hlinkClick r:id="rId20"/>
              </a:rPr>
              <a:t>raṁhasā</a:t>
            </a:r>
            <a:r>
              <a:rPr lang="en-US" dirty="0"/>
              <a:t> — progress.</a:t>
            </a:r>
          </a:p>
          <a:p>
            <a:pPr marL="0" indent="0">
              <a:buNone/>
            </a:pPr>
            <a:r>
              <a:rPr lang="en-US" b="1" dirty="0"/>
              <a:t>Persons who are actually intelligent and philosophically inclined should endeavor only for that purposeful end which is not obtainable even by wandering from the topmost planet [</a:t>
            </a:r>
            <a:r>
              <a:rPr lang="en-US" b="1" dirty="0" err="1"/>
              <a:t>Brahmaloka</a:t>
            </a:r>
            <a:r>
              <a:rPr lang="en-US" b="1" dirty="0"/>
              <a:t>] down to the lowest planet [</a:t>
            </a:r>
            <a:r>
              <a:rPr lang="en-US" b="1" dirty="0" err="1"/>
              <a:t>Pātāla</a:t>
            </a:r>
            <a:r>
              <a:rPr lang="en-US" b="1" dirty="0"/>
              <a:t>]. As far as happiness derived from sense enjoyment is concerned, it can be obtained automatically in course of time, just as in course of time we obtain miseries even though we do not desire them. [1.5.18]</a:t>
            </a:r>
            <a:endParaRPr lang="en-US" dirty="0"/>
          </a:p>
          <a:p>
            <a:pPr marL="0" indent="0">
              <a:buNone/>
            </a:pPr>
            <a:endParaRPr lang="en-US" dirty="0"/>
          </a:p>
        </p:txBody>
      </p:sp>
    </p:spTree>
    <p:extLst>
      <p:ext uri="{BB962C8B-B14F-4D97-AF65-F5344CB8AC3E}">
        <p14:creationId xmlns:p14="http://schemas.microsoft.com/office/powerpoint/2010/main" val="2645138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4297-3E68-FD40-91CC-437C82A955DA}"/>
              </a:ext>
            </a:extLst>
          </p:cNvPr>
          <p:cNvSpPr>
            <a:spLocks noGrp="1"/>
          </p:cNvSpPr>
          <p:nvPr>
            <p:ph type="title"/>
          </p:nvPr>
        </p:nvSpPr>
        <p:spPr/>
        <p:txBody>
          <a:bodyPr/>
          <a:lstStyle/>
          <a:p>
            <a:r>
              <a:rPr lang="en-US" dirty="0"/>
              <a:t>Connecting Verses</a:t>
            </a:r>
          </a:p>
        </p:txBody>
      </p:sp>
      <p:sp>
        <p:nvSpPr>
          <p:cNvPr id="3" name="Content Placeholder 2">
            <a:extLst>
              <a:ext uri="{FF2B5EF4-FFF2-40B4-BE49-F238E27FC236}">
                <a16:creationId xmlns:a16="http://schemas.microsoft.com/office/drawing/2014/main" id="{843AA372-D596-9942-9F46-869DA38838E8}"/>
              </a:ext>
            </a:extLst>
          </p:cNvPr>
          <p:cNvSpPr>
            <a:spLocks noGrp="1"/>
          </p:cNvSpPr>
          <p:nvPr>
            <p:ph idx="1"/>
          </p:nvPr>
        </p:nvSpPr>
        <p:spPr/>
        <p:txBody>
          <a:bodyPr>
            <a:normAutofit/>
          </a:bodyPr>
          <a:lstStyle/>
          <a:p>
            <a:pPr marL="0" indent="0">
              <a:buNone/>
            </a:pPr>
            <a:r>
              <a:rPr lang="en-US" i="1" dirty="0" err="1"/>
              <a:t>ei</a:t>
            </a:r>
            <a:r>
              <a:rPr lang="en-US" i="1" dirty="0"/>
              <a:t> </a:t>
            </a:r>
            <a:r>
              <a:rPr lang="en-US" i="1" dirty="0" err="1"/>
              <a:t>rūpe</a:t>
            </a:r>
            <a:r>
              <a:rPr lang="en-US" i="1" dirty="0"/>
              <a:t> </a:t>
            </a:r>
            <a:r>
              <a:rPr lang="en-US" i="1" dirty="0" err="1"/>
              <a:t>brahmāṇḍa</a:t>
            </a:r>
            <a:r>
              <a:rPr lang="en-US" i="1" dirty="0"/>
              <a:t> </a:t>
            </a:r>
            <a:r>
              <a:rPr lang="en-US" i="1" dirty="0" err="1"/>
              <a:t>bhramite</a:t>
            </a:r>
            <a:r>
              <a:rPr lang="en-US" i="1" dirty="0"/>
              <a:t> </a:t>
            </a:r>
            <a:r>
              <a:rPr lang="en-US" i="1" dirty="0" err="1"/>
              <a:t>kona</a:t>
            </a:r>
            <a:r>
              <a:rPr lang="en-US" i="1" dirty="0"/>
              <a:t> </a:t>
            </a:r>
            <a:r>
              <a:rPr lang="en-US" i="1" dirty="0" err="1"/>
              <a:t>bhāgyavān</a:t>
            </a:r>
            <a:r>
              <a:rPr lang="en-US" i="1" dirty="0"/>
              <a:t> </a:t>
            </a:r>
            <a:r>
              <a:rPr lang="en-US" i="1" dirty="0" err="1"/>
              <a:t>jīva</a:t>
            </a:r>
            <a:br>
              <a:rPr lang="en-US" dirty="0"/>
            </a:br>
            <a:r>
              <a:rPr lang="en-US" i="1" dirty="0"/>
              <a:t>guru-</a:t>
            </a:r>
            <a:r>
              <a:rPr lang="en-US" i="1" dirty="0" err="1"/>
              <a:t>kṛṣṇa</a:t>
            </a:r>
            <a:r>
              <a:rPr lang="en-US" i="1" dirty="0"/>
              <a:t>-</a:t>
            </a:r>
            <a:r>
              <a:rPr lang="en-US" i="1" dirty="0" err="1"/>
              <a:t>kṛpāya</a:t>
            </a:r>
            <a:r>
              <a:rPr lang="en-US" i="1" dirty="0"/>
              <a:t> </a:t>
            </a:r>
            <a:r>
              <a:rPr lang="en-US" i="1" dirty="0" err="1"/>
              <a:t>pāya</a:t>
            </a:r>
            <a:r>
              <a:rPr lang="en-US" i="1" dirty="0"/>
              <a:t> bhakti-</a:t>
            </a:r>
            <a:r>
              <a:rPr lang="en-US" i="1" dirty="0" err="1"/>
              <a:t>latā</a:t>
            </a:r>
            <a:r>
              <a:rPr lang="en-US" i="1" dirty="0"/>
              <a:t>-</a:t>
            </a:r>
            <a:r>
              <a:rPr lang="en-US" i="1" dirty="0" err="1"/>
              <a:t>bīja</a:t>
            </a:r>
            <a:r>
              <a:rPr lang="en-US" i="1" dirty="0"/>
              <a:t> [CC M 19.151]</a:t>
            </a:r>
          </a:p>
          <a:p>
            <a:pPr marL="0" indent="0">
              <a:buNone/>
            </a:pPr>
            <a:r>
              <a:rPr lang="en-US" i="1" dirty="0" err="1"/>
              <a:t>ābrahma-bhuvanāl</a:t>
            </a:r>
            <a:r>
              <a:rPr lang="en-US" i="1" dirty="0"/>
              <a:t> </a:t>
            </a:r>
            <a:r>
              <a:rPr lang="en-US" i="1" dirty="0" err="1"/>
              <a:t>lokāḥ</a:t>
            </a:r>
            <a:r>
              <a:rPr lang="en-US" i="1" dirty="0"/>
              <a:t> </a:t>
            </a:r>
            <a:r>
              <a:rPr lang="en-US" i="1" dirty="0" err="1"/>
              <a:t>punar</a:t>
            </a:r>
            <a:r>
              <a:rPr lang="en-US" i="1" dirty="0"/>
              <a:t> </a:t>
            </a:r>
            <a:r>
              <a:rPr lang="en-US" i="1" dirty="0" err="1"/>
              <a:t>āvartino</a:t>
            </a:r>
            <a:r>
              <a:rPr lang="en-US" i="1" dirty="0"/>
              <a:t> '</a:t>
            </a:r>
            <a:r>
              <a:rPr lang="en-US" i="1" dirty="0" err="1"/>
              <a:t>rjuna</a:t>
            </a:r>
            <a:r>
              <a:rPr lang="en-US" dirty="0"/>
              <a:t> [Bg. 8.16]</a:t>
            </a:r>
          </a:p>
          <a:p>
            <a:pPr marL="0" indent="0">
              <a:buNone/>
            </a:pPr>
            <a:r>
              <a:rPr lang="en-US" i="1" dirty="0" err="1"/>
              <a:t>nashta-prayeshv</a:t>
            </a:r>
            <a:r>
              <a:rPr lang="en-US" i="1" dirty="0"/>
              <a:t> </a:t>
            </a:r>
            <a:r>
              <a:rPr lang="en-US" i="1" dirty="0" err="1"/>
              <a:t>abhadreshu</a:t>
            </a:r>
            <a:r>
              <a:rPr lang="en-US" i="1" dirty="0"/>
              <a:t> </a:t>
            </a:r>
            <a:r>
              <a:rPr lang="en-US" i="1" dirty="0" err="1"/>
              <a:t>nityam</a:t>
            </a:r>
            <a:r>
              <a:rPr lang="en-US" i="1" dirty="0"/>
              <a:t> bhagavata-</a:t>
            </a:r>
            <a:r>
              <a:rPr lang="en-US" i="1" dirty="0" err="1"/>
              <a:t>sevaya</a:t>
            </a:r>
            <a:br>
              <a:rPr lang="en-US" dirty="0"/>
            </a:br>
            <a:r>
              <a:rPr lang="en-US" i="1" dirty="0" err="1"/>
              <a:t>bhagavaty</a:t>
            </a:r>
            <a:r>
              <a:rPr lang="en-US" i="1" dirty="0"/>
              <a:t> </a:t>
            </a:r>
            <a:r>
              <a:rPr lang="en-US" i="1" dirty="0" err="1"/>
              <a:t>uttama</a:t>
            </a:r>
            <a:r>
              <a:rPr lang="en-US" i="1" dirty="0"/>
              <a:t>-sloke </a:t>
            </a:r>
            <a:r>
              <a:rPr lang="en-US" i="1" dirty="0" err="1"/>
              <a:t>bhaktir</a:t>
            </a:r>
            <a:r>
              <a:rPr lang="en-US" i="1" dirty="0"/>
              <a:t> </a:t>
            </a:r>
            <a:r>
              <a:rPr lang="en-US" i="1" dirty="0" err="1"/>
              <a:t>bhavati</a:t>
            </a:r>
            <a:r>
              <a:rPr lang="en-US" i="1" dirty="0"/>
              <a:t> </a:t>
            </a:r>
            <a:r>
              <a:rPr lang="en-US" i="1" dirty="0" err="1"/>
              <a:t>naishthiki</a:t>
            </a:r>
            <a:r>
              <a:rPr lang="en-US" i="1" dirty="0"/>
              <a:t> [SB 1.2.18]</a:t>
            </a:r>
          </a:p>
          <a:p>
            <a:pPr marL="0" indent="0">
              <a:buNone/>
            </a:pPr>
            <a:r>
              <a:rPr lang="en-US" i="1" dirty="0" err="1"/>
              <a:t>tadā</a:t>
            </a:r>
            <a:r>
              <a:rPr lang="en-US" i="1" dirty="0"/>
              <a:t> rajas-</a:t>
            </a:r>
            <a:r>
              <a:rPr lang="en-US" i="1" dirty="0" err="1"/>
              <a:t>tamo</a:t>
            </a:r>
            <a:r>
              <a:rPr lang="en-US" i="1" dirty="0"/>
              <a:t>-</a:t>
            </a:r>
            <a:r>
              <a:rPr lang="en-US" i="1" dirty="0" err="1"/>
              <a:t>bhāvā</a:t>
            </a:r>
            <a:r>
              <a:rPr lang="en-US" i="1" dirty="0"/>
              <a:t> </a:t>
            </a:r>
            <a:r>
              <a:rPr lang="en-US" i="1" dirty="0" err="1"/>
              <a:t>kāma-lobhādayas</a:t>
            </a:r>
            <a:r>
              <a:rPr lang="en-US" i="1" dirty="0"/>
              <a:t> ca ye</a:t>
            </a:r>
            <a:br>
              <a:rPr lang="en-US" dirty="0"/>
            </a:br>
            <a:r>
              <a:rPr lang="en-US" i="1" dirty="0" err="1"/>
              <a:t>ceta</a:t>
            </a:r>
            <a:r>
              <a:rPr lang="en-US" i="1" dirty="0"/>
              <a:t> </a:t>
            </a:r>
            <a:r>
              <a:rPr lang="en-US" i="1" dirty="0" err="1"/>
              <a:t>etair</a:t>
            </a:r>
            <a:r>
              <a:rPr lang="en-US" i="1" dirty="0"/>
              <a:t> </a:t>
            </a:r>
            <a:r>
              <a:rPr lang="en-US" i="1" dirty="0" err="1"/>
              <a:t>anāviddha</a:t>
            </a:r>
            <a:r>
              <a:rPr lang="en-US" i="1" dirty="0"/>
              <a:t> </a:t>
            </a:r>
            <a:r>
              <a:rPr lang="en-US" i="1" dirty="0" err="1"/>
              <a:t>sthita</a:t>
            </a:r>
            <a:r>
              <a:rPr lang="en-US" i="1" dirty="0"/>
              <a:t> </a:t>
            </a:r>
            <a:r>
              <a:rPr lang="en-US" i="1" dirty="0" err="1"/>
              <a:t>sattve</a:t>
            </a:r>
            <a:r>
              <a:rPr lang="en-US" i="1" dirty="0"/>
              <a:t> </a:t>
            </a:r>
            <a:r>
              <a:rPr lang="en-US" i="1" dirty="0" err="1"/>
              <a:t>prasidati</a:t>
            </a:r>
            <a:r>
              <a:rPr lang="en-US" i="1" dirty="0"/>
              <a:t>[SB 1.2.19]</a:t>
            </a:r>
          </a:p>
          <a:p>
            <a:pPr marL="0" indent="0">
              <a:buNone/>
            </a:pPr>
            <a:r>
              <a:rPr lang="en-US" i="1" dirty="0" err="1"/>
              <a:t>mayādhyakṣeṇa</a:t>
            </a:r>
            <a:r>
              <a:rPr lang="en-US" i="1" dirty="0"/>
              <a:t> </a:t>
            </a:r>
            <a:r>
              <a:rPr lang="en-US" i="1" dirty="0" err="1"/>
              <a:t>prakṛtiḥ</a:t>
            </a:r>
            <a:r>
              <a:rPr lang="en-US" i="1" dirty="0"/>
              <a:t> </a:t>
            </a:r>
            <a:r>
              <a:rPr lang="en-US" i="1" dirty="0" err="1"/>
              <a:t>sūyate</a:t>
            </a:r>
            <a:r>
              <a:rPr lang="en-US" i="1" dirty="0"/>
              <a:t> </a:t>
            </a:r>
            <a:r>
              <a:rPr lang="en-US" i="1" dirty="0" err="1"/>
              <a:t>sa-carācaram</a:t>
            </a:r>
            <a:br>
              <a:rPr lang="en-US" dirty="0"/>
            </a:br>
            <a:r>
              <a:rPr lang="en-US" i="1" dirty="0" err="1"/>
              <a:t>hetunānena</a:t>
            </a:r>
            <a:r>
              <a:rPr lang="en-US" i="1" dirty="0"/>
              <a:t> </a:t>
            </a:r>
            <a:r>
              <a:rPr lang="en-US" i="1" dirty="0" err="1"/>
              <a:t>kaunteya</a:t>
            </a:r>
            <a:r>
              <a:rPr lang="en-US" i="1" dirty="0"/>
              <a:t> </a:t>
            </a:r>
            <a:r>
              <a:rPr lang="en-US" i="1" dirty="0" err="1"/>
              <a:t>jagad</a:t>
            </a:r>
            <a:r>
              <a:rPr lang="en-US" i="1" dirty="0"/>
              <a:t> </a:t>
            </a:r>
            <a:r>
              <a:rPr lang="en-US" i="1" dirty="0" err="1"/>
              <a:t>viparivartate</a:t>
            </a:r>
            <a:r>
              <a:rPr lang="en-US" i="1" dirty="0"/>
              <a:t> [Bg. 9.10]</a:t>
            </a:r>
          </a:p>
        </p:txBody>
      </p:sp>
    </p:spTree>
    <p:extLst>
      <p:ext uri="{BB962C8B-B14F-4D97-AF65-F5344CB8AC3E}">
        <p14:creationId xmlns:p14="http://schemas.microsoft.com/office/powerpoint/2010/main" val="2920536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52A1-B34F-F24C-B1E7-D86CD4CDE9DD}"/>
              </a:ext>
            </a:extLst>
          </p:cNvPr>
          <p:cNvSpPr>
            <a:spLocks noGrp="1"/>
          </p:cNvSpPr>
          <p:nvPr>
            <p:ph type="title"/>
          </p:nvPr>
        </p:nvSpPr>
        <p:spPr>
          <a:xfrm>
            <a:off x="652750" y="657498"/>
            <a:ext cx="4806184" cy="3644537"/>
          </a:xfrm>
          <a:noFill/>
        </p:spPr>
        <p:txBody>
          <a:bodyPr vert="horz" lIns="91440" tIns="45720" rIns="91440" bIns="45720" rtlCol="0" anchor="b">
            <a:normAutofit/>
          </a:bodyPr>
          <a:lstStyle/>
          <a:p>
            <a:r>
              <a:rPr lang="en-US" sz="5400" dirty="0"/>
              <a:t>Fearless Bhakta </a:t>
            </a:r>
            <a:r>
              <a:rPr lang="en-US" sz="5400" dirty="0" err="1"/>
              <a:t>Prahlad</a:t>
            </a:r>
            <a:endParaRPr lang="en-US" sz="5400" dirty="0"/>
          </a:p>
        </p:txBody>
      </p:sp>
      <p:pic>
        <p:nvPicPr>
          <p:cNvPr id="6146" name="Picture 2" descr="The demonic servants of Hiranyakasipy shouted, &quot;Chop him up!&quot; &quot;Pierce him!&quot;  and attempted to kill Prahlada">
            <a:extLst>
              <a:ext uri="{FF2B5EF4-FFF2-40B4-BE49-F238E27FC236}">
                <a16:creationId xmlns:a16="http://schemas.microsoft.com/office/drawing/2014/main" id="{1A65DC95-2FA6-E845-ACD8-6D490A8B965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847" r="1" b="1"/>
          <a:stretch/>
        </p:blipFill>
        <p:spPr bwMode="auto">
          <a:xfrm>
            <a:off x="6095999" y="10"/>
            <a:ext cx="610565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6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99122-4501-9942-B7CA-3A42067EE352}"/>
              </a:ext>
            </a:extLst>
          </p:cNvPr>
          <p:cNvSpPr>
            <a:spLocks noGrp="1"/>
          </p:cNvSpPr>
          <p:nvPr>
            <p:ph type="title"/>
          </p:nvPr>
        </p:nvSpPr>
        <p:spPr>
          <a:xfrm>
            <a:off x="7255564" y="834888"/>
            <a:ext cx="4314645" cy="1268958"/>
          </a:xfrm>
        </p:spPr>
        <p:txBody>
          <a:bodyPr anchor="b">
            <a:normAutofit/>
          </a:bodyPr>
          <a:lstStyle/>
          <a:p>
            <a:r>
              <a:rPr lang="en-US" sz="3200" dirty="0" err="1"/>
              <a:t>Prahlad</a:t>
            </a:r>
            <a:r>
              <a:rPr lang="en-US" sz="3200" dirty="0"/>
              <a:t> Maharaj</a:t>
            </a:r>
          </a:p>
        </p:txBody>
      </p:sp>
      <p:pic>
        <p:nvPicPr>
          <p:cNvPr id="9220" name="Picture 4" descr="Where did you get your knowledge? - Sharanagati">
            <a:extLst>
              <a:ext uri="{FF2B5EF4-FFF2-40B4-BE49-F238E27FC236}">
                <a16:creationId xmlns:a16="http://schemas.microsoft.com/office/drawing/2014/main" id="{635B499A-BC1C-B346-9FD0-E75841D5AD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1"/>
          <a:stretch/>
        </p:blipFill>
        <p:spPr bwMode="auto">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AutoShape 6" descr="Prahlada Maharaja's Teachings on Devotion | Blog">
            <a:extLst>
              <a:ext uri="{FF2B5EF4-FFF2-40B4-BE49-F238E27FC236}">
                <a16:creationId xmlns:a16="http://schemas.microsoft.com/office/drawing/2014/main" id="{53A8DE89-F112-F042-AD06-C7707BEA158B}"/>
              </a:ext>
            </a:extLst>
          </p:cNvPr>
          <p:cNvSpPr>
            <a:spLocks noGrp="1" noChangeAspect="1" noChangeArrowheads="1"/>
          </p:cNvSpPr>
          <p:nvPr>
            <p:ph idx="1"/>
          </p:nvPr>
        </p:nvSpPr>
        <p:spPr bwMode="auto">
          <a:xfrm>
            <a:off x="7255563" y="2557587"/>
            <a:ext cx="4314645" cy="371731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t" anchorCtr="0" compatLnSpc="1">
            <a:prstTxWarp prst="textNoShape">
              <a:avLst/>
            </a:prstTxWarp>
            <a:normAutofit/>
          </a:bodyPr>
          <a:lstStyle/>
          <a:p>
            <a:r>
              <a:rPr lang="en-US" dirty="0"/>
              <a:t>Taught by </a:t>
            </a:r>
            <a:r>
              <a:rPr lang="en-US" dirty="0" err="1"/>
              <a:t>Narada</a:t>
            </a:r>
            <a:r>
              <a:rPr lang="en-US" dirty="0"/>
              <a:t> Muni in the womb of </a:t>
            </a:r>
            <a:r>
              <a:rPr lang="en-US" dirty="0" err="1"/>
              <a:t>Kadayu</a:t>
            </a:r>
            <a:endParaRPr lang="en-US" dirty="0"/>
          </a:p>
          <a:p>
            <a:r>
              <a:rPr lang="en-US" dirty="0"/>
              <a:t>He listened to the instructions very carefully</a:t>
            </a:r>
          </a:p>
          <a:p>
            <a:r>
              <a:rPr lang="en-US"/>
              <a:t>Prahlad</a:t>
            </a:r>
            <a:r>
              <a:rPr lang="en-US" dirty="0"/>
              <a:t> was always engaged in worshiping Lord </a:t>
            </a:r>
            <a:r>
              <a:rPr lang="en-US" dirty="0" err="1"/>
              <a:t>Viṣṇu</a:t>
            </a:r>
            <a:endParaRPr lang="en-US" dirty="0"/>
          </a:p>
          <a:p>
            <a:endParaRPr lang="en-US" dirty="0"/>
          </a:p>
          <a:p>
            <a:endParaRPr lang="en-US" dirty="0"/>
          </a:p>
        </p:txBody>
      </p:sp>
      <p:sp>
        <p:nvSpPr>
          <p:cNvPr id="4" name="AutoShape 2" descr="Prahlad Maharaj | Krishna, Hare krishna, Artwork images">
            <a:extLst>
              <a:ext uri="{FF2B5EF4-FFF2-40B4-BE49-F238E27FC236}">
                <a16:creationId xmlns:a16="http://schemas.microsoft.com/office/drawing/2014/main" id="{0C4030CB-8B60-144D-8F0B-0D8BA61775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5918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3D4E5-F3BB-9E4A-B1E1-50D155B894EC}"/>
              </a:ext>
            </a:extLst>
          </p:cNvPr>
          <p:cNvSpPr>
            <a:spLocks noGrp="1"/>
          </p:cNvSpPr>
          <p:nvPr>
            <p:ph type="title"/>
          </p:nvPr>
        </p:nvSpPr>
        <p:spPr>
          <a:xfrm>
            <a:off x="429768" y="411480"/>
            <a:ext cx="11131298" cy="1106424"/>
          </a:xfrm>
        </p:spPr>
        <p:txBody>
          <a:bodyPr>
            <a:normAutofit/>
          </a:bodyPr>
          <a:lstStyle/>
          <a:p>
            <a:r>
              <a:rPr lang="en-US" sz="3600" dirty="0" err="1"/>
              <a:t>Prahlad</a:t>
            </a:r>
            <a:r>
              <a:rPr lang="en-US" sz="3600" dirty="0"/>
              <a:t> taught his school friends</a:t>
            </a:r>
          </a:p>
        </p:txBody>
      </p:sp>
      <p:sp>
        <p:nvSpPr>
          <p:cNvPr id="139" name="Rectangle 138">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44" name="Picture 4" descr="Prahlad Maharaj with his school friends">
            <a:extLst>
              <a:ext uri="{FF2B5EF4-FFF2-40B4-BE49-F238E27FC236}">
                <a16:creationId xmlns:a16="http://schemas.microsoft.com/office/drawing/2014/main" id="{7424D9A4-A23F-6343-A5A8-8F7F83C085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77" r="4563" b="-1"/>
          <a:stretch/>
        </p:blipFill>
        <p:spPr bwMode="auto">
          <a:xfrm>
            <a:off x="429767" y="1721922"/>
            <a:ext cx="3419856" cy="452056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Teachings of Prahlada Maharaja">
            <a:extLst>
              <a:ext uri="{FF2B5EF4-FFF2-40B4-BE49-F238E27FC236}">
                <a16:creationId xmlns:a16="http://schemas.microsoft.com/office/drawing/2014/main" id="{DFF56483-D2CE-6F42-B789-9E1D7AB59A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264" r="17634" b="-2"/>
          <a:stretch/>
        </p:blipFill>
        <p:spPr bwMode="auto">
          <a:xfrm>
            <a:off x="4226837" y="1721922"/>
            <a:ext cx="3420596" cy="452056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41" name="Rectangle 140">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C89BE65-A7E1-F244-A5B1-995DA303FD63}"/>
              </a:ext>
            </a:extLst>
          </p:cNvPr>
          <p:cNvSpPr>
            <a:spLocks noGrp="1"/>
          </p:cNvSpPr>
          <p:nvPr>
            <p:ph idx="1"/>
          </p:nvPr>
        </p:nvSpPr>
        <p:spPr>
          <a:xfrm>
            <a:off x="8309348" y="2020824"/>
            <a:ext cx="2956060" cy="3959352"/>
          </a:xfrm>
        </p:spPr>
        <p:txBody>
          <a:bodyPr anchor="ctr">
            <a:normAutofit fontScale="62500" lnSpcReduction="20000"/>
          </a:bodyPr>
          <a:lstStyle/>
          <a:p>
            <a:r>
              <a:rPr lang="en-US" dirty="0"/>
              <a:t>boys would only say, “Let us play, </a:t>
            </a:r>
            <a:r>
              <a:rPr lang="en-US" dirty="0" err="1"/>
              <a:t>Prahlad</a:t>
            </a:r>
            <a:r>
              <a:rPr lang="en-US" dirty="0"/>
              <a:t>! We’re only children.”</a:t>
            </a:r>
          </a:p>
          <a:p>
            <a:r>
              <a:rPr lang="en-US" dirty="0"/>
              <a:t>“Yes,” </a:t>
            </a:r>
            <a:r>
              <a:rPr lang="en-US" dirty="0" err="1"/>
              <a:t>Prahlad</a:t>
            </a:r>
            <a:r>
              <a:rPr lang="en-US" dirty="0"/>
              <a:t> would respond, “I know you want to play. But just listen a moment. There’s no need to try hard for sense happiness. That happiness will come without any endeavor, according to whatever body you have. Arrangements are already made by nature and will come on its own as misery comes. But there’s a need to develop an understanding of the dear most thing in life.”</a:t>
            </a:r>
            <a:endParaRPr lang="en-US" sz="1800" dirty="0"/>
          </a:p>
        </p:txBody>
      </p:sp>
    </p:spTree>
    <p:extLst>
      <p:ext uri="{BB962C8B-B14F-4D97-AF65-F5344CB8AC3E}">
        <p14:creationId xmlns:p14="http://schemas.microsoft.com/office/powerpoint/2010/main" val="2044398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iranyakasipu and Prahlada - Bhakta Bandhav">
            <a:extLst>
              <a:ext uri="{FF2B5EF4-FFF2-40B4-BE49-F238E27FC236}">
                <a16:creationId xmlns:a16="http://schemas.microsoft.com/office/drawing/2014/main" id="{177BF7B3-3532-1045-B9EC-9BFBD175328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7525" b="16624"/>
          <a:stretch/>
        </p:blipFill>
        <p:spPr bwMode="auto">
          <a:xfrm>
            <a:off x="2078687" y="457200"/>
            <a:ext cx="8034626"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03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arasimha Avatar">
            <a:extLst>
              <a:ext uri="{FF2B5EF4-FFF2-40B4-BE49-F238E27FC236}">
                <a16:creationId xmlns:a16="http://schemas.microsoft.com/office/drawing/2014/main" id="{04430AB6-BDFD-064B-BCD1-43A93637531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446" r="-1" b="8446"/>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1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27D9D-C380-604C-A2F4-0C2F8F638D32}"/>
              </a:ext>
            </a:extLst>
          </p:cNvPr>
          <p:cNvSpPr>
            <a:spLocks noGrp="1"/>
          </p:cNvSpPr>
          <p:nvPr>
            <p:ph type="title"/>
          </p:nvPr>
        </p:nvSpPr>
        <p:spPr>
          <a:xfrm>
            <a:off x="630936" y="639520"/>
            <a:ext cx="3429000" cy="1719072"/>
          </a:xfrm>
        </p:spPr>
        <p:txBody>
          <a:bodyPr anchor="b">
            <a:normAutofit/>
          </a:bodyPr>
          <a:lstStyle/>
          <a:p>
            <a:r>
              <a:rPr lang="en-US" sz="3800"/>
              <a:t>Questions from Arjuna</a:t>
            </a:r>
            <a:br>
              <a:rPr lang="en-US" sz="3800"/>
            </a:br>
            <a:r>
              <a:rPr lang="en-US" sz="3800"/>
              <a:t>BG 14.21</a:t>
            </a:r>
          </a:p>
        </p:txBody>
      </p:sp>
      <p:sp>
        <p:nvSpPr>
          <p:cNvPr id="41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B1A214-3867-9A41-B3E3-891DB22E3AB9}"/>
              </a:ext>
            </a:extLst>
          </p:cNvPr>
          <p:cNvSpPr>
            <a:spLocks noGrp="1"/>
          </p:cNvSpPr>
          <p:nvPr>
            <p:ph idx="1"/>
          </p:nvPr>
        </p:nvSpPr>
        <p:spPr>
          <a:xfrm>
            <a:off x="630936" y="2807208"/>
            <a:ext cx="3429000" cy="3410712"/>
          </a:xfrm>
        </p:spPr>
        <p:txBody>
          <a:bodyPr anchor="t">
            <a:normAutofit/>
          </a:bodyPr>
          <a:lstStyle/>
          <a:p>
            <a:pPr marL="0" indent="0">
              <a:buNone/>
            </a:pPr>
            <a:r>
              <a:rPr lang="en-US" sz="2200" b="1"/>
              <a:t>Arjuna inquired: O my dear Lord, by which </a:t>
            </a:r>
            <a:r>
              <a:rPr lang="en-US" sz="2200" b="1">
                <a:highlight>
                  <a:srgbClr val="FFFF00"/>
                </a:highlight>
              </a:rPr>
              <a:t>symptoms</a:t>
            </a:r>
            <a:r>
              <a:rPr lang="en-US" sz="2200" b="1"/>
              <a:t> is one known who is transcendental to these three modes? What is his </a:t>
            </a:r>
            <a:r>
              <a:rPr lang="en-US" sz="2200" b="1">
                <a:highlight>
                  <a:srgbClr val="FFFF00"/>
                </a:highlight>
              </a:rPr>
              <a:t>behavior</a:t>
            </a:r>
            <a:r>
              <a:rPr lang="en-US" sz="2200" b="1"/>
              <a:t>? And </a:t>
            </a:r>
            <a:r>
              <a:rPr lang="en-US" sz="2200" b="1">
                <a:highlight>
                  <a:srgbClr val="FFFF00"/>
                </a:highlight>
              </a:rPr>
              <a:t>how does he transcend</a:t>
            </a:r>
            <a:r>
              <a:rPr lang="en-US" sz="2200" b="1"/>
              <a:t> the modes of nature?</a:t>
            </a:r>
            <a:endParaRPr lang="en-US" sz="2200"/>
          </a:p>
        </p:txBody>
      </p:sp>
      <p:pic>
        <p:nvPicPr>
          <p:cNvPr id="4098" name="Picture 2" descr="Bhagavad Gita related 23 Questions with Answers for Quizzes, Exams">
            <a:extLst>
              <a:ext uri="{FF2B5EF4-FFF2-40B4-BE49-F238E27FC236}">
                <a16:creationId xmlns:a16="http://schemas.microsoft.com/office/drawing/2014/main" id="{F468AFBA-CAC1-5B4D-A56D-B45D729BF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876475"/>
            <a:ext cx="6903720" cy="510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99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y did Hiranyakashipu disrespect Lord Vishnu? - Quora">
            <a:extLst>
              <a:ext uri="{FF2B5EF4-FFF2-40B4-BE49-F238E27FC236}">
                <a16:creationId xmlns:a16="http://schemas.microsoft.com/office/drawing/2014/main" id="{537FB3C1-A173-2241-956E-6C6698EB26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1" r="20997"/>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8198" name="Content Placeholder 8197">
            <a:extLst>
              <a:ext uri="{FF2B5EF4-FFF2-40B4-BE49-F238E27FC236}">
                <a16:creationId xmlns:a16="http://schemas.microsoft.com/office/drawing/2014/main" id="{99F5A438-0480-4B6F-A1F9-5CD072BC8199}"/>
              </a:ext>
            </a:extLst>
          </p:cNvPr>
          <p:cNvSpPr>
            <a:spLocks noGrp="1"/>
          </p:cNvSpPr>
          <p:nvPr>
            <p:ph idx="1"/>
          </p:nvPr>
        </p:nvSpPr>
        <p:spPr>
          <a:xfrm>
            <a:off x="200968" y="261257"/>
            <a:ext cx="4340888" cy="5915707"/>
          </a:xfrm>
        </p:spPr>
        <p:txBody>
          <a:bodyPr>
            <a:normAutofit fontScale="70000" lnSpcReduction="20000"/>
          </a:bodyPr>
          <a:lstStyle/>
          <a:p>
            <a:pPr marL="0" indent="0">
              <a:buNone/>
            </a:pPr>
            <a:r>
              <a:rPr lang="hi-IN" dirty="0"/>
              <a:t>त्रैपिष्टपोरुभयहा स नृसिंहरूपं</a:t>
            </a:r>
            <a:br>
              <a:rPr lang="hi-IN" dirty="0"/>
            </a:br>
            <a:r>
              <a:rPr lang="hi-IN" dirty="0"/>
              <a:t>कृत्वा भ्रमद्भ्रुकुटिदंष्ट्रकरालवक्त्रम् ।</a:t>
            </a:r>
            <a:br>
              <a:rPr lang="hi-IN" dirty="0"/>
            </a:br>
            <a:r>
              <a:rPr lang="hi-IN" dirty="0"/>
              <a:t>दैत्येन्द्रमाशु गदयाभिपतन्तमारा-</a:t>
            </a:r>
            <a:br>
              <a:rPr lang="hi-IN" dirty="0"/>
            </a:br>
            <a:r>
              <a:rPr lang="hi-IN" dirty="0"/>
              <a:t>दूरौ निपात्य विददार नखै: स्फुरन्तम् ॥ १४ ॥</a:t>
            </a:r>
          </a:p>
          <a:p>
            <a:pPr marL="0" indent="0">
              <a:buNone/>
            </a:pPr>
            <a:r>
              <a:rPr lang="en-US" i="1" dirty="0" err="1"/>
              <a:t>trai-piṣṭaporu-bhaya-hā</a:t>
            </a:r>
            <a:r>
              <a:rPr lang="en-US" i="1" dirty="0"/>
              <a:t> </a:t>
            </a:r>
            <a:r>
              <a:rPr lang="en-US" i="1" dirty="0" err="1"/>
              <a:t>sa</a:t>
            </a:r>
            <a:r>
              <a:rPr lang="en-US" i="1" dirty="0"/>
              <a:t> </a:t>
            </a:r>
            <a:r>
              <a:rPr lang="en-US" i="1" dirty="0" err="1"/>
              <a:t>nṛsiṁha-rūpaṁ</a:t>
            </a:r>
            <a:br>
              <a:rPr lang="en-US" i="1" dirty="0"/>
            </a:br>
            <a:r>
              <a:rPr lang="en-US" i="1" dirty="0" err="1"/>
              <a:t>kṛtvā</a:t>
            </a:r>
            <a:r>
              <a:rPr lang="en-US" i="1" dirty="0"/>
              <a:t> </a:t>
            </a:r>
            <a:r>
              <a:rPr lang="en-US" i="1" dirty="0" err="1"/>
              <a:t>bhramad-bhrukuṭi-daṁṣṭra-karāla-vaktram</a:t>
            </a:r>
            <a:br>
              <a:rPr lang="en-US" i="1" dirty="0"/>
            </a:br>
            <a:r>
              <a:rPr lang="en-US" i="1" dirty="0" err="1"/>
              <a:t>daityendram</a:t>
            </a:r>
            <a:r>
              <a:rPr lang="en-US" i="1" dirty="0"/>
              <a:t> </a:t>
            </a:r>
            <a:r>
              <a:rPr lang="en-US" i="1" dirty="0" err="1"/>
              <a:t>āśu</a:t>
            </a:r>
            <a:r>
              <a:rPr lang="en-US" i="1" dirty="0"/>
              <a:t> </a:t>
            </a:r>
            <a:r>
              <a:rPr lang="en-US" i="1" dirty="0" err="1"/>
              <a:t>gadayābhipatantam</a:t>
            </a:r>
            <a:r>
              <a:rPr lang="en-US" i="1" dirty="0"/>
              <a:t> </a:t>
            </a:r>
            <a:r>
              <a:rPr lang="en-US" i="1" dirty="0" err="1"/>
              <a:t>ārād</a:t>
            </a:r>
            <a:br>
              <a:rPr lang="en-US" i="1" dirty="0"/>
            </a:br>
            <a:r>
              <a:rPr lang="en-US" i="1" dirty="0" err="1"/>
              <a:t>ūrau</a:t>
            </a:r>
            <a:r>
              <a:rPr lang="en-US" i="1" dirty="0"/>
              <a:t> </a:t>
            </a:r>
            <a:r>
              <a:rPr lang="en-US" i="1" dirty="0" err="1"/>
              <a:t>nipātya</a:t>
            </a:r>
            <a:r>
              <a:rPr lang="en-US" i="1" dirty="0"/>
              <a:t> </a:t>
            </a:r>
            <a:r>
              <a:rPr lang="en-US" i="1" dirty="0" err="1"/>
              <a:t>vidadāra</a:t>
            </a:r>
            <a:r>
              <a:rPr lang="en-US" i="1" dirty="0"/>
              <a:t> </a:t>
            </a:r>
            <a:r>
              <a:rPr lang="en-US" i="1" dirty="0" err="1"/>
              <a:t>nakhaiḥ</a:t>
            </a:r>
            <a:r>
              <a:rPr lang="en-US" i="1" dirty="0"/>
              <a:t> </a:t>
            </a:r>
            <a:r>
              <a:rPr lang="en-US" i="1" dirty="0" err="1"/>
              <a:t>sphurantam</a:t>
            </a:r>
            <a:endParaRPr lang="en-US" dirty="0"/>
          </a:p>
          <a:p>
            <a:pPr marL="0" indent="0">
              <a:buNone/>
            </a:pPr>
            <a:r>
              <a:rPr lang="en-US" b="1" dirty="0"/>
              <a:t>The Personality of Godhead assumed the incarnation of </a:t>
            </a:r>
            <a:r>
              <a:rPr lang="en-US" b="1" dirty="0" err="1"/>
              <a:t>Nṛsiṁhadeva</a:t>
            </a:r>
            <a:r>
              <a:rPr lang="en-US" b="1" dirty="0"/>
              <a:t> in order to vanquish the great fears of the demigods. He killed the king of the demons [</a:t>
            </a:r>
            <a:r>
              <a:rPr lang="en-US" b="1" dirty="0" err="1"/>
              <a:t>Hiraṇyakaśipu</a:t>
            </a:r>
            <a:r>
              <a:rPr lang="en-US" b="1" dirty="0"/>
              <a:t>], who challenged the Lord with a club in his hand, by placing the demon on His thighs and piercing him with His nails, rolling His eyebrows in anger and showing His fearful teeth and mouth.</a:t>
            </a:r>
            <a:endParaRPr lang="en-US" sz="2000" dirty="0"/>
          </a:p>
        </p:txBody>
      </p:sp>
    </p:spTree>
    <p:extLst>
      <p:ext uri="{BB962C8B-B14F-4D97-AF65-F5344CB8AC3E}">
        <p14:creationId xmlns:p14="http://schemas.microsoft.com/office/powerpoint/2010/main" val="462472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056B0-D42E-8848-BE8B-C96D3CC784B6}"/>
              </a:ext>
            </a:extLst>
          </p:cNvPr>
          <p:cNvSpPr>
            <a:spLocks noGrp="1"/>
          </p:cNvSpPr>
          <p:nvPr>
            <p:ph type="title"/>
          </p:nvPr>
        </p:nvSpPr>
        <p:spPr>
          <a:xfrm>
            <a:off x="701040" y="502021"/>
            <a:ext cx="5862883" cy="566491"/>
          </a:xfrm>
        </p:spPr>
        <p:txBody>
          <a:bodyPr anchor="b">
            <a:normAutofit fontScale="90000"/>
          </a:bodyPr>
          <a:lstStyle/>
          <a:p>
            <a:r>
              <a:rPr lang="en-US" sz="4000" dirty="0"/>
              <a:t>Take Home Points</a:t>
            </a:r>
          </a:p>
        </p:txBody>
      </p:sp>
      <p:sp>
        <p:nvSpPr>
          <p:cNvPr id="3" name="Content Placeholder 2">
            <a:extLst>
              <a:ext uri="{FF2B5EF4-FFF2-40B4-BE49-F238E27FC236}">
                <a16:creationId xmlns:a16="http://schemas.microsoft.com/office/drawing/2014/main" id="{661395C3-BF33-304A-90C4-5FBF0B124759}"/>
              </a:ext>
            </a:extLst>
          </p:cNvPr>
          <p:cNvSpPr>
            <a:spLocks noGrp="1"/>
          </p:cNvSpPr>
          <p:nvPr>
            <p:ph idx="1"/>
          </p:nvPr>
        </p:nvSpPr>
        <p:spPr>
          <a:xfrm>
            <a:off x="489125" y="1466498"/>
            <a:ext cx="5983593" cy="4443447"/>
          </a:xfrm>
        </p:spPr>
        <p:txBody>
          <a:bodyPr anchor="t">
            <a:normAutofit lnSpcReduction="10000"/>
          </a:bodyPr>
          <a:lstStyle/>
          <a:p>
            <a:r>
              <a:rPr lang="en-US" sz="2000" dirty="0"/>
              <a:t>Modes of nature acts under the direction of Krishna</a:t>
            </a:r>
          </a:p>
          <a:p>
            <a:r>
              <a:rPr lang="en-US" sz="2000" dirty="0"/>
              <a:t>Krishna is also in our hearts directing the wandering of living entities</a:t>
            </a:r>
          </a:p>
          <a:p>
            <a:r>
              <a:rPr lang="en-US" sz="2000" dirty="0"/>
              <a:t>Everything is being carried out by the directions of the Lord </a:t>
            </a:r>
          </a:p>
          <a:p>
            <a:r>
              <a:rPr lang="en-US" sz="2000" dirty="0"/>
              <a:t>Really speaking we have limited freedom and happiness and distress is destined and have false feeling of me and mine. (everything is His)</a:t>
            </a:r>
          </a:p>
          <a:p>
            <a:r>
              <a:rPr lang="en-US" sz="2000" dirty="0"/>
              <a:t>Devotees of the Lord realize this and engage in Krishna’s service without caring about me and mine that reflects on their behavior</a:t>
            </a:r>
          </a:p>
          <a:p>
            <a:r>
              <a:rPr lang="en-US" sz="2000" dirty="0"/>
              <a:t>It behooves us to not act in bodily platform and see the hand of Krishna in everything and improve our behavior.</a:t>
            </a:r>
          </a:p>
          <a:p>
            <a:pPr marL="457200" lvl="1" indent="0">
              <a:buNone/>
            </a:pPr>
            <a:endParaRPr lang="en-US" sz="2000" dirty="0"/>
          </a:p>
          <a:p>
            <a:endParaRPr lang="en-US" sz="2000" dirty="0"/>
          </a:p>
          <a:p>
            <a:endParaRPr lang="en-US" sz="2000" dirty="0"/>
          </a:p>
          <a:p>
            <a:endParaRPr lang="en-US" sz="2000" dirty="0"/>
          </a:p>
        </p:txBody>
      </p:sp>
      <p:pic>
        <p:nvPicPr>
          <p:cNvPr id="4" name="Picture 2" descr="dehino smin yatha dehe kaumaram yauvanam jara (Bg 2.13) 1966.03.11 NY by  Vaishnava Das Nrs on SoundCloud - Hear the world's sounds">
            <a:extLst>
              <a:ext uri="{FF2B5EF4-FFF2-40B4-BE49-F238E27FC236}">
                <a16:creationId xmlns:a16="http://schemas.microsoft.com/office/drawing/2014/main" id="{7E95DB45-106C-434E-8875-2CDDCBF4FF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63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F68-F1B5-5F44-9EF7-013EAB8459B3}"/>
              </a:ext>
            </a:extLst>
          </p:cNvPr>
          <p:cNvSpPr>
            <a:spLocks noGrp="1"/>
          </p:cNvSpPr>
          <p:nvPr>
            <p:ph type="title"/>
          </p:nvPr>
        </p:nvSpPr>
        <p:spPr/>
        <p:txBody>
          <a:bodyPr>
            <a:normAutofit fontScale="90000"/>
          </a:bodyPr>
          <a:lstStyle/>
          <a:p>
            <a:r>
              <a:rPr lang="en-US" b="1" dirty="0"/>
              <a:t>BG 14.22</a:t>
            </a:r>
            <a:br>
              <a:rPr lang="en-US" b="1" dirty="0"/>
            </a:br>
            <a:r>
              <a:rPr lang="hi-IN" dirty="0"/>
              <a:t>श्रीभगवानुवाच</a:t>
            </a:r>
            <a:br>
              <a:rPr lang="hi-IN" dirty="0"/>
            </a:br>
            <a:r>
              <a:rPr lang="hi-IN" dirty="0"/>
              <a:t>प्रकाशं च प्रवृत्तिं च मोहमेव च पाण्डव ।</a:t>
            </a:r>
            <a:br>
              <a:rPr lang="hi-IN" dirty="0"/>
            </a:br>
            <a:r>
              <a:rPr lang="hi-IN" dirty="0"/>
              <a:t>न द्वेष्टि सम्प्रवृत्तानि न निवृत्तानि काङ्‍क्षति ॥ २२</a:t>
            </a:r>
            <a:br>
              <a:rPr lang="en-US" dirty="0"/>
            </a:br>
            <a:endParaRPr lang="en-US" dirty="0"/>
          </a:p>
        </p:txBody>
      </p:sp>
      <p:sp>
        <p:nvSpPr>
          <p:cNvPr id="3" name="Content Placeholder 2">
            <a:extLst>
              <a:ext uri="{FF2B5EF4-FFF2-40B4-BE49-F238E27FC236}">
                <a16:creationId xmlns:a16="http://schemas.microsoft.com/office/drawing/2014/main" id="{E624ACA3-475A-E04F-8D61-245F0F63493D}"/>
              </a:ext>
            </a:extLst>
          </p:cNvPr>
          <p:cNvSpPr>
            <a:spLocks noGrp="1"/>
          </p:cNvSpPr>
          <p:nvPr>
            <p:ph idx="1"/>
          </p:nvPr>
        </p:nvSpPr>
        <p:spPr/>
        <p:txBody>
          <a:bodyPr>
            <a:normAutofit fontScale="92500"/>
          </a:bodyPr>
          <a:lstStyle/>
          <a:p>
            <a:pPr marL="0" indent="0">
              <a:buNone/>
            </a:pPr>
            <a:r>
              <a:rPr lang="en-US" i="1" dirty="0" err="1"/>
              <a:t>śrī-bhagavān</a:t>
            </a:r>
            <a:r>
              <a:rPr lang="en-US" i="1" dirty="0"/>
              <a:t> </a:t>
            </a:r>
            <a:r>
              <a:rPr lang="en-US" i="1" dirty="0" err="1"/>
              <a:t>uvāca</a:t>
            </a:r>
            <a:br>
              <a:rPr lang="en-US" i="1" dirty="0"/>
            </a:br>
            <a:r>
              <a:rPr lang="en-US" i="1" dirty="0" err="1"/>
              <a:t>prakāśaṁ</a:t>
            </a:r>
            <a:r>
              <a:rPr lang="en-US" i="1" dirty="0"/>
              <a:t> ca </a:t>
            </a:r>
            <a:r>
              <a:rPr lang="en-US" i="1" dirty="0" err="1"/>
              <a:t>pravṛttiṁ</a:t>
            </a:r>
            <a:r>
              <a:rPr lang="en-US" i="1" dirty="0"/>
              <a:t> ca </a:t>
            </a:r>
            <a:r>
              <a:rPr lang="en-US" i="1" dirty="0" err="1"/>
              <a:t>moham</a:t>
            </a:r>
            <a:r>
              <a:rPr lang="en-US" i="1" dirty="0"/>
              <a:t> </a:t>
            </a:r>
            <a:r>
              <a:rPr lang="en-US" i="1" dirty="0" err="1"/>
              <a:t>eva</a:t>
            </a:r>
            <a:r>
              <a:rPr lang="en-US" i="1" dirty="0"/>
              <a:t> ca </a:t>
            </a:r>
            <a:r>
              <a:rPr lang="en-US" i="1" dirty="0" err="1"/>
              <a:t>pāṇḍava</a:t>
            </a:r>
            <a:br>
              <a:rPr lang="en-US" i="1" dirty="0"/>
            </a:br>
            <a:r>
              <a:rPr lang="en-US" i="1" dirty="0" err="1"/>
              <a:t>na</a:t>
            </a:r>
            <a:r>
              <a:rPr lang="en-US" i="1" dirty="0"/>
              <a:t> </a:t>
            </a:r>
            <a:r>
              <a:rPr lang="en-US" i="1" dirty="0" err="1"/>
              <a:t>dveṣṭi</a:t>
            </a:r>
            <a:r>
              <a:rPr lang="en-US" i="1" dirty="0"/>
              <a:t> </a:t>
            </a:r>
            <a:r>
              <a:rPr lang="en-US" i="1" dirty="0" err="1"/>
              <a:t>sampravṛttāni</a:t>
            </a:r>
            <a:r>
              <a:rPr lang="en-US" i="1" dirty="0"/>
              <a:t> </a:t>
            </a:r>
            <a:r>
              <a:rPr lang="en-US" i="1" dirty="0" err="1"/>
              <a:t>na</a:t>
            </a:r>
            <a:r>
              <a:rPr lang="en-US" i="1" dirty="0"/>
              <a:t> </a:t>
            </a:r>
            <a:r>
              <a:rPr lang="en-US" i="1" dirty="0" err="1"/>
              <a:t>nivṛttāni</a:t>
            </a:r>
            <a:r>
              <a:rPr lang="en-US" i="1" dirty="0"/>
              <a:t> </a:t>
            </a:r>
            <a:r>
              <a:rPr lang="en-US" i="1" dirty="0" err="1"/>
              <a:t>kāṅkṣati</a:t>
            </a:r>
            <a:endParaRPr lang="en-US" i="1" dirty="0"/>
          </a:p>
          <a:p>
            <a:pPr marL="0" indent="0">
              <a:buNone/>
            </a:pPr>
            <a:r>
              <a:rPr lang="en-US" i="1" dirty="0" err="1">
                <a:hlinkClick r:id="rId2"/>
              </a:rPr>
              <a:t>śrī</a:t>
            </a:r>
            <a:r>
              <a:rPr lang="en-US" dirty="0" err="1"/>
              <a:t>-</a:t>
            </a:r>
            <a:r>
              <a:rPr lang="en-US" i="1" dirty="0" err="1">
                <a:hlinkClick r:id="rId3"/>
              </a:rPr>
              <a:t>bhagavān</a:t>
            </a:r>
            <a:r>
              <a:rPr lang="en-US" dirty="0"/>
              <a:t> </a:t>
            </a:r>
            <a:r>
              <a:rPr lang="en-US" i="1" dirty="0">
                <a:hlinkClick r:id="rId4"/>
              </a:rPr>
              <a:t>uvāca</a:t>
            </a:r>
            <a:r>
              <a:rPr lang="en-US" dirty="0"/>
              <a:t> — the Supreme Personality of Godhead said; </a:t>
            </a:r>
            <a:r>
              <a:rPr lang="en-US" i="1" dirty="0">
                <a:hlinkClick r:id="rId5"/>
              </a:rPr>
              <a:t>prakāśam</a:t>
            </a:r>
            <a:r>
              <a:rPr lang="en-US" dirty="0"/>
              <a:t> — illumination; </a:t>
            </a:r>
            <a:r>
              <a:rPr lang="en-US" i="1" dirty="0">
                <a:hlinkClick r:id="rId6"/>
              </a:rPr>
              <a:t>ca</a:t>
            </a:r>
            <a:r>
              <a:rPr lang="en-US" dirty="0"/>
              <a:t> — and; </a:t>
            </a:r>
            <a:r>
              <a:rPr lang="en-US" i="1" dirty="0">
                <a:hlinkClick r:id="rId7"/>
              </a:rPr>
              <a:t>pravṛttim</a:t>
            </a:r>
            <a:r>
              <a:rPr lang="en-US" dirty="0"/>
              <a:t> — attachment; </a:t>
            </a:r>
            <a:r>
              <a:rPr lang="en-US" i="1" dirty="0">
                <a:hlinkClick r:id="rId6"/>
              </a:rPr>
              <a:t>ca</a:t>
            </a:r>
            <a:r>
              <a:rPr lang="en-US" dirty="0"/>
              <a:t> — and; </a:t>
            </a:r>
            <a:r>
              <a:rPr lang="en-US" i="1" dirty="0">
                <a:hlinkClick r:id="rId8"/>
              </a:rPr>
              <a:t>moham</a:t>
            </a:r>
            <a:r>
              <a:rPr lang="en-US" dirty="0"/>
              <a:t> — illusion; </a:t>
            </a:r>
            <a:r>
              <a:rPr lang="en-US" i="1" dirty="0">
                <a:hlinkClick r:id="rId9"/>
              </a:rPr>
              <a:t>eva</a:t>
            </a:r>
            <a:r>
              <a:rPr lang="en-US" dirty="0"/>
              <a:t> </a:t>
            </a:r>
            <a:r>
              <a:rPr lang="en-US" i="1" dirty="0">
                <a:hlinkClick r:id="rId6"/>
              </a:rPr>
              <a:t>ca</a:t>
            </a:r>
            <a:r>
              <a:rPr lang="en-US" dirty="0"/>
              <a:t> — also; </a:t>
            </a:r>
            <a:r>
              <a:rPr lang="en-US" i="1" dirty="0">
                <a:hlinkClick r:id="rId10"/>
              </a:rPr>
              <a:t>pāṇḍava</a:t>
            </a:r>
            <a:r>
              <a:rPr lang="en-US" dirty="0"/>
              <a:t> — O son of </a:t>
            </a:r>
            <a:r>
              <a:rPr lang="en-US" dirty="0" err="1"/>
              <a:t>Pāṇḍu</a:t>
            </a:r>
            <a:r>
              <a:rPr lang="en-US" dirty="0"/>
              <a:t>; </a:t>
            </a:r>
            <a:r>
              <a:rPr lang="en-US" i="1" dirty="0">
                <a:highlight>
                  <a:srgbClr val="FFFF00"/>
                </a:highlight>
                <a:hlinkClick r:id="rId11"/>
              </a:rPr>
              <a:t>na</a:t>
            </a:r>
            <a:r>
              <a:rPr lang="en-US" dirty="0">
                <a:highlight>
                  <a:srgbClr val="FFFF00"/>
                </a:highlight>
              </a:rPr>
              <a:t> </a:t>
            </a:r>
            <a:r>
              <a:rPr lang="en-US" i="1" dirty="0">
                <a:highlight>
                  <a:srgbClr val="FFFF00"/>
                </a:highlight>
                <a:hlinkClick r:id="rId12"/>
              </a:rPr>
              <a:t>dveṣṭi</a:t>
            </a:r>
            <a:r>
              <a:rPr lang="en-US" dirty="0">
                <a:highlight>
                  <a:srgbClr val="FFFF00"/>
                </a:highlight>
              </a:rPr>
              <a:t> — does not hate</a:t>
            </a:r>
            <a:r>
              <a:rPr lang="en-US" dirty="0"/>
              <a:t>; </a:t>
            </a:r>
            <a:r>
              <a:rPr lang="en-US" i="1" dirty="0">
                <a:hlinkClick r:id="rId13"/>
              </a:rPr>
              <a:t>sampravṛttāni</a:t>
            </a:r>
            <a:r>
              <a:rPr lang="en-US" dirty="0"/>
              <a:t> — although developed; </a:t>
            </a:r>
            <a:r>
              <a:rPr lang="en-US" i="1" dirty="0">
                <a:hlinkClick r:id="rId11"/>
              </a:rPr>
              <a:t>na</a:t>
            </a:r>
            <a:r>
              <a:rPr lang="en-US" dirty="0"/>
              <a:t> </a:t>
            </a:r>
            <a:r>
              <a:rPr lang="en-US" i="1" dirty="0">
                <a:hlinkClick r:id="rId14"/>
              </a:rPr>
              <a:t>nivṛttāni</a:t>
            </a:r>
            <a:r>
              <a:rPr lang="en-US" dirty="0"/>
              <a:t> — nor stopping development; </a:t>
            </a:r>
            <a:r>
              <a:rPr lang="en-US" i="1" dirty="0">
                <a:highlight>
                  <a:srgbClr val="FFFF00"/>
                </a:highlight>
                <a:hlinkClick r:id="rId15"/>
              </a:rPr>
              <a:t>kāṅkṣati</a:t>
            </a:r>
            <a:r>
              <a:rPr lang="en-US" dirty="0">
                <a:highlight>
                  <a:srgbClr val="FFFF00"/>
                </a:highlight>
              </a:rPr>
              <a:t> — desires</a:t>
            </a:r>
            <a:r>
              <a:rPr lang="en-US" dirty="0"/>
              <a:t>;</a:t>
            </a:r>
          </a:p>
          <a:p>
            <a:pPr marL="0" indent="0">
              <a:buNone/>
            </a:pPr>
            <a:r>
              <a:rPr lang="en-US" b="1" dirty="0"/>
              <a:t>The Supreme Personality of Godhead said: O son of </a:t>
            </a:r>
            <a:r>
              <a:rPr lang="en-US" b="1" dirty="0" err="1"/>
              <a:t>Pāṇḍu</a:t>
            </a:r>
            <a:r>
              <a:rPr lang="en-US" b="1" dirty="0"/>
              <a:t>, he who </a:t>
            </a:r>
            <a:r>
              <a:rPr lang="en-US" b="1" dirty="0">
                <a:highlight>
                  <a:srgbClr val="FFFF00"/>
                </a:highlight>
              </a:rPr>
              <a:t>does not hate illumination, attachment and delusion</a:t>
            </a:r>
            <a:r>
              <a:rPr lang="en-US" b="1" dirty="0"/>
              <a:t> when they are present </a:t>
            </a:r>
            <a:r>
              <a:rPr lang="en-US" b="1" dirty="0">
                <a:highlight>
                  <a:srgbClr val="FFFF00"/>
                </a:highlight>
              </a:rPr>
              <a:t>or long</a:t>
            </a:r>
            <a:r>
              <a:rPr lang="en-US" b="1" dirty="0"/>
              <a:t> for them when they disappear;</a:t>
            </a:r>
            <a:endParaRPr lang="en-US" dirty="0"/>
          </a:p>
          <a:p>
            <a:pPr marL="0" indent="0">
              <a:buNone/>
            </a:pPr>
            <a:endParaRPr lang="en-US" dirty="0"/>
          </a:p>
        </p:txBody>
      </p:sp>
    </p:spTree>
    <p:extLst>
      <p:ext uri="{BB962C8B-B14F-4D97-AF65-F5344CB8AC3E}">
        <p14:creationId xmlns:p14="http://schemas.microsoft.com/office/powerpoint/2010/main" val="286229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A6B4C-102A-9445-8D8F-274873FCF76C}"/>
              </a:ext>
            </a:extLst>
          </p:cNvPr>
          <p:cNvSpPr>
            <a:spLocks noGrp="1"/>
          </p:cNvSpPr>
          <p:nvPr>
            <p:ph type="title"/>
          </p:nvPr>
        </p:nvSpPr>
        <p:spPr>
          <a:xfrm>
            <a:off x="5297762" y="329184"/>
            <a:ext cx="6251110" cy="1783080"/>
          </a:xfrm>
        </p:spPr>
        <p:txBody>
          <a:bodyPr anchor="b">
            <a:normAutofit/>
          </a:bodyPr>
          <a:lstStyle/>
          <a:p>
            <a:r>
              <a:rPr lang="en-US" sz="5400"/>
              <a:t>14.22</a:t>
            </a:r>
          </a:p>
        </p:txBody>
      </p:sp>
      <p:pic>
        <p:nvPicPr>
          <p:cNvPr id="2050" name="Picture 2" descr="The Bowery Boys: New York City History - | New york life, New york travel,  The bowery boys">
            <a:extLst>
              <a:ext uri="{FF2B5EF4-FFF2-40B4-BE49-F238E27FC236}">
                <a16:creationId xmlns:a16="http://schemas.microsoft.com/office/drawing/2014/main" id="{03797D80-5519-E343-9E5D-29F34B3B63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9" r="53399"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A86E8D-9D60-1A43-AAD0-7A874D07538A}"/>
              </a:ext>
            </a:extLst>
          </p:cNvPr>
          <p:cNvSpPr>
            <a:spLocks noGrp="1"/>
          </p:cNvSpPr>
          <p:nvPr>
            <p:ph idx="1"/>
          </p:nvPr>
        </p:nvSpPr>
        <p:spPr>
          <a:xfrm>
            <a:off x="5297762" y="2706624"/>
            <a:ext cx="6251110" cy="3483864"/>
          </a:xfrm>
        </p:spPr>
        <p:txBody>
          <a:bodyPr>
            <a:normAutofit/>
          </a:bodyPr>
          <a:lstStyle/>
          <a:p>
            <a:r>
              <a:rPr lang="en-US" sz="2200" dirty="0"/>
              <a:t>Does not hate or long for Illumination, Attachment and Delusion</a:t>
            </a:r>
          </a:p>
          <a:p>
            <a:pPr lvl="1"/>
            <a:r>
              <a:rPr lang="en-US" sz="1800" dirty="0"/>
              <a:t>Bhakta </a:t>
            </a:r>
            <a:r>
              <a:rPr lang="en-US" sz="1800" dirty="0" err="1"/>
              <a:t>Prahlad</a:t>
            </a:r>
            <a:r>
              <a:rPr lang="en-US" sz="1800" dirty="0"/>
              <a:t>/ </a:t>
            </a:r>
            <a:r>
              <a:rPr lang="en-US" sz="1800" dirty="0" err="1"/>
              <a:t>Haridas</a:t>
            </a:r>
            <a:r>
              <a:rPr lang="en-US" sz="1800" dirty="0"/>
              <a:t> Thakur/</a:t>
            </a:r>
            <a:r>
              <a:rPr lang="en-US" sz="1800" dirty="0" err="1"/>
              <a:t>Narada</a:t>
            </a:r>
            <a:r>
              <a:rPr lang="en-US" sz="1800" dirty="0"/>
              <a:t> (boy)</a:t>
            </a:r>
          </a:p>
          <a:p>
            <a:r>
              <a:rPr lang="en-US" sz="2200" dirty="0"/>
              <a:t>Person transcendentally situated has no envy and does not hanker for anything</a:t>
            </a:r>
          </a:p>
          <a:p>
            <a:pPr lvl="1"/>
            <a:r>
              <a:rPr lang="en-US" sz="1800" dirty="0"/>
              <a:t>Arjuna</a:t>
            </a:r>
          </a:p>
        </p:txBody>
      </p:sp>
    </p:spTree>
    <p:extLst>
      <p:ext uri="{BB962C8B-B14F-4D97-AF65-F5344CB8AC3E}">
        <p14:creationId xmlns:p14="http://schemas.microsoft.com/office/powerpoint/2010/main" val="366579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CF68-F1B5-5F44-9EF7-013EAB8459B3}"/>
              </a:ext>
            </a:extLst>
          </p:cNvPr>
          <p:cNvSpPr>
            <a:spLocks noGrp="1"/>
          </p:cNvSpPr>
          <p:nvPr>
            <p:ph type="title"/>
          </p:nvPr>
        </p:nvSpPr>
        <p:spPr/>
        <p:txBody>
          <a:bodyPr>
            <a:normAutofit fontScale="90000"/>
          </a:bodyPr>
          <a:lstStyle/>
          <a:p>
            <a:r>
              <a:rPr lang="en-US" b="1" dirty="0"/>
              <a:t>BG 14.23</a:t>
            </a:r>
            <a:br>
              <a:rPr lang="en-US" b="1" dirty="0"/>
            </a:br>
            <a:r>
              <a:rPr lang="hi-IN" dirty="0"/>
              <a:t>उदासीनवदासीनो गुणैर्यो न विचाल्यते ।</a:t>
            </a:r>
            <a:br>
              <a:rPr lang="hi-IN" dirty="0"/>
            </a:br>
            <a:r>
              <a:rPr lang="hi-IN" dirty="0"/>
              <a:t>गुणा वर्तन्त इत्येवं योऽवतिष्ठति नेङ्गते ॥ २३ ॥</a:t>
            </a:r>
            <a:endParaRPr lang="en-US" dirty="0"/>
          </a:p>
        </p:txBody>
      </p:sp>
      <p:sp>
        <p:nvSpPr>
          <p:cNvPr id="3" name="Content Placeholder 2">
            <a:extLst>
              <a:ext uri="{FF2B5EF4-FFF2-40B4-BE49-F238E27FC236}">
                <a16:creationId xmlns:a16="http://schemas.microsoft.com/office/drawing/2014/main" id="{E624ACA3-475A-E04F-8D61-245F0F63493D}"/>
              </a:ext>
            </a:extLst>
          </p:cNvPr>
          <p:cNvSpPr>
            <a:spLocks noGrp="1"/>
          </p:cNvSpPr>
          <p:nvPr>
            <p:ph idx="1"/>
          </p:nvPr>
        </p:nvSpPr>
        <p:spPr/>
        <p:txBody>
          <a:bodyPr>
            <a:normAutofit/>
          </a:bodyPr>
          <a:lstStyle/>
          <a:p>
            <a:pPr marL="0" indent="0">
              <a:buNone/>
            </a:pPr>
            <a:r>
              <a:rPr lang="en-US" i="1" dirty="0" err="1"/>
              <a:t>udāsīna-vad</a:t>
            </a:r>
            <a:r>
              <a:rPr lang="en-US" i="1" dirty="0"/>
              <a:t> </a:t>
            </a:r>
            <a:r>
              <a:rPr lang="en-US" i="1" dirty="0" err="1"/>
              <a:t>āsīno</a:t>
            </a:r>
            <a:r>
              <a:rPr lang="en-US" i="1" dirty="0"/>
              <a:t> </a:t>
            </a:r>
            <a:r>
              <a:rPr lang="en-US" i="1" dirty="0" err="1"/>
              <a:t>guṇair</a:t>
            </a:r>
            <a:r>
              <a:rPr lang="en-US" i="1" dirty="0"/>
              <a:t> </a:t>
            </a:r>
            <a:r>
              <a:rPr lang="en-US" i="1" dirty="0" err="1"/>
              <a:t>yo</a:t>
            </a:r>
            <a:r>
              <a:rPr lang="en-US" i="1" dirty="0"/>
              <a:t> </a:t>
            </a:r>
            <a:r>
              <a:rPr lang="en-US" i="1" dirty="0" err="1"/>
              <a:t>na</a:t>
            </a:r>
            <a:r>
              <a:rPr lang="en-US" i="1" dirty="0"/>
              <a:t> </a:t>
            </a:r>
            <a:r>
              <a:rPr lang="en-US" i="1" dirty="0" err="1"/>
              <a:t>vicālyate</a:t>
            </a:r>
            <a:br>
              <a:rPr lang="en-US" i="1" dirty="0"/>
            </a:br>
            <a:r>
              <a:rPr lang="en-US" i="1" dirty="0" err="1"/>
              <a:t>guṇā</a:t>
            </a:r>
            <a:r>
              <a:rPr lang="en-US" i="1" dirty="0"/>
              <a:t> </a:t>
            </a:r>
            <a:r>
              <a:rPr lang="en-US" i="1" dirty="0" err="1"/>
              <a:t>vartanta</a:t>
            </a:r>
            <a:r>
              <a:rPr lang="en-US" i="1" dirty="0"/>
              <a:t> </a:t>
            </a:r>
            <a:r>
              <a:rPr lang="en-US" i="1" dirty="0" err="1"/>
              <a:t>ity</a:t>
            </a:r>
            <a:r>
              <a:rPr lang="en-US" i="1" dirty="0"/>
              <a:t> </a:t>
            </a:r>
            <a:r>
              <a:rPr lang="en-US" i="1" dirty="0" err="1"/>
              <a:t>evaṁ</a:t>
            </a:r>
            <a:r>
              <a:rPr lang="en-US" i="1" dirty="0"/>
              <a:t> </a:t>
            </a:r>
            <a:r>
              <a:rPr lang="en-US" i="1" dirty="0" err="1"/>
              <a:t>yo</a:t>
            </a:r>
            <a:r>
              <a:rPr lang="en-US" i="1" dirty="0"/>
              <a:t> ’</a:t>
            </a:r>
            <a:r>
              <a:rPr lang="en-US" i="1" dirty="0" err="1"/>
              <a:t>vatiṣṭhati</a:t>
            </a:r>
            <a:r>
              <a:rPr lang="en-US" i="1" dirty="0"/>
              <a:t> </a:t>
            </a:r>
            <a:r>
              <a:rPr lang="en-US" i="1" dirty="0" err="1"/>
              <a:t>neṅgate</a:t>
            </a:r>
            <a:endParaRPr lang="en-US" i="1" dirty="0"/>
          </a:p>
          <a:p>
            <a:pPr marL="0" indent="0">
              <a:buNone/>
            </a:pPr>
            <a:r>
              <a:rPr lang="en-US" dirty="0"/>
              <a:t> </a:t>
            </a:r>
            <a:r>
              <a:rPr lang="en-US" i="1" dirty="0">
                <a:highlight>
                  <a:srgbClr val="FFFF00"/>
                </a:highlight>
                <a:hlinkClick r:id="rId2"/>
              </a:rPr>
              <a:t>udāsīna</a:t>
            </a:r>
            <a:r>
              <a:rPr lang="en-US" dirty="0">
                <a:highlight>
                  <a:srgbClr val="FFFF00"/>
                </a:highlight>
              </a:rPr>
              <a:t>-</a:t>
            </a:r>
            <a:r>
              <a:rPr lang="en-US" i="1" dirty="0">
                <a:highlight>
                  <a:srgbClr val="FFFF00"/>
                </a:highlight>
                <a:hlinkClick r:id="rId3"/>
              </a:rPr>
              <a:t>vat</a:t>
            </a:r>
            <a:r>
              <a:rPr lang="en-US" dirty="0">
                <a:highlight>
                  <a:srgbClr val="FFFF00"/>
                </a:highlight>
              </a:rPr>
              <a:t> — as if neutral; </a:t>
            </a:r>
            <a:r>
              <a:rPr lang="en-US" i="1" dirty="0">
                <a:hlinkClick r:id="rId4"/>
              </a:rPr>
              <a:t>āsīnaḥ</a:t>
            </a:r>
            <a:r>
              <a:rPr lang="en-US" dirty="0"/>
              <a:t> — situated; </a:t>
            </a:r>
            <a:r>
              <a:rPr lang="en-US" i="1" dirty="0">
                <a:hlinkClick r:id="rId5"/>
              </a:rPr>
              <a:t>guṇaiḥ</a:t>
            </a:r>
            <a:r>
              <a:rPr lang="en-US" dirty="0"/>
              <a:t> — by the qualities; </a:t>
            </a:r>
            <a:r>
              <a:rPr lang="en-US" i="1" dirty="0">
                <a:hlinkClick r:id="rId6"/>
              </a:rPr>
              <a:t>yaḥ</a:t>
            </a:r>
            <a:r>
              <a:rPr lang="en-US" dirty="0"/>
              <a:t> — one who; </a:t>
            </a:r>
            <a:r>
              <a:rPr lang="en-US" i="1" dirty="0">
                <a:hlinkClick r:id="rId7"/>
              </a:rPr>
              <a:t>na</a:t>
            </a:r>
            <a:r>
              <a:rPr lang="en-US" dirty="0"/>
              <a:t> — never; </a:t>
            </a:r>
            <a:r>
              <a:rPr lang="en-US" i="1" dirty="0">
                <a:hlinkClick r:id="rId8"/>
              </a:rPr>
              <a:t>vicālyate</a:t>
            </a:r>
            <a:r>
              <a:rPr lang="en-US" dirty="0"/>
              <a:t> — is agitated; </a:t>
            </a:r>
            <a:r>
              <a:rPr lang="en-US" i="1" dirty="0">
                <a:hlinkClick r:id="rId9"/>
              </a:rPr>
              <a:t>guṇāḥ</a:t>
            </a:r>
            <a:r>
              <a:rPr lang="en-US" dirty="0"/>
              <a:t> — the qualities; </a:t>
            </a:r>
            <a:r>
              <a:rPr lang="en-US" i="1" dirty="0">
                <a:hlinkClick r:id="rId10"/>
              </a:rPr>
              <a:t>vartante</a:t>
            </a:r>
            <a:r>
              <a:rPr lang="en-US" dirty="0"/>
              <a:t> — are acting; </a:t>
            </a:r>
            <a:r>
              <a:rPr lang="en-US" i="1" dirty="0">
                <a:hlinkClick r:id="rId11"/>
              </a:rPr>
              <a:t>iti</a:t>
            </a:r>
            <a:r>
              <a:rPr lang="en-US" dirty="0"/>
              <a:t> </a:t>
            </a:r>
            <a:r>
              <a:rPr lang="en-US" i="1" dirty="0">
                <a:hlinkClick r:id="rId12"/>
              </a:rPr>
              <a:t>evam</a:t>
            </a:r>
            <a:r>
              <a:rPr lang="en-US" dirty="0"/>
              <a:t> — knowing thus; </a:t>
            </a:r>
            <a:r>
              <a:rPr lang="en-US" i="1" dirty="0">
                <a:hlinkClick r:id="rId6"/>
              </a:rPr>
              <a:t>yaḥ</a:t>
            </a:r>
            <a:r>
              <a:rPr lang="en-US" dirty="0"/>
              <a:t> — one who; </a:t>
            </a:r>
            <a:r>
              <a:rPr lang="en-US" i="1" dirty="0">
                <a:hlinkClick r:id="rId13"/>
              </a:rPr>
              <a:t>avatiṣṭhati</a:t>
            </a:r>
            <a:r>
              <a:rPr lang="en-US" dirty="0"/>
              <a:t> — remains; </a:t>
            </a:r>
            <a:r>
              <a:rPr lang="en-US" i="1" dirty="0">
                <a:hlinkClick r:id="rId7"/>
              </a:rPr>
              <a:t>na</a:t>
            </a:r>
            <a:r>
              <a:rPr lang="en-US" dirty="0"/>
              <a:t> — never; </a:t>
            </a:r>
            <a:r>
              <a:rPr lang="en-US" i="1" dirty="0">
                <a:hlinkClick r:id="rId14"/>
              </a:rPr>
              <a:t>iṅgate</a:t>
            </a:r>
            <a:r>
              <a:rPr lang="en-US" dirty="0"/>
              <a:t> — flickers; </a:t>
            </a:r>
          </a:p>
          <a:p>
            <a:pPr marL="0" indent="0">
              <a:buNone/>
            </a:pPr>
            <a:r>
              <a:rPr lang="en-US" b="1" dirty="0"/>
              <a:t>who is unwavering and undisturbed through all these reactions of the material qualities, remaining neutral and transcendental, knowing that the modes alone are active;</a:t>
            </a:r>
            <a:endParaRPr lang="en-US" i="1" dirty="0"/>
          </a:p>
          <a:p>
            <a:pPr marL="0" indent="0">
              <a:buNone/>
            </a:pPr>
            <a:endParaRPr lang="en-US" i="1" dirty="0"/>
          </a:p>
          <a:p>
            <a:pPr marL="0" indent="0">
              <a:buNone/>
            </a:pPr>
            <a:endParaRPr lang="en-US" dirty="0"/>
          </a:p>
        </p:txBody>
      </p:sp>
    </p:spTree>
    <p:extLst>
      <p:ext uri="{BB962C8B-B14F-4D97-AF65-F5344CB8AC3E}">
        <p14:creationId xmlns:p14="http://schemas.microsoft.com/office/powerpoint/2010/main" val="247975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B3111-F44E-2640-827B-6EFC182E419B}"/>
              </a:ext>
            </a:extLst>
          </p:cNvPr>
          <p:cNvSpPr>
            <a:spLocks noGrp="1"/>
          </p:cNvSpPr>
          <p:nvPr>
            <p:ph type="title"/>
          </p:nvPr>
        </p:nvSpPr>
        <p:spPr>
          <a:xfrm>
            <a:off x="5297762" y="329184"/>
            <a:ext cx="6251110" cy="1783080"/>
          </a:xfrm>
        </p:spPr>
        <p:txBody>
          <a:bodyPr anchor="b">
            <a:normAutofit/>
          </a:bodyPr>
          <a:lstStyle/>
          <a:p>
            <a:r>
              <a:rPr lang="en-US" sz="5400"/>
              <a:t>14.23</a:t>
            </a:r>
          </a:p>
        </p:txBody>
      </p:sp>
      <p:pic>
        <p:nvPicPr>
          <p:cNvPr id="3074" name="Picture 2" descr="The Bowery Boys: New York City History - | New york life, New york travel,  The bowery boys">
            <a:extLst>
              <a:ext uri="{FF2B5EF4-FFF2-40B4-BE49-F238E27FC236}">
                <a16:creationId xmlns:a16="http://schemas.microsoft.com/office/drawing/2014/main" id="{B9342605-3323-B647-99EC-8345AF45B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9" r="53399"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1A318B-0B70-5145-AFA1-EF4BF72A8DF9}"/>
              </a:ext>
            </a:extLst>
          </p:cNvPr>
          <p:cNvSpPr>
            <a:spLocks noGrp="1"/>
          </p:cNvSpPr>
          <p:nvPr>
            <p:ph idx="1"/>
          </p:nvPr>
        </p:nvSpPr>
        <p:spPr>
          <a:xfrm>
            <a:off x="5297762" y="2706624"/>
            <a:ext cx="6251110" cy="3483864"/>
          </a:xfrm>
        </p:spPr>
        <p:txBody>
          <a:bodyPr>
            <a:normAutofit/>
          </a:bodyPr>
          <a:lstStyle/>
          <a:p>
            <a:r>
              <a:rPr lang="en-US" sz="1500" b="1" dirty="0"/>
              <a:t>unwavering and undisturbed through all these reactions of the material qualities, remaining neutral and transcendental</a:t>
            </a:r>
          </a:p>
          <a:p>
            <a:pPr lvl="1"/>
            <a:r>
              <a:rPr lang="en-US" sz="1100" b="1" dirty="0"/>
              <a:t>Bhakta </a:t>
            </a:r>
            <a:r>
              <a:rPr lang="en-US" sz="1100" b="1" dirty="0" err="1"/>
              <a:t>Prahlad</a:t>
            </a:r>
            <a:endParaRPr lang="en-US" sz="1100" dirty="0"/>
          </a:p>
          <a:p>
            <a:r>
              <a:rPr lang="en-US" sz="1500" dirty="0"/>
              <a:t>Embodied by the material body, it is to be understood that he is under the control of one of the three modes of material nature. </a:t>
            </a:r>
          </a:p>
          <a:p>
            <a:r>
              <a:rPr lang="en-US" sz="1500" dirty="0"/>
              <a:t>When one is conscious of the material body, he acts only for sense gratification</a:t>
            </a:r>
          </a:p>
          <a:p>
            <a:r>
              <a:rPr lang="en-US" sz="1500" dirty="0"/>
              <a:t>When one transfers the consciousness to </a:t>
            </a:r>
            <a:r>
              <a:rPr lang="en-US" sz="1500" dirty="0" err="1"/>
              <a:t>Kṛṣṇa</a:t>
            </a:r>
            <a:r>
              <a:rPr lang="en-US" sz="1500" dirty="0"/>
              <a:t>, sense gratification automatically stops.</a:t>
            </a:r>
          </a:p>
          <a:p>
            <a:r>
              <a:rPr lang="en-US" sz="1500" dirty="0"/>
              <a:t>The qualities of the material modes in the body will act, but as spirit soul the self is aloof from such activities. </a:t>
            </a:r>
          </a:p>
        </p:txBody>
      </p:sp>
    </p:spTree>
    <p:extLst>
      <p:ext uri="{BB962C8B-B14F-4D97-AF65-F5344CB8AC3E}">
        <p14:creationId xmlns:p14="http://schemas.microsoft.com/office/powerpoint/2010/main" val="321126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6BBE6-4978-364D-A1D2-E37E27F9D643}"/>
              </a:ext>
            </a:extLst>
          </p:cNvPr>
          <p:cNvSpPr>
            <a:spLocks noGrp="1"/>
          </p:cNvSpPr>
          <p:nvPr>
            <p:ph type="title"/>
          </p:nvPr>
        </p:nvSpPr>
        <p:spPr>
          <a:xfrm>
            <a:off x="640080" y="325369"/>
            <a:ext cx="4368602" cy="1956841"/>
          </a:xfrm>
        </p:spPr>
        <p:txBody>
          <a:bodyPr anchor="b">
            <a:normAutofit fontScale="90000"/>
          </a:bodyPr>
          <a:lstStyle/>
          <a:p>
            <a:r>
              <a:rPr lang="en-US" sz="5400" dirty="0"/>
              <a:t>In the world but </a:t>
            </a:r>
            <a:r>
              <a:rPr lang="en-US" sz="5400" i="1" dirty="0"/>
              <a:t>not</a:t>
            </a:r>
            <a:r>
              <a:rPr lang="en-US" sz="5400" dirty="0"/>
              <a:t> of the world</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1679E4-CA6E-7649-9557-98F3749B0853}"/>
              </a:ext>
            </a:extLst>
          </p:cNvPr>
          <p:cNvSpPr>
            <a:spLocks noGrp="1"/>
          </p:cNvSpPr>
          <p:nvPr>
            <p:ph idx="1"/>
          </p:nvPr>
        </p:nvSpPr>
        <p:spPr>
          <a:xfrm>
            <a:off x="640080" y="2872899"/>
            <a:ext cx="4243589" cy="3320668"/>
          </a:xfrm>
        </p:spPr>
        <p:txBody>
          <a:bodyPr>
            <a:normAutofit fontScale="85000" lnSpcReduction="20000"/>
          </a:bodyPr>
          <a:lstStyle/>
          <a:p>
            <a:r>
              <a:rPr lang="en-US" i="1" dirty="0" err="1"/>
              <a:t>brahmaṇy</a:t>
            </a:r>
            <a:r>
              <a:rPr lang="en-US" i="1" dirty="0"/>
              <a:t> </a:t>
            </a:r>
            <a:r>
              <a:rPr lang="en-US" i="1" dirty="0" err="1"/>
              <a:t>ādhāya</a:t>
            </a:r>
            <a:r>
              <a:rPr lang="en-US" i="1" dirty="0"/>
              <a:t> </a:t>
            </a:r>
            <a:r>
              <a:rPr lang="en-US" i="1" dirty="0" err="1"/>
              <a:t>karmāṇi</a:t>
            </a:r>
            <a:br>
              <a:rPr lang="en-US" i="1" dirty="0"/>
            </a:br>
            <a:r>
              <a:rPr lang="en-US" i="1" dirty="0" err="1"/>
              <a:t>saṅgaṁ</a:t>
            </a:r>
            <a:r>
              <a:rPr lang="en-US" i="1" dirty="0"/>
              <a:t> </a:t>
            </a:r>
            <a:r>
              <a:rPr lang="en-US" i="1" dirty="0" err="1"/>
              <a:t>tyaktvā</a:t>
            </a:r>
            <a:r>
              <a:rPr lang="en-US" i="1" dirty="0"/>
              <a:t> </a:t>
            </a:r>
            <a:r>
              <a:rPr lang="en-US" i="1" dirty="0" err="1"/>
              <a:t>karoti</a:t>
            </a:r>
            <a:r>
              <a:rPr lang="en-US" i="1" dirty="0"/>
              <a:t> </a:t>
            </a:r>
            <a:r>
              <a:rPr lang="en-US" i="1" dirty="0" err="1"/>
              <a:t>yaḥ</a:t>
            </a:r>
            <a:br>
              <a:rPr lang="en-US" i="1" dirty="0"/>
            </a:br>
            <a:r>
              <a:rPr lang="en-US" i="1" dirty="0" err="1"/>
              <a:t>lipyate</a:t>
            </a:r>
            <a:r>
              <a:rPr lang="en-US" i="1" dirty="0"/>
              <a:t> </a:t>
            </a:r>
            <a:r>
              <a:rPr lang="en-US" i="1" dirty="0" err="1"/>
              <a:t>na</a:t>
            </a:r>
            <a:r>
              <a:rPr lang="en-US" i="1" dirty="0"/>
              <a:t> </a:t>
            </a:r>
            <a:r>
              <a:rPr lang="en-US" i="1" dirty="0" err="1"/>
              <a:t>sa</a:t>
            </a:r>
            <a:r>
              <a:rPr lang="en-US" i="1" dirty="0"/>
              <a:t> </a:t>
            </a:r>
            <a:r>
              <a:rPr lang="en-US" i="1" dirty="0" err="1"/>
              <a:t>pāpena</a:t>
            </a:r>
            <a:br>
              <a:rPr lang="en-US" i="1" dirty="0"/>
            </a:br>
            <a:r>
              <a:rPr lang="en-US" i="1" dirty="0" err="1">
                <a:highlight>
                  <a:srgbClr val="FFFF00"/>
                </a:highlight>
              </a:rPr>
              <a:t>padma-patram</a:t>
            </a:r>
            <a:r>
              <a:rPr lang="en-US" i="1" dirty="0">
                <a:highlight>
                  <a:srgbClr val="FFFF00"/>
                </a:highlight>
              </a:rPr>
              <a:t> </a:t>
            </a:r>
            <a:r>
              <a:rPr lang="en-US" i="1" dirty="0" err="1">
                <a:highlight>
                  <a:srgbClr val="FFFF00"/>
                </a:highlight>
              </a:rPr>
              <a:t>ivāmbhasā</a:t>
            </a:r>
            <a:r>
              <a:rPr lang="en-US" i="1" dirty="0">
                <a:highlight>
                  <a:srgbClr val="FFFF00"/>
                </a:highlight>
              </a:rPr>
              <a:t>    </a:t>
            </a:r>
            <a:r>
              <a:rPr lang="en-US" sz="1900" dirty="0"/>
              <a:t>[BG 5.15]</a:t>
            </a:r>
          </a:p>
          <a:p>
            <a:r>
              <a:rPr lang="en-US" dirty="0"/>
              <a:t>One who performs his duty </a:t>
            </a:r>
            <a:r>
              <a:rPr lang="en-US" dirty="0">
                <a:highlight>
                  <a:srgbClr val="FFFF00"/>
                </a:highlight>
              </a:rPr>
              <a:t>without attachment</a:t>
            </a:r>
            <a:r>
              <a:rPr lang="en-US" dirty="0"/>
              <a:t>, surrendering the results unto the Supreme Lord, is unaffected by sinful action, as the lotus leaf is untouched by water.</a:t>
            </a:r>
            <a:endParaRPr lang="en-US" sz="2200" dirty="0"/>
          </a:p>
        </p:txBody>
      </p:sp>
      <p:pic>
        <p:nvPicPr>
          <p:cNvPr id="1026" name="Picture 2" descr="Premium Photo | Water drops on the lotus leaf.">
            <a:extLst>
              <a:ext uri="{FF2B5EF4-FFF2-40B4-BE49-F238E27FC236}">
                <a16:creationId xmlns:a16="http://schemas.microsoft.com/office/drawing/2014/main" id="{7096F15E-167E-D24F-81B8-39384DE6E7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07" r="1326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54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8698-2831-EE44-AA3D-1A5D3CAAB066}"/>
              </a:ext>
            </a:extLst>
          </p:cNvPr>
          <p:cNvSpPr>
            <a:spLocks noGrp="1"/>
          </p:cNvSpPr>
          <p:nvPr>
            <p:ph type="title"/>
          </p:nvPr>
        </p:nvSpPr>
        <p:spPr/>
        <p:txBody>
          <a:bodyPr/>
          <a:lstStyle/>
          <a:p>
            <a:r>
              <a:rPr lang="en-US" dirty="0"/>
              <a:t>How to become aloof from activities of body?</a:t>
            </a:r>
          </a:p>
        </p:txBody>
      </p:sp>
      <p:sp>
        <p:nvSpPr>
          <p:cNvPr id="3" name="Content Placeholder 2">
            <a:extLst>
              <a:ext uri="{FF2B5EF4-FFF2-40B4-BE49-F238E27FC236}">
                <a16:creationId xmlns:a16="http://schemas.microsoft.com/office/drawing/2014/main" id="{0F299293-F083-1743-A915-A91F23E9FC80}"/>
              </a:ext>
            </a:extLst>
          </p:cNvPr>
          <p:cNvSpPr>
            <a:spLocks noGrp="1"/>
          </p:cNvSpPr>
          <p:nvPr>
            <p:ph idx="1"/>
          </p:nvPr>
        </p:nvSpPr>
        <p:spPr>
          <a:xfrm>
            <a:off x="503853" y="1825625"/>
            <a:ext cx="11000792" cy="4351338"/>
          </a:xfrm>
        </p:spPr>
        <p:txBody>
          <a:bodyPr>
            <a:normAutofit/>
          </a:bodyPr>
          <a:lstStyle/>
          <a:p>
            <a:r>
              <a:rPr lang="en-US" dirty="0"/>
              <a:t>He does not desire to </a:t>
            </a:r>
            <a:r>
              <a:rPr lang="en-US" b="1" dirty="0"/>
              <a:t>enjoy</a:t>
            </a:r>
            <a:r>
              <a:rPr lang="en-US" dirty="0"/>
              <a:t> the body, nor does he desire to </a:t>
            </a:r>
            <a:r>
              <a:rPr lang="en-US" b="1" dirty="0"/>
              <a:t>get out</a:t>
            </a:r>
            <a:r>
              <a:rPr lang="en-US" dirty="0"/>
              <a:t> of it. </a:t>
            </a:r>
          </a:p>
          <a:p>
            <a:r>
              <a:rPr lang="en-US" dirty="0"/>
              <a:t>When </a:t>
            </a:r>
            <a:r>
              <a:rPr lang="en-US" dirty="0">
                <a:highlight>
                  <a:srgbClr val="FFFF00"/>
                </a:highlight>
              </a:rPr>
              <a:t>one is conscious of the material body</a:t>
            </a:r>
            <a:r>
              <a:rPr lang="en-US" dirty="0"/>
              <a:t>, he acts only for sense gratification, but when </a:t>
            </a:r>
            <a:r>
              <a:rPr lang="en-US" dirty="0">
                <a:highlight>
                  <a:srgbClr val="FFFF00"/>
                </a:highlight>
              </a:rPr>
              <a:t>one transfers the consciousness to </a:t>
            </a:r>
            <a:r>
              <a:rPr lang="en-US" dirty="0" err="1">
                <a:highlight>
                  <a:srgbClr val="FFFF00"/>
                </a:highlight>
              </a:rPr>
              <a:t>Kṛṣṇa</a:t>
            </a:r>
            <a:r>
              <a:rPr lang="en-US" dirty="0"/>
              <a:t>, sense gratification </a:t>
            </a:r>
            <a:r>
              <a:rPr lang="en-US" i="1" dirty="0"/>
              <a:t>automatically</a:t>
            </a:r>
            <a:r>
              <a:rPr lang="en-US" dirty="0"/>
              <a:t> stops.</a:t>
            </a:r>
          </a:p>
          <a:p>
            <a:r>
              <a:rPr lang="en-US" dirty="0"/>
              <a:t> He </a:t>
            </a:r>
            <a:r>
              <a:rPr lang="en-US" dirty="0">
                <a:highlight>
                  <a:srgbClr val="FFFF00"/>
                </a:highlight>
              </a:rPr>
              <a:t>engages himself in the devotional service</a:t>
            </a:r>
            <a:r>
              <a:rPr lang="en-US" dirty="0"/>
              <a:t> of the Lord so that his identity with the material body will </a:t>
            </a:r>
            <a:r>
              <a:rPr lang="en-US" i="1" dirty="0"/>
              <a:t>automatically</a:t>
            </a:r>
            <a:r>
              <a:rPr lang="en-US" dirty="0"/>
              <a:t> be forgotten.</a:t>
            </a:r>
          </a:p>
          <a:p>
            <a:r>
              <a:rPr lang="en-US" dirty="0"/>
              <a:t>Thus transcendentally situated, the devotee becomes </a:t>
            </a:r>
            <a:r>
              <a:rPr lang="en-US" i="1" dirty="0"/>
              <a:t>automatically</a:t>
            </a:r>
            <a:r>
              <a:rPr lang="en-US" dirty="0"/>
              <a:t> free. He </a:t>
            </a:r>
            <a:r>
              <a:rPr lang="en-US" dirty="0">
                <a:highlight>
                  <a:srgbClr val="FFFF00"/>
                </a:highlight>
              </a:rPr>
              <a:t>need not try to become free</a:t>
            </a:r>
            <a:r>
              <a:rPr lang="en-US" dirty="0"/>
              <a:t> from the influence of the modes of material nature.</a:t>
            </a:r>
          </a:p>
        </p:txBody>
      </p:sp>
    </p:spTree>
    <p:extLst>
      <p:ext uri="{BB962C8B-B14F-4D97-AF65-F5344CB8AC3E}">
        <p14:creationId xmlns:p14="http://schemas.microsoft.com/office/powerpoint/2010/main" val="367517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7193</TotalTime>
  <Words>3214</Words>
  <Application>Microsoft Macintosh PowerPoint</Application>
  <PresentationFormat>Widescreen</PresentationFormat>
  <Paragraphs>150</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Avenir Next LT Pro</vt:lpstr>
      <vt:lpstr>Calibri</vt:lpstr>
      <vt:lpstr>Calibri Light</vt:lpstr>
      <vt:lpstr>Office Theme</vt:lpstr>
      <vt:lpstr> Symptom and Behavior of person  who is beyond modes of nature</vt:lpstr>
      <vt:lpstr>BG 14 : Transcending Material Nature</vt:lpstr>
      <vt:lpstr>Questions from Arjuna BG 14.21</vt:lpstr>
      <vt:lpstr>BG 14.22 श्रीभगवानुवाच प्रकाशं च प्रवृत्तिं च मोहमेव च पाण्डव । न द्वेष्टि सम्प्रवृत्तानि न निवृत्तानि काङ्‍क्षति ॥ २२ </vt:lpstr>
      <vt:lpstr>14.22</vt:lpstr>
      <vt:lpstr>BG 14.23 उदासीनवदासीनो गुणैर्यो न विचाल्यते । गुणा वर्तन्त इत्येवं योऽवतिष्ठति नेङ्गते ॥ २३ ॥</vt:lpstr>
      <vt:lpstr>14.23</vt:lpstr>
      <vt:lpstr>In the world but not of the world</vt:lpstr>
      <vt:lpstr>How to become aloof from activities of body?</vt:lpstr>
      <vt:lpstr>BG 14.24 समदु:खसुख: स्वस्थ: समलोष्टाश्मकाञ्चन: । तुल्यप्रियाप्रियो धीरस्तुल्यनिन्दात्मसंस्तुति: ॥ २४ ॥</vt:lpstr>
      <vt:lpstr>BG 14.24</vt:lpstr>
      <vt:lpstr>BG 14.25 मानापमानयोस्तुल्यस्तुल्यो मित्रारिपक्षयो: । सर्वारम्भपरित्यागी गुणातीत: स उच्यते ॥ २५ ॥</vt:lpstr>
      <vt:lpstr>BG 14.25</vt:lpstr>
      <vt:lpstr>BG 14.22-25</vt:lpstr>
      <vt:lpstr>14.22-25: Symptoms and Behavior of devotee  </vt:lpstr>
      <vt:lpstr>BG 14.22-25 - Purport  Symptoms of a transcendental person</vt:lpstr>
      <vt:lpstr>BG 14.22-25 - Purport (continued) Behavior: How he lives and what his activities are.</vt:lpstr>
      <vt:lpstr>BG 12: Qualities of a pure devotee</vt:lpstr>
      <vt:lpstr>We are soul with a human body</vt:lpstr>
      <vt:lpstr>Two birds in a tree</vt:lpstr>
      <vt:lpstr>References </vt:lpstr>
      <vt:lpstr>SP lecture on BG 13.21 </vt:lpstr>
      <vt:lpstr>Trying for happiness is futile  Save time for Krishna Consciousness</vt:lpstr>
      <vt:lpstr>Connecting Verses</vt:lpstr>
      <vt:lpstr>Fearless Bhakta Prahlad</vt:lpstr>
      <vt:lpstr>Prahlad Maharaj</vt:lpstr>
      <vt:lpstr>Prahlad taught his school friends</vt:lpstr>
      <vt:lpstr>PowerPoint Presentation</vt:lpstr>
      <vt:lpstr>PowerPoint Presentation</vt:lpstr>
      <vt:lpstr>PowerPoint Presentation</vt:lpstr>
      <vt:lpstr>Take Home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the Enjoyer and Consciousness  Chapter 13</dc:title>
  <dc:creator>Prasad, Manoj K</dc:creator>
  <cp:lastModifiedBy>Prasad, Manoj K</cp:lastModifiedBy>
  <cp:revision>136</cp:revision>
  <dcterms:created xsi:type="dcterms:W3CDTF">2021-02-03T00:09:29Z</dcterms:created>
  <dcterms:modified xsi:type="dcterms:W3CDTF">2021-05-29T00:23:14Z</dcterms:modified>
</cp:coreProperties>
</file>