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1" r:id="rId2"/>
    <p:sldId id="368" r:id="rId3"/>
    <p:sldId id="369" r:id="rId4"/>
    <p:sldId id="303" r:id="rId5"/>
    <p:sldId id="377" r:id="rId6"/>
    <p:sldId id="371" r:id="rId7"/>
    <p:sldId id="375" r:id="rId8"/>
    <p:sldId id="379" r:id="rId9"/>
    <p:sldId id="378" r:id="rId10"/>
    <p:sldId id="367" r:id="rId11"/>
    <p:sldId id="360" r:id="rId12"/>
    <p:sldId id="356" r:id="rId13"/>
    <p:sldId id="350" r:id="rId14"/>
    <p:sldId id="357" r:id="rId15"/>
    <p:sldId id="361" r:id="rId16"/>
    <p:sldId id="359" r:id="rId17"/>
    <p:sldId id="362" r:id="rId18"/>
    <p:sldId id="364" r:id="rId19"/>
    <p:sldId id="363" r:id="rId20"/>
    <p:sldId id="365" r:id="rId21"/>
    <p:sldId id="366" r:id="rId22"/>
    <p:sldId id="358" r:id="rId23"/>
    <p:sldId id="374" r:id="rId24"/>
    <p:sldId id="372" r:id="rId25"/>
    <p:sldId id="373" r:id="rId26"/>
    <p:sldId id="354" r:id="rId27"/>
    <p:sldId id="35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79"/>
    <p:restoredTop sz="97155"/>
  </p:normalViewPr>
  <p:slideViewPr>
    <p:cSldViewPr snapToGrid="0" snapToObjects="1">
      <p:cViewPr varScale="1">
        <p:scale>
          <a:sx n="168" d="100"/>
          <a:sy n="168"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5/23/21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5/23/21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edabase.io/en/library/sb/1/7/23/" TargetMode="External"/><Relationship Id="rId2" Type="http://schemas.openxmlformats.org/officeDocument/2006/relationships/hyperlink" Target="https://vedabase.io/en/library/sb/1/7/22/" TargetMode="External"/><Relationship Id="rId1" Type="http://schemas.openxmlformats.org/officeDocument/2006/relationships/slideLayout" Target="../slideLayouts/slideLayout2.xml"/><Relationship Id="rId6" Type="http://schemas.openxmlformats.org/officeDocument/2006/relationships/hyperlink" Target="https://vedabase.io/en/library/sb/1/7/26/" TargetMode="External"/><Relationship Id="rId5" Type="http://schemas.openxmlformats.org/officeDocument/2006/relationships/hyperlink" Target="https://vedabase.io/en/library/sb/1/7/25/" TargetMode="External"/><Relationship Id="rId4" Type="http://schemas.openxmlformats.org/officeDocument/2006/relationships/hyperlink" Target="https://vedabase.io/en/library/sb/1/7/2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kksongs.org/songs/b/bhajahuremana.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8" Type="http://schemas.openxmlformats.org/officeDocument/2006/relationships/hyperlink" Target="https://vedabase.io/en/search/synonyms/?original=abhaya%E1%B9%85kara" TargetMode="External"/><Relationship Id="rId13" Type="http://schemas.openxmlformats.org/officeDocument/2006/relationships/hyperlink" Target="https://vedabase.io/en/search/synonyms/?original=asi" TargetMode="External"/><Relationship Id="rId3" Type="http://schemas.openxmlformats.org/officeDocument/2006/relationships/hyperlink" Target="https://vedabase.io/en/search/synonyms/?original=uv%C4%81ca" TargetMode="External"/><Relationship Id="rId7" Type="http://schemas.openxmlformats.org/officeDocument/2006/relationships/hyperlink" Target="https://vedabase.io/en/search/synonyms/?original=bhakt%C4%81n%C4%81m" TargetMode="External"/><Relationship Id="rId12" Type="http://schemas.openxmlformats.org/officeDocument/2006/relationships/hyperlink" Target="https://vedabase.io/en/search/synonyms/?original=apavarga%E1%B8%A5" TargetMode="External"/><Relationship Id="rId2" Type="http://schemas.openxmlformats.org/officeDocument/2006/relationships/hyperlink" Target="https://vedabase.io/en/search/synonyms/?original=arjuna%E1%B8%A5"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b%C4%81ho" TargetMode="External"/><Relationship Id="rId11" Type="http://schemas.openxmlformats.org/officeDocument/2006/relationships/hyperlink" Target="https://vedabase.io/en/search/synonyms/?original=dahyam%C4%81n%C4%81n%C4%81m" TargetMode="External"/><Relationship Id="rId5" Type="http://schemas.openxmlformats.org/officeDocument/2006/relationships/hyperlink" Target="https://vedabase.io/en/search/synonyms/?original=mah%C4%81" TargetMode="External"/><Relationship Id="rId10" Type="http://schemas.openxmlformats.org/officeDocument/2006/relationships/hyperlink" Target="https://vedabase.io/en/search/synonyms/?original=eka%E1%B8%A5" TargetMode="External"/><Relationship Id="rId4" Type="http://schemas.openxmlformats.org/officeDocument/2006/relationships/hyperlink" Target="https://vedabase.io/en/search/synonyms/?original=k%E1%B9%9B%E1%B9%A3%E1%B9%87a" TargetMode="External"/><Relationship Id="rId9" Type="http://schemas.openxmlformats.org/officeDocument/2006/relationships/hyperlink" Target="https://vedabase.io/en/search/synonyms/?original=tvam" TargetMode="External"/><Relationship Id="rId14" Type="http://schemas.openxmlformats.org/officeDocument/2006/relationships/hyperlink" Target="https://vedabase.io/en/search/synonyms/?original=sa%E1%B9%81s%E1%B9%9Bte%E1%B8%A5"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vedabase.io/en/library/bg/15/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vedabase.io/en/library/bg/18/66/" TargetMode="External"/><Relationship Id="rId3" Type="http://schemas.openxmlformats.org/officeDocument/2006/relationships/hyperlink" Target="https://vedabase.io/en/search/synonyms/?original=kar%E1%B9%A3ati" TargetMode="External"/><Relationship Id="rId7" Type="http://schemas.openxmlformats.org/officeDocument/2006/relationships/hyperlink" Target="https://vedabase.io/en/library/bg/2/7/" TargetMode="External"/><Relationship Id="rId2" Type="http://schemas.openxmlformats.org/officeDocument/2006/relationships/hyperlink" Target="https://vedabase.io/en/library/bg/5/7" TargetMode="External"/><Relationship Id="rId1" Type="http://schemas.openxmlformats.org/officeDocument/2006/relationships/slideLayout" Target="../slideLayouts/slideLayout2.xml"/><Relationship Id="rId6" Type="http://schemas.openxmlformats.org/officeDocument/2006/relationships/hyperlink" Target="https://vedabase.io/en/library/bg/7/14/" TargetMode="External"/><Relationship Id="rId5" Type="http://schemas.openxmlformats.org/officeDocument/2006/relationships/hyperlink" Target="https://vedabase.io/en/library/bg/5/22" TargetMode="External"/><Relationship Id="rId4" Type="http://schemas.openxmlformats.org/officeDocument/2006/relationships/hyperlink" Target="https://vedabase.io/en/library/bg/13/8-12/"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vedabase.io/en/library/sb/1/7/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vedabase.io/en/search/synonyms/?original=praca%E1%B9%87%E1%B8%8Da" TargetMode="External"/><Relationship Id="rId13" Type="http://schemas.openxmlformats.org/officeDocument/2006/relationships/hyperlink" Target="https://vedabase.io/en/search/synonyms/?original=prapannam" TargetMode="External"/><Relationship Id="rId18" Type="http://schemas.openxmlformats.org/officeDocument/2006/relationships/hyperlink" Target="https://vedabase.io/en/search/synonyms/?original=pradh%C4%81vati" TargetMode="External"/><Relationship Id="rId3" Type="http://schemas.openxmlformats.org/officeDocument/2006/relationships/hyperlink" Target="https://vedabase.io/en/search/synonyms/?original=ka%C5%9Bcana" TargetMode="External"/><Relationship Id="rId21" Type="http://schemas.openxmlformats.org/officeDocument/2006/relationships/hyperlink" Target="https://vedabase.io/en/search/synonyms/?original=%C4%ABmahi" TargetMode="External"/><Relationship Id="rId7" Type="http://schemas.openxmlformats.org/officeDocument/2006/relationships/hyperlink" Target="https://vedabase.io/en/search/synonyms/?original=urag%C4%81t" TargetMode="External"/><Relationship Id="rId12" Type="http://schemas.openxmlformats.org/officeDocument/2006/relationships/hyperlink" Target="https://vedabase.io/en/search/synonyms/?original=bh%C4%ABtam" TargetMode="External"/><Relationship Id="rId17" Type="http://schemas.openxmlformats.org/officeDocument/2006/relationships/hyperlink" Target="https://vedabase.io/en/search/synonyms/?original=m%E1%B9%9Btyu%E1%B8%A5" TargetMode="External"/><Relationship Id="rId2" Type="http://schemas.openxmlformats.org/officeDocument/2006/relationships/hyperlink" Target="https://vedabase.io/en/search/synonyms/?original=ya%E1%B8%A5" TargetMode="External"/><Relationship Id="rId16" Type="http://schemas.openxmlformats.org/officeDocument/2006/relationships/hyperlink" Target="https://vedabase.io/en/search/synonyms/?original=bhay%C4%81t" TargetMode="External"/><Relationship Id="rId20" Type="http://schemas.openxmlformats.org/officeDocument/2006/relationships/hyperlink" Target="https://vedabase.io/en/search/synonyms/?original=tam"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antaka" TargetMode="External"/><Relationship Id="rId11" Type="http://schemas.openxmlformats.org/officeDocument/2006/relationships/hyperlink" Target="https://vedabase.io/en/search/synonyms/?original=bh%E1%B9%9B%C5%9Bam" TargetMode="External"/><Relationship Id="rId5" Type="http://schemas.openxmlformats.org/officeDocument/2006/relationships/hyperlink" Target="https://vedabase.io/en/search/synonyms/?original=balina%E1%B8%A5" TargetMode="External"/><Relationship Id="rId15" Type="http://schemas.openxmlformats.org/officeDocument/2006/relationships/hyperlink" Target="https://vedabase.io/en/search/synonyms/?original=yat" TargetMode="External"/><Relationship Id="rId10" Type="http://schemas.openxmlformats.org/officeDocument/2006/relationships/hyperlink" Target="https://vedabase.io/en/search/synonyms/?original=abhidh%C4%81vata%E1%B8%A5" TargetMode="External"/><Relationship Id="rId19" Type="http://schemas.openxmlformats.org/officeDocument/2006/relationships/hyperlink" Target="https://vedabase.io/en/search/synonyms/?original=ara%E1%B9%87am" TargetMode="External"/><Relationship Id="rId4" Type="http://schemas.openxmlformats.org/officeDocument/2006/relationships/hyperlink" Target="https://vedabase.io/en/search/synonyms/?original=%C4%AB%C5%9Ba%E1%B8%A5" TargetMode="External"/><Relationship Id="rId9" Type="http://schemas.openxmlformats.org/officeDocument/2006/relationships/hyperlink" Target="https://vedabase.io/en/search/synonyms/?original=veg%C4%81t" TargetMode="External"/><Relationship Id="rId14" Type="http://schemas.openxmlformats.org/officeDocument/2006/relationships/hyperlink" Target="https://vedabase.io/en/search/synonyms/?original=parip%C4%81ti" TargetMode="External"/><Relationship Id="rId2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essons From Mahabharata - Lonely Philosopher">
            <a:extLst>
              <a:ext uri="{FF2B5EF4-FFF2-40B4-BE49-F238E27FC236}">
                <a16:creationId xmlns:a16="http://schemas.microsoft.com/office/drawing/2014/main" id="{6DE0A086-FDD8-5143-9630-12DBB3AC59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90" r="26661" b="-1"/>
          <a:stretch/>
        </p:blipFill>
        <p:spPr bwMode="auto">
          <a:xfrm>
            <a:off x="-1" y="190"/>
            <a:ext cx="8128855" cy="529119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Rectangle 19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699715" y="5635366"/>
            <a:ext cx="7091299" cy="898581"/>
          </a:xfrm>
        </p:spPr>
        <p:txBody>
          <a:bodyPr anchor="ctr">
            <a:normAutofit/>
          </a:bodyPr>
          <a:lstStyle/>
          <a:p>
            <a:pPr algn="l"/>
            <a:r>
              <a:rPr lang="en-US" sz="1900" b="1" dirty="0">
                <a:solidFill>
                  <a:srgbClr val="FFFFFF"/>
                </a:solidFill>
              </a:rPr>
              <a:t>Solution to ALL our miseries - Lord Krishna the ONLY shelter </a:t>
            </a:r>
            <a:br>
              <a:rPr lang="en-US" sz="1900" b="1" dirty="0">
                <a:solidFill>
                  <a:srgbClr val="FFFFFF"/>
                </a:solidFill>
              </a:rPr>
            </a:br>
            <a:br>
              <a:rPr lang="en-US" sz="1900" dirty="0">
                <a:solidFill>
                  <a:srgbClr val="FFFFFF"/>
                </a:solidFill>
              </a:rPr>
            </a:br>
            <a:r>
              <a:rPr lang="en-US" sz="1900" dirty="0">
                <a:solidFill>
                  <a:srgbClr val="FFFFFF"/>
                </a:solidFill>
              </a:rPr>
              <a:t>SB 1.7.22-25</a:t>
            </a:r>
          </a:p>
        </p:txBody>
      </p:sp>
      <p:sp>
        <p:nvSpPr>
          <p:cNvPr id="1029" name="Rectangle 19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8571507" y="5669430"/>
            <a:ext cx="3291839" cy="830453"/>
          </a:xfrm>
        </p:spPr>
        <p:txBody>
          <a:bodyPr anchor="ctr">
            <a:normAutofit/>
          </a:bodyPr>
          <a:lstStyle/>
          <a:p>
            <a:pPr algn="l"/>
            <a:r>
              <a:rPr lang="en-US" sz="2000" dirty="0">
                <a:solidFill>
                  <a:srgbClr val="FFFFFF"/>
                </a:solidFill>
              </a:rPr>
              <a:t>Guru can guide us to Him</a:t>
            </a:r>
          </a:p>
        </p:txBody>
      </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06" r="15605" b="-1"/>
          <a:stretch/>
        </p:blipFill>
        <p:spPr bwMode="auto">
          <a:xfrm>
            <a:off x="8128856" y="1"/>
            <a:ext cx="4063143" cy="529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9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815BE-2275-DE4A-B712-75762E49F2C3}"/>
              </a:ext>
            </a:extLst>
          </p:cNvPr>
          <p:cNvSpPr>
            <a:spLocks noGrp="1"/>
          </p:cNvSpPr>
          <p:nvPr>
            <p:ph type="title"/>
          </p:nvPr>
        </p:nvSpPr>
        <p:spPr>
          <a:xfrm>
            <a:off x="630936" y="640823"/>
            <a:ext cx="3419856" cy="5583148"/>
          </a:xfrm>
        </p:spPr>
        <p:txBody>
          <a:bodyPr anchor="ctr">
            <a:normAutofit/>
          </a:bodyPr>
          <a:lstStyle/>
          <a:p>
            <a:r>
              <a:rPr lang="en-IN" sz="2800" i="1" dirty="0" err="1"/>
              <a:t>sakṛd</a:t>
            </a:r>
            <a:r>
              <a:rPr lang="en-IN" sz="2800" i="1" dirty="0"/>
              <a:t> </a:t>
            </a:r>
            <a:r>
              <a:rPr lang="en-IN" sz="2800" i="1" dirty="0" err="1"/>
              <a:t>eva</a:t>
            </a:r>
            <a:r>
              <a:rPr lang="en-IN" sz="2800" i="1" dirty="0"/>
              <a:t> </a:t>
            </a:r>
            <a:r>
              <a:rPr lang="en-IN" sz="2800" i="1" dirty="0" err="1"/>
              <a:t>prapanno</a:t>
            </a:r>
            <a:r>
              <a:rPr lang="en-IN" sz="2800" i="1" dirty="0"/>
              <a:t> </a:t>
            </a:r>
            <a:r>
              <a:rPr lang="en-IN" sz="2800" i="1" dirty="0" err="1"/>
              <a:t>yas</a:t>
            </a:r>
            <a:r>
              <a:rPr lang="en-IN" sz="2800" i="1" dirty="0"/>
              <a:t> </a:t>
            </a:r>
            <a:r>
              <a:rPr lang="en-IN" sz="2800" i="1" dirty="0" err="1"/>
              <a:t>tavāsmīti</a:t>
            </a:r>
            <a:r>
              <a:rPr lang="en-IN" sz="2800" i="1" dirty="0"/>
              <a:t> ca </a:t>
            </a:r>
            <a:r>
              <a:rPr lang="en-IN" sz="2800" i="1" dirty="0" err="1"/>
              <a:t>yācate</a:t>
            </a:r>
            <a:br>
              <a:rPr lang="en-IN" sz="2800" i="1" dirty="0"/>
            </a:br>
            <a:r>
              <a:rPr lang="en-IN" sz="2800" i="1" dirty="0" err="1"/>
              <a:t>abhayaṁ</a:t>
            </a:r>
            <a:r>
              <a:rPr lang="en-IN" sz="2800" i="1" dirty="0"/>
              <a:t> </a:t>
            </a:r>
            <a:r>
              <a:rPr lang="en-IN" sz="2800" i="1" dirty="0" err="1"/>
              <a:t>sarvadā</a:t>
            </a:r>
            <a:r>
              <a:rPr lang="en-IN" sz="2800" i="1" dirty="0"/>
              <a:t> </a:t>
            </a:r>
            <a:r>
              <a:rPr lang="en-IN" sz="2800" i="1" dirty="0" err="1"/>
              <a:t>tasmai</a:t>
            </a:r>
            <a:r>
              <a:rPr lang="en-IN" sz="2800" i="1" dirty="0"/>
              <a:t> </a:t>
            </a:r>
            <a:r>
              <a:rPr lang="en-IN" sz="2800" i="1" dirty="0" err="1">
                <a:highlight>
                  <a:srgbClr val="FFFF00"/>
                </a:highlight>
              </a:rPr>
              <a:t>dadāmy</a:t>
            </a:r>
            <a:r>
              <a:rPr lang="en-IN" sz="2800" i="1" dirty="0"/>
              <a:t> </a:t>
            </a:r>
            <a:r>
              <a:rPr lang="en-IN" sz="2800" i="1" dirty="0" err="1"/>
              <a:t>etad</a:t>
            </a:r>
            <a:r>
              <a:rPr lang="en-IN" sz="2800" i="1" dirty="0"/>
              <a:t> </a:t>
            </a:r>
            <a:r>
              <a:rPr lang="en-IN" sz="2800" i="1" dirty="0" err="1"/>
              <a:t>vrataṁ</a:t>
            </a:r>
            <a:r>
              <a:rPr lang="en-IN" sz="2800" i="1" dirty="0"/>
              <a:t> mama  </a:t>
            </a:r>
            <a:br>
              <a:rPr lang="en-IN" sz="2800" dirty="0"/>
            </a:br>
            <a:r>
              <a:rPr lang="en-IN" sz="1400" i="1" dirty="0"/>
              <a:t>(</a:t>
            </a:r>
            <a:r>
              <a:rPr lang="en-IN" sz="1400" i="1" dirty="0" err="1"/>
              <a:t>Rāmāyaṇa</a:t>
            </a:r>
            <a:r>
              <a:rPr lang="en-IN" sz="1400" i="1" dirty="0"/>
              <a:t>, </a:t>
            </a:r>
            <a:r>
              <a:rPr lang="en-IN" sz="1400" i="1" dirty="0" err="1"/>
              <a:t>Yuddha-kāṇḍa</a:t>
            </a:r>
            <a:r>
              <a:rPr lang="en-IN" sz="1400" dirty="0"/>
              <a:t> 18.33)</a:t>
            </a:r>
          </a:p>
        </p:txBody>
      </p:sp>
      <p:sp>
        <p:nvSpPr>
          <p:cNvPr id="7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Know everything about Vibhishana and his views">
            <a:extLst>
              <a:ext uri="{FF2B5EF4-FFF2-40B4-BE49-F238E27FC236}">
                <a16:creationId xmlns:a16="http://schemas.microsoft.com/office/drawing/2014/main" id="{651C79D2-D428-394A-A521-869F32F045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57271"/>
            <a:ext cx="6894576" cy="38609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F4DF7C-3FD7-2047-8A1D-09CFCD3913AC}"/>
              </a:ext>
            </a:extLst>
          </p:cNvPr>
          <p:cNvSpPr>
            <a:spLocks noGrp="1"/>
          </p:cNvSpPr>
          <p:nvPr>
            <p:ph idx="1"/>
          </p:nvPr>
        </p:nvSpPr>
        <p:spPr>
          <a:xfrm>
            <a:off x="4654296" y="4798577"/>
            <a:ext cx="6894576" cy="1428487"/>
          </a:xfrm>
        </p:spPr>
        <p:txBody>
          <a:bodyPr anchor="t">
            <a:normAutofit/>
          </a:bodyPr>
          <a:lstStyle/>
          <a:p>
            <a:r>
              <a:rPr lang="en-US" sz="2200" dirty="0"/>
              <a:t>Do your duties properly and come to </a:t>
            </a:r>
            <a:r>
              <a:rPr lang="en-US" sz="2200" dirty="0" err="1"/>
              <a:t>Raam</a:t>
            </a:r>
            <a:r>
              <a:rPr lang="en-US" sz="2200" dirty="0"/>
              <a:t>/Krishna and say “I am yours”</a:t>
            </a:r>
          </a:p>
          <a:p>
            <a:r>
              <a:rPr lang="en-IN" sz="2400" i="1" dirty="0"/>
              <a:t>  </a:t>
            </a:r>
            <a:r>
              <a:rPr lang="en-IN" sz="2400" dirty="0">
                <a:highlight>
                  <a:srgbClr val="FFFF00"/>
                </a:highlight>
              </a:rPr>
              <a:t>I give all of them fearlessness – this is My vow</a:t>
            </a:r>
            <a:endParaRPr lang="en-US" sz="2200" dirty="0"/>
          </a:p>
          <a:p>
            <a:endParaRPr lang="en-US" sz="2200" dirty="0"/>
          </a:p>
        </p:txBody>
      </p:sp>
    </p:spTree>
    <p:extLst>
      <p:ext uri="{BB962C8B-B14F-4D97-AF65-F5344CB8AC3E}">
        <p14:creationId xmlns:p14="http://schemas.microsoft.com/office/powerpoint/2010/main" val="397348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59AC-800D-F94C-8600-BBFFB639CC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BFA006-3ADB-F543-8918-2535E4C5313F}"/>
              </a:ext>
            </a:extLst>
          </p:cNvPr>
          <p:cNvSpPr>
            <a:spLocks noGrp="1"/>
          </p:cNvSpPr>
          <p:nvPr>
            <p:ph idx="1"/>
          </p:nvPr>
        </p:nvSpPr>
        <p:spPr/>
        <p:txBody>
          <a:bodyPr/>
          <a:lstStyle/>
          <a:p>
            <a:endParaRPr lang="en-US"/>
          </a:p>
        </p:txBody>
      </p:sp>
      <p:pic>
        <p:nvPicPr>
          <p:cNvPr id="2050" name="Picture 2" descr="Ravana - The Emperor of Lanka and Villain of Ramayana">
            <a:extLst>
              <a:ext uri="{FF2B5EF4-FFF2-40B4-BE49-F238E27FC236}">
                <a16:creationId xmlns:a16="http://schemas.microsoft.com/office/drawing/2014/main" id="{43ADC84B-1B14-0146-89E5-BE18A5F24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0"/>
            <a:ext cx="9104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3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E371-8CAF-154C-8D1E-7627CEC925C5}"/>
              </a:ext>
            </a:extLst>
          </p:cNvPr>
          <p:cNvSpPr>
            <a:spLocks noGrp="1"/>
          </p:cNvSpPr>
          <p:nvPr>
            <p:ph type="title"/>
          </p:nvPr>
        </p:nvSpPr>
        <p:spPr/>
        <p:txBody>
          <a:bodyPr/>
          <a:lstStyle/>
          <a:p>
            <a:r>
              <a:rPr lang="en-US" dirty="0"/>
              <a:t>Straight forward gives fearlessness</a:t>
            </a:r>
          </a:p>
        </p:txBody>
      </p:sp>
      <p:sp>
        <p:nvSpPr>
          <p:cNvPr id="3" name="Content Placeholder 2">
            <a:extLst>
              <a:ext uri="{FF2B5EF4-FFF2-40B4-BE49-F238E27FC236}">
                <a16:creationId xmlns:a16="http://schemas.microsoft.com/office/drawing/2014/main" id="{BDD869A3-D42C-9249-AE4C-87B47C1D5755}"/>
              </a:ext>
            </a:extLst>
          </p:cNvPr>
          <p:cNvSpPr>
            <a:spLocks noGrp="1"/>
          </p:cNvSpPr>
          <p:nvPr>
            <p:ph idx="1"/>
          </p:nvPr>
        </p:nvSpPr>
        <p:spPr/>
        <p:txBody>
          <a:bodyPr/>
          <a:lstStyle/>
          <a:p>
            <a:r>
              <a:rPr lang="en-US" dirty="0"/>
              <a:t>Our life is very straight forward. There are no corners in it. And because it is without the corners, so the dirt cannot accumulate. The dirt can only accumulate, in the corners. If the room is straight forward, the dirt cannot accumulate. Our mind, because of </a:t>
            </a:r>
            <a:r>
              <a:rPr lang="en-US" dirty="0">
                <a:highlight>
                  <a:srgbClr val="FFFF00"/>
                </a:highlight>
              </a:rPr>
              <a:t>constant remembrance of Krishna, is completely clarified of these dirt. And because there is no dirt, there is no anxiety, there is no misery at all. The miseries only when your mind has the corners and the corners are full of dirt. Please remove the corners from your mind and you will be fearless by His mercy.</a:t>
            </a:r>
          </a:p>
          <a:p>
            <a:pPr lvl="1"/>
            <a:r>
              <a:rPr lang="en-US" dirty="0" err="1"/>
              <a:t>Maha</a:t>
            </a:r>
            <a:r>
              <a:rPr lang="en-US" dirty="0"/>
              <a:t> Vishnu Goswami</a:t>
            </a:r>
            <a:r>
              <a:rPr lang="en-US" dirty="0">
                <a:highlight>
                  <a:srgbClr val="FFFF00"/>
                </a:highlight>
              </a:rPr>
              <a:t> </a:t>
            </a:r>
          </a:p>
        </p:txBody>
      </p:sp>
    </p:spTree>
    <p:extLst>
      <p:ext uri="{BB962C8B-B14F-4D97-AF65-F5344CB8AC3E}">
        <p14:creationId xmlns:p14="http://schemas.microsoft.com/office/powerpoint/2010/main" val="3097773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8D60-EEDD-2B4B-8200-3E2343679BFF}"/>
              </a:ext>
            </a:extLst>
          </p:cNvPr>
          <p:cNvSpPr>
            <a:spLocks noGrp="1"/>
          </p:cNvSpPr>
          <p:nvPr>
            <p:ph type="title"/>
          </p:nvPr>
        </p:nvSpPr>
        <p:spPr>
          <a:xfrm>
            <a:off x="831988" y="385475"/>
            <a:ext cx="6356606" cy="1079116"/>
          </a:xfrm>
        </p:spPr>
        <p:txBody>
          <a:bodyPr>
            <a:normAutofit/>
          </a:bodyPr>
          <a:lstStyle/>
          <a:p>
            <a:r>
              <a:rPr lang="en-US" sz="4000" dirty="0"/>
              <a:t>Transcendental Journey</a:t>
            </a:r>
            <a:br>
              <a:rPr lang="en-US" sz="4000" dirty="0"/>
            </a:br>
            <a:r>
              <a:rPr lang="en-US" sz="1800" dirty="0"/>
              <a:t>[25-29]</a:t>
            </a:r>
          </a:p>
        </p:txBody>
      </p:sp>
      <p:sp>
        <p:nvSpPr>
          <p:cNvPr id="3" name="Content Placeholder 2">
            <a:extLst>
              <a:ext uri="{FF2B5EF4-FFF2-40B4-BE49-F238E27FC236}">
                <a16:creationId xmlns:a16="http://schemas.microsoft.com/office/drawing/2014/main" id="{EC8E5EAF-A263-E842-986E-CFB7036018F4}"/>
              </a:ext>
            </a:extLst>
          </p:cNvPr>
          <p:cNvSpPr>
            <a:spLocks noGrp="1"/>
          </p:cNvSpPr>
          <p:nvPr>
            <p:ph idx="1"/>
          </p:nvPr>
        </p:nvSpPr>
        <p:spPr>
          <a:xfrm>
            <a:off x="831987" y="1356102"/>
            <a:ext cx="6358432" cy="4772985"/>
          </a:xfrm>
        </p:spPr>
        <p:txBody>
          <a:bodyPr>
            <a:noAutofit/>
          </a:bodyPr>
          <a:lstStyle/>
          <a:p>
            <a:pPr marL="514350" indent="-514350">
              <a:buFont typeface="+mj-lt"/>
              <a:buAutoNum type="arabicPeriod" startAt="25"/>
            </a:pPr>
            <a:r>
              <a:rPr lang="en-US" sz="1600" b="1" dirty="0"/>
              <a:t>Then that supreme authority, personified by sound and unseen by eyes, but most wonderful, stopped speaking. Feeling a sense of gratitude, I offered my </a:t>
            </a:r>
            <a:r>
              <a:rPr lang="en-US" sz="1600" b="1" dirty="0" err="1"/>
              <a:t>obeisances</a:t>
            </a:r>
            <a:r>
              <a:rPr lang="en-US" sz="1600" b="1" dirty="0"/>
              <a:t> unto Him, bowing my head.</a:t>
            </a:r>
          </a:p>
          <a:p>
            <a:pPr marL="514350" indent="-514350">
              <a:buFont typeface="+mj-lt"/>
              <a:buAutoNum type="arabicPeriod" startAt="25"/>
            </a:pPr>
            <a:r>
              <a:rPr lang="en-US" sz="1600" b="1" dirty="0"/>
              <a:t>Thus I began chanting the holy name and fame of the Lord by repeated recitation, ignoring all the formalities of the material world. </a:t>
            </a:r>
            <a:r>
              <a:rPr lang="en-US" sz="1600" b="1" dirty="0">
                <a:highlight>
                  <a:srgbClr val="FFFF00"/>
                </a:highlight>
              </a:rPr>
              <a:t>Such chanting and remembering of the transcendental pastimes of the Lord are benedictory</a:t>
            </a:r>
            <a:r>
              <a:rPr lang="en-US" sz="1600" b="1" dirty="0"/>
              <a:t>. So doing, I traveled all over the earth, fully satisfied, humble and unenvious.</a:t>
            </a:r>
          </a:p>
          <a:p>
            <a:pPr marL="514350" indent="-514350">
              <a:buFont typeface="+mj-lt"/>
              <a:buAutoNum type="arabicPeriod" startAt="25"/>
            </a:pPr>
            <a:r>
              <a:rPr lang="en-US" sz="1600" b="1" dirty="0"/>
              <a:t>And so, O </a:t>
            </a:r>
            <a:r>
              <a:rPr lang="en-US" sz="1600" b="1" dirty="0" err="1"/>
              <a:t>Brāhmaṇa</a:t>
            </a:r>
            <a:r>
              <a:rPr lang="en-US" sz="1600" b="1" dirty="0"/>
              <a:t> </a:t>
            </a:r>
            <a:r>
              <a:rPr lang="en-US" sz="1600" b="1" dirty="0" err="1"/>
              <a:t>Vyāsadeva</a:t>
            </a:r>
            <a:r>
              <a:rPr lang="en-US" sz="1600" b="1" dirty="0"/>
              <a:t>, in due course of time I, who was </a:t>
            </a:r>
            <a:r>
              <a:rPr lang="en-US" sz="1600" b="1" dirty="0">
                <a:highlight>
                  <a:srgbClr val="FFFF00"/>
                </a:highlight>
              </a:rPr>
              <a:t>fully absorbed in thinking of </a:t>
            </a:r>
            <a:r>
              <a:rPr lang="en-US" sz="1600" b="1" dirty="0" err="1">
                <a:highlight>
                  <a:srgbClr val="FFFF00"/>
                </a:highlight>
              </a:rPr>
              <a:t>Kṛṣṇa</a:t>
            </a:r>
            <a:r>
              <a:rPr lang="en-US" sz="1600" b="1" dirty="0">
                <a:highlight>
                  <a:srgbClr val="FFFF00"/>
                </a:highlight>
              </a:rPr>
              <a:t> and who therefore had no attachments, being completely freed from all material taints, met with death, as lightning and illumination occur simultaneously</a:t>
            </a:r>
            <a:r>
              <a:rPr lang="en-US" sz="1600" b="1" dirty="0"/>
              <a:t>.</a:t>
            </a:r>
          </a:p>
          <a:p>
            <a:pPr marL="514350" indent="-514350">
              <a:buFont typeface="+mj-lt"/>
              <a:buAutoNum type="arabicPeriod" startAt="25"/>
            </a:pPr>
            <a:r>
              <a:rPr lang="en-US" sz="1600" b="1" dirty="0"/>
              <a:t>Having been </a:t>
            </a:r>
            <a:r>
              <a:rPr lang="en-US" sz="1600" b="1" dirty="0">
                <a:highlight>
                  <a:srgbClr val="FFFF00"/>
                </a:highlight>
              </a:rPr>
              <a:t>awarded a transcendental body befitting an associate of the Personality of Godhead</a:t>
            </a:r>
            <a:r>
              <a:rPr lang="en-US" sz="1600" b="1" dirty="0"/>
              <a:t>, I quit the body made of five material elements, and thus all acquired fruitive results of work [karma] stopped.</a:t>
            </a:r>
          </a:p>
          <a:p>
            <a:pPr marL="514350" indent="-514350">
              <a:buFont typeface="+mj-lt"/>
              <a:buAutoNum type="arabicPeriod" startAt="25"/>
            </a:pPr>
            <a:r>
              <a:rPr lang="en-US" sz="1600" b="1" dirty="0"/>
              <a:t>At the end of the millennium, when the Personality of Godhead, Lord </a:t>
            </a:r>
            <a:r>
              <a:rPr lang="en-US" sz="1600" b="1" dirty="0" err="1"/>
              <a:t>Nārāyaṇa</a:t>
            </a:r>
            <a:r>
              <a:rPr lang="en-US" sz="1600" b="1" dirty="0"/>
              <a:t>, lay down within the water of devastation, </a:t>
            </a:r>
            <a:r>
              <a:rPr lang="en-US" sz="1600" b="1" dirty="0" err="1"/>
              <a:t>Brahmā</a:t>
            </a:r>
            <a:r>
              <a:rPr lang="en-US" sz="1600" b="1" dirty="0"/>
              <a:t> began to enter into Him along with all creative elements, and I also entered through His breathing.</a:t>
            </a:r>
          </a:p>
          <a:p>
            <a:endParaRPr lang="en-US" sz="1600" dirty="0"/>
          </a:p>
        </p:txBody>
      </p:sp>
      <p:pic>
        <p:nvPicPr>
          <p:cNvPr id="4" name="Picture 2" descr="Desire Nothing But Bhakti by His Divine Grace A.C. Bhaktivedanta Swami  Prabhupada – Back To Godhead">
            <a:extLst>
              <a:ext uri="{FF2B5EF4-FFF2-40B4-BE49-F238E27FC236}">
                <a16:creationId xmlns:a16="http://schemas.microsoft.com/office/drawing/2014/main" id="{67390D30-8C23-0B4C-BFD6-973F62965A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39" b="2"/>
          <a:stretch/>
        </p:blipFill>
        <p:spPr bwMode="auto">
          <a:xfrm>
            <a:off x="7556409" y="557190"/>
            <a:ext cx="3995928" cy="55718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1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622B-987B-C345-B4FB-AB833D868963}"/>
              </a:ext>
            </a:extLst>
          </p:cNvPr>
          <p:cNvSpPr>
            <a:spLocks noGrp="1"/>
          </p:cNvSpPr>
          <p:nvPr>
            <p:ph type="title"/>
          </p:nvPr>
        </p:nvSpPr>
        <p:spPr/>
        <p:txBody>
          <a:bodyPr/>
          <a:lstStyle/>
          <a:p>
            <a:r>
              <a:rPr lang="en-IN" b="1" i="1" dirty="0" err="1"/>
              <a:t>Chitā</a:t>
            </a:r>
            <a:r>
              <a:rPr lang="en-IN" b="1" dirty="0"/>
              <a:t> vs </a:t>
            </a:r>
            <a:r>
              <a:rPr lang="en-IN" b="1" i="1" dirty="0" err="1"/>
              <a:t>Chi</a:t>
            </a:r>
            <a:r>
              <a:rPr lang="en-IN" b="1" i="1" dirty="0" err="1">
                <a:highlight>
                  <a:srgbClr val="FFFF00"/>
                </a:highlight>
              </a:rPr>
              <a:t>n</a:t>
            </a:r>
            <a:r>
              <a:rPr lang="en-IN" b="1" i="1" dirty="0" err="1"/>
              <a:t>tā</a:t>
            </a:r>
            <a:r>
              <a:rPr lang="en-IN" b="1" i="1" dirty="0"/>
              <a:t> – be fiery with Krishna names</a:t>
            </a:r>
            <a:endParaRPr lang="en-US" dirty="0"/>
          </a:p>
        </p:txBody>
      </p:sp>
      <p:sp>
        <p:nvSpPr>
          <p:cNvPr id="3" name="Content Placeholder 2">
            <a:extLst>
              <a:ext uri="{FF2B5EF4-FFF2-40B4-BE49-F238E27FC236}">
                <a16:creationId xmlns:a16="http://schemas.microsoft.com/office/drawing/2014/main" id="{010B22C3-982D-554E-BB23-7FA29B57A45D}"/>
              </a:ext>
            </a:extLst>
          </p:cNvPr>
          <p:cNvSpPr>
            <a:spLocks noGrp="1"/>
          </p:cNvSpPr>
          <p:nvPr>
            <p:ph idx="1"/>
          </p:nvPr>
        </p:nvSpPr>
        <p:spPr/>
        <p:txBody>
          <a:bodyPr>
            <a:noAutofit/>
          </a:bodyPr>
          <a:lstStyle/>
          <a:p>
            <a:r>
              <a:rPr lang="en-IN" sz="1800" b="1" i="1" dirty="0" err="1"/>
              <a:t>Chitā</a:t>
            </a:r>
            <a:r>
              <a:rPr lang="en-IN" sz="1800" b="1" dirty="0"/>
              <a:t> burns the dead body and </a:t>
            </a:r>
            <a:r>
              <a:rPr lang="en-IN" sz="1800" b="1" i="1" dirty="0" err="1"/>
              <a:t>Chintā</a:t>
            </a:r>
            <a:r>
              <a:rPr lang="en-IN" sz="1800" b="1" dirty="0"/>
              <a:t> burns the live body</a:t>
            </a:r>
          </a:p>
          <a:p>
            <a:pPr fontAlgn="base"/>
            <a:r>
              <a:rPr lang="en-IN" sz="1800" b="1" dirty="0"/>
              <a:t>So, please somehow or the other get rid of this anxiety.</a:t>
            </a:r>
            <a:r>
              <a:rPr lang="en-IN" sz="1800" dirty="0"/>
              <a:t> </a:t>
            </a:r>
            <a:r>
              <a:rPr lang="en-IN" sz="1800" b="1" dirty="0"/>
              <a:t>And there is no other way, You have to be very </a:t>
            </a:r>
            <a:r>
              <a:rPr lang="en-IN" sz="1800" b="1" dirty="0">
                <a:highlight>
                  <a:srgbClr val="FFFF00"/>
                </a:highlight>
              </a:rPr>
              <a:t>feelingly</a:t>
            </a:r>
            <a:r>
              <a:rPr lang="en-IN" sz="1800" b="1" dirty="0"/>
              <a:t> </a:t>
            </a:r>
            <a:r>
              <a:rPr lang="en-IN" sz="1800" b="1" dirty="0">
                <a:highlight>
                  <a:srgbClr val="FFFF00"/>
                </a:highlight>
              </a:rPr>
              <a:t>chanting</a:t>
            </a:r>
            <a:r>
              <a:rPr lang="en-IN" sz="1800" b="1" dirty="0"/>
              <a:t> about Krishna’s names. And you please call Him.</a:t>
            </a:r>
            <a:endParaRPr lang="en-IN" sz="1800" dirty="0"/>
          </a:p>
          <a:p>
            <a:r>
              <a:rPr lang="en-IN" sz="1800" i="1" dirty="0" err="1"/>
              <a:t>sakṛd</a:t>
            </a:r>
            <a:r>
              <a:rPr lang="en-IN" sz="1800" i="1" dirty="0"/>
              <a:t> </a:t>
            </a:r>
            <a:r>
              <a:rPr lang="en-IN" sz="1800" i="1" dirty="0" err="1"/>
              <a:t>eva</a:t>
            </a:r>
            <a:r>
              <a:rPr lang="en-IN" sz="1800" i="1" dirty="0"/>
              <a:t> </a:t>
            </a:r>
            <a:r>
              <a:rPr lang="en-IN" sz="1800" i="1" dirty="0" err="1"/>
              <a:t>prapanno</a:t>
            </a:r>
            <a:r>
              <a:rPr lang="en-IN" sz="1800" i="1" dirty="0"/>
              <a:t> </a:t>
            </a:r>
            <a:r>
              <a:rPr lang="en-IN" sz="1800" i="1" dirty="0" err="1"/>
              <a:t>yas</a:t>
            </a:r>
            <a:r>
              <a:rPr lang="en-IN" sz="1800" i="1" dirty="0"/>
              <a:t> </a:t>
            </a:r>
            <a:r>
              <a:rPr lang="en-IN" sz="1800" i="1" dirty="0" err="1"/>
              <a:t>tavāsmīti</a:t>
            </a:r>
            <a:r>
              <a:rPr lang="en-IN" sz="1800" i="1" dirty="0"/>
              <a:t> ca </a:t>
            </a:r>
            <a:r>
              <a:rPr lang="en-IN" sz="1800" i="1" dirty="0" err="1"/>
              <a:t>yācate</a:t>
            </a:r>
            <a:r>
              <a:rPr lang="en-IN" sz="1800" i="1" dirty="0"/>
              <a:t> </a:t>
            </a:r>
            <a:r>
              <a:rPr lang="en-IN" sz="1800" i="1" dirty="0" err="1"/>
              <a:t>abhayaṁ</a:t>
            </a:r>
            <a:r>
              <a:rPr lang="en-IN" sz="1800" i="1" dirty="0"/>
              <a:t> </a:t>
            </a:r>
            <a:r>
              <a:rPr lang="en-IN" sz="1800" i="1" dirty="0" err="1"/>
              <a:t>sarvadā</a:t>
            </a:r>
            <a:r>
              <a:rPr lang="en-IN" sz="1800" i="1" dirty="0"/>
              <a:t> </a:t>
            </a:r>
            <a:r>
              <a:rPr lang="en-IN" sz="1800" i="1" dirty="0" err="1"/>
              <a:t>tasmai</a:t>
            </a:r>
            <a:r>
              <a:rPr lang="en-IN" sz="1800" i="1" dirty="0"/>
              <a:t> </a:t>
            </a:r>
            <a:r>
              <a:rPr lang="en-IN" sz="1800" i="1" dirty="0" err="1"/>
              <a:t>dadāmy</a:t>
            </a:r>
            <a:r>
              <a:rPr lang="en-IN" sz="1800" i="1" dirty="0"/>
              <a:t> </a:t>
            </a:r>
            <a:r>
              <a:rPr lang="en-IN" sz="1800" i="1" dirty="0" err="1"/>
              <a:t>etad</a:t>
            </a:r>
            <a:r>
              <a:rPr lang="en-IN" sz="1800" i="1" dirty="0"/>
              <a:t> </a:t>
            </a:r>
            <a:r>
              <a:rPr lang="en-IN" sz="1800" i="1" dirty="0" err="1"/>
              <a:t>vrataṁ</a:t>
            </a:r>
            <a:r>
              <a:rPr lang="en-IN" sz="1800" i="1" dirty="0"/>
              <a:t> mama  </a:t>
            </a:r>
          </a:p>
          <a:p>
            <a:r>
              <a:rPr lang="en-IN" sz="1800" dirty="0">
                <a:highlight>
                  <a:srgbClr val="FFFF00"/>
                </a:highlight>
              </a:rPr>
              <a:t>I give them fearlessness</a:t>
            </a:r>
            <a:r>
              <a:rPr lang="en-IN" sz="1800" dirty="0"/>
              <a:t>.   “That is my </a:t>
            </a:r>
            <a:r>
              <a:rPr lang="en-IN" sz="1800" i="1" dirty="0" err="1"/>
              <a:t>vrata</a:t>
            </a:r>
            <a:r>
              <a:rPr lang="en-IN" sz="1800" dirty="0"/>
              <a:t>. That is my vow” He says, and He never deters from His vows.</a:t>
            </a:r>
          </a:p>
          <a:p>
            <a:r>
              <a:rPr lang="en-IN" sz="1800" dirty="0"/>
              <a:t>He is known as </a:t>
            </a:r>
            <a:r>
              <a:rPr lang="en-IN" sz="1800" i="1" dirty="0" err="1"/>
              <a:t>avyaya</a:t>
            </a:r>
            <a:r>
              <a:rPr lang="en-IN" sz="1800" dirty="0"/>
              <a:t>, He is completely fixed in His promises. </a:t>
            </a:r>
            <a:r>
              <a:rPr lang="en-US" sz="1800" dirty="0"/>
              <a:t>We may deter, because we are limited in capacity. He is unlimited, you know and because of the unlimited </a:t>
            </a:r>
            <a:r>
              <a:rPr lang="en-US" sz="1800" i="1" dirty="0"/>
              <a:t>Ananta, because of His Ananta nature, H</a:t>
            </a:r>
            <a:r>
              <a:rPr lang="en-US" sz="1800" dirty="0"/>
              <a:t>e can vanquish our anxieties and miseries within a second. And that is the purifying agent. The </a:t>
            </a:r>
            <a:r>
              <a:rPr lang="en-US" sz="1800" dirty="0">
                <a:highlight>
                  <a:srgbClr val="FFFF00"/>
                </a:highlight>
              </a:rPr>
              <a:t>more you hear about Him</a:t>
            </a:r>
            <a:r>
              <a:rPr lang="en-US" sz="1800" dirty="0"/>
              <a:t>;</a:t>
            </a:r>
          </a:p>
          <a:p>
            <a:r>
              <a:rPr lang="en-US" sz="1800" dirty="0">
                <a:highlight>
                  <a:srgbClr val="FFFF00"/>
                </a:highlight>
              </a:rPr>
              <a:t>Anxieties will pounce on you as soon as Krishna is absent</a:t>
            </a:r>
            <a:r>
              <a:rPr lang="en-US" sz="1800" dirty="0"/>
              <a:t>, </a:t>
            </a:r>
            <a:r>
              <a:rPr lang="en-US" sz="1800" dirty="0" err="1"/>
              <a:t>kaliyuga</a:t>
            </a:r>
            <a:r>
              <a:rPr lang="en-US" sz="1800" dirty="0"/>
              <a:t> anxieties are on our shoulder. </a:t>
            </a:r>
            <a:r>
              <a:rPr lang="en-US" sz="1800" i="1" dirty="0"/>
              <a:t>tad </a:t>
            </a:r>
            <a:r>
              <a:rPr lang="en-US" sz="1800" i="1" dirty="0" err="1"/>
              <a:t>dinaat</a:t>
            </a:r>
            <a:r>
              <a:rPr lang="en-US" sz="1800" i="1" dirty="0"/>
              <a:t>, kali </a:t>
            </a:r>
            <a:r>
              <a:rPr lang="en-US" sz="1800" i="1" dirty="0" err="1"/>
              <a:t>aayaatah</a:t>
            </a:r>
            <a:r>
              <a:rPr lang="en-US" sz="1800" dirty="0"/>
              <a:t>. </a:t>
            </a:r>
            <a:r>
              <a:rPr lang="en-US" sz="1800" dirty="0" err="1"/>
              <a:t>kshmaam</a:t>
            </a:r>
            <a:r>
              <a:rPr lang="en-US" sz="1800" i="1" dirty="0"/>
              <a:t> </a:t>
            </a:r>
            <a:r>
              <a:rPr lang="en-US" sz="1800" i="1" dirty="0" err="1"/>
              <a:t>tyaktva</a:t>
            </a:r>
            <a:r>
              <a:rPr lang="en-US" sz="1800" dirty="0"/>
              <a:t>, He left the planet, and </a:t>
            </a:r>
            <a:r>
              <a:rPr lang="en-US" sz="1800" i="1" dirty="0" err="1"/>
              <a:t>sva</a:t>
            </a:r>
            <a:r>
              <a:rPr lang="en-US" sz="1800" dirty="0"/>
              <a:t> </a:t>
            </a:r>
            <a:r>
              <a:rPr lang="en-US" sz="1800" i="1" dirty="0" err="1"/>
              <a:t>padam</a:t>
            </a:r>
            <a:r>
              <a:rPr lang="en-US" sz="1800" i="1" dirty="0"/>
              <a:t> </a:t>
            </a:r>
            <a:r>
              <a:rPr lang="en-US" sz="1800" i="1" dirty="0" err="1"/>
              <a:t>gatah</a:t>
            </a:r>
            <a:r>
              <a:rPr lang="en-US" sz="1800" i="1" dirty="0"/>
              <a:t>,</a:t>
            </a:r>
            <a:r>
              <a:rPr lang="en-US" sz="1800" dirty="0"/>
              <a:t> and He went to His own abode, and </a:t>
            </a:r>
            <a:r>
              <a:rPr lang="en-US" sz="1800" i="1" dirty="0"/>
              <a:t>tad </a:t>
            </a:r>
            <a:r>
              <a:rPr lang="en-US" sz="1800" i="1" dirty="0" err="1"/>
              <a:t>dinaat</a:t>
            </a:r>
            <a:r>
              <a:rPr lang="en-US" sz="1800" dirty="0"/>
              <a:t>, and from that day, </a:t>
            </a:r>
            <a:r>
              <a:rPr lang="en-US" sz="1800" i="1" dirty="0"/>
              <a:t>Kaliyuga</a:t>
            </a:r>
            <a:r>
              <a:rPr lang="en-US" sz="1800" dirty="0"/>
              <a:t> has come.</a:t>
            </a:r>
          </a:p>
          <a:p>
            <a:r>
              <a:rPr lang="en-IN" sz="1800" b="1" dirty="0"/>
              <a:t>Material existence can only be mitigated by un-deviated devotional service unto the lotus feet of Krishna. Otherwise it can never be mitigated.</a:t>
            </a:r>
            <a:endParaRPr lang="en-US" sz="1800" dirty="0"/>
          </a:p>
        </p:txBody>
      </p:sp>
    </p:spTree>
    <p:extLst>
      <p:ext uri="{BB962C8B-B14F-4D97-AF65-F5344CB8AC3E}">
        <p14:creationId xmlns:p14="http://schemas.microsoft.com/office/powerpoint/2010/main" val="360751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mpkins Square Park | The Hare Krishna Movement">
            <a:extLst>
              <a:ext uri="{FF2B5EF4-FFF2-40B4-BE49-F238E27FC236}">
                <a16:creationId xmlns:a16="http://schemas.microsoft.com/office/drawing/2014/main" id="{50D7F1CA-AB52-5B4B-9C1C-0DA5C937FD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9"/>
          <a:stretch/>
        </p:blipFill>
        <p:spPr bwMode="auto">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39" name="Freeform: Shape 138">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1" name="Freeform: Shape 140">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78" name="Content Placeholder 3077">
            <a:extLst>
              <a:ext uri="{FF2B5EF4-FFF2-40B4-BE49-F238E27FC236}">
                <a16:creationId xmlns:a16="http://schemas.microsoft.com/office/drawing/2014/main" id="{8176F3D3-4996-49A8-AA18-7B1F48053957}"/>
              </a:ext>
            </a:extLst>
          </p:cNvPr>
          <p:cNvSpPr>
            <a:spLocks noGrp="1"/>
          </p:cNvSpPr>
          <p:nvPr>
            <p:ph idx="1"/>
          </p:nvPr>
        </p:nvSpPr>
        <p:spPr>
          <a:xfrm>
            <a:off x="371094" y="2718054"/>
            <a:ext cx="3438906" cy="3207258"/>
          </a:xfrm>
        </p:spPr>
        <p:txBody>
          <a:bodyPr anchor="t">
            <a:normAutofit lnSpcReduction="10000"/>
          </a:bodyPr>
          <a:lstStyle/>
          <a:p>
            <a:r>
              <a:rPr lang="en-US" sz="1700" dirty="0" err="1"/>
              <a:t>Srila</a:t>
            </a:r>
            <a:r>
              <a:rPr lang="en-US" sz="1700" dirty="0"/>
              <a:t> </a:t>
            </a:r>
            <a:r>
              <a:rPr lang="en-US" sz="1700" dirty="0" err="1"/>
              <a:t>Prabhupada</a:t>
            </a:r>
            <a:r>
              <a:rPr lang="en-US" sz="1700" dirty="0"/>
              <a:t> depends only on </a:t>
            </a:r>
            <a:r>
              <a:rPr lang="en-US" sz="1700" b="1" dirty="0" err="1">
                <a:highlight>
                  <a:srgbClr val="FFFF00"/>
                </a:highlight>
              </a:rPr>
              <a:t>Harinaam</a:t>
            </a:r>
            <a:endParaRPr lang="en-US" sz="1700" b="1" dirty="0">
              <a:highlight>
                <a:srgbClr val="FFFF00"/>
              </a:highlight>
            </a:endParaRPr>
          </a:p>
          <a:p>
            <a:r>
              <a:rPr lang="en-US" sz="1700" dirty="0"/>
              <a:t>Ignored material standards</a:t>
            </a:r>
          </a:p>
          <a:p>
            <a:pPr lvl="1"/>
            <a:r>
              <a:rPr lang="en-US" sz="1300" dirty="0"/>
              <a:t>Wear dhoti</a:t>
            </a:r>
          </a:p>
          <a:p>
            <a:r>
              <a:rPr lang="en-US" sz="1200" i="1" dirty="0" err="1"/>
              <a:t>nāmāny</a:t>
            </a:r>
            <a:r>
              <a:rPr lang="en-US" sz="1200" i="1" dirty="0"/>
              <a:t> </a:t>
            </a:r>
            <a:r>
              <a:rPr lang="en-US" sz="1200" i="1" dirty="0" err="1"/>
              <a:t>anantasya</a:t>
            </a:r>
            <a:r>
              <a:rPr lang="en-US" sz="1200" i="1" dirty="0"/>
              <a:t> </a:t>
            </a:r>
            <a:r>
              <a:rPr lang="en-US" sz="1200" i="1" dirty="0" err="1"/>
              <a:t>hata-trapaḥ</a:t>
            </a:r>
            <a:r>
              <a:rPr lang="en-US" sz="1200" i="1" dirty="0"/>
              <a:t> </a:t>
            </a:r>
            <a:r>
              <a:rPr lang="en-US" sz="1200" i="1" dirty="0" err="1"/>
              <a:t>paṭhan</a:t>
            </a:r>
            <a:br>
              <a:rPr lang="en-US" sz="1200" i="1" dirty="0"/>
            </a:br>
            <a:r>
              <a:rPr lang="en-US" sz="1200" i="1" dirty="0" err="1"/>
              <a:t>guhyāni</a:t>
            </a:r>
            <a:r>
              <a:rPr lang="en-US" sz="1200" i="1" dirty="0"/>
              <a:t> </a:t>
            </a:r>
            <a:r>
              <a:rPr lang="en-US" sz="1200" i="1" dirty="0" err="1"/>
              <a:t>bhadrāṇi</a:t>
            </a:r>
            <a:r>
              <a:rPr lang="en-US" sz="1200" i="1" dirty="0"/>
              <a:t> </a:t>
            </a:r>
            <a:r>
              <a:rPr lang="en-US" sz="1200" i="1" dirty="0" err="1"/>
              <a:t>kṛtāni</a:t>
            </a:r>
            <a:r>
              <a:rPr lang="en-US" sz="1200" i="1" dirty="0"/>
              <a:t> ca </a:t>
            </a:r>
            <a:r>
              <a:rPr lang="en-US" sz="1200" i="1" dirty="0" err="1"/>
              <a:t>smaran</a:t>
            </a:r>
            <a:br>
              <a:rPr lang="en-US" sz="1200" i="1" dirty="0"/>
            </a:br>
            <a:r>
              <a:rPr lang="en-US" sz="1200" i="1" dirty="0" err="1"/>
              <a:t>gāṁ</a:t>
            </a:r>
            <a:r>
              <a:rPr lang="en-US" sz="1200" i="1" dirty="0"/>
              <a:t> </a:t>
            </a:r>
            <a:r>
              <a:rPr lang="en-US" sz="1200" i="1" dirty="0" err="1"/>
              <a:t>paryaṭaṁs</a:t>
            </a:r>
            <a:r>
              <a:rPr lang="en-US" sz="1200" i="1" dirty="0"/>
              <a:t> </a:t>
            </a:r>
            <a:r>
              <a:rPr lang="en-US" sz="1200" i="1" dirty="0" err="1"/>
              <a:t>tuṣṭa-manā</a:t>
            </a:r>
            <a:r>
              <a:rPr lang="en-US" sz="1200" i="1" dirty="0"/>
              <a:t> </a:t>
            </a:r>
            <a:r>
              <a:rPr lang="en-US" sz="1200" i="1" dirty="0" err="1"/>
              <a:t>gata-spṛhaḥ</a:t>
            </a:r>
            <a:br>
              <a:rPr lang="en-US" sz="1200" i="1" dirty="0"/>
            </a:br>
            <a:r>
              <a:rPr lang="en-US" sz="1200" i="1" dirty="0" err="1"/>
              <a:t>kālaṁ</a:t>
            </a:r>
            <a:r>
              <a:rPr lang="en-US" sz="1200" i="1" dirty="0"/>
              <a:t> </a:t>
            </a:r>
            <a:r>
              <a:rPr lang="en-US" sz="1200" i="1" dirty="0" err="1"/>
              <a:t>pratīkṣan</a:t>
            </a:r>
            <a:r>
              <a:rPr lang="en-US" sz="1200" i="1" dirty="0"/>
              <a:t> </a:t>
            </a:r>
            <a:r>
              <a:rPr lang="en-US" sz="1200" i="1" dirty="0" err="1"/>
              <a:t>vimado</a:t>
            </a:r>
            <a:r>
              <a:rPr lang="en-US" sz="1200" i="1" dirty="0"/>
              <a:t> </a:t>
            </a:r>
            <a:r>
              <a:rPr lang="en-US" sz="1200" i="1" dirty="0" err="1"/>
              <a:t>vimatsaraḥ</a:t>
            </a:r>
            <a:endParaRPr lang="en-US" sz="1200" dirty="0"/>
          </a:p>
          <a:p>
            <a:r>
              <a:rPr lang="en-US" sz="1200" dirty="0"/>
              <a:t>Thus I began chanting the holy name and fame of the Lord by repeated recitation, ignoring all the formalities of the material world. Such chanting and remembering of the transcendental pastimes of the Lord are benedictory. So doing, I traveled all over the earth, fully satisfied, humble and unenvious. [SB 1.6.26]</a:t>
            </a:r>
          </a:p>
        </p:txBody>
      </p:sp>
    </p:spTree>
    <p:extLst>
      <p:ext uri="{BB962C8B-B14F-4D97-AF65-F5344CB8AC3E}">
        <p14:creationId xmlns:p14="http://schemas.microsoft.com/office/powerpoint/2010/main" val="49802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438F-F898-894D-9D46-7411CE4FC072}"/>
              </a:ext>
            </a:extLst>
          </p:cNvPr>
          <p:cNvSpPr>
            <a:spLocks noGrp="1"/>
          </p:cNvSpPr>
          <p:nvPr>
            <p:ph type="title"/>
          </p:nvPr>
        </p:nvSpPr>
        <p:spPr/>
        <p:txBody>
          <a:bodyPr/>
          <a:lstStyle/>
          <a:p>
            <a:r>
              <a:rPr lang="en-US" dirty="0"/>
              <a:t>Propagate - Don’t care for material standards</a:t>
            </a:r>
          </a:p>
        </p:txBody>
      </p:sp>
      <p:sp>
        <p:nvSpPr>
          <p:cNvPr id="3" name="Content Placeholder 2">
            <a:extLst>
              <a:ext uri="{FF2B5EF4-FFF2-40B4-BE49-F238E27FC236}">
                <a16:creationId xmlns:a16="http://schemas.microsoft.com/office/drawing/2014/main" id="{AEA4B3D8-0C96-864F-8C2E-F6E763012E00}"/>
              </a:ext>
            </a:extLst>
          </p:cNvPr>
          <p:cNvSpPr>
            <a:spLocks noGrp="1"/>
          </p:cNvSpPr>
          <p:nvPr>
            <p:ph idx="1"/>
          </p:nvPr>
        </p:nvSpPr>
        <p:spPr/>
        <p:txBody>
          <a:bodyPr/>
          <a:lstStyle/>
          <a:p>
            <a:r>
              <a:rPr lang="en-US" dirty="0" err="1"/>
              <a:t>Prabhupada</a:t>
            </a:r>
            <a:r>
              <a:rPr lang="en-US" dirty="0"/>
              <a:t> has given that first, with dhotis they go out for </a:t>
            </a:r>
            <a:r>
              <a:rPr lang="en-US" dirty="0" err="1"/>
              <a:t>Harinama</a:t>
            </a:r>
            <a:r>
              <a:rPr lang="en-US" dirty="0"/>
              <a:t>, they don’t care for the material standards. </a:t>
            </a:r>
          </a:p>
          <a:p>
            <a:r>
              <a:rPr lang="en-IN" dirty="0"/>
              <a:t>In London or in European countries or in America or in Australia also, we go for </a:t>
            </a:r>
            <a:r>
              <a:rPr lang="en-IN" dirty="0" err="1"/>
              <a:t>Harinaam</a:t>
            </a:r>
            <a:r>
              <a:rPr lang="en-IN" dirty="0"/>
              <a:t> and we ignore </a:t>
            </a:r>
            <a:r>
              <a:rPr lang="en-IN"/>
              <a:t>all the </a:t>
            </a:r>
            <a:r>
              <a:rPr lang="en-IN" dirty="0"/>
              <a:t>standards because we are completely engrossed in the chanting the names of Krishna. This is the way, we should pass time. </a:t>
            </a:r>
            <a:r>
              <a:rPr lang="en-IN" i="1" dirty="0" err="1"/>
              <a:t>guhyāni</a:t>
            </a:r>
            <a:r>
              <a:rPr lang="en-IN" i="1" dirty="0"/>
              <a:t> </a:t>
            </a:r>
            <a:r>
              <a:rPr lang="en-IN" i="1" dirty="0" err="1"/>
              <a:t>bhadrāṇi</a:t>
            </a:r>
            <a:r>
              <a:rPr lang="en-IN" i="1" dirty="0"/>
              <a:t> </a:t>
            </a:r>
            <a:r>
              <a:rPr lang="en-IN" i="1" dirty="0" err="1"/>
              <a:t>kṛtāni</a:t>
            </a:r>
            <a:r>
              <a:rPr lang="en-IN" i="1" dirty="0"/>
              <a:t> ca </a:t>
            </a:r>
            <a:r>
              <a:rPr lang="en-IN" i="1" dirty="0" err="1"/>
              <a:t>smaran</a:t>
            </a:r>
            <a:r>
              <a:rPr lang="en-IN" dirty="0" err="1"/>
              <a:t>“I</a:t>
            </a:r>
            <a:r>
              <a:rPr lang="en-IN" dirty="0"/>
              <a:t> was always remembering His inconceivable activities.” </a:t>
            </a:r>
            <a:endParaRPr lang="en-US" dirty="0"/>
          </a:p>
        </p:txBody>
      </p:sp>
    </p:spTree>
    <p:extLst>
      <p:ext uri="{BB962C8B-B14F-4D97-AF65-F5344CB8AC3E}">
        <p14:creationId xmlns:p14="http://schemas.microsoft.com/office/powerpoint/2010/main" val="388402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omskins Square Park">
            <a:extLst>
              <a:ext uri="{FF2B5EF4-FFF2-40B4-BE49-F238E27FC236}">
                <a16:creationId xmlns:a16="http://schemas.microsoft.com/office/drawing/2014/main" id="{8CE0755A-5813-944B-9B2A-12C86C630C8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32" r="7929" b="-1"/>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84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72">
            <a:extLst>
              <a:ext uri="{FF2B5EF4-FFF2-40B4-BE49-F238E27FC236}">
                <a16:creationId xmlns:a16="http://schemas.microsoft.com/office/drawing/2014/main" id="{58153EC8-8E01-4D70-B575-24ABD35A1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3881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552A1-B34F-F24C-B1E7-D86CD4CDE9DD}"/>
              </a:ext>
            </a:extLst>
          </p:cNvPr>
          <p:cNvSpPr>
            <a:spLocks noGrp="1"/>
          </p:cNvSpPr>
          <p:nvPr>
            <p:ph type="title"/>
          </p:nvPr>
        </p:nvSpPr>
        <p:spPr>
          <a:xfrm>
            <a:off x="652750" y="657498"/>
            <a:ext cx="4806184" cy="3644537"/>
          </a:xfrm>
          <a:noFill/>
        </p:spPr>
        <p:txBody>
          <a:bodyPr vert="horz" lIns="91440" tIns="45720" rIns="91440" bIns="45720" rtlCol="0" anchor="b">
            <a:normAutofit fontScale="90000"/>
          </a:bodyPr>
          <a:lstStyle/>
          <a:p>
            <a:r>
              <a:rPr lang="en-US" sz="5400" dirty="0">
                <a:solidFill>
                  <a:schemeClr val="bg1"/>
                </a:solidFill>
              </a:rPr>
              <a:t>Lord is Unlimited </a:t>
            </a:r>
            <a:br>
              <a:rPr lang="en-US" sz="5400" dirty="0">
                <a:solidFill>
                  <a:schemeClr val="bg1"/>
                </a:solidFill>
              </a:rPr>
            </a:br>
            <a:r>
              <a:rPr lang="en-US" sz="5400" dirty="0">
                <a:solidFill>
                  <a:schemeClr val="bg1"/>
                </a:solidFill>
              </a:rPr>
              <a:t>Mighty </a:t>
            </a:r>
            <a:r>
              <a:rPr lang="en-US" sz="5400" dirty="0" err="1">
                <a:solidFill>
                  <a:schemeClr val="bg1"/>
                </a:solidFill>
              </a:rPr>
              <a:t>Hirayakashipu</a:t>
            </a:r>
            <a:r>
              <a:rPr lang="en-US" sz="5400" dirty="0">
                <a:solidFill>
                  <a:schemeClr val="bg1"/>
                </a:solidFill>
              </a:rPr>
              <a:t> Vanquished</a:t>
            </a:r>
          </a:p>
        </p:txBody>
      </p:sp>
      <p:pic>
        <p:nvPicPr>
          <p:cNvPr id="6146" name="Picture 2" descr="The demonic servants of Hiranyakasipy shouted, &quot;Chop him up!&quot; &quot;Pierce him!&quot;  and attempted to kill Prahlada">
            <a:extLst>
              <a:ext uri="{FF2B5EF4-FFF2-40B4-BE49-F238E27FC236}">
                <a16:creationId xmlns:a16="http://schemas.microsoft.com/office/drawing/2014/main" id="{1A65DC95-2FA6-E845-ACD8-6D490A8B965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847" r="1" b="1"/>
          <a:stretch/>
        </p:blipFill>
        <p:spPr bwMode="auto">
          <a:xfrm>
            <a:off x="6095999" y="10"/>
            <a:ext cx="610565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6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iranyakasipu and Prahlada - Bhakta Bandhav">
            <a:extLst>
              <a:ext uri="{FF2B5EF4-FFF2-40B4-BE49-F238E27FC236}">
                <a16:creationId xmlns:a16="http://schemas.microsoft.com/office/drawing/2014/main" id="{177BF7B3-3532-1045-B9EC-9BFBD175328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525" b="16624"/>
          <a:stretch/>
        </p:blipFill>
        <p:spPr bwMode="auto">
          <a:xfrm>
            <a:off x="2078687" y="457200"/>
            <a:ext cx="8034626"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03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1D25-5A7B-F840-815C-2159FBD1D8E9}"/>
              </a:ext>
            </a:extLst>
          </p:cNvPr>
          <p:cNvSpPr>
            <a:spLocks noGrp="1"/>
          </p:cNvSpPr>
          <p:nvPr>
            <p:ph type="title"/>
          </p:nvPr>
        </p:nvSpPr>
        <p:spPr/>
        <p:txBody>
          <a:bodyPr/>
          <a:lstStyle/>
          <a:p>
            <a:r>
              <a:rPr lang="en-US" dirty="0"/>
              <a:t>SB 1.7.22-26</a:t>
            </a:r>
          </a:p>
        </p:txBody>
      </p:sp>
      <p:sp>
        <p:nvSpPr>
          <p:cNvPr id="3" name="Content Placeholder 2">
            <a:extLst>
              <a:ext uri="{FF2B5EF4-FFF2-40B4-BE49-F238E27FC236}">
                <a16:creationId xmlns:a16="http://schemas.microsoft.com/office/drawing/2014/main" id="{A18F7E3B-F118-1C47-ADD8-11C4776874A2}"/>
              </a:ext>
            </a:extLst>
          </p:cNvPr>
          <p:cNvSpPr>
            <a:spLocks noGrp="1"/>
          </p:cNvSpPr>
          <p:nvPr>
            <p:ph idx="1"/>
          </p:nvPr>
        </p:nvSpPr>
        <p:spPr/>
        <p:txBody>
          <a:bodyPr>
            <a:normAutofit fontScale="70000" lnSpcReduction="20000"/>
          </a:bodyPr>
          <a:lstStyle/>
          <a:p>
            <a:r>
              <a:rPr lang="en-US" dirty="0">
                <a:hlinkClick r:id="rId2"/>
              </a:rPr>
              <a:t>Text 22:</a:t>
            </a:r>
            <a:r>
              <a:rPr lang="en-US" dirty="0"/>
              <a:t> Arjuna said: O my Lord </a:t>
            </a:r>
            <a:r>
              <a:rPr lang="en-US" dirty="0" err="1"/>
              <a:t>Śrī</a:t>
            </a:r>
            <a:r>
              <a:rPr lang="en-US" dirty="0"/>
              <a:t> </a:t>
            </a:r>
            <a:r>
              <a:rPr lang="en-US" dirty="0" err="1"/>
              <a:t>Kṛṣṇa</a:t>
            </a:r>
            <a:r>
              <a:rPr lang="en-US" dirty="0"/>
              <a:t>, You are the almighty Personality of Godhead. There is no limit to Your different energies. Therefore only You are competent to instill </a:t>
            </a:r>
            <a:r>
              <a:rPr lang="en-US" dirty="0">
                <a:highlight>
                  <a:srgbClr val="FFFF00"/>
                </a:highlight>
              </a:rPr>
              <a:t>fearlessness</a:t>
            </a:r>
            <a:r>
              <a:rPr lang="en-US" dirty="0"/>
              <a:t> in the hearts of Your devotees. </a:t>
            </a:r>
            <a:r>
              <a:rPr lang="en-US" dirty="0">
                <a:highlight>
                  <a:srgbClr val="FFFF00"/>
                </a:highlight>
              </a:rPr>
              <a:t>Everyone in the flames of material miseries </a:t>
            </a:r>
            <a:r>
              <a:rPr lang="en-US" dirty="0"/>
              <a:t>can find the path of liberation in You only.</a:t>
            </a:r>
          </a:p>
          <a:p>
            <a:r>
              <a:rPr lang="en-US" dirty="0">
                <a:hlinkClick r:id="rId3"/>
              </a:rPr>
              <a:t>Text 23:</a:t>
            </a:r>
            <a:r>
              <a:rPr lang="en-US" dirty="0"/>
              <a:t> You are the original Personality of Godhead who </a:t>
            </a:r>
            <a:r>
              <a:rPr lang="en-US" dirty="0">
                <a:highlight>
                  <a:srgbClr val="FFFF00"/>
                </a:highlight>
              </a:rPr>
              <a:t>expands Himself</a:t>
            </a:r>
            <a:r>
              <a:rPr lang="en-US" dirty="0"/>
              <a:t> all over the creations and is transcendental to material energy. You have cast away the effects of the material energy by dint of Your spiritual potency. You are always situated in eternal bliss and transcendental knowledge.</a:t>
            </a:r>
          </a:p>
          <a:p>
            <a:r>
              <a:rPr lang="en-US" dirty="0">
                <a:hlinkClick r:id="rId4"/>
              </a:rPr>
              <a:t>Text 24:</a:t>
            </a:r>
            <a:r>
              <a:rPr lang="en-US" dirty="0"/>
              <a:t> And yet, though You are beyond the purview of the material energy, You execute the four principles of liberation characterized by religion and so on for the ultimate good of the conditioned souls.</a:t>
            </a:r>
          </a:p>
          <a:p>
            <a:r>
              <a:rPr lang="en-US" dirty="0">
                <a:hlinkClick r:id="rId5"/>
              </a:rPr>
              <a:t>Text 25:</a:t>
            </a:r>
            <a:r>
              <a:rPr lang="en-US" dirty="0"/>
              <a:t> Thus You descend as an incarnation to remove the burden of the world and to benefit Your friends, especially those who are </a:t>
            </a:r>
            <a:r>
              <a:rPr lang="en-US" dirty="0">
                <a:highlight>
                  <a:srgbClr val="FFFF00"/>
                </a:highlight>
              </a:rPr>
              <a:t>Your exclusive devotees and are constantly rapt in meditation upon You</a:t>
            </a:r>
            <a:r>
              <a:rPr lang="en-US" dirty="0"/>
              <a:t>.</a:t>
            </a:r>
          </a:p>
          <a:p>
            <a:r>
              <a:rPr lang="en-US" dirty="0">
                <a:hlinkClick r:id="rId6"/>
              </a:rPr>
              <a:t>Text 26:</a:t>
            </a:r>
            <a:r>
              <a:rPr lang="en-US" dirty="0"/>
              <a:t> O Lord of lords, how is it that this dangerous effulgence is spreading all around? Where does it come from? </a:t>
            </a:r>
            <a:r>
              <a:rPr lang="en-US" dirty="0">
                <a:highlight>
                  <a:srgbClr val="FFFF00"/>
                </a:highlight>
              </a:rPr>
              <a:t>I do not understand it</a:t>
            </a:r>
            <a:r>
              <a:rPr lang="en-US" dirty="0"/>
              <a:t>.</a:t>
            </a:r>
          </a:p>
        </p:txBody>
      </p:sp>
    </p:spTree>
    <p:extLst>
      <p:ext uri="{BB962C8B-B14F-4D97-AF65-F5344CB8AC3E}">
        <p14:creationId xmlns:p14="http://schemas.microsoft.com/office/powerpoint/2010/main" val="330223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170" name="Picture 2" descr="Narasimha Avatar">
            <a:extLst>
              <a:ext uri="{FF2B5EF4-FFF2-40B4-BE49-F238E27FC236}">
                <a16:creationId xmlns:a16="http://schemas.microsoft.com/office/drawing/2014/main" id="{04430AB6-BDFD-064B-BCD1-43A9363753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446" r="-1" b="8446"/>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138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194" name="Picture 2" descr="Why did Hiranyakashipu disrespect Lord Vishnu? - Quora">
            <a:extLst>
              <a:ext uri="{FF2B5EF4-FFF2-40B4-BE49-F238E27FC236}">
                <a16:creationId xmlns:a16="http://schemas.microsoft.com/office/drawing/2014/main" id="{537FB3C1-A173-2241-956E-6C6698EB268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4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47262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5178-C85A-A742-B0D1-473E86E258D6}"/>
              </a:ext>
            </a:extLst>
          </p:cNvPr>
          <p:cNvSpPr>
            <a:spLocks noGrp="1"/>
          </p:cNvSpPr>
          <p:nvPr>
            <p:ph type="title"/>
          </p:nvPr>
        </p:nvSpPr>
        <p:spPr/>
        <p:txBody>
          <a:bodyPr/>
          <a:lstStyle/>
          <a:p>
            <a:r>
              <a:rPr lang="en-US" dirty="0"/>
              <a:t>Powerful </a:t>
            </a:r>
            <a:r>
              <a:rPr lang="en-US" dirty="0" err="1"/>
              <a:t>Hiranyakashipu</a:t>
            </a:r>
            <a:r>
              <a:rPr lang="en-US" dirty="0"/>
              <a:t> vanquished </a:t>
            </a:r>
          </a:p>
        </p:txBody>
      </p:sp>
      <p:sp>
        <p:nvSpPr>
          <p:cNvPr id="3" name="Content Placeholder 2">
            <a:extLst>
              <a:ext uri="{FF2B5EF4-FFF2-40B4-BE49-F238E27FC236}">
                <a16:creationId xmlns:a16="http://schemas.microsoft.com/office/drawing/2014/main" id="{76459428-BB79-314E-A572-A94AF897909A}"/>
              </a:ext>
            </a:extLst>
          </p:cNvPr>
          <p:cNvSpPr>
            <a:spLocks noGrp="1"/>
          </p:cNvSpPr>
          <p:nvPr>
            <p:ph idx="1"/>
          </p:nvPr>
        </p:nvSpPr>
        <p:spPr/>
        <p:txBody>
          <a:bodyPr/>
          <a:lstStyle/>
          <a:p>
            <a:r>
              <a:rPr lang="en-US" dirty="0" err="1"/>
              <a:t>Hiranyakashipu</a:t>
            </a:r>
            <a:r>
              <a:rPr lang="en-US" dirty="0"/>
              <a:t> was so very tall that he was touching the clouds </a:t>
            </a:r>
          </a:p>
          <a:p>
            <a:r>
              <a:rPr lang="en-US" dirty="0"/>
              <a:t>He was the owner of all the heavenly planets. </a:t>
            </a:r>
          </a:p>
          <a:p>
            <a:r>
              <a:rPr lang="en-US" dirty="0"/>
              <a:t>The demigods were shivering before him and even then he was defeated by Krishna. </a:t>
            </a:r>
          </a:p>
          <a:p>
            <a:r>
              <a:rPr lang="en-US" dirty="0"/>
              <a:t>Such a powerful Lord is in our hands</a:t>
            </a:r>
          </a:p>
          <a:p>
            <a:r>
              <a:rPr lang="en-US" dirty="0"/>
              <a:t>So please, such a powerful Lord is in our hands, just is the matter of devoting some time. </a:t>
            </a:r>
            <a:br>
              <a:rPr lang="en-IN" dirty="0"/>
            </a:br>
            <a:endParaRPr lang="en-US" dirty="0"/>
          </a:p>
        </p:txBody>
      </p:sp>
    </p:spTree>
    <p:extLst>
      <p:ext uri="{BB962C8B-B14F-4D97-AF65-F5344CB8AC3E}">
        <p14:creationId xmlns:p14="http://schemas.microsoft.com/office/powerpoint/2010/main" val="358472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501C-5127-4B42-B1D3-D3F7A61B1C51}"/>
              </a:ext>
            </a:extLst>
          </p:cNvPr>
          <p:cNvSpPr>
            <a:spLocks noGrp="1"/>
          </p:cNvSpPr>
          <p:nvPr>
            <p:ph type="title"/>
          </p:nvPr>
        </p:nvSpPr>
        <p:spPr/>
        <p:txBody>
          <a:bodyPr/>
          <a:lstStyle/>
          <a:p>
            <a:r>
              <a:rPr lang="en-US" dirty="0" err="1">
                <a:hlinkClick r:id="rId2"/>
              </a:rPr>
              <a:t>Bhaja</a:t>
            </a:r>
            <a:r>
              <a:rPr lang="en-US" dirty="0">
                <a:hlinkClick r:id="rId2"/>
              </a:rPr>
              <a:t> hu re mana</a:t>
            </a:r>
            <a:r>
              <a:rPr lang="en-US" dirty="0"/>
              <a:t> </a:t>
            </a:r>
          </a:p>
        </p:txBody>
      </p:sp>
      <p:sp>
        <p:nvSpPr>
          <p:cNvPr id="3" name="Content Placeholder 2">
            <a:extLst>
              <a:ext uri="{FF2B5EF4-FFF2-40B4-BE49-F238E27FC236}">
                <a16:creationId xmlns:a16="http://schemas.microsoft.com/office/drawing/2014/main" id="{C4FA1FE7-2FE1-2C4D-A2F7-6E80C9B279EF}"/>
              </a:ext>
            </a:extLst>
          </p:cNvPr>
          <p:cNvSpPr>
            <a:spLocks noGrp="1"/>
          </p:cNvSpPr>
          <p:nvPr>
            <p:ph idx="1"/>
          </p:nvPr>
        </p:nvSpPr>
        <p:spPr/>
        <p:txBody>
          <a:bodyPr>
            <a:normAutofit fontScale="62500" lnSpcReduction="20000"/>
          </a:bodyPr>
          <a:lstStyle/>
          <a:p>
            <a:r>
              <a:rPr lang="en-US" i="1" dirty="0" err="1"/>
              <a:t>bhajahū</a:t>
            </a:r>
            <a:r>
              <a:rPr lang="en-US" i="1" dirty="0"/>
              <a:t> re mana </a:t>
            </a:r>
            <a:r>
              <a:rPr lang="en-US" i="1" dirty="0" err="1"/>
              <a:t>śrī-nanda-nandana</a:t>
            </a:r>
            <a:r>
              <a:rPr lang="en-US" i="1" dirty="0"/>
              <a:t> </a:t>
            </a:r>
            <a:r>
              <a:rPr lang="en-US" i="1" dirty="0" err="1">
                <a:highlight>
                  <a:srgbClr val="FFFF00"/>
                </a:highlight>
              </a:rPr>
              <a:t>abhaya</a:t>
            </a:r>
            <a:r>
              <a:rPr lang="en-US" i="1" dirty="0" err="1"/>
              <a:t>-caraṇāravinda</a:t>
            </a:r>
            <a:r>
              <a:rPr lang="en-US" i="1" dirty="0"/>
              <a:t> re</a:t>
            </a:r>
            <a:br>
              <a:rPr lang="en-US" i="1" dirty="0"/>
            </a:br>
            <a:r>
              <a:rPr lang="en-US" i="1" dirty="0" err="1"/>
              <a:t>durlabha</a:t>
            </a:r>
            <a:r>
              <a:rPr lang="en-US" i="1" dirty="0"/>
              <a:t> </a:t>
            </a:r>
            <a:r>
              <a:rPr lang="en-US" i="1" dirty="0" err="1"/>
              <a:t>mānava-janama</a:t>
            </a:r>
            <a:r>
              <a:rPr lang="en-US" i="1" dirty="0"/>
              <a:t> sat-</a:t>
            </a:r>
            <a:r>
              <a:rPr lang="en-US" i="1" dirty="0" err="1"/>
              <a:t>sańge</a:t>
            </a:r>
            <a:r>
              <a:rPr lang="en-US" i="1" dirty="0"/>
              <a:t> </a:t>
            </a:r>
            <a:r>
              <a:rPr lang="en-US" i="1" dirty="0" err="1"/>
              <a:t>taroho</a:t>
            </a:r>
            <a:r>
              <a:rPr lang="en-US" i="1" dirty="0"/>
              <a:t> e bhava-</a:t>
            </a:r>
            <a:r>
              <a:rPr lang="en-US" i="1" dirty="0" err="1"/>
              <a:t>sindhu</a:t>
            </a:r>
            <a:r>
              <a:rPr lang="en-US" i="1" dirty="0"/>
              <a:t> re</a:t>
            </a:r>
          </a:p>
          <a:p>
            <a:pPr lvl="1"/>
            <a:r>
              <a:rPr lang="en-US" dirty="0"/>
              <a:t>O mind just worship the lotus feet of the son of Nanda, which make one fearless. Having obtained this rare human birth, cross over this ocean of worldly existence through the association of saintly persons. </a:t>
            </a:r>
          </a:p>
          <a:p>
            <a:r>
              <a:rPr lang="en-US" i="1" dirty="0" err="1"/>
              <a:t>śīta</a:t>
            </a:r>
            <a:r>
              <a:rPr lang="en-US" i="1" dirty="0"/>
              <a:t> </a:t>
            </a:r>
            <a:r>
              <a:rPr lang="en-US" i="1" dirty="0" err="1"/>
              <a:t>ātapa</a:t>
            </a:r>
            <a:r>
              <a:rPr lang="en-US" i="1" dirty="0"/>
              <a:t> </a:t>
            </a:r>
            <a:r>
              <a:rPr lang="en-US" i="1" dirty="0" err="1"/>
              <a:t>bāta</a:t>
            </a:r>
            <a:r>
              <a:rPr lang="en-US" i="1" dirty="0"/>
              <a:t> </a:t>
            </a:r>
            <a:r>
              <a:rPr lang="en-US" i="1" dirty="0" err="1"/>
              <a:t>bariṣaṇa</a:t>
            </a:r>
            <a:r>
              <a:rPr lang="en-US" i="1" dirty="0"/>
              <a:t> e </a:t>
            </a:r>
            <a:r>
              <a:rPr lang="en-US" i="1" dirty="0" err="1"/>
              <a:t>dina</a:t>
            </a:r>
            <a:r>
              <a:rPr lang="en-US" i="1" dirty="0"/>
              <a:t> </a:t>
            </a:r>
            <a:r>
              <a:rPr lang="en-US" i="1" dirty="0" err="1"/>
              <a:t>jāminī</a:t>
            </a:r>
            <a:r>
              <a:rPr lang="en-US" i="1" dirty="0"/>
              <a:t> </a:t>
            </a:r>
            <a:r>
              <a:rPr lang="en-US" i="1" dirty="0" err="1"/>
              <a:t>jāgi</a:t>
            </a:r>
            <a:r>
              <a:rPr lang="en-US" i="1" dirty="0"/>
              <a:t> re</a:t>
            </a:r>
            <a:br>
              <a:rPr lang="en-US" i="1" dirty="0"/>
            </a:br>
            <a:r>
              <a:rPr lang="en-US" i="1" dirty="0" err="1"/>
              <a:t>biphale</a:t>
            </a:r>
            <a:r>
              <a:rPr lang="en-US" i="1" dirty="0"/>
              <a:t> </a:t>
            </a:r>
            <a:r>
              <a:rPr lang="en-US" i="1" dirty="0" err="1"/>
              <a:t>sevinu</a:t>
            </a:r>
            <a:r>
              <a:rPr lang="en-US" i="1" dirty="0"/>
              <a:t> </a:t>
            </a:r>
            <a:r>
              <a:rPr lang="en-US" i="1" dirty="0" err="1"/>
              <a:t>kṛpaṇa</a:t>
            </a:r>
            <a:r>
              <a:rPr lang="en-US" i="1" dirty="0"/>
              <a:t> </a:t>
            </a:r>
            <a:r>
              <a:rPr lang="en-US" i="1" dirty="0" err="1"/>
              <a:t>durajana</a:t>
            </a:r>
            <a:r>
              <a:rPr lang="en-US" i="1" dirty="0"/>
              <a:t> </a:t>
            </a:r>
            <a:r>
              <a:rPr lang="en-US" i="1" dirty="0" err="1"/>
              <a:t>capala</a:t>
            </a:r>
            <a:r>
              <a:rPr lang="en-US" i="1" dirty="0"/>
              <a:t> </a:t>
            </a:r>
            <a:r>
              <a:rPr lang="en-US" i="1" dirty="0" err="1"/>
              <a:t>sukha-laba</a:t>
            </a:r>
            <a:r>
              <a:rPr lang="en-US" i="1" dirty="0"/>
              <a:t> </a:t>
            </a:r>
            <a:r>
              <a:rPr lang="en-US" i="1" dirty="0" err="1"/>
              <a:t>lāgi</a:t>
            </a:r>
            <a:r>
              <a:rPr lang="en-US" i="1" dirty="0"/>
              <a:t>' re</a:t>
            </a:r>
            <a:r>
              <a:rPr lang="en-US" dirty="0"/>
              <a:t> </a:t>
            </a:r>
          </a:p>
          <a:p>
            <a:pPr lvl="1"/>
            <a:r>
              <a:rPr lang="en-US" dirty="0"/>
              <a:t>Both in the day and at night I remain sleepless, suffering the pains of the heat and cold, the wind and the rain. For a fraction of </a:t>
            </a:r>
            <a:r>
              <a:rPr lang="en-US" dirty="0">
                <a:highlight>
                  <a:srgbClr val="FFFF00"/>
                </a:highlight>
              </a:rPr>
              <a:t>flickering happiness</a:t>
            </a:r>
            <a:r>
              <a:rPr lang="en-US" dirty="0"/>
              <a:t> I have uselessly served wicked and miserly men. </a:t>
            </a:r>
          </a:p>
          <a:p>
            <a:r>
              <a:rPr lang="en-US" i="1" dirty="0"/>
              <a:t>e </a:t>
            </a:r>
            <a:r>
              <a:rPr lang="en-US" i="1" dirty="0" err="1"/>
              <a:t>dhana</a:t>
            </a:r>
            <a:r>
              <a:rPr lang="en-US" i="1" dirty="0"/>
              <a:t>, </a:t>
            </a:r>
            <a:r>
              <a:rPr lang="en-US" i="1" dirty="0" err="1"/>
              <a:t>yaubana</a:t>
            </a:r>
            <a:r>
              <a:rPr lang="en-US" i="1" dirty="0"/>
              <a:t>, </a:t>
            </a:r>
            <a:r>
              <a:rPr lang="en-US" i="1" dirty="0" err="1"/>
              <a:t>putra</a:t>
            </a:r>
            <a:r>
              <a:rPr lang="en-US" i="1" dirty="0"/>
              <a:t>, </a:t>
            </a:r>
            <a:r>
              <a:rPr lang="en-US" i="1" dirty="0" err="1"/>
              <a:t>parijana</a:t>
            </a:r>
            <a:r>
              <a:rPr lang="en-US" i="1" dirty="0"/>
              <a:t> </a:t>
            </a:r>
            <a:r>
              <a:rPr lang="en-US" i="1" dirty="0" err="1"/>
              <a:t>ithe</a:t>
            </a:r>
            <a:r>
              <a:rPr lang="en-US" i="1" dirty="0"/>
              <a:t> </a:t>
            </a:r>
            <a:r>
              <a:rPr lang="en-US" i="1" dirty="0" err="1"/>
              <a:t>ki</a:t>
            </a:r>
            <a:r>
              <a:rPr lang="en-US" i="1" dirty="0"/>
              <a:t> </a:t>
            </a:r>
            <a:r>
              <a:rPr lang="en-US" i="1" dirty="0" err="1"/>
              <a:t>āche</a:t>
            </a:r>
            <a:r>
              <a:rPr lang="en-US" i="1" dirty="0"/>
              <a:t> </a:t>
            </a:r>
            <a:r>
              <a:rPr lang="en-US" i="1" dirty="0" err="1"/>
              <a:t>paratīti</a:t>
            </a:r>
            <a:r>
              <a:rPr lang="en-US" i="1" dirty="0"/>
              <a:t> re</a:t>
            </a:r>
            <a:br>
              <a:rPr lang="en-US" i="1" dirty="0"/>
            </a:br>
            <a:r>
              <a:rPr lang="en-US" i="1" dirty="0"/>
              <a:t>kamala-</a:t>
            </a:r>
            <a:r>
              <a:rPr lang="en-US" i="1" dirty="0" err="1"/>
              <a:t>dala</a:t>
            </a:r>
            <a:r>
              <a:rPr lang="en-US" i="1" dirty="0"/>
              <a:t>-</a:t>
            </a:r>
            <a:r>
              <a:rPr lang="en-US" i="1" dirty="0" err="1"/>
              <a:t>jala</a:t>
            </a:r>
            <a:r>
              <a:rPr lang="en-US" i="1" dirty="0"/>
              <a:t>, </a:t>
            </a:r>
            <a:r>
              <a:rPr lang="en-US" i="1" dirty="0" err="1"/>
              <a:t>jīvana</a:t>
            </a:r>
            <a:r>
              <a:rPr lang="en-US" i="1" dirty="0"/>
              <a:t> </a:t>
            </a:r>
            <a:r>
              <a:rPr lang="en-US" i="1" dirty="0" err="1"/>
              <a:t>ṭalamala</a:t>
            </a:r>
            <a:r>
              <a:rPr lang="en-US" i="1" dirty="0"/>
              <a:t> </a:t>
            </a:r>
            <a:r>
              <a:rPr lang="en-US" i="1" dirty="0" err="1"/>
              <a:t>bhajahū</a:t>
            </a:r>
            <a:r>
              <a:rPr lang="en-US" i="1" dirty="0"/>
              <a:t> </a:t>
            </a:r>
            <a:r>
              <a:rPr lang="en-US" i="1" dirty="0" err="1"/>
              <a:t>hari</a:t>
            </a:r>
            <a:r>
              <a:rPr lang="en-US" i="1" dirty="0"/>
              <a:t>-pada </a:t>
            </a:r>
            <a:r>
              <a:rPr lang="en-US" i="1" dirty="0" err="1"/>
              <a:t>nīti</a:t>
            </a:r>
            <a:r>
              <a:rPr lang="en-US" i="1" dirty="0"/>
              <a:t> re</a:t>
            </a:r>
            <a:r>
              <a:rPr lang="en-US" dirty="0"/>
              <a:t> </a:t>
            </a:r>
          </a:p>
          <a:p>
            <a:pPr lvl="1"/>
            <a:r>
              <a:rPr lang="en-US" dirty="0"/>
              <a:t>What assurance of </a:t>
            </a:r>
            <a:r>
              <a:rPr lang="en-US" dirty="0">
                <a:highlight>
                  <a:srgbClr val="FFFF00"/>
                </a:highlight>
              </a:rPr>
              <a:t>real happiness</a:t>
            </a:r>
            <a:r>
              <a:rPr lang="en-US" dirty="0"/>
              <a:t> is there in all of one's wealth, youthfulness, sons, and family members? This life is </a:t>
            </a:r>
            <a:r>
              <a:rPr lang="en-US" dirty="0">
                <a:highlight>
                  <a:srgbClr val="FFFF00"/>
                </a:highlight>
              </a:rPr>
              <a:t>tottering like a drop of water on a lotus petal</a:t>
            </a:r>
            <a:r>
              <a:rPr lang="en-US" dirty="0"/>
              <a:t>; therefore you should always serve and worship the divine feet of Lord Hari. </a:t>
            </a:r>
          </a:p>
          <a:p>
            <a:r>
              <a:rPr lang="en-US" dirty="0" err="1"/>
              <a:t>śravaṇa</a:t>
            </a:r>
            <a:r>
              <a:rPr lang="en-US" dirty="0"/>
              <a:t>, </a:t>
            </a:r>
            <a:r>
              <a:rPr lang="en-US" dirty="0" err="1"/>
              <a:t>kīrtana</a:t>
            </a:r>
            <a:r>
              <a:rPr lang="en-US" dirty="0"/>
              <a:t>, </a:t>
            </a:r>
            <a:r>
              <a:rPr lang="en-US" dirty="0" err="1"/>
              <a:t>smaraṇa</a:t>
            </a:r>
            <a:r>
              <a:rPr lang="en-US" dirty="0"/>
              <a:t>, </a:t>
            </a:r>
            <a:r>
              <a:rPr lang="en-US" dirty="0" err="1"/>
              <a:t>vandana</a:t>
            </a:r>
            <a:r>
              <a:rPr lang="en-US" dirty="0"/>
              <a:t>, </a:t>
            </a:r>
            <a:r>
              <a:rPr lang="en-US" dirty="0" err="1"/>
              <a:t>pāda-sevana</a:t>
            </a:r>
            <a:r>
              <a:rPr lang="en-US" dirty="0"/>
              <a:t>, </a:t>
            </a:r>
            <a:r>
              <a:rPr lang="en-US" dirty="0" err="1"/>
              <a:t>dāsya</a:t>
            </a:r>
            <a:r>
              <a:rPr lang="en-US" dirty="0"/>
              <a:t> re</a:t>
            </a:r>
            <a:br>
              <a:rPr lang="en-US" dirty="0"/>
            </a:br>
            <a:r>
              <a:rPr lang="en-US" dirty="0" err="1"/>
              <a:t>pūjana</a:t>
            </a:r>
            <a:r>
              <a:rPr lang="en-US" dirty="0"/>
              <a:t>, </a:t>
            </a:r>
            <a:r>
              <a:rPr lang="en-US" dirty="0" err="1"/>
              <a:t>sakhī-jana</a:t>
            </a:r>
            <a:r>
              <a:rPr lang="en-US" dirty="0"/>
              <a:t>, </a:t>
            </a:r>
            <a:r>
              <a:rPr lang="en-US" dirty="0" err="1"/>
              <a:t>ātma-nivedana</a:t>
            </a:r>
            <a:r>
              <a:rPr lang="en-US" dirty="0"/>
              <a:t> </a:t>
            </a:r>
            <a:r>
              <a:rPr lang="en-US" dirty="0" err="1"/>
              <a:t>govinda-dāsa-abhilāṣa</a:t>
            </a:r>
            <a:r>
              <a:rPr lang="en-US" dirty="0"/>
              <a:t> re </a:t>
            </a:r>
          </a:p>
          <a:p>
            <a:pPr lvl="1"/>
            <a:r>
              <a:rPr lang="en-US" dirty="0"/>
              <a:t>It is the desire and great longing of </a:t>
            </a:r>
            <a:r>
              <a:rPr lang="en-US" dirty="0" err="1"/>
              <a:t>Govinda</a:t>
            </a:r>
            <a:r>
              <a:rPr lang="en-US" dirty="0"/>
              <a:t> </a:t>
            </a:r>
            <a:r>
              <a:rPr lang="en-US" dirty="0" err="1"/>
              <a:t>Dasa</a:t>
            </a:r>
            <a:r>
              <a:rPr lang="en-US" dirty="0"/>
              <a:t> to engage himself in the </a:t>
            </a:r>
            <a:r>
              <a:rPr lang="en-US" dirty="0">
                <a:highlight>
                  <a:srgbClr val="FFFF00"/>
                </a:highlight>
              </a:rPr>
              <a:t>nine processes of bhakti</a:t>
            </a:r>
            <a:r>
              <a:rPr lang="en-US" dirty="0"/>
              <a:t>, namely hearing the glories of Lord Hari and chanting those glories, constantly remembering Him and offering prayers to Him, serving the Lord's lotus feet, serving the Supreme Lord as a servant, worshiping Him with flowers and incense and so forth, serving Him as a friend, and completely offering the Lord one's very self.</a:t>
            </a:r>
          </a:p>
        </p:txBody>
      </p:sp>
    </p:spTree>
    <p:extLst>
      <p:ext uri="{BB962C8B-B14F-4D97-AF65-F5344CB8AC3E}">
        <p14:creationId xmlns:p14="http://schemas.microsoft.com/office/powerpoint/2010/main" val="56492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B2742-57F6-5C48-8B84-583B884D97A8}"/>
              </a:ext>
            </a:extLst>
          </p:cNvPr>
          <p:cNvSpPr>
            <a:spLocks noGrp="1"/>
          </p:cNvSpPr>
          <p:nvPr>
            <p:ph type="title"/>
          </p:nvPr>
        </p:nvSpPr>
        <p:spPr>
          <a:xfrm>
            <a:off x="630936" y="640823"/>
            <a:ext cx="3419856" cy="5583148"/>
          </a:xfrm>
        </p:spPr>
        <p:txBody>
          <a:bodyPr anchor="ctr">
            <a:normAutofit/>
          </a:bodyPr>
          <a:lstStyle/>
          <a:p>
            <a:r>
              <a:rPr lang="en-US" sz="5400" dirty="0" err="1"/>
              <a:t>Durvasa</a:t>
            </a:r>
            <a:r>
              <a:rPr lang="en-US" sz="5400" dirty="0"/>
              <a:t> Curses Krishna and Rukmini </a:t>
            </a:r>
            <a:r>
              <a:rPr lang="en-US" sz="5400" i="1" dirty="0"/>
              <a:t>Social Distancing!</a:t>
            </a:r>
          </a:p>
        </p:txBody>
      </p:sp>
      <p:sp>
        <p:nvSpPr>
          <p:cNvPr id="7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ersÖnality of Godhead and HIS Incarnations. - shriji charna ganga darshan  ........................... Durvasa rishi's Tapobhoomi Dwarka At Panchnad  Teerth, there is a tree beneath which rishi Durvasa used to worship and  pray.">
            <a:extLst>
              <a:ext uri="{FF2B5EF4-FFF2-40B4-BE49-F238E27FC236}">
                <a16:creationId xmlns:a16="http://schemas.microsoft.com/office/drawing/2014/main" id="{00EF30A3-ABB2-AF4C-B3BA-C383C9E28A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30936"/>
            <a:ext cx="6087872" cy="3913632"/>
          </a:xfrm>
          <a:prstGeom prst="rect">
            <a:avLst/>
          </a:prstGeom>
          <a:noFill/>
          <a:extLst>
            <a:ext uri="{909E8E84-426E-40DD-AFC4-6F175D3DCCD1}">
              <a14:hiddenFill xmlns:a14="http://schemas.microsoft.com/office/drawing/2010/main">
                <a:solidFill>
                  <a:srgbClr val="FFFFFF"/>
                </a:solidFill>
              </a14:hiddenFill>
            </a:ext>
          </a:extLst>
        </p:spPr>
      </p:pic>
      <p:sp>
        <p:nvSpPr>
          <p:cNvPr id="10246" name="Content Placeholder 10245">
            <a:extLst>
              <a:ext uri="{FF2B5EF4-FFF2-40B4-BE49-F238E27FC236}">
                <a16:creationId xmlns:a16="http://schemas.microsoft.com/office/drawing/2014/main" id="{F9962191-CED1-4D25-9105-1E4BCE1C2499}"/>
              </a:ext>
            </a:extLst>
          </p:cNvPr>
          <p:cNvSpPr>
            <a:spLocks noGrp="1"/>
          </p:cNvSpPr>
          <p:nvPr>
            <p:ph idx="1"/>
          </p:nvPr>
        </p:nvSpPr>
        <p:spPr>
          <a:xfrm>
            <a:off x="4654296" y="4798577"/>
            <a:ext cx="6894576" cy="1428487"/>
          </a:xfrm>
        </p:spPr>
        <p:txBody>
          <a:bodyPr anchor="t">
            <a:normAutofit fontScale="92500" lnSpcReduction="10000"/>
          </a:bodyPr>
          <a:lstStyle/>
          <a:p>
            <a:r>
              <a:rPr lang="en-US" sz="2200" dirty="0"/>
              <a:t>Those who get angry are foolish (BG 2.61-2)</a:t>
            </a:r>
          </a:p>
          <a:p>
            <a:r>
              <a:rPr lang="en-US" sz="2200" dirty="0"/>
              <a:t>In separation attachment increases - </a:t>
            </a:r>
            <a:r>
              <a:rPr lang="en-US" sz="2200" i="1" dirty="0" err="1"/>
              <a:t>Vipralambha</a:t>
            </a:r>
            <a:endParaRPr lang="en-US" sz="2200" i="1" dirty="0"/>
          </a:p>
          <a:p>
            <a:r>
              <a:rPr lang="en-US" sz="2200" dirty="0"/>
              <a:t>Never leave saintly behavior </a:t>
            </a:r>
          </a:p>
          <a:p>
            <a:pPr lvl="1"/>
            <a:r>
              <a:rPr lang="en-US" sz="1800" i="1" dirty="0"/>
              <a:t>In conflict practice social distancing! </a:t>
            </a:r>
            <a:r>
              <a:rPr lang="en-US" sz="1800" i="1" dirty="0">
                <a:sym typeface="Wingdings" pitchFamily="2" charset="2"/>
              </a:rPr>
              <a:t></a:t>
            </a:r>
            <a:endParaRPr lang="en-US" sz="1800" i="1" dirty="0"/>
          </a:p>
          <a:p>
            <a:endParaRPr lang="en-US" sz="2200" dirty="0"/>
          </a:p>
        </p:txBody>
      </p:sp>
    </p:spTree>
    <p:extLst>
      <p:ext uri="{BB962C8B-B14F-4D97-AF65-F5344CB8AC3E}">
        <p14:creationId xmlns:p14="http://schemas.microsoft.com/office/powerpoint/2010/main" val="233370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81491-0CC5-A149-997F-D990DEA9BB8A}"/>
              </a:ext>
            </a:extLst>
          </p:cNvPr>
          <p:cNvSpPr>
            <a:spLocks noGrp="1"/>
          </p:cNvSpPr>
          <p:nvPr>
            <p:ph type="title"/>
          </p:nvPr>
        </p:nvSpPr>
        <p:spPr>
          <a:xfrm>
            <a:off x="630936" y="457200"/>
            <a:ext cx="4343400" cy="1929384"/>
          </a:xfrm>
        </p:spPr>
        <p:txBody>
          <a:bodyPr anchor="ctr">
            <a:normAutofit/>
          </a:bodyPr>
          <a:lstStyle/>
          <a:p>
            <a:r>
              <a:rPr lang="en-US" sz="4800" dirty="0"/>
              <a:t>Rukmini Temple</a:t>
            </a:r>
          </a:p>
        </p:txBody>
      </p:sp>
      <p:sp>
        <p:nvSpPr>
          <p:cNvPr id="7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6AFCB-3DAB-964D-9093-7999193E3F9F}"/>
              </a:ext>
            </a:extLst>
          </p:cNvPr>
          <p:cNvSpPr>
            <a:spLocks noGrp="1"/>
          </p:cNvSpPr>
          <p:nvPr>
            <p:ph idx="1"/>
          </p:nvPr>
        </p:nvSpPr>
        <p:spPr>
          <a:xfrm>
            <a:off x="5541263" y="457200"/>
            <a:ext cx="6007608" cy="1929384"/>
          </a:xfrm>
        </p:spPr>
        <p:txBody>
          <a:bodyPr anchor="ctr">
            <a:normAutofit/>
          </a:bodyPr>
          <a:lstStyle/>
          <a:p>
            <a:endParaRPr lang="en-US" sz="2200" dirty="0"/>
          </a:p>
        </p:txBody>
      </p:sp>
      <p:pic>
        <p:nvPicPr>
          <p:cNvPr id="11268" name="Picture 4">
            <a:extLst>
              <a:ext uri="{FF2B5EF4-FFF2-40B4-BE49-F238E27FC236}">
                <a16:creationId xmlns:a16="http://schemas.microsoft.com/office/drawing/2014/main" id="{C5E14BBD-2537-E943-8932-CB83EA1B44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7776" y="2569464"/>
            <a:ext cx="4905248" cy="367893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Rukmini temple in Dwarka | Times of India Travel">
            <a:extLst>
              <a:ext uri="{FF2B5EF4-FFF2-40B4-BE49-F238E27FC236}">
                <a16:creationId xmlns:a16="http://schemas.microsoft.com/office/drawing/2014/main" id="{8AB09058-5177-504B-82E3-3673A18160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583950"/>
            <a:ext cx="5468112" cy="364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45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3AB00AE-4340-440F-82E1-9F69D1D55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Mint article on bhakti movement reeks of ignorance about Indian culture">
            <a:extLst>
              <a:ext uri="{FF2B5EF4-FFF2-40B4-BE49-F238E27FC236}">
                <a16:creationId xmlns:a16="http://schemas.microsoft.com/office/drawing/2014/main" id="{3B8902E4-7793-CC45-BAC2-1EA2ACDE420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10435"/>
          <a:stretch/>
        </p:blipFill>
        <p:spPr bwMode="auto">
          <a:xfrm>
            <a:off x="6083786" y="-168316"/>
            <a:ext cx="6261330" cy="3932313"/>
          </a:xfrm>
          <a:prstGeom prst="rect">
            <a:avLst/>
          </a:prstGeom>
          <a:noFill/>
          <a:effectLst>
            <a:softEdge rad="533400"/>
          </a:effectLst>
          <a:extLst>
            <a:ext uri="{909E8E84-426E-40DD-AFC4-6F175D3DCCD1}">
              <a14:hiddenFill xmlns:a14="http://schemas.microsoft.com/office/drawing/2010/main">
                <a:solidFill>
                  <a:srgbClr val="FFFFFF"/>
                </a:solidFill>
              </a14:hiddenFill>
            </a:ext>
          </a:extLst>
        </p:spPr>
      </p:pic>
      <p:pic>
        <p:nvPicPr>
          <p:cNvPr id="15362" name="Picture 2" descr="Bhakti yoga - Myths, Facts, and what makes it the Topmost yoga - Mayapur  Voice">
            <a:extLst>
              <a:ext uri="{FF2B5EF4-FFF2-40B4-BE49-F238E27FC236}">
                <a16:creationId xmlns:a16="http://schemas.microsoft.com/office/drawing/2014/main" id="{3C4EC32E-B2F6-2243-AC0C-E1EAF5E79C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7" r="3698"/>
          <a:stretch/>
        </p:blipFill>
        <p:spPr bwMode="auto">
          <a:xfrm>
            <a:off x="6089904" y="2487166"/>
            <a:ext cx="6263640" cy="4215384"/>
          </a:xfrm>
          <a:prstGeom prst="rect">
            <a:avLst/>
          </a:prstGeom>
          <a:noFill/>
          <a:effectLst>
            <a:softEdge rad="533400"/>
          </a:effectLst>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EAEB82-1D27-EA4C-97C4-2234E4AA3392}"/>
              </a:ext>
            </a:extLst>
          </p:cNvPr>
          <p:cNvSpPr>
            <a:spLocks noGrp="1"/>
          </p:cNvSpPr>
          <p:nvPr>
            <p:ph type="title"/>
          </p:nvPr>
        </p:nvSpPr>
        <p:spPr>
          <a:xfrm>
            <a:off x="804998" y="798445"/>
            <a:ext cx="4803636" cy="1311664"/>
          </a:xfrm>
        </p:spPr>
        <p:txBody>
          <a:bodyPr>
            <a:normAutofit/>
          </a:bodyPr>
          <a:lstStyle/>
          <a:p>
            <a:r>
              <a:rPr lang="en-US" sz="4000" dirty="0">
                <a:solidFill>
                  <a:srgbClr val="000000"/>
                </a:solidFill>
              </a:rPr>
              <a:t>Take Home Points</a:t>
            </a:r>
          </a:p>
        </p:txBody>
      </p:sp>
      <p:sp>
        <p:nvSpPr>
          <p:cNvPr id="3" name="Content Placeholder 2">
            <a:extLst>
              <a:ext uri="{FF2B5EF4-FFF2-40B4-BE49-F238E27FC236}">
                <a16:creationId xmlns:a16="http://schemas.microsoft.com/office/drawing/2014/main" id="{22F70F7F-8CBD-E444-99B2-89748B39EB00}"/>
              </a:ext>
            </a:extLst>
          </p:cNvPr>
          <p:cNvSpPr>
            <a:spLocks noGrp="1"/>
          </p:cNvSpPr>
          <p:nvPr>
            <p:ph idx="1"/>
          </p:nvPr>
        </p:nvSpPr>
        <p:spPr>
          <a:xfrm>
            <a:off x="804997" y="1845589"/>
            <a:ext cx="4803637" cy="4215383"/>
          </a:xfrm>
        </p:spPr>
        <p:txBody>
          <a:bodyPr anchor="ctr">
            <a:normAutofit/>
          </a:bodyPr>
          <a:lstStyle/>
          <a:p>
            <a:r>
              <a:rPr lang="en-US" sz="1600" dirty="0">
                <a:solidFill>
                  <a:schemeClr val="tx1">
                    <a:alpha val="80000"/>
                  </a:schemeClr>
                </a:solidFill>
              </a:rPr>
              <a:t>W.O.R.L.D is full of problems.</a:t>
            </a:r>
          </a:p>
          <a:p>
            <a:r>
              <a:rPr lang="en-US" sz="1600" dirty="0">
                <a:solidFill>
                  <a:schemeClr val="tx1">
                    <a:alpha val="80000"/>
                  </a:schemeClr>
                </a:solidFill>
              </a:rPr>
              <a:t>Miseries catches us when we lack in Krishna Consciousness</a:t>
            </a:r>
          </a:p>
          <a:p>
            <a:r>
              <a:rPr lang="en-US" sz="1600" dirty="0">
                <a:solidFill>
                  <a:schemeClr val="tx1">
                    <a:alpha val="80000"/>
                  </a:schemeClr>
                </a:solidFill>
              </a:rPr>
              <a:t>Seek Refuge unto the all powerful</a:t>
            </a:r>
          </a:p>
          <a:p>
            <a:r>
              <a:rPr lang="en-US" sz="1600" dirty="0">
                <a:solidFill>
                  <a:schemeClr val="tx1">
                    <a:alpha val="80000"/>
                  </a:schemeClr>
                </a:solidFill>
              </a:rPr>
              <a:t>Feelingly get attached to Krishna’s names, qualities and pastimes, </a:t>
            </a:r>
            <a:r>
              <a:rPr lang="en-US" sz="1600" dirty="0" err="1">
                <a:solidFill>
                  <a:schemeClr val="tx1">
                    <a:alpha val="80000"/>
                  </a:schemeClr>
                </a:solidFill>
              </a:rPr>
              <a:t>etc</a:t>
            </a:r>
            <a:r>
              <a:rPr lang="en-US" sz="1600" dirty="0">
                <a:solidFill>
                  <a:schemeClr val="tx1">
                    <a:alpha val="80000"/>
                  </a:schemeClr>
                </a:solidFill>
              </a:rPr>
              <a:t> then miseries will not touch us</a:t>
            </a:r>
          </a:p>
          <a:p>
            <a:r>
              <a:rPr lang="en-US" sz="1600" dirty="0">
                <a:solidFill>
                  <a:schemeClr val="tx1">
                    <a:alpha val="80000"/>
                  </a:schemeClr>
                </a:solidFill>
              </a:rPr>
              <a:t>Do your duties properly with saintly behavior - just surrender unto Krishna</a:t>
            </a:r>
          </a:p>
          <a:p>
            <a:r>
              <a:rPr lang="en-US" sz="1600" dirty="0">
                <a:solidFill>
                  <a:schemeClr val="tx1">
                    <a:alpha val="80000"/>
                  </a:schemeClr>
                </a:solidFill>
              </a:rPr>
              <a:t>Krishna is the ONLY savior for He is Ananta - unlimited</a:t>
            </a:r>
          </a:p>
          <a:p>
            <a:r>
              <a:rPr lang="en-US" sz="1600" dirty="0">
                <a:solidFill>
                  <a:schemeClr val="tx1">
                    <a:alpha val="80000"/>
                  </a:schemeClr>
                </a:solidFill>
              </a:rPr>
              <a:t>Guru shows us the way to Krishna and thus fearlessness</a:t>
            </a:r>
            <a:endParaRPr lang="en-US" sz="1600" dirty="0">
              <a:solidFill>
                <a:srgbClr val="000000"/>
              </a:solidFill>
            </a:endParaRPr>
          </a:p>
        </p:txBody>
      </p:sp>
    </p:spTree>
    <p:extLst>
      <p:ext uri="{BB962C8B-B14F-4D97-AF65-F5344CB8AC3E}">
        <p14:creationId xmlns:p14="http://schemas.microsoft.com/office/powerpoint/2010/main" val="364574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92C6-061B-134A-B534-B9A5F3D9AC16}"/>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hi-IN"/>
              <a:t>हरे कृष्णा</a:t>
            </a:r>
            <a:endParaRPr lang="en-US"/>
          </a:p>
        </p:txBody>
      </p:sp>
      <p:pic>
        <p:nvPicPr>
          <p:cNvPr id="20482" name="Picture 2" descr="Image result for Chanting Japa hare Krishna Lord Chaitanya">
            <a:extLst>
              <a:ext uri="{FF2B5EF4-FFF2-40B4-BE49-F238E27FC236}">
                <a16:creationId xmlns:a16="http://schemas.microsoft.com/office/drawing/2014/main" id="{BE3E2871-DB4F-4742-A7B8-53EE21535C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78" r="5549" b="3"/>
          <a:stretch/>
        </p:blipFill>
        <p:spPr bwMode="auto">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a:noFill/>
          <a:extLst>
            <a:ext uri="{909E8E84-426E-40DD-AFC4-6F175D3DCCD1}">
              <a14:hiddenFill xmlns:a14="http://schemas.microsoft.com/office/drawing/2010/main">
                <a:solidFill>
                  <a:srgbClr val="FFFFFF"/>
                </a:solidFill>
              </a14:hiddenFill>
            </a:ext>
          </a:extLst>
        </p:spPr>
      </p:pic>
      <p:sp>
        <p:nvSpPr>
          <p:cNvPr id="20490" name="Content Placeholder 20489">
            <a:extLst>
              <a:ext uri="{FF2B5EF4-FFF2-40B4-BE49-F238E27FC236}">
                <a16:creationId xmlns:a16="http://schemas.microsoft.com/office/drawing/2014/main" id="{6877CDA4-C1A3-4FB0-AA90-0BCFCAA6F627}"/>
              </a:ext>
            </a:extLst>
          </p:cNvPr>
          <p:cNvSpPr>
            <a:spLocks noGrp="1"/>
          </p:cNvSpPr>
          <p:nvPr>
            <p:ph idx="1"/>
          </p:nvPr>
        </p:nvSpPr>
        <p:spPr>
          <a:xfrm>
            <a:off x="4406844" y="5021831"/>
            <a:ext cx="6946955" cy="1299943"/>
          </a:xfrm>
        </p:spPr>
        <p:txBody>
          <a:bodyPr>
            <a:normAutofit/>
          </a:bodyPr>
          <a:lstStyle/>
          <a:p>
            <a:r>
              <a:rPr lang="hi-IN" sz="2000"/>
              <a:t>श्रील प्रभुपाद की जय</a:t>
            </a:r>
          </a:p>
          <a:p>
            <a:r>
              <a:rPr lang="hi-IN" sz="2000"/>
              <a:t>गुरुदेव की जय</a:t>
            </a:r>
            <a:endParaRPr lang="en-US" sz="2000"/>
          </a:p>
        </p:txBody>
      </p:sp>
      <p:pic>
        <p:nvPicPr>
          <p:cNvPr id="20486" name="Picture 6" descr="Image result for mahavishnu goswami maharaj">
            <a:extLst>
              <a:ext uri="{FF2B5EF4-FFF2-40B4-BE49-F238E27FC236}">
                <a16:creationId xmlns:a16="http://schemas.microsoft.com/office/drawing/2014/main" id="{CAC46E45-2ECB-704E-BCA7-13AD8DFEA3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2041"/>
          <a:stretch/>
        </p:blipFill>
        <p:spPr bwMode="auto">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a:noFill/>
          <a:extLst>
            <a:ext uri="{909E8E84-426E-40DD-AFC4-6F175D3DCCD1}">
              <a14:hiddenFill xmlns:a14="http://schemas.microsoft.com/office/drawing/2010/main">
                <a:solidFill>
                  <a:srgbClr val="FFFFFF"/>
                </a:solidFill>
              </a14:hiddenFill>
            </a:ext>
          </a:extLst>
        </p:spPr>
      </p:pic>
      <p:pic>
        <p:nvPicPr>
          <p:cNvPr id="20484" name="Picture 4" descr="Image result for Chanting Japa hare Krishna Lord Chaitanya">
            <a:extLst>
              <a:ext uri="{FF2B5EF4-FFF2-40B4-BE49-F238E27FC236}">
                <a16:creationId xmlns:a16="http://schemas.microsoft.com/office/drawing/2014/main" id="{C6AABDAB-D2DA-5144-83F9-E3E38FC781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19382"/>
          <a:stretch/>
        </p:blipFill>
        <p:spPr bwMode="auto">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2" descr="Image result for Chanting Japa hare Krishna Lord Chaitanya">
            <a:extLst>
              <a:ext uri="{FF2B5EF4-FFF2-40B4-BE49-F238E27FC236}">
                <a16:creationId xmlns:a16="http://schemas.microsoft.com/office/drawing/2014/main" id="{ADC58021-00C3-2140-8B8E-63280788A1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157" r="-2" b="15377"/>
          <a:stretch/>
        </p:blipFill>
        <p:spPr bwMode="auto">
          <a:xfrm>
            <a:off x="7119622" y="4074797"/>
            <a:ext cx="4181791" cy="278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64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03A8-E21A-3A4D-8CA5-6FC67AF99480}"/>
              </a:ext>
            </a:extLst>
          </p:cNvPr>
          <p:cNvSpPr>
            <a:spLocks noGrp="1"/>
          </p:cNvSpPr>
          <p:nvPr>
            <p:ph type="title"/>
          </p:nvPr>
        </p:nvSpPr>
        <p:spPr/>
        <p:txBody>
          <a:bodyPr>
            <a:noAutofit/>
          </a:bodyPr>
          <a:lstStyle/>
          <a:p>
            <a:r>
              <a:rPr lang="hi-IN" sz="2000" dirty="0">
                <a:latin typeface="Balaram" pitchFamily="2" charset="0"/>
              </a:rPr>
              <a:t>अर्जुन उवाच</a:t>
            </a:r>
            <a:br>
              <a:rPr lang="hi-IN" sz="2000" dirty="0">
                <a:latin typeface="Balaram" pitchFamily="2" charset="0"/>
              </a:rPr>
            </a:br>
            <a:r>
              <a:rPr lang="hi-IN" sz="2000" dirty="0">
                <a:latin typeface="Balaram" pitchFamily="2" charset="0"/>
              </a:rPr>
              <a:t>कृष्ण कृष्ण महाबाहो भक्तानामभयङ्कर ।</a:t>
            </a:r>
            <a:r>
              <a:rPr lang="en-US" sz="2000" dirty="0">
                <a:latin typeface="Balaram" pitchFamily="2" charset="0"/>
              </a:rPr>
              <a:t> </a:t>
            </a:r>
            <a:br>
              <a:rPr lang="en-US" sz="2000" dirty="0">
                <a:latin typeface="Balaram" pitchFamily="2" charset="0"/>
              </a:rPr>
            </a:br>
            <a:r>
              <a:rPr lang="hi-IN" sz="2000" dirty="0">
                <a:latin typeface="Balaram" pitchFamily="2" charset="0"/>
              </a:rPr>
              <a:t>त्वमेको दह्यमानानामपवर्गोऽसि संसृते: ॥ २२ ॥</a:t>
            </a:r>
            <a:br>
              <a:rPr lang="hi-IN" sz="2000" dirty="0">
                <a:latin typeface="Balaram" pitchFamily="2" charset="0"/>
              </a:rPr>
            </a:br>
            <a:r>
              <a:rPr lang="en-US" sz="2000" i="1" dirty="0">
                <a:latin typeface="Balaram" pitchFamily="2" charset="0"/>
              </a:rPr>
              <a:t>arjuna </a:t>
            </a:r>
            <a:r>
              <a:rPr lang="en-US" sz="2000" i="1" dirty="0" err="1">
                <a:latin typeface="Balaram" pitchFamily="2" charset="0"/>
              </a:rPr>
              <a:t>uvāca</a:t>
            </a:r>
            <a:br>
              <a:rPr lang="en-US" sz="2000" i="1" dirty="0">
                <a:latin typeface="Balaram" pitchFamily="2" charset="0"/>
              </a:rPr>
            </a:br>
            <a:r>
              <a:rPr lang="en-US" sz="2000" i="1" dirty="0" err="1">
                <a:latin typeface="Balaram" pitchFamily="2" charset="0"/>
              </a:rPr>
              <a:t>kṛṣṇa</a:t>
            </a:r>
            <a:r>
              <a:rPr lang="en-US" sz="2000" i="1" dirty="0">
                <a:latin typeface="Balaram" pitchFamily="2" charset="0"/>
              </a:rPr>
              <a:t> </a:t>
            </a:r>
            <a:r>
              <a:rPr lang="en-US" sz="2000" i="1" dirty="0" err="1">
                <a:latin typeface="Balaram" pitchFamily="2" charset="0"/>
              </a:rPr>
              <a:t>kṛṣṇa</a:t>
            </a:r>
            <a:r>
              <a:rPr lang="en-US" sz="2000" i="1" dirty="0">
                <a:latin typeface="Balaram" pitchFamily="2" charset="0"/>
              </a:rPr>
              <a:t> </a:t>
            </a:r>
            <a:r>
              <a:rPr lang="en-US" sz="2000" i="1" dirty="0" err="1">
                <a:latin typeface="Balaram" pitchFamily="2" charset="0"/>
              </a:rPr>
              <a:t>mahā-bāho</a:t>
            </a:r>
            <a:r>
              <a:rPr lang="en-US" sz="2000" i="1" dirty="0">
                <a:latin typeface="Balaram" pitchFamily="2" charset="0"/>
              </a:rPr>
              <a:t> </a:t>
            </a:r>
            <a:r>
              <a:rPr lang="en-US" sz="2000" i="1" dirty="0" err="1">
                <a:latin typeface="Balaram" pitchFamily="2" charset="0"/>
              </a:rPr>
              <a:t>bhaktānām</a:t>
            </a:r>
            <a:r>
              <a:rPr lang="en-US" sz="2000" i="1" dirty="0">
                <a:latin typeface="Balaram" pitchFamily="2" charset="0"/>
              </a:rPr>
              <a:t> </a:t>
            </a:r>
            <a:r>
              <a:rPr lang="en-US" sz="2000" i="1" dirty="0" err="1">
                <a:latin typeface="Balaram" pitchFamily="2" charset="0"/>
              </a:rPr>
              <a:t>abhayaṅkara</a:t>
            </a:r>
            <a:r>
              <a:rPr lang="en-US" sz="2000" i="1" dirty="0">
                <a:latin typeface="Balaram" pitchFamily="2" charset="0"/>
              </a:rPr>
              <a:t> </a:t>
            </a:r>
            <a:br>
              <a:rPr lang="en-US" sz="2000" i="1" dirty="0">
                <a:latin typeface="Balaram" pitchFamily="2" charset="0"/>
              </a:rPr>
            </a:br>
            <a:r>
              <a:rPr lang="en-US" sz="2000" i="1" dirty="0" err="1">
                <a:latin typeface="Balaram" pitchFamily="2" charset="0"/>
              </a:rPr>
              <a:t>tvam</a:t>
            </a:r>
            <a:r>
              <a:rPr lang="en-US" sz="2000" i="1" dirty="0">
                <a:latin typeface="Balaram" pitchFamily="2" charset="0"/>
              </a:rPr>
              <a:t> </a:t>
            </a:r>
            <a:r>
              <a:rPr lang="en-US" sz="2000" i="1" dirty="0" err="1">
                <a:latin typeface="Balaram" pitchFamily="2" charset="0"/>
              </a:rPr>
              <a:t>eko</a:t>
            </a:r>
            <a:r>
              <a:rPr lang="en-US" sz="2000" i="1" dirty="0">
                <a:latin typeface="Balaram" pitchFamily="2" charset="0"/>
              </a:rPr>
              <a:t> </a:t>
            </a:r>
            <a:r>
              <a:rPr lang="en-US" sz="2000" i="1" dirty="0" err="1">
                <a:latin typeface="Balaram" pitchFamily="2" charset="0"/>
              </a:rPr>
              <a:t>dahyamānānām</a:t>
            </a:r>
            <a:r>
              <a:rPr lang="en-US" sz="2000" i="1" dirty="0">
                <a:latin typeface="Balaram" pitchFamily="2" charset="0"/>
              </a:rPr>
              <a:t> </a:t>
            </a:r>
            <a:r>
              <a:rPr lang="en-US" sz="2000" i="1" dirty="0" err="1">
                <a:latin typeface="Balaram" pitchFamily="2" charset="0"/>
              </a:rPr>
              <a:t>apavargo</a:t>
            </a:r>
            <a:r>
              <a:rPr lang="en-US" sz="2000" i="1" dirty="0">
                <a:latin typeface="Balaram" pitchFamily="2" charset="0"/>
              </a:rPr>
              <a:t> ’</a:t>
            </a:r>
            <a:r>
              <a:rPr lang="en-US" sz="2000" i="1" dirty="0" err="1">
                <a:latin typeface="Balaram" pitchFamily="2" charset="0"/>
              </a:rPr>
              <a:t>si</a:t>
            </a:r>
            <a:r>
              <a:rPr lang="en-US" sz="2000" i="1" dirty="0">
                <a:latin typeface="Balaram" pitchFamily="2" charset="0"/>
              </a:rPr>
              <a:t> </a:t>
            </a:r>
            <a:r>
              <a:rPr lang="en-US" sz="2000" i="1" dirty="0" err="1">
                <a:latin typeface="Balaram" pitchFamily="2" charset="0"/>
              </a:rPr>
              <a:t>saṁsṛteḥ</a:t>
            </a:r>
            <a:br>
              <a:rPr lang="en-US" sz="2000" dirty="0">
                <a:latin typeface="Balaram" pitchFamily="2" charset="0"/>
              </a:rPr>
            </a:br>
            <a:endParaRPr lang="en-US" sz="2000" dirty="0">
              <a:latin typeface="Balaram" pitchFamily="2" charset="0"/>
            </a:endParaRPr>
          </a:p>
        </p:txBody>
      </p:sp>
      <p:sp>
        <p:nvSpPr>
          <p:cNvPr id="3" name="Content Placeholder 2">
            <a:extLst>
              <a:ext uri="{FF2B5EF4-FFF2-40B4-BE49-F238E27FC236}">
                <a16:creationId xmlns:a16="http://schemas.microsoft.com/office/drawing/2014/main" id="{86B61F3C-CFD7-C440-AA07-3D52311929B3}"/>
              </a:ext>
            </a:extLst>
          </p:cNvPr>
          <p:cNvSpPr>
            <a:spLocks noGrp="1"/>
          </p:cNvSpPr>
          <p:nvPr>
            <p:ph idx="1"/>
          </p:nvPr>
        </p:nvSpPr>
        <p:spPr/>
        <p:txBody>
          <a:bodyPr>
            <a:normAutofit lnSpcReduction="10000"/>
          </a:bodyPr>
          <a:lstStyle/>
          <a:p>
            <a:pPr marL="0" indent="0">
              <a:buNone/>
            </a:pPr>
            <a:r>
              <a:rPr lang="en-US" i="1" dirty="0">
                <a:hlinkClick r:id="rId2"/>
              </a:rPr>
              <a:t>arjunaḥ</a:t>
            </a:r>
            <a:r>
              <a:rPr lang="en-US" dirty="0"/>
              <a:t> </a:t>
            </a:r>
            <a:r>
              <a:rPr lang="en-US" i="1" dirty="0">
                <a:hlinkClick r:id="rId3"/>
              </a:rPr>
              <a:t>uvāca</a:t>
            </a:r>
            <a:r>
              <a:rPr lang="en-US" dirty="0"/>
              <a:t> — Arjuna said; </a:t>
            </a:r>
            <a:r>
              <a:rPr lang="en-US" i="1" dirty="0">
                <a:hlinkClick r:id="rId4"/>
              </a:rPr>
              <a:t>kṛṣṇa</a:t>
            </a:r>
            <a:r>
              <a:rPr lang="en-US" dirty="0"/>
              <a:t> — O Lord </a:t>
            </a:r>
            <a:r>
              <a:rPr lang="en-US" dirty="0" err="1"/>
              <a:t>Kṛṣṇa</a:t>
            </a:r>
            <a:r>
              <a:rPr lang="en-US" dirty="0"/>
              <a:t>; </a:t>
            </a:r>
            <a:r>
              <a:rPr lang="en-US" i="1" dirty="0">
                <a:hlinkClick r:id="rId4"/>
              </a:rPr>
              <a:t>kṛṣṇa</a:t>
            </a:r>
            <a:r>
              <a:rPr lang="en-US" dirty="0"/>
              <a:t> — O Lord </a:t>
            </a:r>
            <a:r>
              <a:rPr lang="en-US" dirty="0" err="1"/>
              <a:t>Kṛṣṇa</a:t>
            </a:r>
            <a:r>
              <a:rPr lang="en-US" dirty="0"/>
              <a:t>; </a:t>
            </a:r>
            <a:r>
              <a:rPr lang="en-US" i="1" dirty="0" err="1">
                <a:hlinkClick r:id="rId5"/>
              </a:rPr>
              <a:t>mahā</a:t>
            </a:r>
            <a:r>
              <a:rPr lang="en-US" dirty="0" err="1"/>
              <a:t>-</a:t>
            </a:r>
            <a:r>
              <a:rPr lang="en-US" i="1" dirty="0" err="1">
                <a:hlinkClick r:id="rId6"/>
              </a:rPr>
              <a:t>bāho</a:t>
            </a:r>
            <a:r>
              <a:rPr lang="en-US" dirty="0"/>
              <a:t> — He who is the Almighty; </a:t>
            </a:r>
            <a:r>
              <a:rPr lang="en-US" i="1" dirty="0">
                <a:hlinkClick r:id="rId7"/>
              </a:rPr>
              <a:t>bhaktānām</a:t>
            </a:r>
            <a:r>
              <a:rPr lang="en-US" dirty="0"/>
              <a:t> — of the devotees; </a:t>
            </a:r>
            <a:r>
              <a:rPr lang="en-US" i="1" dirty="0">
                <a:highlight>
                  <a:srgbClr val="FFFF00"/>
                </a:highlight>
                <a:hlinkClick r:id="rId8"/>
              </a:rPr>
              <a:t>abhayaṅkara</a:t>
            </a:r>
            <a:r>
              <a:rPr lang="en-US" dirty="0">
                <a:highlight>
                  <a:srgbClr val="FFFF00"/>
                </a:highlight>
              </a:rPr>
              <a:t> — eradicating the fears </a:t>
            </a:r>
            <a:r>
              <a:rPr lang="en-US" dirty="0"/>
              <a:t>of; </a:t>
            </a:r>
            <a:r>
              <a:rPr lang="en-US" i="1" dirty="0">
                <a:hlinkClick r:id="rId9"/>
              </a:rPr>
              <a:t>tvam</a:t>
            </a:r>
            <a:r>
              <a:rPr lang="en-US" dirty="0"/>
              <a:t> — You; </a:t>
            </a:r>
            <a:r>
              <a:rPr lang="en-US" i="1" dirty="0">
                <a:hlinkClick r:id="rId10"/>
              </a:rPr>
              <a:t>ekaḥ</a:t>
            </a:r>
            <a:r>
              <a:rPr lang="en-US" dirty="0"/>
              <a:t> — alone; </a:t>
            </a:r>
            <a:r>
              <a:rPr lang="en-US" i="1" dirty="0">
                <a:hlinkClick r:id="rId11"/>
              </a:rPr>
              <a:t>dahyamānānām</a:t>
            </a:r>
            <a:r>
              <a:rPr lang="en-US" dirty="0"/>
              <a:t> — those who are suffering from; </a:t>
            </a:r>
            <a:r>
              <a:rPr lang="en-US" i="1" dirty="0">
                <a:highlight>
                  <a:srgbClr val="FFFF00"/>
                </a:highlight>
                <a:hlinkClick r:id="rId12"/>
              </a:rPr>
              <a:t>apavargaḥ</a:t>
            </a:r>
            <a:r>
              <a:rPr lang="en-US" dirty="0">
                <a:highlight>
                  <a:srgbClr val="FFFF00"/>
                </a:highlight>
              </a:rPr>
              <a:t> — the path of liberation</a:t>
            </a:r>
            <a:r>
              <a:rPr lang="en-US" dirty="0"/>
              <a:t>; </a:t>
            </a:r>
            <a:r>
              <a:rPr lang="en-US" i="1" dirty="0">
                <a:hlinkClick r:id="rId13"/>
              </a:rPr>
              <a:t>asi</a:t>
            </a:r>
            <a:r>
              <a:rPr lang="en-US" dirty="0"/>
              <a:t> — are; </a:t>
            </a:r>
            <a:r>
              <a:rPr lang="en-US" i="1" dirty="0">
                <a:highlight>
                  <a:srgbClr val="FFFF00"/>
                </a:highlight>
                <a:hlinkClick r:id="rId14"/>
              </a:rPr>
              <a:t>saṁsṛteḥ</a:t>
            </a:r>
            <a:r>
              <a:rPr lang="en-US" dirty="0">
                <a:highlight>
                  <a:srgbClr val="FFFF00"/>
                </a:highlight>
              </a:rPr>
              <a:t> — in the midst of material miseries.</a:t>
            </a:r>
          </a:p>
          <a:p>
            <a:pPr marL="0" indent="0">
              <a:buNone/>
            </a:pPr>
            <a:r>
              <a:rPr lang="en-US" b="1" dirty="0"/>
              <a:t>Arjuna said: O my Lord </a:t>
            </a:r>
            <a:r>
              <a:rPr lang="en-US" b="1" dirty="0" err="1"/>
              <a:t>Śrī</a:t>
            </a:r>
            <a:r>
              <a:rPr lang="en-US" b="1" dirty="0"/>
              <a:t> </a:t>
            </a:r>
            <a:r>
              <a:rPr lang="en-US" b="1" dirty="0" err="1"/>
              <a:t>Kṛṣṇa</a:t>
            </a:r>
            <a:r>
              <a:rPr lang="en-US" b="1" dirty="0"/>
              <a:t>, You are the almighty Personality of Godhead. There is no limit to Your different energies. Therefore only You are competent to instill fearlessness in the hearts of Your devotees. </a:t>
            </a:r>
            <a:r>
              <a:rPr lang="en-US" b="1" dirty="0">
                <a:highlight>
                  <a:srgbClr val="FFFF00"/>
                </a:highlight>
              </a:rPr>
              <a:t>Everyone in the flames of material miseries</a:t>
            </a:r>
            <a:r>
              <a:rPr lang="en-US" b="1" dirty="0"/>
              <a:t> can find the path of liberation in You only.[SB 1.7.22]</a:t>
            </a:r>
            <a:endParaRPr lang="en-US" dirty="0"/>
          </a:p>
        </p:txBody>
      </p:sp>
    </p:spTree>
    <p:extLst>
      <p:ext uri="{BB962C8B-B14F-4D97-AF65-F5344CB8AC3E}">
        <p14:creationId xmlns:p14="http://schemas.microsoft.com/office/powerpoint/2010/main" val="41121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B7D7BC-479F-3643-BCAE-894A01BD32FF}"/>
              </a:ext>
            </a:extLst>
          </p:cNvPr>
          <p:cNvSpPr>
            <a:spLocks noGrp="1"/>
          </p:cNvSpPr>
          <p:nvPr>
            <p:ph type="title"/>
          </p:nvPr>
        </p:nvSpPr>
        <p:spPr>
          <a:xfrm>
            <a:off x="838200" y="365125"/>
            <a:ext cx="10515600" cy="1325563"/>
          </a:xfrm>
        </p:spPr>
        <p:txBody>
          <a:bodyPr>
            <a:normAutofit/>
          </a:bodyPr>
          <a:lstStyle/>
          <a:p>
            <a:r>
              <a:rPr lang="en-US"/>
              <a:t>Reviving our original quality</a:t>
            </a:r>
            <a:endParaRPr lang="en-US"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C7675-0530-084B-8DC6-02DBA52D740D}"/>
              </a:ext>
            </a:extLst>
          </p:cNvPr>
          <p:cNvSpPr>
            <a:spLocks noGrp="1"/>
          </p:cNvSpPr>
          <p:nvPr>
            <p:ph idx="1"/>
          </p:nvPr>
        </p:nvSpPr>
        <p:spPr>
          <a:xfrm>
            <a:off x="838200" y="1825625"/>
            <a:ext cx="10515600" cy="4351338"/>
          </a:xfrm>
        </p:spPr>
        <p:txBody>
          <a:bodyPr>
            <a:normAutofit/>
          </a:bodyPr>
          <a:lstStyle/>
          <a:p>
            <a:pPr marL="0" indent="0">
              <a:buNone/>
            </a:pPr>
            <a:r>
              <a:rPr lang="en-US" sz="2000" dirty="0" err="1"/>
              <a:t>Kṛṣṇa</a:t>
            </a:r>
            <a:r>
              <a:rPr lang="en-US" sz="2000" dirty="0"/>
              <a:t> is the original source of all living entities. This is confirmed in </a:t>
            </a:r>
            <a:r>
              <a:rPr lang="en-US" sz="2000" i="1" dirty="0">
                <a:hlinkClick r:id="rId2"/>
              </a:rPr>
              <a:t>Bhagavad-gītā</a:t>
            </a:r>
            <a:r>
              <a:rPr lang="en-US" sz="2000" dirty="0">
                <a:hlinkClick r:id="rId2"/>
              </a:rPr>
              <a:t> (15.7)</a:t>
            </a:r>
            <a:r>
              <a:rPr lang="en-US" sz="2000" dirty="0"/>
              <a:t>, wherein </a:t>
            </a:r>
            <a:r>
              <a:rPr lang="en-US" sz="2000" dirty="0" err="1"/>
              <a:t>Kṛṣṇa</a:t>
            </a:r>
            <a:r>
              <a:rPr lang="en-US" sz="2000" dirty="0"/>
              <a:t> says:</a:t>
            </a:r>
          </a:p>
          <a:p>
            <a:pPr marL="0" indent="0">
              <a:buNone/>
            </a:pPr>
            <a:r>
              <a:rPr lang="en-US" sz="2000" i="1" dirty="0" err="1"/>
              <a:t>mamaivāṁśo</a:t>
            </a:r>
            <a:r>
              <a:rPr lang="en-US" sz="2000" i="1" dirty="0"/>
              <a:t> </a:t>
            </a:r>
            <a:r>
              <a:rPr lang="en-US" sz="2000" i="1" dirty="0" err="1"/>
              <a:t>jīva</a:t>
            </a:r>
            <a:r>
              <a:rPr lang="en-US" sz="2000" i="1" dirty="0"/>
              <a:t>-loke</a:t>
            </a:r>
            <a:br>
              <a:rPr lang="en-US" sz="2000" i="1" dirty="0"/>
            </a:br>
            <a:r>
              <a:rPr lang="en-US" sz="2000" i="1" dirty="0" err="1"/>
              <a:t>jīva-bhūtaḥ</a:t>
            </a:r>
            <a:r>
              <a:rPr lang="en-US" sz="2000" i="1" dirty="0"/>
              <a:t> </a:t>
            </a:r>
            <a:r>
              <a:rPr lang="en-US" sz="2000" i="1" dirty="0" err="1"/>
              <a:t>sanātanaḥ</a:t>
            </a:r>
            <a:br>
              <a:rPr lang="en-US" sz="2000" i="1" dirty="0"/>
            </a:br>
            <a:r>
              <a:rPr lang="en-US" sz="2000" i="1" dirty="0" err="1"/>
              <a:t>manaḥ</a:t>
            </a:r>
            <a:r>
              <a:rPr lang="en-US" sz="2000" i="1" dirty="0"/>
              <a:t> </a:t>
            </a:r>
            <a:r>
              <a:rPr lang="en-US" sz="2000" i="1" dirty="0" err="1"/>
              <a:t>ṣaṣṭhānīndriyāṇi</a:t>
            </a:r>
            <a:br>
              <a:rPr lang="en-US" sz="2000" i="1" dirty="0"/>
            </a:br>
            <a:r>
              <a:rPr lang="en-US" sz="2000" i="1" dirty="0" err="1"/>
              <a:t>prakṛti-sthāni</a:t>
            </a:r>
            <a:r>
              <a:rPr lang="en-US" sz="2000" i="1" dirty="0"/>
              <a:t> </a:t>
            </a:r>
            <a:r>
              <a:rPr lang="en-US" sz="2000" i="1" dirty="0" err="1">
                <a:highlight>
                  <a:srgbClr val="FFFF00"/>
                </a:highlight>
              </a:rPr>
              <a:t>karṣati</a:t>
            </a:r>
            <a:endParaRPr lang="en-US" sz="2000" dirty="0">
              <a:highlight>
                <a:srgbClr val="FFFF00"/>
              </a:highlight>
            </a:endParaRPr>
          </a:p>
          <a:p>
            <a:pPr marL="0" indent="0">
              <a:buNone/>
            </a:pPr>
            <a:r>
              <a:rPr lang="en-US" sz="2000" dirty="0"/>
              <a:t>“The living entities in this conditioned world are My eternal, fragmental parts. Due to conditioned life, they are </a:t>
            </a:r>
            <a:r>
              <a:rPr lang="en-US" sz="2000" dirty="0">
                <a:highlight>
                  <a:srgbClr val="FFFF00"/>
                </a:highlight>
              </a:rPr>
              <a:t>struggling very hard with the six senses</a:t>
            </a:r>
            <a:r>
              <a:rPr lang="en-US" sz="2000" dirty="0"/>
              <a:t>, which include the mind.” All living entities are part and parcel of </a:t>
            </a:r>
            <a:r>
              <a:rPr lang="en-US" sz="2000" dirty="0" err="1"/>
              <a:t>Kṛṣṇa</a:t>
            </a:r>
            <a:r>
              <a:rPr lang="en-US" sz="2000" dirty="0"/>
              <a:t>, and therefore </a:t>
            </a:r>
            <a:r>
              <a:rPr lang="en-US" sz="2000" dirty="0">
                <a:highlight>
                  <a:srgbClr val="FFFF00"/>
                </a:highlight>
              </a:rPr>
              <a:t>when they revive their original </a:t>
            </a:r>
            <a:r>
              <a:rPr lang="en-US" sz="2000" dirty="0" err="1">
                <a:highlight>
                  <a:srgbClr val="FFFF00"/>
                </a:highlight>
              </a:rPr>
              <a:t>Kṛṣṇa</a:t>
            </a:r>
            <a:r>
              <a:rPr lang="en-US" sz="2000" dirty="0">
                <a:highlight>
                  <a:srgbClr val="FFFF00"/>
                </a:highlight>
              </a:rPr>
              <a:t> consciousness, they possess all the good qualities of </a:t>
            </a:r>
            <a:r>
              <a:rPr lang="en-US" sz="2000" dirty="0" err="1">
                <a:highlight>
                  <a:srgbClr val="FFFF00"/>
                </a:highlight>
              </a:rPr>
              <a:t>Kṛṣṇa</a:t>
            </a:r>
            <a:r>
              <a:rPr lang="en-US" sz="2000" dirty="0">
                <a:highlight>
                  <a:srgbClr val="FFFF00"/>
                </a:highlight>
              </a:rPr>
              <a:t> in a small quantity</a:t>
            </a:r>
            <a:r>
              <a:rPr lang="en-US" sz="2000" dirty="0"/>
              <a:t>. When one engages himself in the nine processes of devotional service (</a:t>
            </a:r>
            <a:r>
              <a:rPr lang="en-US" sz="2000" i="1" dirty="0" err="1"/>
              <a:t>śravaṇaṁ</a:t>
            </a:r>
            <a:r>
              <a:rPr lang="en-US" sz="2000" i="1" dirty="0"/>
              <a:t> </a:t>
            </a:r>
            <a:r>
              <a:rPr lang="en-US" sz="2000" i="1" dirty="0" err="1"/>
              <a:t>kīrtanaṁ</a:t>
            </a:r>
            <a:r>
              <a:rPr lang="en-US" sz="2000" i="1" dirty="0"/>
              <a:t> </a:t>
            </a:r>
            <a:r>
              <a:rPr lang="en-US" sz="2000" i="1" dirty="0" err="1"/>
              <a:t>viṣṇoḥ</a:t>
            </a:r>
            <a:r>
              <a:rPr lang="en-US" sz="2000" i="1" dirty="0"/>
              <a:t> </a:t>
            </a:r>
            <a:r>
              <a:rPr lang="en-US" sz="2000" i="1" dirty="0" err="1"/>
              <a:t>smaraṇaṁ</a:t>
            </a:r>
            <a:r>
              <a:rPr lang="en-US" sz="2000" i="1" dirty="0"/>
              <a:t> </a:t>
            </a:r>
            <a:r>
              <a:rPr lang="en-US" sz="2000" i="1" dirty="0" err="1"/>
              <a:t>pāda-sevanam</a:t>
            </a:r>
            <a:r>
              <a:rPr lang="en-US" sz="2000" i="1" dirty="0"/>
              <a:t>/ </a:t>
            </a:r>
            <a:r>
              <a:rPr lang="en-US" sz="2000" i="1" dirty="0" err="1"/>
              <a:t>arcanaṁ</a:t>
            </a:r>
            <a:r>
              <a:rPr lang="en-US" sz="2000" i="1" dirty="0"/>
              <a:t> </a:t>
            </a:r>
            <a:r>
              <a:rPr lang="en-US" sz="2000" i="1" dirty="0" err="1"/>
              <a:t>vandanaṁ</a:t>
            </a:r>
            <a:r>
              <a:rPr lang="en-US" sz="2000" i="1" dirty="0"/>
              <a:t> </a:t>
            </a:r>
            <a:r>
              <a:rPr lang="en-US" sz="2000" i="1" dirty="0" err="1"/>
              <a:t>dāsyaṁ</a:t>
            </a:r>
            <a:r>
              <a:rPr lang="en-US" sz="2000" i="1" dirty="0"/>
              <a:t> </a:t>
            </a:r>
            <a:r>
              <a:rPr lang="en-US" sz="2000" i="1" dirty="0" err="1"/>
              <a:t>sakhyam</a:t>
            </a:r>
            <a:r>
              <a:rPr lang="en-US" sz="2000" i="1" dirty="0"/>
              <a:t> </a:t>
            </a:r>
            <a:r>
              <a:rPr lang="en-US" sz="2000" i="1" dirty="0" err="1"/>
              <a:t>ātma-nivedanam</a:t>
            </a:r>
            <a:r>
              <a:rPr lang="en-US" sz="2000" dirty="0"/>
              <a:t>), </a:t>
            </a:r>
            <a:r>
              <a:rPr lang="en-US" sz="2000" dirty="0">
                <a:highlight>
                  <a:srgbClr val="FFFF00"/>
                </a:highlight>
              </a:rPr>
              <a:t>one’s heart becomes purified</a:t>
            </a:r>
            <a:r>
              <a:rPr lang="en-US" sz="2000" dirty="0"/>
              <a:t>, and he immediately understands his relationship with </a:t>
            </a:r>
            <a:r>
              <a:rPr lang="en-US" sz="2000" dirty="0" err="1"/>
              <a:t>Kṛṣṇa</a:t>
            </a:r>
            <a:r>
              <a:rPr lang="en-US" sz="2000" dirty="0"/>
              <a:t>. He then revives his original quality of </a:t>
            </a:r>
            <a:r>
              <a:rPr lang="en-US" sz="2000" dirty="0" err="1"/>
              <a:t>Kṛṣṇa</a:t>
            </a:r>
            <a:r>
              <a:rPr lang="en-US" sz="2000" dirty="0"/>
              <a:t> consciousness.</a:t>
            </a:r>
          </a:p>
          <a:p>
            <a:pPr marL="0" indent="0">
              <a:buNone/>
            </a:pPr>
            <a:endParaRPr lang="en-US" sz="2000" dirty="0"/>
          </a:p>
        </p:txBody>
      </p:sp>
    </p:spTree>
    <p:extLst>
      <p:ext uri="{BB962C8B-B14F-4D97-AF65-F5344CB8AC3E}">
        <p14:creationId xmlns:p14="http://schemas.microsoft.com/office/powerpoint/2010/main" val="325073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9422-BF95-3D40-A9C8-2375889163B6}"/>
              </a:ext>
            </a:extLst>
          </p:cNvPr>
          <p:cNvSpPr>
            <a:spLocks noGrp="1"/>
          </p:cNvSpPr>
          <p:nvPr>
            <p:ph type="title"/>
          </p:nvPr>
        </p:nvSpPr>
        <p:spPr/>
        <p:txBody>
          <a:bodyPr/>
          <a:lstStyle/>
          <a:p>
            <a:r>
              <a:rPr lang="en-US" b="1" dirty="0"/>
              <a:t>Samsara </a:t>
            </a:r>
            <a:r>
              <a:rPr lang="en-US" b="1" dirty="0" err="1"/>
              <a:t>Davanala</a:t>
            </a:r>
            <a:r>
              <a:rPr lang="en-US" b="1" dirty="0"/>
              <a:t> </a:t>
            </a:r>
            <a:r>
              <a:rPr lang="en-US" b="1" dirty="0" err="1"/>
              <a:t>Lidha</a:t>
            </a:r>
            <a:r>
              <a:rPr lang="en-US" b="1" dirty="0"/>
              <a:t> </a:t>
            </a:r>
            <a:r>
              <a:rPr lang="en-US" b="1" dirty="0" err="1"/>
              <a:t>Loka</a:t>
            </a:r>
            <a:endParaRPr lang="en-US" dirty="0"/>
          </a:p>
        </p:txBody>
      </p:sp>
      <p:sp>
        <p:nvSpPr>
          <p:cNvPr id="3" name="Content Placeholder 2">
            <a:extLst>
              <a:ext uri="{FF2B5EF4-FFF2-40B4-BE49-F238E27FC236}">
                <a16:creationId xmlns:a16="http://schemas.microsoft.com/office/drawing/2014/main" id="{AF2C6894-5135-F84A-9F79-D2D6A8C10868}"/>
              </a:ext>
            </a:extLst>
          </p:cNvPr>
          <p:cNvSpPr>
            <a:spLocks noGrp="1"/>
          </p:cNvSpPr>
          <p:nvPr>
            <p:ph idx="1"/>
          </p:nvPr>
        </p:nvSpPr>
        <p:spPr/>
        <p:txBody>
          <a:bodyPr/>
          <a:lstStyle/>
          <a:p>
            <a:r>
              <a:rPr lang="en-US" i="1" dirty="0" err="1"/>
              <a:t>saḿsāra-dāvānala-līḍha-loka-trāṇāya</a:t>
            </a:r>
            <a:r>
              <a:rPr lang="en-US" i="1" dirty="0"/>
              <a:t> </a:t>
            </a:r>
            <a:r>
              <a:rPr lang="en-US" i="1" dirty="0" err="1"/>
              <a:t>kāruṇya-ghanāghanatvam</a:t>
            </a:r>
            <a:br>
              <a:rPr lang="en-US" i="1" dirty="0"/>
            </a:br>
            <a:r>
              <a:rPr lang="en-US" i="1" dirty="0" err="1"/>
              <a:t>prāptasya</a:t>
            </a:r>
            <a:r>
              <a:rPr lang="en-US" i="1" dirty="0"/>
              <a:t> </a:t>
            </a:r>
            <a:r>
              <a:rPr lang="en-US" i="1" dirty="0" err="1"/>
              <a:t>kalyāṇa-guṇārṇavasya</a:t>
            </a:r>
            <a:r>
              <a:rPr lang="en-US" i="1" dirty="0"/>
              <a:t> </a:t>
            </a:r>
            <a:r>
              <a:rPr lang="en-US" i="1" dirty="0" err="1"/>
              <a:t>vande</a:t>
            </a:r>
            <a:r>
              <a:rPr lang="en-US" i="1" dirty="0"/>
              <a:t> </a:t>
            </a:r>
            <a:r>
              <a:rPr lang="en-US" i="1" dirty="0" err="1"/>
              <a:t>guroh</a:t>
            </a:r>
            <a:r>
              <a:rPr lang="en-US" i="1" dirty="0"/>
              <a:t>̣ </a:t>
            </a:r>
            <a:r>
              <a:rPr lang="en-US" i="1" dirty="0" err="1"/>
              <a:t>śrī-caraṇāravindam</a:t>
            </a:r>
            <a:endParaRPr lang="en-US" i="1" dirty="0"/>
          </a:p>
          <a:p>
            <a:pPr lvl="1"/>
            <a:r>
              <a:rPr lang="en-US" dirty="0"/>
              <a:t>The </a:t>
            </a:r>
            <a:r>
              <a:rPr lang="en-US" dirty="0">
                <a:highlight>
                  <a:srgbClr val="FFFF00"/>
                </a:highlight>
              </a:rPr>
              <a:t>spiritual master is receiving benediction from the ocean of mercy</a:t>
            </a:r>
            <a:r>
              <a:rPr lang="en-US" dirty="0"/>
              <a:t>. Just as a cloud pours water on a forest fire to extinguish it, so the spiritual master delivers the materially afflicted world by extinguishing the blazing fire of material existence. I offer my respectful </a:t>
            </a:r>
            <a:r>
              <a:rPr lang="en-US" dirty="0" err="1"/>
              <a:t>obeisances</a:t>
            </a:r>
            <a:r>
              <a:rPr lang="en-US" dirty="0"/>
              <a:t> unto the lotus feet of such a spiritual master, who is an ocean of auspicious qualities.</a:t>
            </a:r>
          </a:p>
        </p:txBody>
      </p:sp>
    </p:spTree>
    <p:extLst>
      <p:ext uri="{BB962C8B-B14F-4D97-AF65-F5344CB8AC3E}">
        <p14:creationId xmlns:p14="http://schemas.microsoft.com/office/powerpoint/2010/main" val="344947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FBD8-F375-B840-82B2-3AF2F9F3C6AC}"/>
              </a:ext>
            </a:extLst>
          </p:cNvPr>
          <p:cNvSpPr>
            <a:spLocks noGrp="1"/>
          </p:cNvSpPr>
          <p:nvPr>
            <p:ph type="title"/>
          </p:nvPr>
        </p:nvSpPr>
        <p:spPr/>
        <p:txBody>
          <a:bodyPr/>
          <a:lstStyle/>
          <a:p>
            <a:r>
              <a:rPr lang="en-US" dirty="0"/>
              <a:t>Connecting Verses</a:t>
            </a:r>
          </a:p>
        </p:txBody>
      </p:sp>
      <p:sp>
        <p:nvSpPr>
          <p:cNvPr id="3" name="Content Placeholder 2">
            <a:extLst>
              <a:ext uri="{FF2B5EF4-FFF2-40B4-BE49-F238E27FC236}">
                <a16:creationId xmlns:a16="http://schemas.microsoft.com/office/drawing/2014/main" id="{B6B275B2-A7E6-B94E-AA09-7E93D6E3517C}"/>
              </a:ext>
            </a:extLst>
          </p:cNvPr>
          <p:cNvSpPr>
            <a:spLocks noGrp="1"/>
          </p:cNvSpPr>
          <p:nvPr>
            <p:ph idx="1"/>
          </p:nvPr>
        </p:nvSpPr>
        <p:spPr/>
        <p:txBody>
          <a:bodyPr>
            <a:normAutofit fontScale="70000" lnSpcReduction="20000"/>
          </a:bodyPr>
          <a:lstStyle/>
          <a:p>
            <a:r>
              <a:rPr lang="en-US" dirty="0">
                <a:hlinkClick r:id="rId2"/>
              </a:rPr>
              <a:t>BG 15.7</a:t>
            </a:r>
            <a:r>
              <a:rPr lang="en-US" dirty="0"/>
              <a:t>: </a:t>
            </a:r>
            <a:r>
              <a:rPr lang="en-US" i="1" dirty="0" err="1"/>
              <a:t>mamaivāṁśo</a:t>
            </a:r>
            <a:r>
              <a:rPr lang="en-US" i="1" dirty="0"/>
              <a:t> </a:t>
            </a:r>
            <a:r>
              <a:rPr lang="en-US" i="1" dirty="0" err="1"/>
              <a:t>jīva</a:t>
            </a:r>
            <a:r>
              <a:rPr lang="en-US" i="1" dirty="0"/>
              <a:t>-loke </a:t>
            </a:r>
            <a:r>
              <a:rPr lang="en-US" i="1" dirty="0" err="1"/>
              <a:t>jīva-bhūtaḥ</a:t>
            </a:r>
            <a:r>
              <a:rPr lang="en-US" i="1" dirty="0"/>
              <a:t> </a:t>
            </a:r>
            <a:r>
              <a:rPr lang="en-US" i="1" dirty="0" err="1"/>
              <a:t>sanātanaḥ</a:t>
            </a:r>
            <a:br>
              <a:rPr lang="en-US" i="1" dirty="0"/>
            </a:br>
            <a:r>
              <a:rPr lang="en-US" i="1" dirty="0" err="1"/>
              <a:t>manaḥ-ṣaṣṭhānīndriyāṇi</a:t>
            </a:r>
            <a:r>
              <a:rPr lang="en-US" i="1" dirty="0"/>
              <a:t> </a:t>
            </a:r>
            <a:r>
              <a:rPr lang="en-US" i="1" dirty="0" err="1"/>
              <a:t>prakṛti-sthāni</a:t>
            </a:r>
            <a:r>
              <a:rPr lang="en-US" i="1" dirty="0"/>
              <a:t> </a:t>
            </a:r>
            <a:r>
              <a:rPr lang="en-US" i="1" dirty="0" err="1">
                <a:highlight>
                  <a:srgbClr val="FFFF00"/>
                </a:highlight>
              </a:rPr>
              <a:t>karṣati</a:t>
            </a:r>
            <a:endParaRPr lang="en-US" i="1" dirty="0">
              <a:highlight>
                <a:srgbClr val="FFFF00"/>
              </a:highlight>
            </a:endParaRPr>
          </a:p>
          <a:p>
            <a:pPr lvl="1"/>
            <a:r>
              <a:rPr lang="en-US" i="1" u="sng" dirty="0">
                <a:highlight>
                  <a:srgbClr val="FFFF00"/>
                </a:highlight>
                <a:hlinkClick r:id="rId3"/>
              </a:rPr>
              <a:t>karṣati</a:t>
            </a:r>
            <a:r>
              <a:rPr lang="en-US" dirty="0">
                <a:highlight>
                  <a:srgbClr val="FFFF00"/>
                </a:highlight>
              </a:rPr>
              <a:t> — is struggling hard. </a:t>
            </a:r>
          </a:p>
          <a:p>
            <a:pPr lvl="1"/>
            <a:r>
              <a:rPr lang="en-US" i="1" dirty="0">
                <a:highlight>
                  <a:srgbClr val="FFFF00"/>
                </a:highlight>
              </a:rPr>
              <a:t>Troubles come even unwanted</a:t>
            </a:r>
          </a:p>
          <a:p>
            <a:r>
              <a:rPr lang="en-US" i="1" dirty="0">
                <a:hlinkClick r:id="rId4"/>
              </a:rPr>
              <a:t>BG 13.9</a:t>
            </a:r>
            <a:r>
              <a:rPr lang="en-US" i="1" dirty="0"/>
              <a:t>: </a:t>
            </a:r>
            <a:r>
              <a:rPr lang="en-US" i="1" dirty="0" err="1"/>
              <a:t>janma-mṛtyu-jarā-vyādhi-</a:t>
            </a:r>
            <a:r>
              <a:rPr lang="en-US" i="1" dirty="0" err="1">
                <a:highlight>
                  <a:srgbClr val="FFFF00"/>
                </a:highlight>
              </a:rPr>
              <a:t>duḥkha</a:t>
            </a:r>
            <a:r>
              <a:rPr lang="en-US" i="1" dirty="0" err="1"/>
              <a:t>-doṣānudarśanam</a:t>
            </a:r>
            <a:endParaRPr lang="en-US" i="1" dirty="0"/>
          </a:p>
          <a:p>
            <a:pPr lvl="1"/>
            <a:r>
              <a:rPr lang="en-US" i="1" dirty="0"/>
              <a:t>Root cause of miseries – desires to enjoy senses - </a:t>
            </a:r>
          </a:p>
          <a:p>
            <a:r>
              <a:rPr lang="en-US" i="1" dirty="0">
                <a:hlinkClick r:id="rId5"/>
              </a:rPr>
              <a:t>BG 5.22</a:t>
            </a:r>
            <a:r>
              <a:rPr lang="en-US" i="1" dirty="0"/>
              <a:t>: ye hi </a:t>
            </a:r>
            <a:r>
              <a:rPr lang="en-US" i="1" dirty="0" err="1"/>
              <a:t>saṁsparśa-jā</a:t>
            </a:r>
            <a:r>
              <a:rPr lang="en-US" i="1" dirty="0"/>
              <a:t> </a:t>
            </a:r>
            <a:r>
              <a:rPr lang="en-US" i="1" dirty="0" err="1"/>
              <a:t>bhogā</a:t>
            </a:r>
            <a:r>
              <a:rPr lang="en-US" i="1" dirty="0"/>
              <a:t> </a:t>
            </a:r>
            <a:r>
              <a:rPr lang="en-US" i="1" dirty="0" err="1">
                <a:highlight>
                  <a:srgbClr val="FFFF00"/>
                </a:highlight>
              </a:rPr>
              <a:t>duḥkha</a:t>
            </a:r>
            <a:r>
              <a:rPr lang="en-US" i="1" dirty="0" err="1"/>
              <a:t>-yonaya</a:t>
            </a:r>
            <a:r>
              <a:rPr lang="en-US" i="1" dirty="0"/>
              <a:t> </a:t>
            </a:r>
            <a:r>
              <a:rPr lang="en-US" i="1" dirty="0" err="1"/>
              <a:t>eva</a:t>
            </a:r>
            <a:r>
              <a:rPr lang="en-US" i="1" dirty="0"/>
              <a:t> </a:t>
            </a:r>
            <a:r>
              <a:rPr lang="en-US" i="1" dirty="0" err="1"/>
              <a:t>te</a:t>
            </a:r>
            <a:endParaRPr lang="en-US" i="1" dirty="0"/>
          </a:p>
          <a:p>
            <a:pPr lvl="1"/>
            <a:r>
              <a:rPr lang="en-US" i="1" dirty="0"/>
              <a:t>Material senses are sources of misery - </a:t>
            </a:r>
          </a:p>
          <a:p>
            <a:r>
              <a:rPr lang="en-US" i="1" dirty="0">
                <a:hlinkClick r:id="rId6"/>
              </a:rPr>
              <a:t>BG 7.14 </a:t>
            </a:r>
            <a:r>
              <a:rPr lang="en-US" i="1" dirty="0" err="1"/>
              <a:t>daivī</a:t>
            </a:r>
            <a:r>
              <a:rPr lang="en-US" i="1" dirty="0"/>
              <a:t> </a:t>
            </a:r>
            <a:r>
              <a:rPr lang="en-US" i="1" dirty="0" err="1"/>
              <a:t>hy</a:t>
            </a:r>
            <a:r>
              <a:rPr lang="en-US" i="1" dirty="0"/>
              <a:t> </a:t>
            </a:r>
            <a:r>
              <a:rPr lang="en-US" i="1" dirty="0" err="1"/>
              <a:t>eṣā</a:t>
            </a:r>
            <a:r>
              <a:rPr lang="en-US" i="1" dirty="0"/>
              <a:t> </a:t>
            </a:r>
            <a:r>
              <a:rPr lang="en-US" i="1" dirty="0" err="1"/>
              <a:t>guṇa-mayī</a:t>
            </a:r>
            <a:r>
              <a:rPr lang="en-US" i="1" dirty="0"/>
              <a:t> mama </a:t>
            </a:r>
            <a:r>
              <a:rPr lang="en-US" i="1" dirty="0" err="1"/>
              <a:t>māyā</a:t>
            </a:r>
            <a:r>
              <a:rPr lang="en-US" i="1" dirty="0"/>
              <a:t> </a:t>
            </a:r>
            <a:r>
              <a:rPr lang="en-US" i="1" dirty="0" err="1">
                <a:highlight>
                  <a:srgbClr val="FFFF00"/>
                </a:highlight>
              </a:rPr>
              <a:t>duratyayā</a:t>
            </a:r>
            <a:br>
              <a:rPr lang="en-US" i="1" dirty="0"/>
            </a:br>
            <a:r>
              <a:rPr lang="en-US" i="1" dirty="0" err="1"/>
              <a:t>mām</a:t>
            </a:r>
            <a:r>
              <a:rPr lang="en-US" i="1" dirty="0"/>
              <a:t> </a:t>
            </a:r>
            <a:r>
              <a:rPr lang="en-US" i="1" dirty="0" err="1"/>
              <a:t>eva</a:t>
            </a:r>
            <a:r>
              <a:rPr lang="en-US" i="1" dirty="0"/>
              <a:t> ye </a:t>
            </a:r>
            <a:r>
              <a:rPr lang="en-US" i="1" dirty="0" err="1">
                <a:highlight>
                  <a:srgbClr val="FFFF00"/>
                </a:highlight>
              </a:rPr>
              <a:t>prapadyante</a:t>
            </a:r>
            <a:r>
              <a:rPr lang="en-US" i="1" dirty="0"/>
              <a:t> </a:t>
            </a:r>
            <a:r>
              <a:rPr lang="en-US" i="1" dirty="0" err="1"/>
              <a:t>māyām</a:t>
            </a:r>
            <a:r>
              <a:rPr lang="en-US" i="1" dirty="0"/>
              <a:t> </a:t>
            </a:r>
            <a:r>
              <a:rPr lang="en-US" i="1" dirty="0" err="1"/>
              <a:t>etāṁ</a:t>
            </a:r>
            <a:r>
              <a:rPr lang="en-US" i="1" dirty="0"/>
              <a:t> </a:t>
            </a:r>
            <a:r>
              <a:rPr lang="en-US" i="1" dirty="0" err="1"/>
              <a:t>taranti</a:t>
            </a:r>
            <a:r>
              <a:rPr lang="en-US" i="1" dirty="0"/>
              <a:t> </a:t>
            </a:r>
            <a:r>
              <a:rPr lang="en-US" i="1" dirty="0" err="1"/>
              <a:t>te</a:t>
            </a:r>
            <a:endParaRPr lang="en-US" i="1" dirty="0"/>
          </a:p>
          <a:p>
            <a:pPr lvl="1"/>
            <a:r>
              <a:rPr lang="en-US" i="1" dirty="0"/>
              <a:t>To cross easily - Surrender to Him</a:t>
            </a:r>
          </a:p>
          <a:p>
            <a:r>
              <a:rPr lang="en-US" i="1" dirty="0">
                <a:hlinkClick r:id="rId7"/>
              </a:rPr>
              <a:t>BG 2.7</a:t>
            </a:r>
            <a:r>
              <a:rPr lang="en-US" i="1" dirty="0"/>
              <a:t>: </a:t>
            </a:r>
            <a:r>
              <a:rPr lang="en-US" i="1" dirty="0" err="1"/>
              <a:t>kārpaṇya-doṣopahata-svabhāvaḥ</a:t>
            </a:r>
            <a:r>
              <a:rPr lang="en-US" i="1" dirty="0"/>
              <a:t> </a:t>
            </a:r>
            <a:r>
              <a:rPr lang="en-US" i="1" dirty="0" err="1"/>
              <a:t>pṛcchāmi</a:t>
            </a:r>
            <a:r>
              <a:rPr lang="en-US" i="1" dirty="0"/>
              <a:t> </a:t>
            </a:r>
            <a:r>
              <a:rPr lang="en-US" i="1" dirty="0" err="1"/>
              <a:t>tvāṁ</a:t>
            </a:r>
            <a:r>
              <a:rPr lang="en-US" i="1" dirty="0"/>
              <a:t> </a:t>
            </a:r>
            <a:r>
              <a:rPr lang="en-US" i="1" dirty="0">
                <a:highlight>
                  <a:srgbClr val="FFFF00"/>
                </a:highlight>
              </a:rPr>
              <a:t>dharma-</a:t>
            </a:r>
            <a:r>
              <a:rPr lang="en-US" i="1" dirty="0" err="1">
                <a:highlight>
                  <a:srgbClr val="FFFF00"/>
                </a:highlight>
              </a:rPr>
              <a:t>sammūḍha</a:t>
            </a:r>
            <a:r>
              <a:rPr lang="en-US" i="1" dirty="0">
                <a:highlight>
                  <a:srgbClr val="FFFF00"/>
                </a:highlight>
              </a:rPr>
              <a:t>-</a:t>
            </a:r>
            <a:r>
              <a:rPr lang="en-US" i="1" dirty="0" err="1">
                <a:highlight>
                  <a:srgbClr val="FFFF00"/>
                </a:highlight>
              </a:rPr>
              <a:t>cetāḥ</a:t>
            </a:r>
            <a:br>
              <a:rPr lang="en-US" i="1" dirty="0"/>
            </a:br>
            <a:r>
              <a:rPr lang="en-US" i="1" dirty="0" err="1"/>
              <a:t>yac</a:t>
            </a:r>
            <a:r>
              <a:rPr lang="en-US" i="1" dirty="0"/>
              <a:t> </a:t>
            </a:r>
            <a:r>
              <a:rPr lang="en-US" i="1" dirty="0" err="1"/>
              <a:t>chreyaḥ</a:t>
            </a:r>
            <a:r>
              <a:rPr lang="en-US" i="1" dirty="0"/>
              <a:t> </a:t>
            </a:r>
            <a:r>
              <a:rPr lang="en-US" i="1" dirty="0" err="1"/>
              <a:t>syān</a:t>
            </a:r>
            <a:r>
              <a:rPr lang="en-US" i="1" dirty="0"/>
              <a:t> </a:t>
            </a:r>
            <a:r>
              <a:rPr lang="en-US" i="1" dirty="0" err="1"/>
              <a:t>niścitaṁ</a:t>
            </a:r>
            <a:r>
              <a:rPr lang="en-US" i="1" dirty="0"/>
              <a:t> </a:t>
            </a:r>
            <a:r>
              <a:rPr lang="en-US" i="1" dirty="0" err="1"/>
              <a:t>brūhi</a:t>
            </a:r>
            <a:r>
              <a:rPr lang="en-US" i="1" dirty="0"/>
              <a:t> tan me </a:t>
            </a:r>
            <a:r>
              <a:rPr lang="en-US" i="1" dirty="0" err="1"/>
              <a:t>śiṣyas</a:t>
            </a:r>
            <a:r>
              <a:rPr lang="en-US" i="1" dirty="0"/>
              <a:t> </a:t>
            </a:r>
            <a:r>
              <a:rPr lang="en-US" i="1" dirty="0" err="1"/>
              <a:t>te</a:t>
            </a:r>
            <a:r>
              <a:rPr lang="en-US" i="1" dirty="0"/>
              <a:t> ’</a:t>
            </a:r>
            <a:r>
              <a:rPr lang="en-US" i="1" dirty="0" err="1"/>
              <a:t>haṁ</a:t>
            </a:r>
            <a:r>
              <a:rPr lang="en-US" i="1" dirty="0"/>
              <a:t> </a:t>
            </a:r>
            <a:r>
              <a:rPr lang="en-US" i="1" dirty="0" err="1"/>
              <a:t>śādhi</a:t>
            </a:r>
            <a:r>
              <a:rPr lang="en-US" i="1" dirty="0"/>
              <a:t> </a:t>
            </a:r>
            <a:r>
              <a:rPr lang="en-US" i="1" dirty="0" err="1">
                <a:highlight>
                  <a:srgbClr val="FFFF00"/>
                </a:highlight>
              </a:rPr>
              <a:t>māṁ</a:t>
            </a:r>
            <a:r>
              <a:rPr lang="en-US" i="1" dirty="0">
                <a:highlight>
                  <a:srgbClr val="FFFF00"/>
                </a:highlight>
              </a:rPr>
              <a:t> </a:t>
            </a:r>
            <a:r>
              <a:rPr lang="en-US" i="1" dirty="0" err="1">
                <a:highlight>
                  <a:srgbClr val="FFFF00"/>
                </a:highlight>
              </a:rPr>
              <a:t>tvāṁ</a:t>
            </a:r>
            <a:r>
              <a:rPr lang="en-US" i="1" dirty="0">
                <a:highlight>
                  <a:srgbClr val="FFFF00"/>
                </a:highlight>
              </a:rPr>
              <a:t> </a:t>
            </a:r>
            <a:r>
              <a:rPr lang="en-US" i="1" dirty="0" err="1">
                <a:highlight>
                  <a:srgbClr val="FFFF00"/>
                </a:highlight>
              </a:rPr>
              <a:t>prapannam</a:t>
            </a:r>
            <a:endParaRPr lang="en-US" i="1" dirty="0">
              <a:highlight>
                <a:srgbClr val="FFFF00"/>
              </a:highlight>
            </a:endParaRPr>
          </a:p>
          <a:p>
            <a:r>
              <a:rPr lang="en-US" i="1" dirty="0">
                <a:hlinkClick r:id="rId8"/>
              </a:rPr>
              <a:t>BG 18.66</a:t>
            </a:r>
            <a:r>
              <a:rPr lang="en-US" i="1" dirty="0"/>
              <a:t>: </a:t>
            </a:r>
            <a:r>
              <a:rPr lang="en-US" i="1" dirty="0" err="1"/>
              <a:t>sarva-dharmān</a:t>
            </a:r>
            <a:r>
              <a:rPr lang="en-US" i="1" dirty="0"/>
              <a:t> </a:t>
            </a:r>
            <a:r>
              <a:rPr lang="en-US" i="1" dirty="0" err="1"/>
              <a:t>parityajya</a:t>
            </a:r>
            <a:r>
              <a:rPr lang="en-US" i="1" dirty="0"/>
              <a:t> </a:t>
            </a:r>
            <a:r>
              <a:rPr lang="en-US" i="1" dirty="0" err="1"/>
              <a:t>mām</a:t>
            </a:r>
            <a:r>
              <a:rPr lang="en-US" i="1" dirty="0"/>
              <a:t> </a:t>
            </a:r>
            <a:r>
              <a:rPr lang="en-US" i="1" dirty="0" err="1">
                <a:highlight>
                  <a:srgbClr val="FFFF00"/>
                </a:highlight>
              </a:rPr>
              <a:t>ekaṁ</a:t>
            </a:r>
            <a:r>
              <a:rPr lang="en-US" i="1" dirty="0"/>
              <a:t> </a:t>
            </a:r>
            <a:r>
              <a:rPr lang="en-US" i="1" dirty="0" err="1"/>
              <a:t>śaraṇaṁ</a:t>
            </a:r>
            <a:r>
              <a:rPr lang="en-US" i="1" dirty="0"/>
              <a:t> </a:t>
            </a:r>
            <a:r>
              <a:rPr lang="en-US" i="1" dirty="0" err="1"/>
              <a:t>vraja</a:t>
            </a:r>
            <a:br>
              <a:rPr lang="en-US" i="1" dirty="0"/>
            </a:br>
            <a:r>
              <a:rPr lang="en-US" i="1" dirty="0" err="1"/>
              <a:t>ahaṁ</a:t>
            </a:r>
            <a:r>
              <a:rPr lang="en-US" i="1" dirty="0"/>
              <a:t> </a:t>
            </a:r>
            <a:r>
              <a:rPr lang="en-US" i="1" dirty="0" err="1"/>
              <a:t>tvāṁ</a:t>
            </a:r>
            <a:r>
              <a:rPr lang="en-US" i="1" dirty="0"/>
              <a:t> </a:t>
            </a:r>
            <a:r>
              <a:rPr lang="en-US" i="1" dirty="0" err="1"/>
              <a:t>sarva-pāpebhyo</a:t>
            </a:r>
            <a:r>
              <a:rPr lang="en-US" i="1" dirty="0"/>
              <a:t> </a:t>
            </a:r>
            <a:r>
              <a:rPr lang="en-US" i="1" dirty="0" err="1"/>
              <a:t>mokṣayiṣyāmi</a:t>
            </a:r>
            <a:r>
              <a:rPr lang="en-US" i="1" dirty="0"/>
              <a:t> </a:t>
            </a:r>
            <a:r>
              <a:rPr lang="en-US" i="1" dirty="0" err="1"/>
              <a:t>mā</a:t>
            </a:r>
            <a:r>
              <a:rPr lang="en-US" i="1" dirty="0"/>
              <a:t> </a:t>
            </a:r>
            <a:r>
              <a:rPr lang="en-US" i="1" dirty="0" err="1"/>
              <a:t>śucaḥ</a:t>
            </a:r>
            <a:endParaRPr lang="en-US" i="1" dirty="0"/>
          </a:p>
          <a:p>
            <a:endParaRPr lang="en-US" dirty="0">
              <a:highlight>
                <a:srgbClr val="FFFF00"/>
              </a:highlight>
            </a:endParaRPr>
          </a:p>
        </p:txBody>
      </p:sp>
    </p:spTree>
    <p:extLst>
      <p:ext uri="{BB962C8B-B14F-4D97-AF65-F5344CB8AC3E}">
        <p14:creationId xmlns:p14="http://schemas.microsoft.com/office/powerpoint/2010/main" val="24019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DA00-8A01-F347-9333-0E612D496736}"/>
              </a:ext>
            </a:extLst>
          </p:cNvPr>
          <p:cNvSpPr>
            <a:spLocks noGrp="1"/>
          </p:cNvSpPr>
          <p:nvPr>
            <p:ph type="title"/>
          </p:nvPr>
        </p:nvSpPr>
        <p:spPr/>
        <p:txBody>
          <a:bodyPr/>
          <a:lstStyle/>
          <a:p>
            <a:r>
              <a:rPr lang="en-US" dirty="0"/>
              <a:t>Connecting Verses</a:t>
            </a:r>
          </a:p>
        </p:txBody>
      </p:sp>
      <p:sp>
        <p:nvSpPr>
          <p:cNvPr id="3" name="Content Placeholder 2">
            <a:extLst>
              <a:ext uri="{FF2B5EF4-FFF2-40B4-BE49-F238E27FC236}">
                <a16:creationId xmlns:a16="http://schemas.microsoft.com/office/drawing/2014/main" id="{8E7FE29F-9911-AA4B-A26C-78B79270F931}"/>
              </a:ext>
            </a:extLst>
          </p:cNvPr>
          <p:cNvSpPr>
            <a:spLocks noGrp="1"/>
          </p:cNvSpPr>
          <p:nvPr>
            <p:ph idx="1"/>
          </p:nvPr>
        </p:nvSpPr>
        <p:spPr/>
        <p:txBody>
          <a:bodyPr>
            <a:normAutofit lnSpcReduction="10000"/>
          </a:bodyPr>
          <a:lstStyle/>
          <a:p>
            <a:r>
              <a:rPr lang="en-US" dirty="0">
                <a:hlinkClick r:id="rId2"/>
              </a:rPr>
              <a:t>SB 1.7.6</a:t>
            </a:r>
            <a:r>
              <a:rPr lang="en-US" dirty="0"/>
              <a:t>: </a:t>
            </a:r>
            <a:r>
              <a:rPr lang="en-US" i="1" dirty="0" err="1">
                <a:highlight>
                  <a:srgbClr val="FFFF00"/>
                </a:highlight>
              </a:rPr>
              <a:t>anarthopaśamaṁ</a:t>
            </a:r>
            <a:r>
              <a:rPr lang="en-US" i="1" dirty="0"/>
              <a:t> </a:t>
            </a:r>
            <a:r>
              <a:rPr lang="en-US" i="1" dirty="0" err="1"/>
              <a:t>sākṣād</a:t>
            </a:r>
            <a:r>
              <a:rPr lang="en-US" i="1" dirty="0"/>
              <a:t> bhakti-</a:t>
            </a:r>
            <a:r>
              <a:rPr lang="en-US" i="1" dirty="0" err="1"/>
              <a:t>yogam</a:t>
            </a:r>
            <a:r>
              <a:rPr lang="en-US" i="1" dirty="0"/>
              <a:t> </a:t>
            </a:r>
            <a:r>
              <a:rPr lang="en-US" i="1" dirty="0" err="1"/>
              <a:t>adhokṣaje</a:t>
            </a:r>
            <a:br>
              <a:rPr lang="en-US" i="1" dirty="0"/>
            </a:br>
            <a:r>
              <a:rPr lang="en-US" i="1" dirty="0" err="1">
                <a:highlight>
                  <a:srgbClr val="FFFF00"/>
                </a:highlight>
              </a:rPr>
              <a:t>lokasyājānato</a:t>
            </a:r>
            <a:r>
              <a:rPr lang="en-US" i="1" dirty="0"/>
              <a:t> </a:t>
            </a:r>
            <a:r>
              <a:rPr lang="en-US" i="1" dirty="0" err="1"/>
              <a:t>vidvāṁś</a:t>
            </a:r>
            <a:r>
              <a:rPr lang="en-US" i="1" dirty="0"/>
              <a:t> </a:t>
            </a:r>
            <a:r>
              <a:rPr lang="en-US" i="1" dirty="0" err="1"/>
              <a:t>cakre</a:t>
            </a:r>
            <a:r>
              <a:rPr lang="en-US" i="1" dirty="0"/>
              <a:t> </a:t>
            </a:r>
            <a:r>
              <a:rPr lang="en-US" i="1" dirty="0" err="1"/>
              <a:t>sātvata-saṁhitām</a:t>
            </a:r>
            <a:endParaRPr lang="en-US" i="1" dirty="0"/>
          </a:p>
          <a:p>
            <a:pPr lvl="1"/>
            <a:r>
              <a:rPr lang="en-US" dirty="0"/>
              <a:t>The </a:t>
            </a:r>
            <a:r>
              <a:rPr lang="en-US" dirty="0">
                <a:highlight>
                  <a:srgbClr val="FFFF00"/>
                </a:highlight>
              </a:rPr>
              <a:t>material miseries </a:t>
            </a:r>
            <a:r>
              <a:rPr lang="en-US" dirty="0"/>
              <a:t>of the living entity, which are </a:t>
            </a:r>
            <a:r>
              <a:rPr lang="en-US" dirty="0">
                <a:highlight>
                  <a:srgbClr val="FFFF00"/>
                </a:highlight>
              </a:rPr>
              <a:t>superfluous</a:t>
            </a:r>
            <a:r>
              <a:rPr lang="en-US" dirty="0"/>
              <a:t> to him, can be </a:t>
            </a:r>
            <a:r>
              <a:rPr lang="en-US" dirty="0">
                <a:highlight>
                  <a:srgbClr val="FFFF00"/>
                </a:highlight>
              </a:rPr>
              <a:t>directly mitigated by the linking process of devotional service</a:t>
            </a:r>
            <a:r>
              <a:rPr lang="en-US" dirty="0"/>
              <a:t>. But the </a:t>
            </a:r>
            <a:r>
              <a:rPr lang="en-US" dirty="0">
                <a:highlight>
                  <a:srgbClr val="FFFF00"/>
                </a:highlight>
              </a:rPr>
              <a:t>mass of people do not know this</a:t>
            </a:r>
            <a:r>
              <a:rPr lang="en-US" dirty="0"/>
              <a:t>, and therefore the learned </a:t>
            </a:r>
            <a:r>
              <a:rPr lang="en-US" dirty="0" err="1"/>
              <a:t>Vyāsadeva</a:t>
            </a:r>
            <a:r>
              <a:rPr lang="en-US" dirty="0"/>
              <a:t> compiled this Vedic literature, which is in relation to the Supreme Truth.</a:t>
            </a:r>
            <a:endParaRPr lang="en-US" i="1" dirty="0"/>
          </a:p>
          <a:p>
            <a:r>
              <a:rPr lang="en-US" i="1" dirty="0"/>
              <a:t>SB 1.7.7: </a:t>
            </a:r>
            <a:r>
              <a:rPr lang="en-US" i="1" dirty="0" err="1"/>
              <a:t>yasyāṁ</a:t>
            </a:r>
            <a:r>
              <a:rPr lang="en-US" i="1" dirty="0"/>
              <a:t> </a:t>
            </a:r>
            <a:r>
              <a:rPr lang="en-US" i="1" dirty="0" err="1"/>
              <a:t>vai</a:t>
            </a:r>
            <a:r>
              <a:rPr lang="en-US" i="1" dirty="0"/>
              <a:t> </a:t>
            </a:r>
            <a:r>
              <a:rPr lang="en-US" i="1" dirty="0" err="1"/>
              <a:t>śrūyamāṇāyāṁ</a:t>
            </a:r>
            <a:r>
              <a:rPr lang="en-US" i="1" dirty="0"/>
              <a:t> </a:t>
            </a:r>
            <a:r>
              <a:rPr lang="en-US" i="1" dirty="0" err="1"/>
              <a:t>kṛṣṇe</a:t>
            </a:r>
            <a:r>
              <a:rPr lang="en-US" i="1" dirty="0"/>
              <a:t> </a:t>
            </a:r>
            <a:r>
              <a:rPr lang="en-US" i="1" dirty="0" err="1"/>
              <a:t>parama-pūruṣe</a:t>
            </a:r>
            <a:br>
              <a:rPr lang="en-US" i="1" dirty="0"/>
            </a:br>
            <a:r>
              <a:rPr lang="en-US" i="1" dirty="0" err="1"/>
              <a:t>bhaktir</a:t>
            </a:r>
            <a:r>
              <a:rPr lang="en-US" i="1" dirty="0"/>
              <a:t> </a:t>
            </a:r>
            <a:r>
              <a:rPr lang="en-US" i="1" dirty="0" err="1"/>
              <a:t>utpadyate</a:t>
            </a:r>
            <a:r>
              <a:rPr lang="en-US" i="1" dirty="0"/>
              <a:t> </a:t>
            </a:r>
            <a:r>
              <a:rPr lang="en-US" i="1" dirty="0" err="1"/>
              <a:t>puṁsaḥ</a:t>
            </a:r>
            <a:r>
              <a:rPr lang="en-US" i="1" dirty="0"/>
              <a:t> </a:t>
            </a:r>
            <a:r>
              <a:rPr lang="en-US" i="1" dirty="0" err="1"/>
              <a:t>śoka-moha-bhayāpahā</a:t>
            </a:r>
            <a:endParaRPr lang="en-US" i="1" dirty="0"/>
          </a:p>
          <a:p>
            <a:pPr lvl="1"/>
            <a:r>
              <a:rPr lang="en-US" dirty="0"/>
              <a:t>Simply by giving </a:t>
            </a:r>
            <a:r>
              <a:rPr lang="en-US" dirty="0">
                <a:highlight>
                  <a:srgbClr val="FFFF00"/>
                </a:highlight>
              </a:rPr>
              <a:t>aural reception</a:t>
            </a:r>
            <a:r>
              <a:rPr lang="en-US" dirty="0"/>
              <a:t> to this Vedic literature, the feeling for loving devotional service to Lord </a:t>
            </a:r>
            <a:r>
              <a:rPr lang="en-US" dirty="0" err="1"/>
              <a:t>Kṛṣṇa</a:t>
            </a:r>
            <a:r>
              <a:rPr lang="en-US" dirty="0"/>
              <a:t>, the Supreme Personality of Godhead, sprouts up at once to </a:t>
            </a:r>
            <a:r>
              <a:rPr lang="en-US" dirty="0">
                <a:highlight>
                  <a:srgbClr val="FFFF00"/>
                </a:highlight>
              </a:rPr>
              <a:t>extinguish the fire of lamentation, illusion and fearfulness</a:t>
            </a:r>
            <a:r>
              <a:rPr lang="en-US" dirty="0"/>
              <a:t>.</a:t>
            </a:r>
            <a:br>
              <a:rPr lang="en-US" dirty="0"/>
            </a:br>
            <a:endParaRPr lang="en-US" dirty="0"/>
          </a:p>
          <a:p>
            <a:pPr lvl="1"/>
            <a:endParaRPr lang="en-US" dirty="0"/>
          </a:p>
        </p:txBody>
      </p:sp>
    </p:spTree>
    <p:extLst>
      <p:ext uri="{BB962C8B-B14F-4D97-AF65-F5344CB8AC3E}">
        <p14:creationId xmlns:p14="http://schemas.microsoft.com/office/powerpoint/2010/main" val="17969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0F6F-0931-2D48-8985-305BFEF860C0}"/>
              </a:ext>
            </a:extLst>
          </p:cNvPr>
          <p:cNvSpPr>
            <a:spLocks noGrp="1"/>
          </p:cNvSpPr>
          <p:nvPr>
            <p:ph type="title"/>
          </p:nvPr>
        </p:nvSpPr>
        <p:spPr>
          <a:xfrm>
            <a:off x="4965430" y="629268"/>
            <a:ext cx="6586491" cy="1286160"/>
          </a:xfrm>
        </p:spPr>
        <p:txBody>
          <a:bodyPr anchor="b">
            <a:normAutofit/>
          </a:bodyPr>
          <a:lstStyle/>
          <a:p>
            <a:r>
              <a:rPr lang="en-US" dirty="0"/>
              <a:t>Intelligence – seek refuge </a:t>
            </a:r>
          </a:p>
        </p:txBody>
      </p:sp>
      <p:sp>
        <p:nvSpPr>
          <p:cNvPr id="3" name="Content Placeholder 2">
            <a:extLst>
              <a:ext uri="{FF2B5EF4-FFF2-40B4-BE49-F238E27FC236}">
                <a16:creationId xmlns:a16="http://schemas.microsoft.com/office/drawing/2014/main" id="{5541B1D1-3A0D-224D-8210-4EAE4D8D1AF9}"/>
              </a:ext>
            </a:extLst>
          </p:cNvPr>
          <p:cNvSpPr>
            <a:spLocks noGrp="1"/>
          </p:cNvSpPr>
          <p:nvPr>
            <p:ph idx="1"/>
          </p:nvPr>
        </p:nvSpPr>
        <p:spPr>
          <a:xfrm>
            <a:off x="4965431" y="2438400"/>
            <a:ext cx="6586489" cy="3785419"/>
          </a:xfrm>
        </p:spPr>
        <p:txBody>
          <a:bodyPr>
            <a:normAutofit fontScale="55000" lnSpcReduction="20000"/>
          </a:bodyPr>
          <a:lstStyle/>
          <a:p>
            <a:r>
              <a:rPr lang="en-US" i="1" dirty="0" err="1"/>
              <a:t>yaḥ</a:t>
            </a:r>
            <a:r>
              <a:rPr lang="en-US" i="1" dirty="0"/>
              <a:t> </a:t>
            </a:r>
            <a:r>
              <a:rPr lang="en-US" i="1" dirty="0" err="1"/>
              <a:t>kaścaneśo</a:t>
            </a:r>
            <a:r>
              <a:rPr lang="en-US" i="1" dirty="0"/>
              <a:t> </a:t>
            </a:r>
            <a:r>
              <a:rPr lang="en-US" i="1" dirty="0" err="1"/>
              <a:t>balino</a:t>
            </a:r>
            <a:r>
              <a:rPr lang="en-US" i="1" dirty="0"/>
              <a:t> </a:t>
            </a:r>
            <a:r>
              <a:rPr lang="en-US" i="1" dirty="0">
                <a:highlight>
                  <a:srgbClr val="FFFF00"/>
                </a:highlight>
              </a:rPr>
              <a:t>’</a:t>
            </a:r>
            <a:r>
              <a:rPr lang="en-US" i="1" dirty="0" err="1">
                <a:highlight>
                  <a:srgbClr val="FFFF00"/>
                </a:highlight>
              </a:rPr>
              <a:t>ntakoragāt</a:t>
            </a:r>
            <a:br>
              <a:rPr lang="en-US" i="1" dirty="0"/>
            </a:br>
            <a:r>
              <a:rPr lang="en-US" i="1" dirty="0" err="1">
                <a:highlight>
                  <a:srgbClr val="FFFF00"/>
                </a:highlight>
              </a:rPr>
              <a:t>pracaṇḍa-vegād</a:t>
            </a:r>
            <a:r>
              <a:rPr lang="en-US" i="1" dirty="0"/>
              <a:t> </a:t>
            </a:r>
            <a:r>
              <a:rPr lang="en-US" i="1" dirty="0" err="1">
                <a:highlight>
                  <a:srgbClr val="FFFF00"/>
                </a:highlight>
              </a:rPr>
              <a:t>abhidhāvato</a:t>
            </a:r>
            <a:r>
              <a:rPr lang="en-US" i="1" dirty="0">
                <a:highlight>
                  <a:srgbClr val="FFFF00"/>
                </a:highlight>
              </a:rPr>
              <a:t> </a:t>
            </a:r>
            <a:r>
              <a:rPr lang="en-US" i="1" dirty="0" err="1">
                <a:highlight>
                  <a:srgbClr val="FFFF00"/>
                </a:highlight>
              </a:rPr>
              <a:t>bhṛśam</a:t>
            </a:r>
            <a:br>
              <a:rPr lang="en-US" i="1" dirty="0"/>
            </a:br>
            <a:r>
              <a:rPr lang="en-US" i="1" dirty="0" err="1"/>
              <a:t>bhītaṁ</a:t>
            </a:r>
            <a:r>
              <a:rPr lang="en-US" i="1" dirty="0"/>
              <a:t> </a:t>
            </a:r>
            <a:r>
              <a:rPr lang="en-US" i="1" dirty="0" err="1"/>
              <a:t>prapannaṁ</a:t>
            </a:r>
            <a:r>
              <a:rPr lang="en-US" i="1" dirty="0"/>
              <a:t> </a:t>
            </a:r>
            <a:r>
              <a:rPr lang="en-US" i="1" dirty="0" err="1"/>
              <a:t>paripāti</a:t>
            </a:r>
            <a:r>
              <a:rPr lang="en-US" i="1" dirty="0"/>
              <a:t> yad-</a:t>
            </a:r>
            <a:r>
              <a:rPr lang="en-US" i="1" dirty="0" err="1"/>
              <a:t>bhayān</a:t>
            </a:r>
            <a:br>
              <a:rPr lang="en-US" i="1" dirty="0"/>
            </a:br>
            <a:r>
              <a:rPr lang="en-US" i="1" dirty="0" err="1"/>
              <a:t>mṛtyuḥ</a:t>
            </a:r>
            <a:r>
              <a:rPr lang="en-US" i="1" dirty="0"/>
              <a:t> </a:t>
            </a:r>
            <a:r>
              <a:rPr lang="en-US" i="1" dirty="0" err="1"/>
              <a:t>pradhāvaty</a:t>
            </a:r>
            <a:r>
              <a:rPr lang="en-US" i="1" dirty="0"/>
              <a:t> </a:t>
            </a:r>
            <a:r>
              <a:rPr lang="en-US" i="1" dirty="0" err="1"/>
              <a:t>araṇaṁ</a:t>
            </a:r>
            <a:r>
              <a:rPr lang="en-US" i="1" dirty="0"/>
              <a:t> tam </a:t>
            </a:r>
            <a:r>
              <a:rPr lang="en-US" i="1" dirty="0" err="1"/>
              <a:t>īmahi</a:t>
            </a:r>
            <a:endParaRPr lang="en-US" i="1" dirty="0"/>
          </a:p>
          <a:p>
            <a:r>
              <a:rPr lang="en-US" i="1" dirty="0">
                <a:hlinkClick r:id="rId2"/>
              </a:rPr>
              <a:t>yaḥ</a:t>
            </a:r>
            <a:r>
              <a:rPr lang="en-US" dirty="0"/>
              <a:t> — He who (the Supreme Personality of Godhead); </a:t>
            </a:r>
            <a:r>
              <a:rPr lang="en-US" i="1" dirty="0">
                <a:hlinkClick r:id="rId3"/>
              </a:rPr>
              <a:t>kaścana</a:t>
            </a:r>
            <a:r>
              <a:rPr lang="en-US" dirty="0"/>
              <a:t> — someone; </a:t>
            </a:r>
            <a:r>
              <a:rPr lang="en-US" i="1" dirty="0">
                <a:hlinkClick r:id="rId4"/>
              </a:rPr>
              <a:t>īśaḥ</a:t>
            </a:r>
            <a:r>
              <a:rPr lang="en-US" dirty="0"/>
              <a:t> — the supreme controller; </a:t>
            </a:r>
            <a:r>
              <a:rPr lang="en-US" i="1" dirty="0">
                <a:hlinkClick r:id="rId5"/>
              </a:rPr>
              <a:t>balinaḥ</a:t>
            </a:r>
            <a:r>
              <a:rPr lang="en-US" dirty="0"/>
              <a:t> — very powerful; </a:t>
            </a:r>
            <a:r>
              <a:rPr lang="en-US" i="1" dirty="0" err="1">
                <a:hlinkClick r:id="rId6"/>
              </a:rPr>
              <a:t>antaka</a:t>
            </a:r>
            <a:r>
              <a:rPr lang="en-US" dirty="0" err="1"/>
              <a:t>-</a:t>
            </a:r>
            <a:r>
              <a:rPr lang="en-US" i="1" dirty="0" err="1">
                <a:hlinkClick r:id="rId7"/>
              </a:rPr>
              <a:t>uragāt</a:t>
            </a:r>
            <a:r>
              <a:rPr lang="en-US" dirty="0"/>
              <a:t> — from the great serpent of time, which brings death; </a:t>
            </a:r>
            <a:r>
              <a:rPr lang="en-US" i="1" dirty="0" err="1">
                <a:hlinkClick r:id="rId8"/>
              </a:rPr>
              <a:t>pracaṇḍa</a:t>
            </a:r>
            <a:r>
              <a:rPr lang="en-US" dirty="0" err="1"/>
              <a:t>-</a:t>
            </a:r>
            <a:r>
              <a:rPr lang="en-US" i="1" dirty="0" err="1">
                <a:hlinkClick r:id="rId9"/>
              </a:rPr>
              <a:t>vegāt</a:t>
            </a:r>
            <a:r>
              <a:rPr lang="en-US" dirty="0"/>
              <a:t> — whose force is fearful; </a:t>
            </a:r>
            <a:r>
              <a:rPr lang="en-US" i="1" dirty="0">
                <a:hlinkClick r:id="rId10"/>
              </a:rPr>
              <a:t>abhidhāvataḥ</a:t>
            </a:r>
            <a:r>
              <a:rPr lang="en-US" dirty="0"/>
              <a:t> — who is chasing; </a:t>
            </a:r>
            <a:r>
              <a:rPr lang="en-US" i="1" dirty="0">
                <a:hlinkClick r:id="rId11"/>
              </a:rPr>
              <a:t>bhṛśam</a:t>
            </a:r>
            <a:r>
              <a:rPr lang="en-US" dirty="0"/>
              <a:t> — endlessly (every hour and every minute); </a:t>
            </a:r>
            <a:r>
              <a:rPr lang="en-US" i="1" dirty="0">
                <a:hlinkClick r:id="rId12"/>
              </a:rPr>
              <a:t>bhītam</a:t>
            </a:r>
            <a:r>
              <a:rPr lang="en-US" dirty="0"/>
              <a:t> — one who is afraid of death; </a:t>
            </a:r>
            <a:r>
              <a:rPr lang="en-US" i="1" dirty="0">
                <a:hlinkClick r:id="rId13"/>
              </a:rPr>
              <a:t>prapannam</a:t>
            </a:r>
            <a:r>
              <a:rPr lang="en-US" dirty="0"/>
              <a:t> — who is surrendered (to the Supreme Personality of Godhead); </a:t>
            </a:r>
            <a:r>
              <a:rPr lang="en-US" i="1" dirty="0">
                <a:hlinkClick r:id="rId14"/>
              </a:rPr>
              <a:t>paripāti</a:t>
            </a:r>
            <a:r>
              <a:rPr lang="en-US" dirty="0"/>
              <a:t> — He protects; </a:t>
            </a:r>
            <a:r>
              <a:rPr lang="en-US" i="1" dirty="0" err="1">
                <a:hlinkClick r:id="rId15"/>
              </a:rPr>
              <a:t>yat</a:t>
            </a:r>
            <a:r>
              <a:rPr lang="en-US" dirty="0" err="1"/>
              <a:t>-</a:t>
            </a:r>
            <a:r>
              <a:rPr lang="en-US" i="1" dirty="0" err="1">
                <a:hlinkClick r:id="rId16"/>
              </a:rPr>
              <a:t>bhayāt</a:t>
            </a:r>
            <a:r>
              <a:rPr lang="en-US" dirty="0"/>
              <a:t> — from fear of the Lord; </a:t>
            </a:r>
            <a:r>
              <a:rPr lang="en-US" i="1" dirty="0">
                <a:hlinkClick r:id="rId17"/>
              </a:rPr>
              <a:t>mṛtyuḥ</a:t>
            </a:r>
            <a:r>
              <a:rPr lang="en-US" dirty="0"/>
              <a:t> — death itself; </a:t>
            </a:r>
            <a:r>
              <a:rPr lang="en-US" i="1" dirty="0">
                <a:hlinkClick r:id="rId18"/>
              </a:rPr>
              <a:t>pradhāvati</a:t>
            </a:r>
            <a:r>
              <a:rPr lang="en-US" dirty="0"/>
              <a:t> — runs away; </a:t>
            </a:r>
            <a:r>
              <a:rPr lang="en-US" i="1" dirty="0">
                <a:hlinkClick r:id="rId19"/>
              </a:rPr>
              <a:t>araṇam</a:t>
            </a:r>
            <a:r>
              <a:rPr lang="en-US" dirty="0"/>
              <a:t> — the actual shelter of everyone; </a:t>
            </a:r>
            <a:r>
              <a:rPr lang="en-US" i="1" dirty="0">
                <a:hlinkClick r:id="rId20"/>
              </a:rPr>
              <a:t>tam</a:t>
            </a:r>
            <a:r>
              <a:rPr lang="en-US" dirty="0"/>
              <a:t> — unto Him; </a:t>
            </a:r>
            <a:r>
              <a:rPr lang="en-US" i="1" dirty="0">
                <a:hlinkClick r:id="rId21"/>
              </a:rPr>
              <a:t>īmahi</a:t>
            </a:r>
            <a:r>
              <a:rPr lang="en-US" dirty="0"/>
              <a:t> — I surrender or take shelter.</a:t>
            </a:r>
          </a:p>
          <a:p>
            <a:r>
              <a:rPr lang="en-US" b="1" dirty="0"/>
              <a:t>The Supreme Personality of Godhead is certainly not known to everyone, but He is very powerful and influential. Therefore, although the serpent of eternal time, which is fearful in force, endlessly chases everyone, ready to swallow him, if one who fears this serpent seeks shelter of the Lord, the Lord gives him protection, for even death runs away in fear of the Lord. I therefore surrender unto Him, the great and powerful supreme authority who is the actual shelter of everyone. [SB 8.2.33]</a:t>
            </a:r>
            <a:endParaRPr lang="en-US" sz="2000" dirty="0"/>
          </a:p>
        </p:txBody>
      </p:sp>
      <p:pic>
        <p:nvPicPr>
          <p:cNvPr id="13314" name="Picture 2" descr="Gajendra's Prayers of Surrender | The Hare Krishna Movement">
            <a:extLst>
              <a:ext uri="{FF2B5EF4-FFF2-40B4-BE49-F238E27FC236}">
                <a16:creationId xmlns:a16="http://schemas.microsoft.com/office/drawing/2014/main" id="{7D285039-AA16-6243-9937-64C28BDE7A21}"/>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8553" r="976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290C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72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9681-7505-674B-9366-EADDACB8093D}"/>
              </a:ext>
            </a:extLst>
          </p:cNvPr>
          <p:cNvSpPr>
            <a:spLocks noGrp="1"/>
          </p:cNvSpPr>
          <p:nvPr>
            <p:ph type="title"/>
          </p:nvPr>
        </p:nvSpPr>
        <p:spPr/>
        <p:txBody>
          <a:bodyPr/>
          <a:lstStyle/>
          <a:p>
            <a:r>
              <a:rPr lang="en-US" dirty="0"/>
              <a:t>13.9: Staircase to Lord Krishna (SPG)</a:t>
            </a:r>
          </a:p>
        </p:txBody>
      </p:sp>
      <p:sp>
        <p:nvSpPr>
          <p:cNvPr id="3" name="Content Placeholder 2">
            <a:extLst>
              <a:ext uri="{FF2B5EF4-FFF2-40B4-BE49-F238E27FC236}">
                <a16:creationId xmlns:a16="http://schemas.microsoft.com/office/drawing/2014/main" id="{27AA675C-1FCC-8248-8886-B727D38DFF6A}"/>
              </a:ext>
            </a:extLst>
          </p:cNvPr>
          <p:cNvSpPr>
            <a:spLocks noGrp="1"/>
          </p:cNvSpPr>
          <p:nvPr>
            <p:ph idx="1"/>
          </p:nvPr>
        </p:nvSpPr>
        <p:spPr/>
        <p:txBody>
          <a:bodyPr>
            <a:normAutofit fontScale="70000" lnSpcReduction="20000"/>
          </a:bodyPr>
          <a:lstStyle/>
          <a:p>
            <a:r>
              <a:rPr lang="en-US" b="1" dirty="0">
                <a:highlight>
                  <a:srgbClr val="FFFF00"/>
                </a:highlight>
              </a:rPr>
              <a:t>Humility: </a:t>
            </a:r>
            <a:r>
              <a:rPr lang="en-US" dirty="0">
                <a:highlight>
                  <a:srgbClr val="FFFF00"/>
                </a:highlight>
              </a:rPr>
              <a:t>one should not be anxious to have the satisfaction of being honored by others</a:t>
            </a:r>
            <a:endParaRPr lang="en-US" b="1" dirty="0"/>
          </a:p>
          <a:p>
            <a:pPr lvl="1"/>
            <a:r>
              <a:rPr lang="en-US" b="1" dirty="0" err="1"/>
              <a:t>pridelessness</a:t>
            </a:r>
            <a:r>
              <a:rPr lang="en-US" b="1" dirty="0"/>
              <a:t>; </a:t>
            </a:r>
          </a:p>
          <a:p>
            <a:pPr lvl="2"/>
            <a:r>
              <a:rPr lang="en-US" b="1" dirty="0"/>
              <a:t>Nonviolence: </a:t>
            </a:r>
            <a:r>
              <a:rPr lang="en-US" dirty="0">
                <a:highlight>
                  <a:srgbClr val="FFFF00"/>
                </a:highlight>
              </a:rPr>
              <a:t>not to put others into distress</a:t>
            </a:r>
            <a:endParaRPr lang="en-US" b="1" dirty="0">
              <a:highlight>
                <a:srgbClr val="FFFF00"/>
              </a:highlight>
            </a:endParaRPr>
          </a:p>
          <a:p>
            <a:pPr lvl="3"/>
            <a:r>
              <a:rPr lang="en-US" b="1" dirty="0"/>
              <a:t>Tolerance: </a:t>
            </a:r>
            <a:r>
              <a:rPr lang="en-US" dirty="0">
                <a:highlight>
                  <a:srgbClr val="FFFF00"/>
                </a:highlight>
              </a:rPr>
              <a:t>practiced to bear insult </a:t>
            </a:r>
            <a:r>
              <a:rPr lang="en-US" dirty="0"/>
              <a:t>and dishonor from others. </a:t>
            </a:r>
            <a:r>
              <a:rPr lang="en-US" i="1" dirty="0"/>
              <a:t>Ex. </a:t>
            </a:r>
            <a:r>
              <a:rPr lang="en-US" i="1" dirty="0" err="1"/>
              <a:t>Prahlad</a:t>
            </a:r>
            <a:r>
              <a:rPr lang="en-US" i="1" dirty="0"/>
              <a:t> Maharaj</a:t>
            </a:r>
            <a:endParaRPr lang="en-US" b="1" i="1" dirty="0"/>
          </a:p>
          <a:p>
            <a:pPr lvl="4"/>
            <a:r>
              <a:rPr lang="en-US" b="1" dirty="0"/>
              <a:t>simplicity; </a:t>
            </a:r>
            <a:r>
              <a:rPr lang="en-US" dirty="0"/>
              <a:t>without diplomacy one should be so </a:t>
            </a:r>
            <a:r>
              <a:rPr lang="en-US" dirty="0">
                <a:highlight>
                  <a:srgbClr val="FFFF00"/>
                </a:highlight>
              </a:rPr>
              <a:t>straightforward</a:t>
            </a:r>
            <a:r>
              <a:rPr lang="en-US" dirty="0"/>
              <a:t> that he can disclose the real truth even to an enemy</a:t>
            </a:r>
            <a:endParaRPr lang="en-US" b="1" dirty="0"/>
          </a:p>
          <a:p>
            <a:pPr lvl="5"/>
            <a:r>
              <a:rPr lang="en-US" b="1" dirty="0"/>
              <a:t>approaching a bona fide spiritual master: </a:t>
            </a:r>
            <a:r>
              <a:rPr lang="en-US" dirty="0"/>
              <a:t>with all humility and offer him all services so that he will be pleased</a:t>
            </a:r>
            <a:endParaRPr lang="en-US" b="1" dirty="0"/>
          </a:p>
          <a:p>
            <a:pPr lvl="6"/>
            <a:r>
              <a:rPr lang="en-US" b="1" dirty="0"/>
              <a:t>Cleanliness: </a:t>
            </a:r>
            <a:r>
              <a:rPr lang="en-US" dirty="0">
                <a:highlight>
                  <a:srgbClr val="FFFF00"/>
                </a:highlight>
              </a:rPr>
              <a:t>External</a:t>
            </a:r>
            <a:r>
              <a:rPr lang="en-US" dirty="0"/>
              <a:t> cleanliness like taking a </a:t>
            </a:r>
            <a:r>
              <a:rPr lang="en-US" dirty="0" err="1"/>
              <a:t>bath;</a:t>
            </a:r>
            <a:r>
              <a:rPr lang="en-US" dirty="0" err="1">
                <a:highlight>
                  <a:srgbClr val="FFFF00"/>
                </a:highlight>
              </a:rPr>
              <a:t>internal</a:t>
            </a:r>
            <a:r>
              <a:rPr lang="en-US" dirty="0"/>
              <a:t> cleanliness like always think of </a:t>
            </a:r>
            <a:r>
              <a:rPr lang="en-US" dirty="0" err="1"/>
              <a:t>Kṛṣṇa</a:t>
            </a:r>
            <a:r>
              <a:rPr lang="en-US" dirty="0"/>
              <a:t> and chant</a:t>
            </a:r>
            <a:endParaRPr lang="en-US" b="1" dirty="0"/>
          </a:p>
          <a:p>
            <a:pPr lvl="7"/>
            <a:r>
              <a:rPr lang="en-US" b="1" dirty="0"/>
              <a:t>Steadiness: </a:t>
            </a:r>
            <a:r>
              <a:rPr lang="en-US" dirty="0"/>
              <a:t>very </a:t>
            </a:r>
            <a:r>
              <a:rPr lang="en-US" dirty="0">
                <a:highlight>
                  <a:srgbClr val="FFFF00"/>
                </a:highlight>
              </a:rPr>
              <a:t>determined</a:t>
            </a:r>
            <a:r>
              <a:rPr lang="en-US" dirty="0"/>
              <a:t> to make progress in spiritual life</a:t>
            </a:r>
            <a:endParaRPr lang="en-US" b="1" dirty="0"/>
          </a:p>
          <a:p>
            <a:pPr lvl="8"/>
            <a:r>
              <a:rPr lang="en-US" b="1" dirty="0"/>
              <a:t>self-control: </a:t>
            </a:r>
            <a:r>
              <a:rPr lang="en-US" dirty="0"/>
              <a:t>not accept anything which is detrimental to the path of spiritual progress</a:t>
            </a:r>
            <a:endParaRPr lang="en-US" b="1" dirty="0"/>
          </a:p>
          <a:p>
            <a:pPr lvl="8"/>
            <a:r>
              <a:rPr lang="en-US" b="1" dirty="0"/>
              <a:t>renunciation of the objects of sense gratification; </a:t>
            </a:r>
          </a:p>
          <a:p>
            <a:pPr lvl="8"/>
            <a:r>
              <a:rPr lang="en-US" b="1" dirty="0"/>
              <a:t>absence of false ego; </a:t>
            </a:r>
          </a:p>
          <a:p>
            <a:pPr lvl="8"/>
            <a:r>
              <a:rPr lang="en-US" b="1" dirty="0">
                <a:highlight>
                  <a:srgbClr val="FFFF00"/>
                </a:highlight>
              </a:rPr>
              <a:t>the perception of the evil of birth, death, old age and disease;</a:t>
            </a:r>
            <a:r>
              <a:rPr lang="en-US" b="1" dirty="0"/>
              <a:t> </a:t>
            </a:r>
          </a:p>
          <a:p>
            <a:pPr lvl="8"/>
            <a:r>
              <a:rPr lang="en-US" b="1" dirty="0"/>
              <a:t>detachment; </a:t>
            </a:r>
          </a:p>
          <a:p>
            <a:pPr lvl="8"/>
            <a:r>
              <a:rPr lang="en-US" b="1" dirty="0"/>
              <a:t>freedom from entanglement with children, wife, home and the rest;</a:t>
            </a:r>
          </a:p>
          <a:p>
            <a:pPr lvl="8"/>
            <a:r>
              <a:rPr lang="en-US" b="1" dirty="0"/>
              <a:t>even-mindedness amid pleasant and unpleasant events; </a:t>
            </a:r>
          </a:p>
          <a:p>
            <a:pPr lvl="8"/>
            <a:r>
              <a:rPr lang="en-US" b="1" dirty="0"/>
              <a:t>constant and unalloyed devotion to Me; </a:t>
            </a:r>
          </a:p>
          <a:p>
            <a:pPr lvl="8"/>
            <a:r>
              <a:rPr lang="en-US" b="1" dirty="0"/>
              <a:t>aspiring to live in a solitary place; </a:t>
            </a:r>
          </a:p>
          <a:p>
            <a:pPr lvl="8"/>
            <a:r>
              <a:rPr lang="en-US" b="1" dirty="0"/>
              <a:t>detachment from the general mass of people; </a:t>
            </a:r>
          </a:p>
          <a:p>
            <a:pPr lvl="8"/>
            <a:r>
              <a:rPr lang="en-US" b="1" dirty="0"/>
              <a:t>accepting the importance of self-realization; </a:t>
            </a:r>
          </a:p>
          <a:p>
            <a:pPr lvl="8"/>
            <a:r>
              <a:rPr lang="en-US" b="1" dirty="0"/>
              <a:t>philosophical search for the Absolute Truth</a:t>
            </a:r>
            <a:endParaRPr lang="en-US" dirty="0"/>
          </a:p>
        </p:txBody>
      </p:sp>
    </p:spTree>
    <p:extLst>
      <p:ext uri="{BB962C8B-B14F-4D97-AF65-F5344CB8AC3E}">
        <p14:creationId xmlns:p14="http://schemas.microsoft.com/office/powerpoint/2010/main" val="3096967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9893</TotalTime>
  <Words>2684</Words>
  <Application>Microsoft Macintosh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Balaram</vt:lpstr>
      <vt:lpstr>Calibri</vt:lpstr>
      <vt:lpstr>Calibri Light</vt:lpstr>
      <vt:lpstr>Office Theme</vt:lpstr>
      <vt:lpstr>Solution to ALL our miseries - Lord Krishna the ONLY shelter   SB 1.7.22-25</vt:lpstr>
      <vt:lpstr>SB 1.7.22-26</vt:lpstr>
      <vt:lpstr>अर्जुन उवाच कृष्ण कृष्ण महाबाहो भक्तानामभयङ्कर ।  त्वमेको दह्यमानानामपवर्गोऽसि संसृते: ॥ २२ ॥ arjuna uvāca kṛṣṇa kṛṣṇa mahā-bāho bhaktānām abhayaṅkara  tvam eko dahyamānānām apavargo ’si saṁsṛteḥ </vt:lpstr>
      <vt:lpstr>Reviving our original quality</vt:lpstr>
      <vt:lpstr>Samsara Davanala Lidha Loka</vt:lpstr>
      <vt:lpstr>Connecting Verses</vt:lpstr>
      <vt:lpstr>Connecting Verses</vt:lpstr>
      <vt:lpstr>Intelligence – seek refuge </vt:lpstr>
      <vt:lpstr>13.9: Staircase to Lord Krishna (SPG)</vt:lpstr>
      <vt:lpstr>sakṛd eva prapanno yas tavāsmīti ca yācate abhayaṁ sarvadā tasmai dadāmy etad vrataṁ mama   (Rāmāyaṇa, Yuddha-kāṇḍa 18.33)</vt:lpstr>
      <vt:lpstr>PowerPoint Presentation</vt:lpstr>
      <vt:lpstr>Straight forward gives fearlessness</vt:lpstr>
      <vt:lpstr>Transcendental Journey [25-29]</vt:lpstr>
      <vt:lpstr>Chitā vs Chintā – be fiery with Krishna names</vt:lpstr>
      <vt:lpstr>PowerPoint Presentation</vt:lpstr>
      <vt:lpstr>Propagate - Don’t care for material standards</vt:lpstr>
      <vt:lpstr>PowerPoint Presentation</vt:lpstr>
      <vt:lpstr>Lord is Unlimited  Mighty Hirayakashipu Vanquished</vt:lpstr>
      <vt:lpstr>PowerPoint Presentation</vt:lpstr>
      <vt:lpstr>PowerPoint Presentation</vt:lpstr>
      <vt:lpstr>PowerPoint Presentation</vt:lpstr>
      <vt:lpstr>Powerful Hiranyakashipu vanquished </vt:lpstr>
      <vt:lpstr>Bhaja hu re mana </vt:lpstr>
      <vt:lpstr>Durvasa Curses Krishna and Rukmini Social Distancing!</vt:lpstr>
      <vt:lpstr>Rukmini Temple</vt:lpstr>
      <vt:lpstr>Take Home Points</vt:lpstr>
      <vt:lpstr>हरे कृष्णा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289</cp:revision>
  <dcterms:created xsi:type="dcterms:W3CDTF">2021-02-03T00:09:29Z</dcterms:created>
  <dcterms:modified xsi:type="dcterms:W3CDTF">2021-05-24T18:49:37Z</dcterms:modified>
</cp:coreProperties>
</file>