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4" r:id="rId3"/>
    <p:sldId id="303" r:id="rId4"/>
    <p:sldId id="402" r:id="rId5"/>
    <p:sldId id="403" r:id="rId6"/>
    <p:sldId id="404" r:id="rId7"/>
    <p:sldId id="409" r:id="rId8"/>
    <p:sldId id="410" r:id="rId9"/>
    <p:sldId id="411" r:id="rId10"/>
    <p:sldId id="406" r:id="rId11"/>
    <p:sldId id="407" r:id="rId12"/>
    <p:sldId id="405" r:id="rId13"/>
    <p:sldId id="414" r:id="rId14"/>
    <p:sldId id="310" r:id="rId15"/>
    <p:sldId id="290" r:id="rId16"/>
    <p:sldId id="413" r:id="rId17"/>
    <p:sldId id="415" r:id="rId18"/>
    <p:sldId id="417" r:id="rId19"/>
    <p:sldId id="416" r:id="rId20"/>
    <p:sldId id="4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5"/>
    <p:restoredTop sz="82508"/>
  </p:normalViewPr>
  <p:slideViewPr>
    <p:cSldViewPr snapToGrid="0" snapToObjects="1">
      <p:cViewPr varScale="1">
        <p:scale>
          <a:sx n="137" d="100"/>
          <a:sy n="137" d="100"/>
        </p:scale>
        <p:origin x="12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E8FBC-9090-3E44-A6FB-46AFED156BA8}" type="datetimeFigureOut">
              <a:rPr lang="en-US" smtClean="0"/>
              <a:t>6/2/21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B451B-0887-2E4A-8E50-9E896E728EA0}" type="slidenum">
              <a:rPr lang="en-US" smtClean="0"/>
              <a:t>‹#›</a:t>
            </a:fld>
            <a:endParaRPr lang="en-US"/>
          </a:p>
        </p:txBody>
      </p:sp>
    </p:spTree>
    <p:extLst>
      <p:ext uri="{BB962C8B-B14F-4D97-AF65-F5344CB8AC3E}">
        <p14:creationId xmlns:p14="http://schemas.microsoft.com/office/powerpoint/2010/main" val="31438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 1.2.33 : </a:t>
            </a:r>
            <a:r>
              <a:rPr lang="en-US" sz="1200" b="1"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Supersoul</a:t>
            </a:r>
            <a:r>
              <a:rPr lang="en-US" sz="1200" b="1" i="0" kern="1200" dirty="0">
                <a:solidFill>
                  <a:schemeClr val="tx1"/>
                </a:solidFill>
                <a:effectLst/>
                <a:latin typeface="+mn-lt"/>
                <a:ea typeface="+mn-ea"/>
                <a:cs typeface="+mn-cs"/>
              </a:rPr>
              <a:t> enters into the bodies of the created beings, who are influenced by the modes of material nature, and causes them to enjoy the effects of these by the subtle mind</a:t>
            </a:r>
          </a:p>
          <a:p>
            <a:endParaRPr lang="en-US" dirty="0"/>
          </a:p>
        </p:txBody>
      </p:sp>
      <p:sp>
        <p:nvSpPr>
          <p:cNvPr id="4" name="Slide Number Placeholder 3"/>
          <p:cNvSpPr>
            <a:spLocks noGrp="1"/>
          </p:cNvSpPr>
          <p:nvPr>
            <p:ph type="sldNum" sz="quarter" idx="5"/>
          </p:nvPr>
        </p:nvSpPr>
        <p:spPr/>
        <p:txBody>
          <a:bodyPr/>
          <a:lstStyle/>
          <a:p>
            <a:fld id="{DE4B451B-0887-2E4A-8E50-9E896E728EA0}" type="slidenum">
              <a:rPr lang="en-US" smtClean="0"/>
              <a:t>15</a:t>
            </a:fld>
            <a:endParaRPr lang="en-US"/>
          </a:p>
        </p:txBody>
      </p:sp>
    </p:spTree>
    <p:extLst>
      <p:ext uri="{BB962C8B-B14F-4D97-AF65-F5344CB8AC3E}">
        <p14:creationId xmlns:p14="http://schemas.microsoft.com/office/powerpoint/2010/main" val="407427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C102-8CAE-D94E-9189-EF502ACF2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7AE51-03B9-8049-ABC0-236A04492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D8858-DC82-FD43-BCD8-519E0A6BB67D}"/>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5" name="Footer Placeholder 4">
            <a:extLst>
              <a:ext uri="{FF2B5EF4-FFF2-40B4-BE49-F238E27FC236}">
                <a16:creationId xmlns:a16="http://schemas.microsoft.com/office/drawing/2014/main" id="{26157ED2-2270-414A-AE58-BC9D040DD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D875A-2974-274F-8AA6-94DC153844B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72236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B6E-E6A8-2140-9CC0-FBA8E7684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DD074-DB1D-7B4D-8C03-8DDFA271B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79BAD-1C90-F34A-8865-6F5914C8557F}"/>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5" name="Footer Placeholder 4">
            <a:extLst>
              <a:ext uri="{FF2B5EF4-FFF2-40B4-BE49-F238E27FC236}">
                <a16:creationId xmlns:a16="http://schemas.microsoft.com/office/drawing/2014/main" id="{AED4E7FB-8940-DC4C-94D9-B491D0909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B6AC-C47E-6146-801C-168B96087B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82968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A2364-5065-7C40-B30F-297339D73D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74320-D8B2-F14D-8645-C3E53A18E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172CA-95EA-294A-A64D-89F10D5C71EF}"/>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5" name="Footer Placeholder 4">
            <a:extLst>
              <a:ext uri="{FF2B5EF4-FFF2-40B4-BE49-F238E27FC236}">
                <a16:creationId xmlns:a16="http://schemas.microsoft.com/office/drawing/2014/main" id="{0EE8A6A2-679B-C04F-9654-3098F33FC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68A3E-1B80-2843-8F78-808ECBE6B8EE}"/>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72381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F54F-21E1-DF4E-98C7-68F438BD8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BDC6D-2518-444B-9F6B-38EB59594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DA098-829C-1D45-BB3E-810054DE3180}"/>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5" name="Footer Placeholder 4">
            <a:extLst>
              <a:ext uri="{FF2B5EF4-FFF2-40B4-BE49-F238E27FC236}">
                <a16:creationId xmlns:a16="http://schemas.microsoft.com/office/drawing/2014/main" id="{F8E91B6E-C4A0-464E-A8D0-1150B4DBD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715C-2FD4-254A-85FA-643A4DBCD759}"/>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6772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B4F2-F4A6-D64F-A7AB-83074C474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B83C0E-4581-CA4E-8E6C-6279EC4A3D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590AF-6EB6-7B49-B7EF-9E59A916FA54}"/>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5" name="Footer Placeholder 4">
            <a:extLst>
              <a:ext uri="{FF2B5EF4-FFF2-40B4-BE49-F238E27FC236}">
                <a16:creationId xmlns:a16="http://schemas.microsoft.com/office/drawing/2014/main" id="{8B6F4E4D-EC9F-7D42-A115-787076DD1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33406-16B2-4B48-9B54-1DFE0D18C97D}"/>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491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F59-2C26-594D-A1AD-0B12CBBF5C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193E7-08E2-5441-861B-8A084F687D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B199B-F78C-2D4D-B1E5-697E4D439C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56036-A8A4-5E44-BB01-0B6BE3CC4B22}"/>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6" name="Footer Placeholder 5">
            <a:extLst>
              <a:ext uri="{FF2B5EF4-FFF2-40B4-BE49-F238E27FC236}">
                <a16:creationId xmlns:a16="http://schemas.microsoft.com/office/drawing/2014/main" id="{12659AE6-0989-1D4B-85F8-99EC4D2BD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DDBEA-B093-6842-991A-D86430A163E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31318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D9A-2C14-CD48-AA8E-AEDDA4C7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F3CCE4-4BBD-A04E-90E9-FD50FBCB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CB081-5675-A043-B62D-57A979201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98AB7-6BE7-1C43-90A8-1EE2FB6D6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E6500-E4AB-D641-9640-B5C37B50A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1E7FD-CF9A-4447-921F-2AB7242DC288}"/>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8" name="Footer Placeholder 7">
            <a:extLst>
              <a:ext uri="{FF2B5EF4-FFF2-40B4-BE49-F238E27FC236}">
                <a16:creationId xmlns:a16="http://schemas.microsoft.com/office/drawing/2014/main" id="{CBE265BE-0F85-BC48-B468-23B0256D2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DEBA3-FC2A-3646-A7BF-66B7E5E2E5AC}"/>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41345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85AB-8229-9C48-8718-57FF11BC20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54899-9384-704D-BDD1-790F2FBE145A}"/>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4" name="Footer Placeholder 3">
            <a:extLst>
              <a:ext uri="{FF2B5EF4-FFF2-40B4-BE49-F238E27FC236}">
                <a16:creationId xmlns:a16="http://schemas.microsoft.com/office/drawing/2014/main" id="{92AC35A1-4612-384D-986C-AE71AA30B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A9F8C-6FEB-3E40-AD31-3DB1BF7A5645}"/>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05064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B1627-FDFA-9E48-B3EF-88F881F9F1FA}"/>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3" name="Footer Placeholder 2">
            <a:extLst>
              <a:ext uri="{FF2B5EF4-FFF2-40B4-BE49-F238E27FC236}">
                <a16:creationId xmlns:a16="http://schemas.microsoft.com/office/drawing/2014/main" id="{E6EE5EA0-86FF-6D42-821D-E8FCE1A6B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69B5A7-02CB-4641-96D0-447192A629BF}"/>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396575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9AB7-84BC-9848-A46B-159C3D215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93486-4270-F349-B271-12AB953B3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3B2775-6ADE-9C43-98A2-01C65A1F8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9372E-A5FC-734C-BCA1-87CE600F7344}"/>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6" name="Footer Placeholder 5">
            <a:extLst>
              <a:ext uri="{FF2B5EF4-FFF2-40B4-BE49-F238E27FC236}">
                <a16:creationId xmlns:a16="http://schemas.microsoft.com/office/drawing/2014/main" id="{DCBCE260-D36D-9A4E-99F3-30E70D8D9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11DDF-EFC0-6B49-8406-20EC55306288}"/>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8167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328F-7D44-3F48-B6AD-DFD73F21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A6645A-56FB-A94B-965E-7BB022A46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CA1A9-0DC6-644E-9FD0-F810471A3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03876-4BDE-B745-B8EA-8914CC3583FA}"/>
              </a:ext>
            </a:extLst>
          </p:cNvPr>
          <p:cNvSpPr>
            <a:spLocks noGrp="1"/>
          </p:cNvSpPr>
          <p:nvPr>
            <p:ph type="dt" sz="half" idx="10"/>
          </p:nvPr>
        </p:nvSpPr>
        <p:spPr/>
        <p:txBody>
          <a:bodyPr/>
          <a:lstStyle/>
          <a:p>
            <a:fld id="{452613F9-5559-4E45-B0D5-40A192769A77}" type="datetimeFigureOut">
              <a:rPr lang="en-US" smtClean="0"/>
              <a:t>6/2/21</a:t>
            </a:fld>
            <a:endParaRPr lang="en-US"/>
          </a:p>
        </p:txBody>
      </p:sp>
      <p:sp>
        <p:nvSpPr>
          <p:cNvPr id="6" name="Footer Placeholder 5">
            <a:extLst>
              <a:ext uri="{FF2B5EF4-FFF2-40B4-BE49-F238E27FC236}">
                <a16:creationId xmlns:a16="http://schemas.microsoft.com/office/drawing/2014/main" id="{255EB9B8-D9E2-5D43-9EB8-43B126DCA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A2045-184A-2347-BC56-0C7EC3CE07FB}"/>
              </a:ext>
            </a:extLst>
          </p:cNvPr>
          <p:cNvSpPr>
            <a:spLocks noGrp="1"/>
          </p:cNvSpPr>
          <p:nvPr>
            <p:ph type="sldNum" sz="quarter" idx="12"/>
          </p:nvPr>
        </p:nvSpPr>
        <p:spPr/>
        <p:txBody>
          <a:bodyPr/>
          <a:lstStyle/>
          <a:p>
            <a:fld id="{C0BBD6AE-91C4-FD40-893E-D04ED85CC1BE}" type="slidenum">
              <a:rPr lang="en-US" smtClean="0"/>
              <a:t>‹#›</a:t>
            </a:fld>
            <a:endParaRPr lang="en-US"/>
          </a:p>
        </p:txBody>
      </p:sp>
    </p:spTree>
    <p:extLst>
      <p:ext uri="{BB962C8B-B14F-4D97-AF65-F5344CB8AC3E}">
        <p14:creationId xmlns:p14="http://schemas.microsoft.com/office/powerpoint/2010/main" val="21082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C7B1-57DA-6540-B1E6-CB13896B9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C2ED6-538A-3642-B51A-06ABEABC5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AC4C6-134B-0345-A347-0E38A4C92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613F9-5559-4E45-B0D5-40A192769A77}" type="datetimeFigureOut">
              <a:rPr lang="en-US" smtClean="0"/>
              <a:t>6/2/21</a:t>
            </a:fld>
            <a:endParaRPr lang="en-US"/>
          </a:p>
        </p:txBody>
      </p:sp>
      <p:sp>
        <p:nvSpPr>
          <p:cNvPr id="5" name="Footer Placeholder 4">
            <a:extLst>
              <a:ext uri="{FF2B5EF4-FFF2-40B4-BE49-F238E27FC236}">
                <a16:creationId xmlns:a16="http://schemas.microsoft.com/office/drawing/2014/main" id="{3D4AC87B-7EFA-B144-9438-9DD8572D1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FD83C-D180-3545-A20D-1C4629A88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D6AE-91C4-FD40-893E-D04ED85CC1BE}" type="slidenum">
              <a:rPr lang="en-US" smtClean="0"/>
              <a:t>‹#›</a:t>
            </a:fld>
            <a:endParaRPr lang="en-US"/>
          </a:p>
        </p:txBody>
      </p:sp>
    </p:spTree>
    <p:extLst>
      <p:ext uri="{BB962C8B-B14F-4D97-AF65-F5344CB8AC3E}">
        <p14:creationId xmlns:p14="http://schemas.microsoft.com/office/powerpoint/2010/main" val="3346828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vedabase.io/en/library/sb/11/25/advanced-vie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vedabase.io/en/search/synonyms/?original=sevate" TargetMode="External"/><Relationship Id="rId13" Type="http://schemas.openxmlformats.org/officeDocument/2006/relationships/hyperlink" Target="https://vedabase.io/en/search/synonyms/?original=brahma" TargetMode="External"/><Relationship Id="rId3" Type="http://schemas.openxmlformats.org/officeDocument/2006/relationships/hyperlink" Target="https://vedabase.io/en/search/synonyms/?original=ca" TargetMode="External"/><Relationship Id="rId7" Type="http://schemas.openxmlformats.org/officeDocument/2006/relationships/hyperlink" Target="https://vedabase.io/en/search/synonyms/?original=yogena" TargetMode="External"/><Relationship Id="rId12" Type="http://schemas.openxmlformats.org/officeDocument/2006/relationships/hyperlink" Target="https://vedabase.io/en/search/synonyms/?original=et%C4%81n" TargetMode="External"/><Relationship Id="rId2" Type="http://schemas.openxmlformats.org/officeDocument/2006/relationships/hyperlink" Target="https://vedabase.io/en/search/synonyms/?original=m%C4%81m"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bhakti" TargetMode="External"/><Relationship Id="rId11" Type="http://schemas.openxmlformats.org/officeDocument/2006/relationships/hyperlink" Target="https://vedabase.io/en/search/synonyms/?original=samat%C4%ABtya" TargetMode="External"/><Relationship Id="rId5" Type="http://schemas.openxmlformats.org/officeDocument/2006/relationships/hyperlink" Target="https://vedabase.io/en/search/synonyms/?original=avyabhic%C4%81re%E1%B9%87a" TargetMode="External"/><Relationship Id="rId15" Type="http://schemas.openxmlformats.org/officeDocument/2006/relationships/hyperlink" Target="https://vedabase.io/en/search/synonyms/?original=kalpate" TargetMode="External"/><Relationship Id="rId10" Type="http://schemas.openxmlformats.org/officeDocument/2006/relationships/hyperlink" Target="https://vedabase.io/en/search/synonyms/?original=gu%E1%B9%87%C4%81n" TargetMode="External"/><Relationship Id="rId4" Type="http://schemas.openxmlformats.org/officeDocument/2006/relationships/hyperlink" Target="https://vedabase.io/en/search/synonyms/?original=ya%E1%B8%A5" TargetMode="External"/><Relationship Id="rId9" Type="http://schemas.openxmlformats.org/officeDocument/2006/relationships/hyperlink" Target="https://vedabase.io/en/search/synonyms/?original=sa%E1%B8%A5" TargetMode="External"/><Relationship Id="rId14" Type="http://schemas.openxmlformats.org/officeDocument/2006/relationships/hyperlink" Target="https://vedabase.io/en/search/synonyms/?original=bh%C5%ABy%C4%81y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vedabase.io/en/search/synonyms/?original=ca" TargetMode="External"/><Relationship Id="rId3" Type="http://schemas.openxmlformats.org/officeDocument/2006/relationships/hyperlink" Target="https://vedabase.io/en/search/synonyms/?original=hi" TargetMode="External"/><Relationship Id="rId7" Type="http://schemas.openxmlformats.org/officeDocument/2006/relationships/hyperlink" Target="https://vedabase.io/en/search/synonyms/?original=avyayasya" TargetMode="External"/><Relationship Id="rId12" Type="http://schemas.openxmlformats.org/officeDocument/2006/relationships/hyperlink" Target="https://vedabase.io/en/search/synonyms/?original=aik%C4%81ntikasya" TargetMode="External"/><Relationship Id="rId2" Type="http://schemas.openxmlformats.org/officeDocument/2006/relationships/hyperlink" Target="https://vedabase.io/en/search/synonyms/?original=brahma%E1%B9%87a%E1%B8%A5" TargetMode="External"/><Relationship Id="rId1" Type="http://schemas.openxmlformats.org/officeDocument/2006/relationships/slideLayout" Target="../slideLayouts/slideLayout2.xml"/><Relationship Id="rId6" Type="http://schemas.openxmlformats.org/officeDocument/2006/relationships/hyperlink" Target="https://vedabase.io/en/search/synonyms/?original=am%E1%B9%9Btasya" TargetMode="External"/><Relationship Id="rId11" Type="http://schemas.openxmlformats.org/officeDocument/2006/relationships/hyperlink" Target="https://vedabase.io/en/search/synonyms/?original=sukhasya" TargetMode="External"/><Relationship Id="rId5" Type="http://schemas.openxmlformats.org/officeDocument/2006/relationships/hyperlink" Target="https://vedabase.io/en/search/synonyms/?original=aham" TargetMode="External"/><Relationship Id="rId10" Type="http://schemas.openxmlformats.org/officeDocument/2006/relationships/hyperlink" Target="https://vedabase.io/en/search/synonyms/?original=dharmasya" TargetMode="External"/><Relationship Id="rId4" Type="http://schemas.openxmlformats.org/officeDocument/2006/relationships/hyperlink" Target="https://vedabase.io/en/search/synonyms/?original=prati%E1%B9%A3%E1%B9%ADh%C4%81" TargetMode="External"/><Relationship Id="rId9" Type="http://schemas.openxmlformats.org/officeDocument/2006/relationships/hyperlink" Target="https://vedabase.io/en/search/synonyms/?original=%C5%9B%C4%81%C5%9Bvatasy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198">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hino smin yatha dehe kaumaram yauvanam jara (Bg 2.13) 1966.03.11 NY by  Vaishnava Das Nrs on SoundCloud - Hear the world's sounds">
            <a:extLst>
              <a:ext uri="{FF2B5EF4-FFF2-40B4-BE49-F238E27FC236}">
                <a16:creationId xmlns:a16="http://schemas.microsoft.com/office/drawing/2014/main" id="{D46290D9-0127-D544-86B9-BE9E589390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6" r="9556"/>
          <a:stretch/>
        </p:blipFill>
        <p:spPr bwMode="auto">
          <a:xfrm>
            <a:off x="-1" y="10"/>
            <a:ext cx="6096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Digest 00013C: Should We Study or Not Study the Vedas? | Questions and  Answers with Romapada Swami">
            <a:extLst>
              <a:ext uri="{FF2B5EF4-FFF2-40B4-BE49-F238E27FC236}">
                <a16:creationId xmlns:a16="http://schemas.microsoft.com/office/drawing/2014/main" id="{AF6EC39E-FFA5-2D4F-AF57-E50B78858A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20"/>
          <a:stretch/>
        </p:blipFill>
        <p:spPr bwMode="auto">
          <a:xfrm>
            <a:off x="6094476" y="10"/>
            <a:ext cx="6094477" cy="6857990"/>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D4CF5-FF35-3140-88C1-B1883DDBCAB1}"/>
              </a:ext>
            </a:extLst>
          </p:cNvPr>
          <p:cNvSpPr>
            <a:spLocks noGrp="1"/>
          </p:cNvSpPr>
          <p:nvPr>
            <p:ph type="ctrTitle"/>
          </p:nvPr>
        </p:nvSpPr>
        <p:spPr>
          <a:xfrm>
            <a:off x="214604" y="4273419"/>
            <a:ext cx="11747241" cy="1258701"/>
          </a:xfrm>
        </p:spPr>
        <p:txBody>
          <a:bodyPr>
            <a:normAutofit fontScale="90000"/>
          </a:bodyPr>
          <a:lstStyle/>
          <a:p>
            <a:pPr algn="l"/>
            <a:br>
              <a:rPr lang="en-US" sz="4500" b="1" dirty="0">
                <a:solidFill>
                  <a:schemeClr val="bg1"/>
                </a:solidFill>
              </a:rPr>
            </a:br>
            <a:r>
              <a:rPr lang="en-US" sz="4500" b="1" dirty="0">
                <a:solidFill>
                  <a:schemeClr val="bg1"/>
                </a:solidFill>
              </a:rPr>
              <a:t>How to transcend the modes of nature</a:t>
            </a:r>
            <a:endParaRPr lang="en-US" sz="4500" dirty="0">
              <a:solidFill>
                <a:schemeClr val="bg1"/>
              </a:solidFill>
            </a:endParaRPr>
          </a:p>
        </p:txBody>
      </p:sp>
      <p:sp>
        <p:nvSpPr>
          <p:cNvPr id="203" name="Rectangle: Rounded Corners 20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 name="Subtitle 2">
            <a:extLst>
              <a:ext uri="{FF2B5EF4-FFF2-40B4-BE49-F238E27FC236}">
                <a16:creationId xmlns:a16="http://schemas.microsoft.com/office/drawing/2014/main" id="{87CB3B66-81D9-EB4D-9751-431488BE074A}"/>
              </a:ext>
            </a:extLst>
          </p:cNvPr>
          <p:cNvSpPr>
            <a:spLocks noGrp="1"/>
          </p:cNvSpPr>
          <p:nvPr>
            <p:ph type="subTitle" idx="1"/>
          </p:nvPr>
        </p:nvSpPr>
        <p:spPr>
          <a:xfrm>
            <a:off x="404552" y="5624945"/>
            <a:ext cx="9079992" cy="592975"/>
          </a:xfrm>
        </p:spPr>
        <p:txBody>
          <a:bodyPr anchor="ctr">
            <a:normAutofit/>
          </a:bodyPr>
          <a:lstStyle/>
          <a:p>
            <a:pPr algn="l"/>
            <a:r>
              <a:rPr lang="en-US" sz="2800" dirty="0">
                <a:solidFill>
                  <a:schemeClr val="bg1"/>
                </a:solidFill>
              </a:rPr>
              <a:t>Transcending Material Nature via devotional service.</a:t>
            </a:r>
          </a:p>
          <a:p>
            <a:pPr algn="l"/>
            <a:endParaRPr lang="en-US" sz="2800" dirty="0">
              <a:solidFill>
                <a:schemeClr val="bg1"/>
              </a:solidFill>
            </a:endParaRPr>
          </a:p>
        </p:txBody>
      </p:sp>
    </p:spTree>
    <p:extLst>
      <p:ext uri="{BB962C8B-B14F-4D97-AF65-F5344CB8AC3E}">
        <p14:creationId xmlns:p14="http://schemas.microsoft.com/office/powerpoint/2010/main" val="32272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B082-C217-4248-A331-C18116A8E4D6}"/>
              </a:ext>
            </a:extLst>
          </p:cNvPr>
          <p:cNvSpPr>
            <a:spLocks noGrp="1"/>
          </p:cNvSpPr>
          <p:nvPr>
            <p:ph type="title"/>
          </p:nvPr>
        </p:nvSpPr>
        <p:spPr>
          <a:xfrm>
            <a:off x="838200" y="365125"/>
            <a:ext cx="10515600" cy="1325563"/>
          </a:xfrm>
        </p:spPr>
        <p:txBody>
          <a:bodyPr>
            <a:normAutofit/>
          </a:bodyPr>
          <a:lstStyle/>
          <a:p>
            <a:r>
              <a:rPr lang="en-US" sz="2600"/>
              <a:t>SP Lecture on BG 7.13</a:t>
            </a:r>
            <a:br>
              <a:rPr lang="en-US" sz="2600"/>
            </a:br>
            <a:r>
              <a:rPr lang="en-US" sz="2600" i="1"/>
              <a:t>tribhir guṇa-mayair bhāvair ebhiḥ sarvam idaṁ jagat</a:t>
            </a:r>
            <a:br>
              <a:rPr lang="en-US" sz="2600" i="1"/>
            </a:br>
            <a:r>
              <a:rPr lang="en-US" sz="2600" i="1"/>
              <a:t>mohitaṁ nābhijānāti mām ebhyaḥ param avyayam</a:t>
            </a:r>
            <a:endParaRPr lang="en-US" sz="2600"/>
          </a:p>
        </p:txBody>
      </p:sp>
      <p:pic>
        <p:nvPicPr>
          <p:cNvPr id="1026" name="Picture 2" descr="Srila Prabhupada – FounderAcharya.com">
            <a:extLst>
              <a:ext uri="{FF2B5EF4-FFF2-40B4-BE49-F238E27FC236}">
                <a16:creationId xmlns:a16="http://schemas.microsoft.com/office/drawing/2014/main" id="{AD717DAE-CD0A-E542-A303-CF5805D75E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617"/>
          <a:stretch/>
        </p:blipFill>
        <p:spPr bwMode="auto">
          <a:xfrm>
            <a:off x="799188" y="1904281"/>
            <a:ext cx="3374810" cy="42726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7E9A549-64DB-F14F-89FE-0FF5CED82C55}"/>
              </a:ext>
            </a:extLst>
          </p:cNvPr>
          <p:cNvSpPr>
            <a:spLocks noGrp="1"/>
          </p:cNvSpPr>
          <p:nvPr>
            <p:ph idx="1"/>
          </p:nvPr>
        </p:nvSpPr>
        <p:spPr>
          <a:xfrm>
            <a:off x="4636008" y="1825625"/>
            <a:ext cx="6717792" cy="4351338"/>
          </a:xfrm>
        </p:spPr>
        <p:txBody>
          <a:bodyPr>
            <a:normAutofit/>
          </a:bodyPr>
          <a:lstStyle/>
          <a:p>
            <a:r>
              <a:rPr lang="en-US" sz="1500"/>
              <a:t>One who can see the root cause – is Krishna Consciousness </a:t>
            </a:r>
          </a:p>
          <a:p>
            <a:pPr lvl="1"/>
            <a:r>
              <a:rPr lang="en-US" sz="1500"/>
              <a:t>When you see cloth what do you see</a:t>
            </a:r>
          </a:p>
          <a:p>
            <a:r>
              <a:rPr lang="en-US" sz="1500"/>
              <a:t>Story: Narada meets Cobbler and Brahman where are you going?</a:t>
            </a:r>
          </a:p>
          <a:p>
            <a:pPr lvl="1"/>
            <a:r>
              <a:rPr lang="en-US" sz="1500"/>
              <a:t>Krishna: Brahman – will take time, Cobbler – in this life </a:t>
            </a:r>
          </a:p>
          <a:p>
            <a:pPr lvl="1"/>
            <a:r>
              <a:rPr lang="en-US" sz="1500"/>
              <a:t>Krishna: Tell them – was putting elephant thru the eye of the needle</a:t>
            </a:r>
          </a:p>
          <a:p>
            <a:pPr lvl="1"/>
            <a:r>
              <a:rPr lang="en-US" sz="1500"/>
              <a:t>Responses – Brahman did not believe, Cobbler cried with wonder </a:t>
            </a:r>
          </a:p>
          <a:p>
            <a:pPr lvl="1"/>
            <a:r>
              <a:rPr lang="en-US" sz="1500"/>
              <a:t>Cobbler – I can see that a fruit a banyan tree has seeds and even one seed can put a big tree</a:t>
            </a:r>
          </a:p>
          <a:p>
            <a:pPr lvl="1"/>
            <a:r>
              <a:rPr lang="en-US" sz="1500"/>
              <a:t>This is inconceivable energy of Krishna – Lord is Not like us humans.</a:t>
            </a:r>
          </a:p>
          <a:p>
            <a:r>
              <a:rPr lang="en-US" sz="1500"/>
              <a:t>We don’t have eyes to see soul what to speak of Krishna (BG 2.13)</a:t>
            </a:r>
          </a:p>
          <a:p>
            <a:pPr lvl="1"/>
            <a:r>
              <a:rPr lang="en-US" sz="1500"/>
              <a:t>We cannot see soul with </a:t>
            </a:r>
            <a:r>
              <a:rPr lang="en-US" sz="1500" i="1"/>
              <a:t>charma chakshu</a:t>
            </a:r>
          </a:p>
          <a:p>
            <a:r>
              <a:rPr lang="en-US" sz="1500"/>
              <a:t>Krishna is the cause of everything – 5 gross + 3 subtle (BG 7.4)</a:t>
            </a:r>
          </a:p>
          <a:p>
            <a:r>
              <a:rPr lang="en-US" sz="1500"/>
              <a:t>We cannot see God with these eyes – that’s why mercifully appears as </a:t>
            </a:r>
            <a:r>
              <a:rPr lang="en-US" sz="1500" i="1"/>
              <a:t>arca</a:t>
            </a:r>
          </a:p>
          <a:p>
            <a:r>
              <a:rPr lang="en-US" sz="1500"/>
              <a:t>We can see Krishna – with eyes anointed with love  (BS – </a:t>
            </a:r>
            <a:r>
              <a:rPr lang="en-US" sz="1500" i="1"/>
              <a:t>Premanjana</a:t>
            </a:r>
            <a:r>
              <a:rPr lang="en-US" sz="1500"/>
              <a:t>)</a:t>
            </a:r>
          </a:p>
          <a:p>
            <a:pPr marL="457200" lvl="1" indent="0">
              <a:buNone/>
            </a:pPr>
            <a:endParaRPr lang="en-US" sz="1500"/>
          </a:p>
        </p:txBody>
      </p:sp>
    </p:spTree>
    <p:extLst>
      <p:ext uri="{BB962C8B-B14F-4D97-AF65-F5344CB8AC3E}">
        <p14:creationId xmlns:p14="http://schemas.microsoft.com/office/powerpoint/2010/main" val="338602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610F-5206-B242-8EFA-0AE7073B63F0}"/>
              </a:ext>
            </a:extLst>
          </p:cNvPr>
          <p:cNvSpPr>
            <a:spLocks noGrp="1"/>
          </p:cNvSpPr>
          <p:nvPr>
            <p:ph type="title"/>
          </p:nvPr>
        </p:nvSpPr>
        <p:spPr>
          <a:xfrm>
            <a:off x="838200" y="365125"/>
            <a:ext cx="10515600" cy="1325563"/>
          </a:xfrm>
        </p:spPr>
        <p:txBody>
          <a:bodyPr>
            <a:normAutofit/>
          </a:bodyPr>
          <a:lstStyle/>
          <a:p>
            <a:r>
              <a:rPr lang="en-US" sz="4800"/>
              <a:t>How to see Lord?</a:t>
            </a:r>
          </a:p>
        </p:txBody>
      </p:sp>
      <p:pic>
        <p:nvPicPr>
          <p:cNvPr id="2050" name="Picture 2" descr="Srila Prabhupada – FounderAcharya.com">
            <a:extLst>
              <a:ext uri="{FF2B5EF4-FFF2-40B4-BE49-F238E27FC236}">
                <a16:creationId xmlns:a16="http://schemas.microsoft.com/office/drawing/2014/main" id="{F2A3A46A-C23B-8A48-A0DD-BFAEB9F529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617"/>
          <a:stretch/>
        </p:blipFill>
        <p:spPr bwMode="auto">
          <a:xfrm>
            <a:off x="799188" y="1904281"/>
            <a:ext cx="3374810" cy="42726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4F6E55F-853C-B546-B768-B0DDEF65D8A8}"/>
              </a:ext>
            </a:extLst>
          </p:cNvPr>
          <p:cNvSpPr>
            <a:spLocks noGrp="1"/>
          </p:cNvSpPr>
          <p:nvPr>
            <p:ph idx="1"/>
          </p:nvPr>
        </p:nvSpPr>
        <p:spPr>
          <a:xfrm>
            <a:off x="4636008" y="1825625"/>
            <a:ext cx="6717792" cy="4351338"/>
          </a:xfrm>
        </p:spPr>
        <p:txBody>
          <a:bodyPr>
            <a:normAutofit/>
          </a:bodyPr>
          <a:lstStyle/>
          <a:p>
            <a:r>
              <a:rPr lang="en-US" sz="1300"/>
              <a:t>Bhagavan has inconceivable energy : Story - Frog in the well</a:t>
            </a:r>
          </a:p>
          <a:p>
            <a:pPr lvl="1"/>
            <a:r>
              <a:rPr lang="en-US" sz="1300"/>
              <a:t>See a small ant moving </a:t>
            </a:r>
          </a:p>
          <a:p>
            <a:pPr lvl="1"/>
            <a:r>
              <a:rPr lang="en-US" sz="1300"/>
              <a:t>We are so proud to make a airplane </a:t>
            </a:r>
          </a:p>
          <a:p>
            <a:pPr lvl="1"/>
            <a:r>
              <a:rPr lang="en-US" sz="1300"/>
              <a:t>Try to find the inconceivable energy of Krishna </a:t>
            </a:r>
          </a:p>
          <a:p>
            <a:pPr lvl="1"/>
            <a:r>
              <a:rPr lang="en-US" sz="1300"/>
              <a:t>In ignorance we think God is without any form.</a:t>
            </a:r>
          </a:p>
          <a:p>
            <a:pPr lvl="1"/>
            <a:r>
              <a:rPr lang="en-US" sz="1300"/>
              <a:t>Millions of Universe is in Lord’s belly  --- Yashoda sees millions of universes in Kanha’s mouth. (BS )</a:t>
            </a:r>
          </a:p>
          <a:p>
            <a:pPr lvl="1"/>
            <a:r>
              <a:rPr lang="en-US" sz="1300">
                <a:highlight>
                  <a:srgbClr val="FFFF00"/>
                </a:highlight>
              </a:rPr>
              <a:t>Chaitanya Mahaprabhuji fell down unconscious after seeing Lord Jagannatha </a:t>
            </a:r>
          </a:p>
          <a:p>
            <a:pPr lvl="1"/>
            <a:r>
              <a:rPr lang="en-US" sz="1300">
                <a:highlight>
                  <a:srgbClr val="FFFF00"/>
                </a:highlight>
              </a:rPr>
              <a:t>Cloud cannot cover the Sun</a:t>
            </a:r>
            <a:r>
              <a:rPr lang="en-US" sz="1300"/>
              <a:t>. Maya cannot cover the Lord – Maya can cover </a:t>
            </a:r>
            <a:r>
              <a:rPr lang="en-US" sz="1300" i="1">
                <a:highlight>
                  <a:srgbClr val="FFFF00"/>
                </a:highlight>
              </a:rPr>
              <a:t>our</a:t>
            </a:r>
            <a:r>
              <a:rPr lang="en-US" sz="1300"/>
              <a:t> eyes.</a:t>
            </a:r>
          </a:p>
          <a:p>
            <a:pPr lvl="1"/>
            <a:r>
              <a:rPr lang="en-US" sz="1300"/>
              <a:t>We Sun rises in the morning – then we can see the Lord. When there is Lord’s mercy then we can see Him.</a:t>
            </a:r>
          </a:p>
          <a:p>
            <a:pPr lvl="1"/>
            <a:r>
              <a:rPr lang="en-US" sz="1300"/>
              <a:t>BG 18.55 </a:t>
            </a:r>
            <a:r>
              <a:rPr lang="en-US" sz="1300" i="1"/>
              <a:t>bhaktyā mām abhijānāti yāvān yaś cāsmi tattvataḥ tato māṁ tattvato jñātvā viśate tad-anantaram</a:t>
            </a:r>
          </a:p>
          <a:p>
            <a:pPr lvl="1"/>
            <a:r>
              <a:rPr lang="en-US" sz="1300"/>
              <a:t>We need to have LOVE for Krishna we need to train ourselves in the devotional process.</a:t>
            </a:r>
          </a:p>
          <a:p>
            <a:pPr lvl="1"/>
            <a:r>
              <a:rPr lang="en-US" sz="1300"/>
              <a:t>We will come to know about Krishna when we practice DS. </a:t>
            </a:r>
          </a:p>
          <a:p>
            <a:pPr lvl="1"/>
            <a:r>
              <a:rPr lang="en-US" sz="1300"/>
              <a:t>Surrender to Him in all humility leaving all demoniac tendency (demons cannot understand Krishna – </a:t>
            </a:r>
            <a:r>
              <a:rPr lang="en-US" sz="1300">
                <a:highlight>
                  <a:srgbClr val="FFFF00"/>
                </a:highlight>
              </a:rPr>
              <a:t>story of HK &amp; Prahlad </a:t>
            </a:r>
            <a:r>
              <a:rPr lang="en-US" sz="1300"/>
              <a:t>– as they are in illusion) </a:t>
            </a:r>
          </a:p>
          <a:p>
            <a:pPr lvl="1"/>
            <a:endParaRPr lang="en-US" sz="1300"/>
          </a:p>
          <a:p>
            <a:pPr lvl="1"/>
            <a:endParaRPr lang="en-US" sz="1300"/>
          </a:p>
          <a:p>
            <a:pPr marL="0" indent="0">
              <a:buNone/>
            </a:pPr>
            <a:endParaRPr lang="en-US" sz="1300"/>
          </a:p>
        </p:txBody>
      </p:sp>
    </p:spTree>
    <p:extLst>
      <p:ext uri="{BB962C8B-B14F-4D97-AF65-F5344CB8AC3E}">
        <p14:creationId xmlns:p14="http://schemas.microsoft.com/office/powerpoint/2010/main" val="304425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B5A5-7B51-1142-A418-305280C329F8}"/>
              </a:ext>
            </a:extLst>
          </p:cNvPr>
          <p:cNvSpPr>
            <a:spLocks noGrp="1"/>
          </p:cNvSpPr>
          <p:nvPr>
            <p:ph type="title"/>
          </p:nvPr>
        </p:nvSpPr>
        <p:spPr/>
        <p:txBody>
          <a:bodyPr/>
          <a:lstStyle/>
          <a:p>
            <a:r>
              <a:rPr lang="en-US" dirty="0" err="1"/>
              <a:t>MoMN</a:t>
            </a:r>
            <a:r>
              <a:rPr lang="en-US" dirty="0"/>
              <a:t> Quiz</a:t>
            </a:r>
          </a:p>
        </p:txBody>
      </p:sp>
      <p:sp>
        <p:nvSpPr>
          <p:cNvPr id="3" name="Content Placeholder 2">
            <a:extLst>
              <a:ext uri="{FF2B5EF4-FFF2-40B4-BE49-F238E27FC236}">
                <a16:creationId xmlns:a16="http://schemas.microsoft.com/office/drawing/2014/main" id="{A65076B9-0E06-CD40-802F-9358F7D3604D}"/>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Fixed in this knowledge, one can attain to the transcendental nature like My own. (True/False)</a:t>
            </a:r>
          </a:p>
          <a:p>
            <a:pPr marL="514350" indent="-514350">
              <a:buFont typeface="+mj-lt"/>
              <a:buAutoNum type="arabicPeriod"/>
            </a:pPr>
            <a:r>
              <a:rPr lang="en-US" dirty="0"/>
              <a:t>Thus established, one is born at the time of creation (True/False) </a:t>
            </a:r>
          </a:p>
          <a:p>
            <a:pPr marL="514350" indent="-514350">
              <a:buFont typeface="+mj-lt"/>
              <a:buAutoNum type="arabicPeriod"/>
            </a:pPr>
            <a:r>
              <a:rPr lang="en-US" dirty="0"/>
              <a:t>Material nature consists of three modes – goodness, passion and _______. </a:t>
            </a:r>
          </a:p>
          <a:p>
            <a:pPr marL="514350" indent="-514350">
              <a:buFont typeface="+mj-lt"/>
              <a:buAutoNum type="arabicPeriod"/>
            </a:pPr>
            <a:r>
              <a:rPr lang="en-US" dirty="0"/>
              <a:t>Eternal living entity comes in contact with nature, O mighty-armed Arjuna, he becomes _________ by these modes</a:t>
            </a:r>
          </a:p>
          <a:p>
            <a:pPr marL="514350" indent="-514350">
              <a:buFont typeface="+mj-lt"/>
              <a:buAutoNum type="arabicPeriod"/>
            </a:pPr>
            <a:r>
              <a:rPr lang="en-US" dirty="0"/>
              <a:t>In _______ mode one become conditioned by a sense of happiness and knowledge.</a:t>
            </a:r>
          </a:p>
          <a:p>
            <a:pPr marL="514350" indent="-514350">
              <a:buFont typeface="+mj-lt"/>
              <a:buAutoNum type="arabicPeriod"/>
            </a:pPr>
            <a:r>
              <a:rPr lang="en-US" dirty="0"/>
              <a:t>In ______  embodied living entity is bound to material fruitive actions</a:t>
            </a:r>
          </a:p>
          <a:p>
            <a:pPr marL="514350" indent="-514350">
              <a:buFont typeface="+mj-lt"/>
              <a:buAutoNum type="arabicPeriod"/>
            </a:pPr>
            <a:r>
              <a:rPr lang="en-US" dirty="0"/>
              <a:t>In ______  mode are madness, indolence and sleep, which bind the conditioned soul.</a:t>
            </a:r>
          </a:p>
          <a:p>
            <a:pPr marL="514350" indent="-514350">
              <a:buFont typeface="+mj-lt"/>
              <a:buAutoNum type="arabicPeriod"/>
            </a:pPr>
            <a:r>
              <a:rPr lang="en-US" dirty="0"/>
              <a:t>goodness conditions one to _______; passion conditions one to ______ action; and ignorance, covering one’s knowledge, binds one to _______.</a:t>
            </a:r>
          </a:p>
          <a:p>
            <a:pPr marL="514350" indent="-514350">
              <a:buFont typeface="+mj-lt"/>
              <a:buAutoNum type="arabicPeriod"/>
            </a:pPr>
            <a:r>
              <a:rPr lang="en-US" dirty="0"/>
              <a:t>A person remains in one of the modes thru out one’s life. (True/False) </a:t>
            </a:r>
          </a:p>
          <a:p>
            <a:pPr marL="514350" indent="-514350">
              <a:buFont typeface="+mj-lt"/>
              <a:buAutoNum type="arabicPeriod"/>
            </a:pPr>
            <a:r>
              <a:rPr lang="en-US" dirty="0"/>
              <a:t>When one dies in the mode of ignorance, he takes birth in the ________.</a:t>
            </a:r>
          </a:p>
        </p:txBody>
      </p:sp>
    </p:spTree>
    <p:extLst>
      <p:ext uri="{BB962C8B-B14F-4D97-AF65-F5344CB8AC3E}">
        <p14:creationId xmlns:p14="http://schemas.microsoft.com/office/powerpoint/2010/main" val="111296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B5A5-7B51-1142-A418-305280C329F8}"/>
              </a:ext>
            </a:extLst>
          </p:cNvPr>
          <p:cNvSpPr>
            <a:spLocks noGrp="1"/>
          </p:cNvSpPr>
          <p:nvPr>
            <p:ph type="title"/>
          </p:nvPr>
        </p:nvSpPr>
        <p:spPr/>
        <p:txBody>
          <a:bodyPr/>
          <a:lstStyle/>
          <a:p>
            <a:r>
              <a:rPr lang="en-US" dirty="0" err="1"/>
              <a:t>MoMN</a:t>
            </a:r>
            <a:r>
              <a:rPr lang="en-US" dirty="0"/>
              <a:t> Quiz</a:t>
            </a:r>
          </a:p>
        </p:txBody>
      </p:sp>
      <p:sp>
        <p:nvSpPr>
          <p:cNvPr id="3" name="Content Placeholder 2">
            <a:extLst>
              <a:ext uri="{FF2B5EF4-FFF2-40B4-BE49-F238E27FC236}">
                <a16:creationId xmlns:a16="http://schemas.microsoft.com/office/drawing/2014/main" id="{A65076B9-0E06-CD40-802F-9358F7D3604D}"/>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Fixed in this knowledge, one can attain to the transcendental nature like My own. (</a:t>
            </a:r>
            <a:r>
              <a:rPr lang="en-US" b="1" dirty="0">
                <a:highlight>
                  <a:srgbClr val="FFFF00"/>
                </a:highlight>
              </a:rPr>
              <a:t>True</a:t>
            </a:r>
            <a:r>
              <a:rPr lang="en-US" dirty="0"/>
              <a:t>/False)</a:t>
            </a:r>
          </a:p>
          <a:p>
            <a:pPr marL="514350" indent="-514350">
              <a:buFont typeface="+mj-lt"/>
              <a:buAutoNum type="arabicPeriod"/>
            </a:pPr>
            <a:r>
              <a:rPr lang="en-US" dirty="0"/>
              <a:t>Thus established, one is </a:t>
            </a:r>
            <a:r>
              <a:rPr lang="en-US" dirty="0">
                <a:highlight>
                  <a:srgbClr val="FFFF00"/>
                </a:highlight>
              </a:rPr>
              <a:t>NOT </a:t>
            </a:r>
            <a:r>
              <a:rPr lang="en-US" dirty="0"/>
              <a:t>born at the time of creation (True/</a:t>
            </a:r>
            <a:r>
              <a:rPr lang="en-US" b="1" dirty="0">
                <a:highlight>
                  <a:srgbClr val="FFFF00"/>
                </a:highlight>
              </a:rPr>
              <a:t>False</a:t>
            </a:r>
            <a:r>
              <a:rPr lang="en-US" dirty="0"/>
              <a:t>) </a:t>
            </a:r>
          </a:p>
          <a:p>
            <a:pPr marL="514350" indent="-514350">
              <a:buFont typeface="+mj-lt"/>
              <a:buAutoNum type="arabicPeriod"/>
            </a:pPr>
            <a:r>
              <a:rPr lang="en-US" dirty="0"/>
              <a:t>Material nature consists of three modes – goodness, passion and </a:t>
            </a:r>
            <a:r>
              <a:rPr lang="en-US" dirty="0">
                <a:highlight>
                  <a:srgbClr val="FFFF00"/>
                </a:highlight>
              </a:rPr>
              <a:t>ignorance</a:t>
            </a:r>
            <a:r>
              <a:rPr lang="en-US" dirty="0"/>
              <a:t>. </a:t>
            </a:r>
          </a:p>
          <a:p>
            <a:pPr marL="514350" indent="-514350">
              <a:buFont typeface="+mj-lt"/>
              <a:buAutoNum type="arabicPeriod"/>
            </a:pPr>
            <a:r>
              <a:rPr lang="en-US" dirty="0"/>
              <a:t>Eternal living entity comes in contact with nature, O mighty-armed Arjuna, he becomes </a:t>
            </a:r>
            <a:r>
              <a:rPr lang="en-US" dirty="0">
                <a:highlight>
                  <a:srgbClr val="FFFF00"/>
                </a:highlight>
              </a:rPr>
              <a:t>conditioned</a:t>
            </a:r>
            <a:r>
              <a:rPr lang="en-US" dirty="0"/>
              <a:t> by these modes</a:t>
            </a:r>
          </a:p>
          <a:p>
            <a:pPr marL="514350" indent="-514350">
              <a:buFont typeface="+mj-lt"/>
              <a:buAutoNum type="arabicPeriod"/>
            </a:pPr>
            <a:r>
              <a:rPr lang="en-US" dirty="0"/>
              <a:t>In </a:t>
            </a:r>
            <a:r>
              <a:rPr lang="en-US" dirty="0">
                <a:highlight>
                  <a:srgbClr val="FFFF00"/>
                </a:highlight>
              </a:rPr>
              <a:t>goodness</a:t>
            </a:r>
            <a:r>
              <a:rPr lang="en-US" dirty="0"/>
              <a:t> mode one become conditioned by a sense of happiness and knowledge.</a:t>
            </a:r>
          </a:p>
          <a:p>
            <a:pPr marL="514350" indent="-514350">
              <a:buFont typeface="+mj-lt"/>
              <a:buAutoNum type="arabicPeriod"/>
            </a:pPr>
            <a:r>
              <a:rPr lang="en-US" dirty="0"/>
              <a:t>In </a:t>
            </a:r>
            <a:r>
              <a:rPr lang="en-US" dirty="0">
                <a:highlight>
                  <a:srgbClr val="FFFF00"/>
                </a:highlight>
              </a:rPr>
              <a:t>passion</a:t>
            </a:r>
            <a:r>
              <a:rPr lang="en-US" dirty="0"/>
              <a:t>  embodied living entity is bound to material fruitive actions</a:t>
            </a:r>
          </a:p>
          <a:p>
            <a:pPr marL="514350" indent="-514350">
              <a:buFont typeface="+mj-lt"/>
              <a:buAutoNum type="arabicPeriod"/>
            </a:pPr>
            <a:r>
              <a:rPr lang="en-US" dirty="0"/>
              <a:t>In </a:t>
            </a:r>
            <a:r>
              <a:rPr lang="en-US" dirty="0">
                <a:highlight>
                  <a:srgbClr val="FFFF00"/>
                </a:highlight>
              </a:rPr>
              <a:t>ignorance</a:t>
            </a:r>
            <a:r>
              <a:rPr lang="en-US" dirty="0"/>
              <a:t>  mode are madness, indolence and sleep, which bind the conditioned soul.</a:t>
            </a:r>
          </a:p>
          <a:p>
            <a:pPr marL="514350" indent="-514350">
              <a:buFont typeface="+mj-lt"/>
              <a:buAutoNum type="arabicPeriod"/>
            </a:pPr>
            <a:r>
              <a:rPr lang="en-US" dirty="0"/>
              <a:t>Goodness conditions one to </a:t>
            </a:r>
            <a:r>
              <a:rPr lang="en-US" dirty="0">
                <a:highlight>
                  <a:srgbClr val="FFFF00"/>
                </a:highlight>
              </a:rPr>
              <a:t>happiness</a:t>
            </a:r>
            <a:r>
              <a:rPr lang="en-US" dirty="0"/>
              <a:t>; passion conditions one to </a:t>
            </a:r>
            <a:r>
              <a:rPr lang="en-US" dirty="0">
                <a:highlight>
                  <a:srgbClr val="FFFF00"/>
                </a:highlight>
              </a:rPr>
              <a:t>fruitive</a:t>
            </a:r>
            <a:r>
              <a:rPr lang="en-US" dirty="0"/>
              <a:t> action; and ignorance, covering one’s knowledge, binds one to </a:t>
            </a:r>
            <a:r>
              <a:rPr lang="en-US" dirty="0">
                <a:highlight>
                  <a:srgbClr val="FFFF00"/>
                </a:highlight>
              </a:rPr>
              <a:t>madness</a:t>
            </a:r>
            <a:r>
              <a:rPr lang="en-US" dirty="0"/>
              <a:t>.</a:t>
            </a:r>
          </a:p>
          <a:p>
            <a:pPr marL="514350" indent="-514350">
              <a:buFont typeface="+mj-lt"/>
              <a:buAutoNum type="arabicPeriod"/>
            </a:pPr>
            <a:r>
              <a:rPr lang="en-US" dirty="0"/>
              <a:t>A person remains in one of the three modes throughout one’s life. (True/</a:t>
            </a:r>
            <a:r>
              <a:rPr lang="en-US" dirty="0">
                <a:highlight>
                  <a:srgbClr val="FFFF00"/>
                </a:highlight>
              </a:rPr>
              <a:t>False</a:t>
            </a:r>
            <a:r>
              <a:rPr lang="en-US" dirty="0"/>
              <a:t>) [BG 14.10]</a:t>
            </a:r>
          </a:p>
          <a:p>
            <a:pPr marL="514350" indent="-514350">
              <a:buFont typeface="+mj-lt"/>
              <a:buAutoNum type="arabicPeriod"/>
            </a:pPr>
            <a:r>
              <a:rPr lang="en-US" dirty="0"/>
              <a:t>When one dies in the mode of ignorance, he takes birth in the </a:t>
            </a:r>
            <a:r>
              <a:rPr lang="en-US" dirty="0">
                <a:highlight>
                  <a:srgbClr val="FFFF00"/>
                </a:highlight>
              </a:rPr>
              <a:t>animal kingdom</a:t>
            </a:r>
          </a:p>
        </p:txBody>
      </p:sp>
    </p:spTree>
    <p:extLst>
      <p:ext uri="{BB962C8B-B14F-4D97-AF65-F5344CB8AC3E}">
        <p14:creationId xmlns:p14="http://schemas.microsoft.com/office/powerpoint/2010/main" val="139816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E5CA-E47A-C440-8DB5-5F179CBBADF7}"/>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30EC8DBA-6105-5048-9ED9-FAC2F4BE6CEA}"/>
              </a:ext>
            </a:extLst>
          </p:cNvPr>
          <p:cNvSpPr>
            <a:spLocks noGrp="1"/>
          </p:cNvSpPr>
          <p:nvPr>
            <p:ph idx="1"/>
          </p:nvPr>
        </p:nvSpPr>
        <p:spPr/>
        <p:txBody>
          <a:bodyPr/>
          <a:lstStyle/>
          <a:p>
            <a:r>
              <a:rPr lang="en-US" dirty="0">
                <a:hlinkClick r:id="rId2"/>
              </a:rPr>
              <a:t>SB 11.25.1-36</a:t>
            </a:r>
            <a:endParaRPr lang="en-US" dirty="0"/>
          </a:p>
          <a:p>
            <a:r>
              <a:rPr lang="en-US" dirty="0"/>
              <a:t>BG 2.45, 3.5, 3.27, 3.28, 3.29, 3.33, 3.37, 4.13, 4.23, 5.14,6.27</a:t>
            </a:r>
          </a:p>
          <a:p>
            <a:r>
              <a:rPr lang="en-US" dirty="0"/>
              <a:t>BG 7.12,7.13, 7.14, 9.9, 9.10, 9.13 11.38</a:t>
            </a:r>
          </a:p>
          <a:p>
            <a:r>
              <a:rPr lang="en-US" dirty="0"/>
              <a:t>BG 13.15, 13.20, 13.21, 14.1-27, 15.10, 17.1-28, 18.7-10, 18.19-41 </a:t>
            </a:r>
          </a:p>
          <a:p>
            <a:r>
              <a:rPr lang="en-US" dirty="0"/>
              <a:t>Total BG verses on Modes of MN: 22+27+28+26 = 103 verses</a:t>
            </a:r>
          </a:p>
        </p:txBody>
      </p:sp>
    </p:spTree>
    <p:extLst>
      <p:ext uri="{BB962C8B-B14F-4D97-AF65-F5344CB8AC3E}">
        <p14:creationId xmlns:p14="http://schemas.microsoft.com/office/powerpoint/2010/main" val="184180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4297-3E68-FD40-91CC-437C82A955DA}"/>
              </a:ext>
            </a:extLst>
          </p:cNvPr>
          <p:cNvSpPr>
            <a:spLocks noGrp="1"/>
          </p:cNvSpPr>
          <p:nvPr>
            <p:ph type="title"/>
          </p:nvPr>
        </p:nvSpPr>
        <p:spPr/>
        <p:txBody>
          <a:bodyPr/>
          <a:lstStyle/>
          <a:p>
            <a:r>
              <a:rPr lang="en-US" dirty="0"/>
              <a:t>Connecting Verses</a:t>
            </a:r>
          </a:p>
        </p:txBody>
      </p:sp>
      <p:sp>
        <p:nvSpPr>
          <p:cNvPr id="3" name="Content Placeholder 2">
            <a:extLst>
              <a:ext uri="{FF2B5EF4-FFF2-40B4-BE49-F238E27FC236}">
                <a16:creationId xmlns:a16="http://schemas.microsoft.com/office/drawing/2014/main" id="{843AA372-D596-9942-9F46-869DA38838E8}"/>
              </a:ext>
            </a:extLst>
          </p:cNvPr>
          <p:cNvSpPr>
            <a:spLocks noGrp="1"/>
          </p:cNvSpPr>
          <p:nvPr>
            <p:ph idx="1"/>
          </p:nvPr>
        </p:nvSpPr>
        <p:spPr/>
        <p:txBody>
          <a:bodyPr>
            <a:normAutofit/>
          </a:bodyPr>
          <a:lstStyle/>
          <a:p>
            <a:pPr marL="0" indent="0">
              <a:buNone/>
            </a:pPr>
            <a:r>
              <a:rPr lang="en-US" i="1" dirty="0" err="1"/>
              <a:t>ei</a:t>
            </a:r>
            <a:r>
              <a:rPr lang="en-US" i="1" dirty="0"/>
              <a:t> </a:t>
            </a:r>
            <a:r>
              <a:rPr lang="en-US" i="1" dirty="0" err="1"/>
              <a:t>rūpe</a:t>
            </a:r>
            <a:r>
              <a:rPr lang="en-US" i="1" dirty="0"/>
              <a:t> </a:t>
            </a:r>
            <a:r>
              <a:rPr lang="en-US" i="1" dirty="0" err="1"/>
              <a:t>brahmāṇḍa</a:t>
            </a:r>
            <a:r>
              <a:rPr lang="en-US" i="1" dirty="0"/>
              <a:t> </a:t>
            </a:r>
            <a:r>
              <a:rPr lang="en-US" i="1" dirty="0" err="1"/>
              <a:t>bhramite</a:t>
            </a:r>
            <a:r>
              <a:rPr lang="en-US" i="1" dirty="0"/>
              <a:t> </a:t>
            </a:r>
            <a:r>
              <a:rPr lang="en-US" i="1" dirty="0" err="1"/>
              <a:t>kona</a:t>
            </a:r>
            <a:r>
              <a:rPr lang="en-US" i="1" dirty="0"/>
              <a:t> </a:t>
            </a:r>
            <a:r>
              <a:rPr lang="en-US" i="1" dirty="0" err="1"/>
              <a:t>bhāgyavān</a:t>
            </a:r>
            <a:r>
              <a:rPr lang="en-US" i="1" dirty="0"/>
              <a:t> </a:t>
            </a:r>
            <a:r>
              <a:rPr lang="en-US" i="1" dirty="0" err="1"/>
              <a:t>jīva</a:t>
            </a:r>
            <a:br>
              <a:rPr lang="en-US" dirty="0"/>
            </a:br>
            <a:r>
              <a:rPr lang="en-US" i="1" dirty="0"/>
              <a:t>guru-</a:t>
            </a:r>
            <a:r>
              <a:rPr lang="en-US" i="1" dirty="0" err="1"/>
              <a:t>kṛṣṇa</a:t>
            </a:r>
            <a:r>
              <a:rPr lang="en-US" i="1" dirty="0"/>
              <a:t>-</a:t>
            </a:r>
            <a:r>
              <a:rPr lang="en-US" i="1" dirty="0" err="1"/>
              <a:t>kṛpāya</a:t>
            </a:r>
            <a:r>
              <a:rPr lang="en-US" i="1" dirty="0"/>
              <a:t> </a:t>
            </a:r>
            <a:r>
              <a:rPr lang="en-US" i="1" dirty="0" err="1"/>
              <a:t>pāya</a:t>
            </a:r>
            <a:r>
              <a:rPr lang="en-US" i="1" dirty="0"/>
              <a:t> bhakti-</a:t>
            </a:r>
            <a:r>
              <a:rPr lang="en-US" i="1" dirty="0" err="1"/>
              <a:t>latā</a:t>
            </a:r>
            <a:r>
              <a:rPr lang="en-US" i="1" dirty="0"/>
              <a:t>-</a:t>
            </a:r>
            <a:r>
              <a:rPr lang="en-US" i="1" dirty="0" err="1"/>
              <a:t>bīja</a:t>
            </a:r>
            <a:r>
              <a:rPr lang="en-US" i="1" dirty="0"/>
              <a:t> [CC M 19.151]</a:t>
            </a:r>
          </a:p>
          <a:p>
            <a:pPr marL="0" indent="0">
              <a:buNone/>
            </a:pPr>
            <a:r>
              <a:rPr lang="en-US" i="1" dirty="0" err="1"/>
              <a:t>ābrahma-bhuvanāl</a:t>
            </a:r>
            <a:r>
              <a:rPr lang="en-US" i="1" dirty="0"/>
              <a:t> </a:t>
            </a:r>
            <a:r>
              <a:rPr lang="en-US" i="1" dirty="0" err="1"/>
              <a:t>lokāḥ</a:t>
            </a:r>
            <a:r>
              <a:rPr lang="en-US" i="1" dirty="0"/>
              <a:t> </a:t>
            </a:r>
            <a:r>
              <a:rPr lang="en-US" i="1" dirty="0" err="1"/>
              <a:t>punar</a:t>
            </a:r>
            <a:r>
              <a:rPr lang="en-US" i="1" dirty="0"/>
              <a:t> </a:t>
            </a:r>
            <a:r>
              <a:rPr lang="en-US" i="1" dirty="0" err="1"/>
              <a:t>āvartino</a:t>
            </a:r>
            <a:r>
              <a:rPr lang="en-US" i="1" dirty="0"/>
              <a:t> '</a:t>
            </a:r>
            <a:r>
              <a:rPr lang="en-US" i="1" dirty="0" err="1"/>
              <a:t>rjuna</a:t>
            </a:r>
            <a:r>
              <a:rPr lang="en-US" dirty="0"/>
              <a:t> [Bg. 8.16]</a:t>
            </a:r>
          </a:p>
          <a:p>
            <a:pPr marL="0" indent="0">
              <a:buNone/>
            </a:pPr>
            <a:r>
              <a:rPr lang="en-US" i="1" dirty="0" err="1"/>
              <a:t>nashta-prayeshv</a:t>
            </a:r>
            <a:r>
              <a:rPr lang="en-US" i="1" dirty="0"/>
              <a:t> </a:t>
            </a:r>
            <a:r>
              <a:rPr lang="en-US" i="1" dirty="0" err="1"/>
              <a:t>abhadreshu</a:t>
            </a:r>
            <a:r>
              <a:rPr lang="en-US" i="1" dirty="0"/>
              <a:t> </a:t>
            </a:r>
            <a:r>
              <a:rPr lang="en-US" i="1" dirty="0" err="1"/>
              <a:t>nityam</a:t>
            </a:r>
            <a:r>
              <a:rPr lang="en-US" i="1" dirty="0"/>
              <a:t> bhagavata-</a:t>
            </a:r>
            <a:r>
              <a:rPr lang="en-US" i="1" dirty="0" err="1"/>
              <a:t>sevaya</a:t>
            </a:r>
            <a:br>
              <a:rPr lang="en-US" dirty="0"/>
            </a:br>
            <a:r>
              <a:rPr lang="en-US" i="1" dirty="0" err="1"/>
              <a:t>bhagavaty</a:t>
            </a:r>
            <a:r>
              <a:rPr lang="en-US" i="1" dirty="0"/>
              <a:t> </a:t>
            </a:r>
            <a:r>
              <a:rPr lang="en-US" i="1" dirty="0" err="1"/>
              <a:t>uttama</a:t>
            </a:r>
            <a:r>
              <a:rPr lang="en-US" i="1" dirty="0"/>
              <a:t>-sloke </a:t>
            </a:r>
            <a:r>
              <a:rPr lang="en-US" i="1" dirty="0" err="1"/>
              <a:t>bhaktir</a:t>
            </a:r>
            <a:r>
              <a:rPr lang="en-US" i="1" dirty="0"/>
              <a:t> </a:t>
            </a:r>
            <a:r>
              <a:rPr lang="en-US" i="1" dirty="0" err="1"/>
              <a:t>bhavati</a:t>
            </a:r>
            <a:r>
              <a:rPr lang="en-US" i="1" dirty="0"/>
              <a:t> </a:t>
            </a:r>
            <a:r>
              <a:rPr lang="en-US" i="1" dirty="0" err="1"/>
              <a:t>naishthiki</a:t>
            </a:r>
            <a:r>
              <a:rPr lang="en-US" i="1" dirty="0"/>
              <a:t> [SB 1.2.18]</a:t>
            </a:r>
          </a:p>
          <a:p>
            <a:pPr marL="0" indent="0">
              <a:buNone/>
            </a:pPr>
            <a:r>
              <a:rPr lang="en-US" i="1" dirty="0" err="1"/>
              <a:t>tadā</a:t>
            </a:r>
            <a:r>
              <a:rPr lang="en-US" i="1" dirty="0"/>
              <a:t> rajas-</a:t>
            </a:r>
            <a:r>
              <a:rPr lang="en-US" i="1" dirty="0" err="1"/>
              <a:t>tamo</a:t>
            </a:r>
            <a:r>
              <a:rPr lang="en-US" i="1" dirty="0"/>
              <a:t>-</a:t>
            </a:r>
            <a:r>
              <a:rPr lang="en-US" i="1" dirty="0" err="1"/>
              <a:t>bhāvā</a:t>
            </a:r>
            <a:r>
              <a:rPr lang="en-US" i="1" dirty="0"/>
              <a:t> </a:t>
            </a:r>
            <a:r>
              <a:rPr lang="en-US" i="1" dirty="0" err="1"/>
              <a:t>kāma-lobhādayas</a:t>
            </a:r>
            <a:r>
              <a:rPr lang="en-US" i="1" dirty="0"/>
              <a:t> ca ye</a:t>
            </a:r>
            <a:br>
              <a:rPr lang="en-US" dirty="0"/>
            </a:br>
            <a:r>
              <a:rPr lang="en-US" i="1" dirty="0" err="1"/>
              <a:t>ceta</a:t>
            </a:r>
            <a:r>
              <a:rPr lang="en-US" i="1" dirty="0"/>
              <a:t> </a:t>
            </a:r>
            <a:r>
              <a:rPr lang="en-US" i="1" dirty="0" err="1"/>
              <a:t>etair</a:t>
            </a:r>
            <a:r>
              <a:rPr lang="en-US" i="1" dirty="0"/>
              <a:t> </a:t>
            </a:r>
            <a:r>
              <a:rPr lang="en-US" i="1" dirty="0" err="1"/>
              <a:t>anāviddha</a:t>
            </a:r>
            <a:r>
              <a:rPr lang="en-US" i="1" dirty="0"/>
              <a:t> </a:t>
            </a:r>
            <a:r>
              <a:rPr lang="en-US" i="1" dirty="0" err="1"/>
              <a:t>sthita</a:t>
            </a:r>
            <a:r>
              <a:rPr lang="en-US" i="1" dirty="0"/>
              <a:t> </a:t>
            </a:r>
            <a:r>
              <a:rPr lang="en-US" i="1" dirty="0" err="1"/>
              <a:t>sattve</a:t>
            </a:r>
            <a:r>
              <a:rPr lang="en-US" i="1" dirty="0"/>
              <a:t> </a:t>
            </a:r>
            <a:r>
              <a:rPr lang="en-US" i="1" dirty="0" err="1"/>
              <a:t>prasidati</a:t>
            </a:r>
            <a:r>
              <a:rPr lang="en-US" i="1" dirty="0"/>
              <a:t>[SB 1.2.19]</a:t>
            </a:r>
          </a:p>
          <a:p>
            <a:pPr marL="0" indent="0">
              <a:buNone/>
            </a:pPr>
            <a:r>
              <a:rPr lang="en-US" i="1" dirty="0" err="1"/>
              <a:t>mayādhyakṣeṇa</a:t>
            </a:r>
            <a:r>
              <a:rPr lang="en-US" i="1" dirty="0"/>
              <a:t> </a:t>
            </a:r>
            <a:r>
              <a:rPr lang="en-US" i="1" dirty="0" err="1"/>
              <a:t>prakṛtiḥ</a:t>
            </a:r>
            <a:r>
              <a:rPr lang="en-US" i="1" dirty="0"/>
              <a:t> </a:t>
            </a:r>
            <a:r>
              <a:rPr lang="en-US" i="1" dirty="0" err="1"/>
              <a:t>sūyate</a:t>
            </a:r>
            <a:r>
              <a:rPr lang="en-US" i="1" dirty="0"/>
              <a:t> </a:t>
            </a:r>
            <a:r>
              <a:rPr lang="en-US" i="1" dirty="0" err="1"/>
              <a:t>sa-carācaram</a:t>
            </a:r>
            <a:br>
              <a:rPr lang="en-US" dirty="0"/>
            </a:br>
            <a:r>
              <a:rPr lang="en-US" i="1" dirty="0" err="1"/>
              <a:t>hetunānena</a:t>
            </a:r>
            <a:r>
              <a:rPr lang="en-US" i="1" dirty="0"/>
              <a:t> </a:t>
            </a:r>
            <a:r>
              <a:rPr lang="en-US" i="1" dirty="0" err="1"/>
              <a:t>kaunteya</a:t>
            </a:r>
            <a:r>
              <a:rPr lang="en-US" i="1" dirty="0"/>
              <a:t> </a:t>
            </a:r>
            <a:r>
              <a:rPr lang="en-US" i="1" dirty="0" err="1"/>
              <a:t>jagad</a:t>
            </a:r>
            <a:r>
              <a:rPr lang="en-US" i="1" dirty="0"/>
              <a:t> </a:t>
            </a:r>
            <a:r>
              <a:rPr lang="en-US" i="1" dirty="0" err="1"/>
              <a:t>viparivartate</a:t>
            </a:r>
            <a:r>
              <a:rPr lang="en-US" i="1" dirty="0"/>
              <a:t> [Bg. 9.10]</a:t>
            </a:r>
          </a:p>
        </p:txBody>
      </p:sp>
    </p:spTree>
    <p:extLst>
      <p:ext uri="{BB962C8B-B14F-4D97-AF65-F5344CB8AC3E}">
        <p14:creationId xmlns:p14="http://schemas.microsoft.com/office/powerpoint/2010/main" val="292053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1EA3-DF04-C144-BE49-7F934AA7446E}"/>
              </a:ext>
            </a:extLst>
          </p:cNvPr>
          <p:cNvSpPr>
            <a:spLocks noGrp="1"/>
          </p:cNvSpPr>
          <p:nvPr>
            <p:ph type="title"/>
          </p:nvPr>
        </p:nvSpPr>
        <p:spPr>
          <a:xfrm>
            <a:off x="838200" y="253153"/>
            <a:ext cx="10515600" cy="1325563"/>
          </a:xfrm>
        </p:spPr>
        <p:txBody>
          <a:bodyPr/>
          <a:lstStyle/>
          <a:p>
            <a:r>
              <a:rPr lang="en-US" dirty="0"/>
              <a:t>Introspect Yourself [SB 11.25.2-5] </a:t>
            </a:r>
            <a:br>
              <a:rPr lang="en-US" dirty="0"/>
            </a:br>
            <a:r>
              <a:rPr lang="en-US" dirty="0"/>
              <a:t>Character</a:t>
            </a:r>
          </a:p>
        </p:txBody>
      </p:sp>
      <p:sp>
        <p:nvSpPr>
          <p:cNvPr id="3" name="Content Placeholder 2">
            <a:extLst>
              <a:ext uri="{FF2B5EF4-FFF2-40B4-BE49-F238E27FC236}">
                <a16:creationId xmlns:a16="http://schemas.microsoft.com/office/drawing/2014/main" id="{B29682E3-B391-F849-9082-4382BEDF1ECB}"/>
              </a:ext>
            </a:extLst>
          </p:cNvPr>
          <p:cNvSpPr>
            <a:spLocks noGrp="1"/>
          </p:cNvSpPr>
          <p:nvPr>
            <p:ph idx="1"/>
          </p:nvPr>
        </p:nvSpPr>
        <p:spPr>
          <a:xfrm>
            <a:off x="391886" y="1567543"/>
            <a:ext cx="11131420" cy="4925332"/>
          </a:xfrm>
        </p:spPr>
        <p:txBody>
          <a:bodyPr>
            <a:normAutofit fontScale="92500" lnSpcReduction="20000"/>
          </a:bodyPr>
          <a:lstStyle/>
          <a:p>
            <a:r>
              <a:rPr lang="en-US" dirty="0">
                <a:highlight>
                  <a:srgbClr val="FFFF00"/>
                </a:highlight>
              </a:rPr>
              <a:t>Mind and sense control</a:t>
            </a:r>
            <a:r>
              <a:rPr lang="en-US" dirty="0"/>
              <a:t>, tolerance, discrimination, sticking to one’s prescribed duty, truthfulness, mercy, careful study of the past and future, satisfaction in any condition, generosity, renunciation of sense gratification, faith in the spiritual master, </a:t>
            </a:r>
            <a:r>
              <a:rPr lang="en-US" b="1" dirty="0"/>
              <a:t>being embarrassed at improper action</a:t>
            </a:r>
            <a:r>
              <a:rPr lang="en-US" dirty="0"/>
              <a:t>, charity, simplicity, humbleness and satisfaction within oneself are qualities of the </a:t>
            </a:r>
            <a:r>
              <a:rPr lang="en-US" dirty="0">
                <a:highlight>
                  <a:srgbClr val="FFFF00"/>
                </a:highlight>
              </a:rPr>
              <a:t>mode of goodness</a:t>
            </a:r>
            <a:r>
              <a:rPr lang="en-US" dirty="0"/>
              <a:t>.</a:t>
            </a:r>
          </a:p>
          <a:p>
            <a:r>
              <a:rPr lang="en-US" dirty="0">
                <a:highlight>
                  <a:srgbClr val="FFFF00"/>
                </a:highlight>
              </a:rPr>
              <a:t>Material desire</a:t>
            </a:r>
            <a:r>
              <a:rPr lang="en-US" dirty="0"/>
              <a:t>, great endeavor, audacity, dissatisfaction even in gain, false pride, praying for material advancement, considering oneself different and better than others, sense gratification, rash eagerness to fight, a fondness for hearing oneself praised, the tendency to ridicule others, advertising one’s own prowess and justifying one’s actions by one’s strength are qualities of the </a:t>
            </a:r>
            <a:r>
              <a:rPr lang="en-US" dirty="0">
                <a:highlight>
                  <a:srgbClr val="FFFF00"/>
                </a:highlight>
              </a:rPr>
              <a:t>mode of passion</a:t>
            </a:r>
            <a:r>
              <a:rPr lang="en-US" dirty="0"/>
              <a:t>.</a:t>
            </a:r>
          </a:p>
          <a:p>
            <a:r>
              <a:rPr lang="en-US" dirty="0">
                <a:highlight>
                  <a:srgbClr val="FFFF00"/>
                </a:highlight>
              </a:rPr>
              <a:t>Intolerant anger</a:t>
            </a:r>
            <a:r>
              <a:rPr lang="en-US" dirty="0"/>
              <a:t>, stinginess, speaking without scriptural authority, violent hatred, living as a parasite, hypocrisy, chronic fatigue, quarrel, lamentation, delusion, unhappiness, depression, sleeping too much, false expectations, fear and laziness constitute the major qualities of the </a:t>
            </a:r>
            <a:r>
              <a:rPr lang="en-US" dirty="0">
                <a:highlight>
                  <a:srgbClr val="FFFF00"/>
                </a:highlight>
              </a:rPr>
              <a:t>mode of ignorance</a:t>
            </a:r>
            <a:r>
              <a:rPr lang="en-US" dirty="0"/>
              <a:t>. </a:t>
            </a:r>
          </a:p>
        </p:txBody>
      </p:sp>
    </p:spTree>
    <p:extLst>
      <p:ext uri="{BB962C8B-B14F-4D97-AF65-F5344CB8AC3E}">
        <p14:creationId xmlns:p14="http://schemas.microsoft.com/office/powerpoint/2010/main" val="48038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B36B-9F14-1446-B07C-683F5BED511A}"/>
              </a:ext>
            </a:extLst>
          </p:cNvPr>
          <p:cNvSpPr>
            <a:spLocks noGrp="1"/>
          </p:cNvSpPr>
          <p:nvPr>
            <p:ph type="title"/>
          </p:nvPr>
        </p:nvSpPr>
        <p:spPr/>
        <p:txBody>
          <a:bodyPr>
            <a:normAutofit/>
          </a:bodyPr>
          <a:lstStyle/>
          <a:p>
            <a:r>
              <a:rPr lang="en-US" dirty="0"/>
              <a:t>Inspect Yourself [SB 11.25.10-11]</a:t>
            </a:r>
            <a:br>
              <a:rPr lang="en-US" dirty="0"/>
            </a:br>
            <a:r>
              <a:rPr lang="en-US" dirty="0"/>
              <a:t>Work Culture </a:t>
            </a:r>
          </a:p>
        </p:txBody>
      </p:sp>
      <p:sp>
        <p:nvSpPr>
          <p:cNvPr id="3" name="Content Placeholder 2">
            <a:extLst>
              <a:ext uri="{FF2B5EF4-FFF2-40B4-BE49-F238E27FC236}">
                <a16:creationId xmlns:a16="http://schemas.microsoft.com/office/drawing/2014/main" id="{CE910427-8E68-0042-85BE-D004C96D6567}"/>
              </a:ext>
            </a:extLst>
          </p:cNvPr>
          <p:cNvSpPr>
            <a:spLocks noGrp="1"/>
          </p:cNvSpPr>
          <p:nvPr>
            <p:ph idx="1"/>
          </p:nvPr>
        </p:nvSpPr>
        <p:spPr/>
        <p:txBody>
          <a:bodyPr>
            <a:normAutofit lnSpcReduction="10000"/>
          </a:bodyPr>
          <a:lstStyle/>
          <a:p>
            <a:r>
              <a:rPr lang="en-US" b="1" dirty="0"/>
              <a:t>Any person, whether man or woman, who worships Me with loving devotion, </a:t>
            </a:r>
            <a:r>
              <a:rPr lang="en-US" b="1" dirty="0">
                <a:highlight>
                  <a:srgbClr val="FFFF00"/>
                </a:highlight>
              </a:rPr>
              <a:t>offering his or her prescribed duties unto Me without material attachment</a:t>
            </a:r>
            <a:r>
              <a:rPr lang="en-US" b="1" dirty="0"/>
              <a:t>, is understood to be situated in </a:t>
            </a:r>
            <a:r>
              <a:rPr lang="en-US" b="1" dirty="0">
                <a:highlight>
                  <a:srgbClr val="FFFF00"/>
                </a:highlight>
              </a:rPr>
              <a:t>goodness</a:t>
            </a:r>
            <a:r>
              <a:rPr lang="en-US" b="1" dirty="0"/>
              <a:t>.</a:t>
            </a:r>
          </a:p>
          <a:p>
            <a:r>
              <a:rPr lang="en-US" b="1" dirty="0"/>
              <a:t>When a person worships Me by his </a:t>
            </a:r>
            <a:r>
              <a:rPr lang="en-US" b="1" dirty="0">
                <a:highlight>
                  <a:srgbClr val="FFFF00"/>
                </a:highlight>
              </a:rPr>
              <a:t>prescribed duties with the hope of gaining material benefit</a:t>
            </a:r>
            <a:r>
              <a:rPr lang="en-US" b="1" dirty="0"/>
              <a:t>, his nature should be understood to be in </a:t>
            </a:r>
            <a:r>
              <a:rPr lang="en-US" b="1" dirty="0">
                <a:highlight>
                  <a:srgbClr val="FFFF00"/>
                </a:highlight>
              </a:rPr>
              <a:t>passion</a:t>
            </a:r>
            <a:r>
              <a:rPr lang="en-US" b="1" dirty="0"/>
              <a:t>, </a:t>
            </a:r>
          </a:p>
          <a:p>
            <a:r>
              <a:rPr lang="en-US" b="1" dirty="0"/>
              <a:t>one who worships Me with the </a:t>
            </a:r>
            <a:r>
              <a:rPr lang="en-US" b="1" dirty="0">
                <a:highlight>
                  <a:srgbClr val="FFFF00"/>
                </a:highlight>
              </a:rPr>
              <a:t>desire to commit violence against others </a:t>
            </a:r>
            <a:r>
              <a:rPr lang="en-US" b="1" dirty="0"/>
              <a:t>is in </a:t>
            </a:r>
            <a:r>
              <a:rPr lang="en-US" b="1" dirty="0">
                <a:highlight>
                  <a:srgbClr val="FFFF00"/>
                </a:highlight>
              </a:rPr>
              <a:t>ignorance</a:t>
            </a:r>
            <a:r>
              <a:rPr lang="en-US" b="1" dirty="0"/>
              <a:t>.</a:t>
            </a:r>
          </a:p>
          <a:p>
            <a:r>
              <a:rPr lang="en-US" b="1" dirty="0"/>
              <a:t>Worker - </a:t>
            </a:r>
            <a:r>
              <a:rPr lang="en-US" b="1" dirty="0">
                <a:highlight>
                  <a:srgbClr val="FFFF00"/>
                </a:highlight>
              </a:rPr>
              <a:t>free of attachment</a:t>
            </a:r>
            <a:r>
              <a:rPr lang="en-US" b="1" dirty="0"/>
              <a:t> or </a:t>
            </a:r>
            <a:r>
              <a:rPr lang="en-US" b="1" dirty="0">
                <a:highlight>
                  <a:srgbClr val="FFFF00"/>
                </a:highlight>
              </a:rPr>
              <a:t>blinded by personal desire</a:t>
            </a:r>
            <a:r>
              <a:rPr lang="en-US" b="1" dirty="0"/>
              <a:t> or </a:t>
            </a:r>
            <a:r>
              <a:rPr lang="en-US" b="1" dirty="0">
                <a:highlight>
                  <a:srgbClr val="FFFF00"/>
                </a:highlight>
              </a:rPr>
              <a:t>completely forgotten how to tell right from wrong</a:t>
            </a:r>
            <a:r>
              <a:rPr lang="en-US" b="1" dirty="0"/>
              <a:t> or has </a:t>
            </a:r>
            <a:r>
              <a:rPr lang="en-US" b="1" dirty="0">
                <a:highlight>
                  <a:srgbClr val="FFFF00"/>
                </a:highlight>
              </a:rPr>
              <a:t>taken shelter of Krishna</a:t>
            </a:r>
          </a:p>
          <a:p>
            <a:endParaRPr lang="en-US" b="1" dirty="0"/>
          </a:p>
          <a:p>
            <a:endParaRPr lang="en-US" dirty="0"/>
          </a:p>
        </p:txBody>
      </p:sp>
    </p:spTree>
    <p:extLst>
      <p:ext uri="{BB962C8B-B14F-4D97-AF65-F5344CB8AC3E}">
        <p14:creationId xmlns:p14="http://schemas.microsoft.com/office/powerpoint/2010/main" val="270763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F556-14AD-D448-BA34-EE4743F44B57}"/>
              </a:ext>
            </a:extLst>
          </p:cNvPr>
          <p:cNvSpPr>
            <a:spLocks noGrp="1"/>
          </p:cNvSpPr>
          <p:nvPr>
            <p:ph type="title"/>
          </p:nvPr>
        </p:nvSpPr>
        <p:spPr/>
        <p:txBody>
          <a:bodyPr>
            <a:normAutofit/>
          </a:bodyPr>
          <a:lstStyle/>
          <a:p>
            <a:r>
              <a:rPr lang="en-US" dirty="0"/>
              <a:t>How to transcend modes of nature</a:t>
            </a:r>
            <a:br>
              <a:rPr lang="en-US" dirty="0"/>
            </a:br>
            <a:r>
              <a:rPr lang="en-US" b="1" dirty="0"/>
              <a:t>[SB 11.25.32-6]</a:t>
            </a:r>
            <a:endParaRPr lang="en-US" dirty="0"/>
          </a:p>
        </p:txBody>
      </p:sp>
      <p:sp>
        <p:nvSpPr>
          <p:cNvPr id="3" name="Content Placeholder 2">
            <a:extLst>
              <a:ext uri="{FF2B5EF4-FFF2-40B4-BE49-F238E27FC236}">
                <a16:creationId xmlns:a16="http://schemas.microsoft.com/office/drawing/2014/main" id="{58B0D884-9D22-7440-83B4-40364B922574}"/>
              </a:ext>
            </a:extLst>
          </p:cNvPr>
          <p:cNvSpPr>
            <a:spLocks noGrp="1"/>
          </p:cNvSpPr>
          <p:nvPr>
            <p:ph idx="1"/>
          </p:nvPr>
        </p:nvSpPr>
        <p:spPr/>
        <p:txBody>
          <a:bodyPr>
            <a:normAutofit fontScale="70000" lnSpcReduction="20000"/>
          </a:bodyPr>
          <a:lstStyle/>
          <a:p>
            <a:r>
              <a:rPr lang="en-US" b="1" dirty="0"/>
              <a:t>O gentle </a:t>
            </a:r>
            <a:r>
              <a:rPr lang="en-US" b="1" dirty="0" err="1"/>
              <a:t>Uddhava</a:t>
            </a:r>
            <a:r>
              <a:rPr lang="en-US" b="1" dirty="0"/>
              <a:t>, all these different phases of conditioned life arise from work born of the modes of material nature. The living entity who conquers these modes, manifested from the mind, can dedicate himself to Me by the process of devotional service and thus attain pure love for Me. [SB 11.25.32]</a:t>
            </a:r>
          </a:p>
          <a:p>
            <a:r>
              <a:rPr lang="en-US" b="1" dirty="0"/>
              <a:t>Therefore, having achieved this human form of life, which allows one to develop full knowledge, those who are intelligent should free themselves from all contamination of the modes of nature and engage exclusively in loving service to Me.[SB 11.25.33]</a:t>
            </a:r>
          </a:p>
          <a:p>
            <a:r>
              <a:rPr lang="en-US" b="1" dirty="0"/>
              <a:t>A wise sage, free from all material association and </a:t>
            </a:r>
            <a:r>
              <a:rPr lang="en-US" b="1" dirty="0" err="1"/>
              <a:t>unbewildered</a:t>
            </a:r>
            <a:r>
              <a:rPr lang="en-US" b="1" dirty="0"/>
              <a:t>, should subdue his senses and worship Me. He should conquer the modes of passion and ignorance by engaging himself only with things in the mode of goodness. [SB 11.25.34]</a:t>
            </a:r>
          </a:p>
          <a:p>
            <a:r>
              <a:rPr lang="en-US" b="1" dirty="0"/>
              <a:t>Then, being fixed in devotional service, the sage should also conquer the material mode of goodness by indifference toward the modes. Thus pacified within his mind, the spirit soul, freed from the modes of nature, gives up the very cause of his conditioned life and attains Me.</a:t>
            </a:r>
          </a:p>
          <a:p>
            <a:r>
              <a:rPr lang="en-US" b="1" dirty="0"/>
              <a:t>Freed from the subtle conditioning of the mind and from the modes of nature born of material consciousness, the living entity becomes completely satisfied by experiencing My transcendental form. He no longer searches for enjoyment in the external energy, nor does he contemplate or remember such enjoyment within himself. [SB 11.25.36]</a:t>
            </a:r>
          </a:p>
          <a:p>
            <a:endParaRPr lang="en-US" b="1" dirty="0"/>
          </a:p>
        </p:txBody>
      </p:sp>
    </p:spTree>
    <p:extLst>
      <p:ext uri="{BB962C8B-B14F-4D97-AF65-F5344CB8AC3E}">
        <p14:creationId xmlns:p14="http://schemas.microsoft.com/office/powerpoint/2010/main" val="308923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505B-EFAD-4E41-A507-8D58F1B0716A}"/>
              </a:ext>
            </a:extLst>
          </p:cNvPr>
          <p:cNvSpPr>
            <a:spLocks noGrp="1"/>
          </p:cNvSpPr>
          <p:nvPr>
            <p:ph type="title"/>
          </p:nvPr>
        </p:nvSpPr>
        <p:spPr/>
        <p:txBody>
          <a:bodyPr/>
          <a:lstStyle/>
          <a:p>
            <a:r>
              <a:rPr lang="en-US" dirty="0"/>
              <a:t>How are you feeling </a:t>
            </a:r>
          </a:p>
        </p:txBody>
      </p:sp>
      <p:sp>
        <p:nvSpPr>
          <p:cNvPr id="3" name="Content Placeholder 2">
            <a:extLst>
              <a:ext uri="{FF2B5EF4-FFF2-40B4-BE49-F238E27FC236}">
                <a16:creationId xmlns:a16="http://schemas.microsoft.com/office/drawing/2014/main" id="{E64DE3A8-3D43-5D41-ADAC-4245939A32D0}"/>
              </a:ext>
            </a:extLst>
          </p:cNvPr>
          <p:cNvSpPr>
            <a:spLocks noGrp="1"/>
          </p:cNvSpPr>
          <p:nvPr>
            <p:ph idx="1"/>
          </p:nvPr>
        </p:nvSpPr>
        <p:spPr/>
        <p:txBody>
          <a:bodyPr/>
          <a:lstStyle/>
          <a:p>
            <a:r>
              <a:rPr lang="en-US" b="1" dirty="0"/>
              <a:t>slept excessively, indulged in false hopes, and displayed violence toward others</a:t>
            </a:r>
          </a:p>
          <a:p>
            <a:r>
              <a:rPr lang="en-US" b="1" dirty="0"/>
              <a:t>distorted intelligence because of too much activity, an unhealthy condition of the working physical organs, and the unsteady perplexity of the mind</a:t>
            </a:r>
          </a:p>
          <a:p>
            <a:r>
              <a:rPr lang="en-US" b="1" dirty="0"/>
              <a:t>one is thus unable to concentrate his attention, his mind is ruined and manifests depression</a:t>
            </a:r>
          </a:p>
          <a:p>
            <a:r>
              <a:rPr lang="en-US" b="1" dirty="0"/>
              <a:t>alert wakefulness or sleep with dreaming or deep, dreamless sleep</a:t>
            </a:r>
          </a:p>
          <a:p>
            <a:endParaRPr lang="en-US" dirty="0"/>
          </a:p>
        </p:txBody>
      </p:sp>
    </p:spTree>
    <p:extLst>
      <p:ext uri="{BB962C8B-B14F-4D97-AF65-F5344CB8AC3E}">
        <p14:creationId xmlns:p14="http://schemas.microsoft.com/office/powerpoint/2010/main" val="2606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F333-80A4-2441-9F82-BD836304156F}"/>
              </a:ext>
            </a:extLst>
          </p:cNvPr>
          <p:cNvSpPr>
            <a:spLocks noGrp="1"/>
          </p:cNvSpPr>
          <p:nvPr>
            <p:ph type="title"/>
          </p:nvPr>
        </p:nvSpPr>
        <p:spPr/>
        <p:txBody>
          <a:bodyPr/>
          <a:lstStyle/>
          <a:p>
            <a:r>
              <a:rPr lang="en-US" dirty="0"/>
              <a:t>BG 14 : Transcending Material Nature</a:t>
            </a:r>
          </a:p>
        </p:txBody>
      </p:sp>
      <p:sp>
        <p:nvSpPr>
          <p:cNvPr id="3" name="Content Placeholder 2">
            <a:extLst>
              <a:ext uri="{FF2B5EF4-FFF2-40B4-BE49-F238E27FC236}">
                <a16:creationId xmlns:a16="http://schemas.microsoft.com/office/drawing/2014/main" id="{16AB986D-1E90-3C42-A9E7-6D4FF8EDB474}"/>
              </a:ext>
            </a:extLst>
          </p:cNvPr>
          <p:cNvSpPr>
            <a:spLocks noGrp="1"/>
          </p:cNvSpPr>
          <p:nvPr>
            <p:ph idx="1"/>
          </p:nvPr>
        </p:nvSpPr>
        <p:spPr>
          <a:xfrm>
            <a:off x="838200" y="1550504"/>
            <a:ext cx="10515600" cy="4626459"/>
          </a:xfrm>
        </p:spPr>
        <p:txBody>
          <a:bodyPr>
            <a:normAutofit fontScale="92500"/>
          </a:bodyPr>
          <a:lstStyle/>
          <a:p>
            <a:r>
              <a:rPr lang="en-US" dirty="0"/>
              <a:t>1-4 : Importance of this chapter – the </a:t>
            </a:r>
            <a:r>
              <a:rPr lang="en-US" dirty="0">
                <a:highlight>
                  <a:srgbClr val="FFFF00"/>
                </a:highlight>
              </a:rPr>
              <a:t>best of Knowledge </a:t>
            </a:r>
            <a:r>
              <a:rPr lang="en-US" dirty="0"/>
              <a:t>– position of living entity in </a:t>
            </a:r>
            <a:r>
              <a:rPr lang="en-US" dirty="0">
                <a:highlight>
                  <a:srgbClr val="FFFF00"/>
                </a:highlight>
              </a:rPr>
              <a:t>material nature</a:t>
            </a:r>
            <a:r>
              <a:rPr lang="en-US" dirty="0"/>
              <a:t> and the seed giving father </a:t>
            </a:r>
          </a:p>
          <a:p>
            <a:r>
              <a:rPr lang="en-US" dirty="0"/>
              <a:t>5-13: Modes of nature and its cause, characteristics and results.</a:t>
            </a:r>
          </a:p>
          <a:p>
            <a:r>
              <a:rPr lang="en-US" dirty="0"/>
              <a:t>14-15: </a:t>
            </a:r>
            <a:r>
              <a:rPr lang="en-US" dirty="0">
                <a:highlight>
                  <a:srgbClr val="FFFF00"/>
                </a:highlight>
              </a:rPr>
              <a:t>Destination</a:t>
            </a:r>
            <a:r>
              <a:rPr lang="en-US" dirty="0"/>
              <a:t> when one dies in various modes</a:t>
            </a:r>
          </a:p>
          <a:p>
            <a:r>
              <a:rPr lang="en-US" dirty="0"/>
              <a:t>16-18: </a:t>
            </a:r>
            <a:r>
              <a:rPr lang="en-US" dirty="0">
                <a:highlight>
                  <a:srgbClr val="FFFF00"/>
                </a:highlight>
              </a:rPr>
              <a:t>Results</a:t>
            </a:r>
            <a:r>
              <a:rPr lang="en-US" dirty="0"/>
              <a:t> of various modes further explained</a:t>
            </a:r>
          </a:p>
          <a:p>
            <a:r>
              <a:rPr lang="en-US" dirty="0"/>
              <a:t>19-21: Seeing Lord acting behind the modes and </a:t>
            </a:r>
            <a:r>
              <a:rPr lang="en-US" dirty="0">
                <a:highlight>
                  <a:srgbClr val="FFFF00"/>
                </a:highlight>
              </a:rPr>
              <a:t>transcending</a:t>
            </a:r>
            <a:r>
              <a:rPr lang="en-US" dirty="0"/>
              <a:t> modes and freeing oneself of BDOD and get nectar</a:t>
            </a:r>
          </a:p>
          <a:p>
            <a:r>
              <a:rPr lang="en-US" dirty="0"/>
              <a:t>21-25: Symptom and </a:t>
            </a:r>
            <a:r>
              <a:rPr lang="en-US" dirty="0">
                <a:highlight>
                  <a:srgbClr val="FFFF00"/>
                </a:highlight>
              </a:rPr>
              <a:t>Behavior</a:t>
            </a:r>
            <a:r>
              <a:rPr lang="en-US" dirty="0"/>
              <a:t> of person who is beyond modes</a:t>
            </a:r>
          </a:p>
          <a:p>
            <a:r>
              <a:rPr lang="en-US" b="1" dirty="0"/>
              <a:t>26: </a:t>
            </a:r>
            <a:r>
              <a:rPr lang="en-US" b="1" dirty="0">
                <a:highlight>
                  <a:srgbClr val="FFFF00"/>
                </a:highlight>
              </a:rPr>
              <a:t>How to transcend </a:t>
            </a:r>
            <a:r>
              <a:rPr lang="en-US" b="1" dirty="0"/>
              <a:t>the modes? full DS unfailing in all circumstances</a:t>
            </a:r>
          </a:p>
          <a:p>
            <a:r>
              <a:rPr lang="en-US" b="1" dirty="0"/>
              <a:t>27: </a:t>
            </a:r>
            <a:r>
              <a:rPr lang="en-US" b="1" dirty="0">
                <a:highlight>
                  <a:srgbClr val="FFFF00"/>
                </a:highlight>
              </a:rPr>
              <a:t>Lord is basis </a:t>
            </a:r>
            <a:r>
              <a:rPr lang="en-US" b="1" dirty="0"/>
              <a:t>of Impersonal Brahman</a:t>
            </a:r>
          </a:p>
          <a:p>
            <a:endParaRPr lang="en-US" dirty="0"/>
          </a:p>
          <a:p>
            <a:endParaRPr lang="en-US" dirty="0"/>
          </a:p>
          <a:p>
            <a:endParaRPr lang="en-US" dirty="0"/>
          </a:p>
        </p:txBody>
      </p:sp>
    </p:spTree>
    <p:extLst>
      <p:ext uri="{BB962C8B-B14F-4D97-AF65-F5344CB8AC3E}">
        <p14:creationId xmlns:p14="http://schemas.microsoft.com/office/powerpoint/2010/main" val="1465789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14C2-867A-0A49-B978-CFC759BAF2F9}"/>
              </a:ext>
            </a:extLst>
          </p:cNvPr>
          <p:cNvSpPr>
            <a:spLocks noGrp="1"/>
          </p:cNvSpPr>
          <p:nvPr>
            <p:ph type="title"/>
          </p:nvPr>
        </p:nvSpPr>
        <p:spPr>
          <a:xfrm>
            <a:off x="838200" y="365125"/>
            <a:ext cx="10515600" cy="1325563"/>
          </a:xfrm>
        </p:spPr>
        <p:txBody>
          <a:bodyPr>
            <a:normAutofit/>
          </a:bodyPr>
          <a:lstStyle/>
          <a:p>
            <a:r>
              <a:rPr lang="en-US" sz="5400" dirty="0"/>
              <a:t>Take Home Points (FIRST) </a:t>
            </a:r>
          </a:p>
        </p:txBody>
      </p:sp>
      <p:sp>
        <p:nvSpPr>
          <p:cNvPr id="3" name="Content Placeholder 2">
            <a:extLst>
              <a:ext uri="{FF2B5EF4-FFF2-40B4-BE49-F238E27FC236}">
                <a16:creationId xmlns:a16="http://schemas.microsoft.com/office/drawing/2014/main" id="{9ACF1CF6-0BAC-8F4C-B4D3-325D61375569}"/>
              </a:ext>
            </a:extLst>
          </p:cNvPr>
          <p:cNvSpPr>
            <a:spLocks noGrp="1"/>
          </p:cNvSpPr>
          <p:nvPr>
            <p:ph idx="1"/>
          </p:nvPr>
        </p:nvSpPr>
        <p:spPr>
          <a:xfrm>
            <a:off x="840860" y="1825625"/>
            <a:ext cx="6717792" cy="4351338"/>
          </a:xfrm>
        </p:spPr>
        <p:txBody>
          <a:bodyPr>
            <a:normAutofit/>
          </a:bodyPr>
          <a:lstStyle/>
          <a:p>
            <a:r>
              <a:rPr lang="en-US" sz="2400" b="1" dirty="0">
                <a:highlight>
                  <a:srgbClr val="FFFF00"/>
                </a:highlight>
              </a:rPr>
              <a:t>F</a:t>
            </a:r>
            <a:r>
              <a:rPr lang="en-US" sz="2400" dirty="0">
                <a:highlight>
                  <a:srgbClr val="FFFF00"/>
                </a:highlight>
              </a:rPr>
              <a:t>eel</a:t>
            </a:r>
            <a:r>
              <a:rPr lang="en-US" sz="2400" dirty="0"/>
              <a:t> for others, smile </a:t>
            </a:r>
            <a:r>
              <a:rPr lang="en-US" sz="2400" dirty="0">
                <a:sym typeface="Wingdings" pitchFamily="2" charset="2"/>
              </a:rPr>
              <a:t></a:t>
            </a:r>
            <a:r>
              <a:rPr lang="en-US" sz="2400" dirty="0"/>
              <a:t> </a:t>
            </a:r>
          </a:p>
          <a:p>
            <a:r>
              <a:rPr lang="en-US" sz="2400" b="1" dirty="0">
                <a:highlight>
                  <a:srgbClr val="FFFF00"/>
                </a:highlight>
              </a:rPr>
              <a:t>I</a:t>
            </a:r>
            <a:r>
              <a:rPr lang="en-US" sz="2400" dirty="0">
                <a:highlight>
                  <a:srgbClr val="FFFF00"/>
                </a:highlight>
              </a:rPr>
              <a:t>ntrospect</a:t>
            </a:r>
            <a:r>
              <a:rPr lang="en-US" sz="2400" dirty="0"/>
              <a:t> – watch your current mode take corrective actions/pray</a:t>
            </a:r>
          </a:p>
          <a:p>
            <a:r>
              <a:rPr lang="en-US" sz="2400" b="1" dirty="0">
                <a:highlight>
                  <a:srgbClr val="FFFF00"/>
                </a:highlight>
              </a:rPr>
              <a:t>R</a:t>
            </a:r>
            <a:r>
              <a:rPr lang="en-US" sz="2400" dirty="0">
                <a:highlight>
                  <a:srgbClr val="FFFF00"/>
                </a:highlight>
              </a:rPr>
              <a:t>esponsible</a:t>
            </a:r>
            <a:r>
              <a:rPr lang="en-US" sz="2400" dirty="0"/>
              <a:t> – Take responsibility of your actions – don’t blame others</a:t>
            </a:r>
          </a:p>
          <a:p>
            <a:r>
              <a:rPr lang="en-US" sz="2400" b="1" dirty="0">
                <a:highlight>
                  <a:srgbClr val="FFFF00"/>
                </a:highlight>
              </a:rPr>
              <a:t>S</a:t>
            </a:r>
            <a:r>
              <a:rPr lang="en-US" sz="2400" dirty="0">
                <a:highlight>
                  <a:srgbClr val="FFFF00"/>
                </a:highlight>
              </a:rPr>
              <a:t>urrender</a:t>
            </a:r>
            <a:r>
              <a:rPr lang="en-US" sz="2400" dirty="0"/>
              <a:t> to Krishna – humbly serve Him with love </a:t>
            </a:r>
          </a:p>
          <a:p>
            <a:r>
              <a:rPr lang="en-US" sz="2400" b="1" dirty="0">
                <a:highlight>
                  <a:srgbClr val="FFFF00"/>
                </a:highlight>
              </a:rPr>
              <a:t>T</a:t>
            </a:r>
            <a:r>
              <a:rPr lang="en-US" sz="2400" dirty="0">
                <a:highlight>
                  <a:srgbClr val="FFFF00"/>
                </a:highlight>
              </a:rPr>
              <a:t>rain</a:t>
            </a:r>
            <a:r>
              <a:rPr lang="en-US" sz="2400" dirty="0"/>
              <a:t> yourself in devotional service under guidance of spiritual master in association of devotees.</a:t>
            </a:r>
          </a:p>
          <a:p>
            <a:pPr marL="0" indent="0">
              <a:buNone/>
            </a:pPr>
            <a:endParaRPr lang="en-US" sz="2400" dirty="0"/>
          </a:p>
          <a:p>
            <a:r>
              <a:rPr lang="en-US" sz="2400" dirty="0"/>
              <a:t>We are here </a:t>
            </a:r>
            <a:r>
              <a:rPr lang="en-US" sz="2400" u="sng" dirty="0"/>
              <a:t>not</a:t>
            </a:r>
            <a:r>
              <a:rPr lang="en-US" sz="2400" dirty="0"/>
              <a:t> to prove but to </a:t>
            </a:r>
            <a:r>
              <a:rPr lang="en-US" sz="2400" b="1" dirty="0">
                <a:highlight>
                  <a:srgbClr val="FFFF00"/>
                </a:highlight>
              </a:rPr>
              <a:t>improve</a:t>
            </a:r>
          </a:p>
        </p:txBody>
      </p:sp>
      <p:pic>
        <p:nvPicPr>
          <p:cNvPr id="4" name="Picture 2" descr="dehino smin yatha dehe kaumaram yauvanam jara (Bg 2.13) 1966.03.11 NY by  Vaishnava Das Nrs on SoundCloud - Hear the world's sounds">
            <a:extLst>
              <a:ext uri="{FF2B5EF4-FFF2-40B4-BE49-F238E27FC236}">
                <a16:creationId xmlns:a16="http://schemas.microsoft.com/office/drawing/2014/main" id="{ADC6C66B-A1FC-9B49-AC73-F772D343D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07" r="14508" b="2"/>
          <a:stretch/>
        </p:blipFill>
        <p:spPr bwMode="auto">
          <a:xfrm>
            <a:off x="7992976" y="1904281"/>
            <a:ext cx="337481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9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27D9D-C380-604C-A2F4-0C2F8F638D32}"/>
              </a:ext>
            </a:extLst>
          </p:cNvPr>
          <p:cNvSpPr>
            <a:spLocks noGrp="1"/>
          </p:cNvSpPr>
          <p:nvPr>
            <p:ph type="title"/>
          </p:nvPr>
        </p:nvSpPr>
        <p:spPr>
          <a:xfrm>
            <a:off x="630936" y="639520"/>
            <a:ext cx="3429000" cy="1719072"/>
          </a:xfrm>
        </p:spPr>
        <p:txBody>
          <a:bodyPr anchor="b">
            <a:normAutofit/>
          </a:bodyPr>
          <a:lstStyle/>
          <a:p>
            <a:r>
              <a:rPr lang="en-US" sz="3800"/>
              <a:t>Questions from Arjuna</a:t>
            </a:r>
            <a:br>
              <a:rPr lang="en-US" sz="3800"/>
            </a:br>
            <a:r>
              <a:rPr lang="en-US" sz="3800"/>
              <a:t>BG 14.21</a:t>
            </a:r>
          </a:p>
        </p:txBody>
      </p:sp>
      <p:sp>
        <p:nvSpPr>
          <p:cNvPr id="410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B1A214-3867-9A41-B3E3-891DB22E3AB9}"/>
              </a:ext>
            </a:extLst>
          </p:cNvPr>
          <p:cNvSpPr>
            <a:spLocks noGrp="1"/>
          </p:cNvSpPr>
          <p:nvPr>
            <p:ph idx="1"/>
          </p:nvPr>
        </p:nvSpPr>
        <p:spPr>
          <a:xfrm>
            <a:off x="630936" y="2807208"/>
            <a:ext cx="3429000" cy="3410712"/>
          </a:xfrm>
        </p:spPr>
        <p:txBody>
          <a:bodyPr anchor="t">
            <a:normAutofit/>
          </a:bodyPr>
          <a:lstStyle/>
          <a:p>
            <a:pPr marL="0" indent="0">
              <a:buNone/>
            </a:pPr>
            <a:r>
              <a:rPr lang="en-US" sz="2200" b="1"/>
              <a:t>Arjuna inquired: O my dear Lord, by which </a:t>
            </a:r>
            <a:r>
              <a:rPr lang="en-US" sz="2200" b="1">
                <a:highlight>
                  <a:srgbClr val="FFFF00"/>
                </a:highlight>
              </a:rPr>
              <a:t>symptoms</a:t>
            </a:r>
            <a:r>
              <a:rPr lang="en-US" sz="2200" b="1"/>
              <a:t> is one known who is transcendental to these three modes? What is his </a:t>
            </a:r>
            <a:r>
              <a:rPr lang="en-US" sz="2200" b="1">
                <a:highlight>
                  <a:srgbClr val="FFFF00"/>
                </a:highlight>
              </a:rPr>
              <a:t>behavior</a:t>
            </a:r>
            <a:r>
              <a:rPr lang="en-US" sz="2200" b="1"/>
              <a:t>? And </a:t>
            </a:r>
            <a:r>
              <a:rPr lang="en-US" sz="2200" b="1">
                <a:highlight>
                  <a:srgbClr val="FFFF00"/>
                </a:highlight>
              </a:rPr>
              <a:t>how does he transcend</a:t>
            </a:r>
            <a:r>
              <a:rPr lang="en-US" sz="2200" b="1"/>
              <a:t> the modes of nature?</a:t>
            </a:r>
            <a:endParaRPr lang="en-US" sz="2200"/>
          </a:p>
        </p:txBody>
      </p:sp>
      <p:pic>
        <p:nvPicPr>
          <p:cNvPr id="4098" name="Picture 2" descr="Bhagavad Gita related 23 Questions with Answers for Quizzes, Exams">
            <a:extLst>
              <a:ext uri="{FF2B5EF4-FFF2-40B4-BE49-F238E27FC236}">
                <a16:creationId xmlns:a16="http://schemas.microsoft.com/office/drawing/2014/main" id="{F468AFBA-CAC1-5B4D-A56D-B45D729BF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876475"/>
            <a:ext cx="6903720" cy="5105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79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CB04-7821-F343-9789-6A6D9E8175BC}"/>
              </a:ext>
            </a:extLst>
          </p:cNvPr>
          <p:cNvSpPr>
            <a:spLocks noGrp="1"/>
          </p:cNvSpPr>
          <p:nvPr>
            <p:ph type="title"/>
          </p:nvPr>
        </p:nvSpPr>
        <p:spPr>
          <a:xfrm>
            <a:off x="838200" y="365125"/>
            <a:ext cx="10515600" cy="1864891"/>
          </a:xfrm>
        </p:spPr>
        <p:txBody>
          <a:bodyPr>
            <a:normAutofit fontScale="90000"/>
          </a:bodyPr>
          <a:lstStyle/>
          <a:p>
            <a:r>
              <a:rPr lang="en-US" dirty="0"/>
              <a:t>BG 14.27: Engage in full devotional service</a:t>
            </a:r>
            <a:br>
              <a:rPr lang="en-US" dirty="0"/>
            </a:br>
            <a:br>
              <a:rPr lang="en-US" dirty="0"/>
            </a:br>
            <a:r>
              <a:rPr lang="hi-IN" dirty="0"/>
              <a:t>मां च </a:t>
            </a:r>
            <a:r>
              <a:rPr lang="hi-IN" dirty="0">
                <a:highlight>
                  <a:srgbClr val="FFFF00"/>
                </a:highlight>
              </a:rPr>
              <a:t>योऽव्यभिचारेण</a:t>
            </a:r>
            <a:r>
              <a:rPr lang="hi-IN" dirty="0"/>
              <a:t> </a:t>
            </a:r>
            <a:r>
              <a:rPr lang="hi-IN" dirty="0">
                <a:highlight>
                  <a:srgbClr val="FFFF00"/>
                </a:highlight>
              </a:rPr>
              <a:t>भक्तियोगेन सेवते</a:t>
            </a:r>
            <a:r>
              <a:rPr lang="hi-IN" dirty="0"/>
              <a:t> ।</a:t>
            </a:r>
            <a:br>
              <a:rPr lang="hi-IN" dirty="0"/>
            </a:br>
            <a:r>
              <a:rPr lang="hi-IN" dirty="0"/>
              <a:t>स गुणान्समतीत्यैतान्ब्रह्मभूयाय कल्पते ॥ २६ ॥</a:t>
            </a:r>
            <a:endParaRPr lang="en-US" dirty="0"/>
          </a:p>
        </p:txBody>
      </p:sp>
      <p:sp>
        <p:nvSpPr>
          <p:cNvPr id="3" name="Content Placeholder 2">
            <a:extLst>
              <a:ext uri="{FF2B5EF4-FFF2-40B4-BE49-F238E27FC236}">
                <a16:creationId xmlns:a16="http://schemas.microsoft.com/office/drawing/2014/main" id="{26BB3475-07A4-EA4A-AF0C-AA470B4D9B4F}"/>
              </a:ext>
            </a:extLst>
          </p:cNvPr>
          <p:cNvSpPr>
            <a:spLocks noGrp="1"/>
          </p:cNvSpPr>
          <p:nvPr>
            <p:ph idx="1"/>
          </p:nvPr>
        </p:nvSpPr>
        <p:spPr>
          <a:xfrm>
            <a:off x="838200" y="2463281"/>
            <a:ext cx="10515600" cy="3713681"/>
          </a:xfrm>
        </p:spPr>
        <p:txBody>
          <a:bodyPr/>
          <a:lstStyle/>
          <a:p>
            <a:pPr marL="0" indent="0" algn="ctr">
              <a:buNone/>
            </a:pPr>
            <a:r>
              <a:rPr lang="en-US" i="1" dirty="0"/>
              <a:t>mam ca </a:t>
            </a:r>
            <a:r>
              <a:rPr lang="en-US" i="1" dirty="0" err="1"/>
              <a:t>yo</a:t>
            </a:r>
            <a:r>
              <a:rPr lang="en-US" i="1" dirty="0"/>
              <a:t> '</a:t>
            </a:r>
            <a:r>
              <a:rPr lang="en-US" i="1" dirty="0" err="1"/>
              <a:t>vyabhicarena</a:t>
            </a:r>
            <a:r>
              <a:rPr lang="en-US" i="1" dirty="0"/>
              <a:t> bhakti-</a:t>
            </a:r>
            <a:r>
              <a:rPr lang="en-US" i="1" dirty="0" err="1"/>
              <a:t>yogena</a:t>
            </a:r>
            <a:r>
              <a:rPr lang="en-US" i="1" dirty="0"/>
              <a:t> </a:t>
            </a:r>
            <a:r>
              <a:rPr lang="en-US" i="1" dirty="0" err="1"/>
              <a:t>sevate</a:t>
            </a:r>
            <a:br>
              <a:rPr lang="en-US" i="1" dirty="0"/>
            </a:br>
            <a:r>
              <a:rPr lang="en-US" i="1" dirty="0" err="1"/>
              <a:t>sa</a:t>
            </a:r>
            <a:r>
              <a:rPr lang="en-US" i="1" dirty="0"/>
              <a:t> </a:t>
            </a:r>
            <a:r>
              <a:rPr lang="en-US" i="1" dirty="0" err="1"/>
              <a:t>gunan</a:t>
            </a:r>
            <a:r>
              <a:rPr lang="en-US" i="1" dirty="0"/>
              <a:t> </a:t>
            </a:r>
            <a:r>
              <a:rPr lang="en-US" i="1" dirty="0" err="1"/>
              <a:t>samatityaitan</a:t>
            </a:r>
            <a:r>
              <a:rPr lang="en-US" i="1" dirty="0"/>
              <a:t> brahma-</a:t>
            </a:r>
            <a:r>
              <a:rPr lang="en-US" i="1" dirty="0" err="1"/>
              <a:t>bhuyaya</a:t>
            </a:r>
            <a:r>
              <a:rPr lang="en-US" i="1" dirty="0"/>
              <a:t> </a:t>
            </a:r>
            <a:r>
              <a:rPr lang="en-US" i="1" dirty="0" err="1"/>
              <a:t>kalpate</a:t>
            </a:r>
            <a:endParaRPr lang="en-US" i="1" dirty="0"/>
          </a:p>
          <a:p>
            <a:pPr marL="0" indent="0">
              <a:buNone/>
            </a:pPr>
            <a:r>
              <a:rPr lang="en-US" sz="2000" i="1" dirty="0">
                <a:hlinkClick r:id="rId2"/>
              </a:rPr>
              <a:t>mām</a:t>
            </a:r>
            <a:r>
              <a:rPr lang="en-US" sz="2000" dirty="0"/>
              <a:t> — unto Me; </a:t>
            </a:r>
            <a:r>
              <a:rPr lang="en-US" sz="2000" i="1" dirty="0">
                <a:hlinkClick r:id="rId3"/>
              </a:rPr>
              <a:t>ca</a:t>
            </a:r>
            <a:r>
              <a:rPr lang="en-US" sz="2000" dirty="0"/>
              <a:t> — also; </a:t>
            </a:r>
            <a:r>
              <a:rPr lang="en-US" sz="2000" i="1" dirty="0">
                <a:highlight>
                  <a:srgbClr val="FFFF00"/>
                </a:highlight>
                <a:hlinkClick r:id="rId4"/>
              </a:rPr>
              <a:t>yaḥ</a:t>
            </a:r>
            <a:r>
              <a:rPr lang="en-US" sz="2000" dirty="0">
                <a:highlight>
                  <a:srgbClr val="FFFF00"/>
                </a:highlight>
              </a:rPr>
              <a:t> — a person who; </a:t>
            </a:r>
            <a:r>
              <a:rPr lang="en-US" sz="2000" i="1" dirty="0">
                <a:highlight>
                  <a:srgbClr val="FFFF00"/>
                </a:highlight>
                <a:hlinkClick r:id="rId5"/>
              </a:rPr>
              <a:t>avyabhicāreṇa</a:t>
            </a:r>
            <a:r>
              <a:rPr lang="en-US" sz="2000" dirty="0">
                <a:highlight>
                  <a:srgbClr val="FFFF00"/>
                </a:highlight>
              </a:rPr>
              <a:t> — without fail</a:t>
            </a:r>
            <a:r>
              <a:rPr lang="en-US" sz="2000" dirty="0"/>
              <a:t>; </a:t>
            </a:r>
            <a:r>
              <a:rPr lang="en-US" sz="2000" i="1" dirty="0">
                <a:highlight>
                  <a:srgbClr val="FFFF00"/>
                </a:highlight>
                <a:hlinkClick r:id="rId6"/>
              </a:rPr>
              <a:t>bhakti</a:t>
            </a:r>
            <a:r>
              <a:rPr lang="en-US" sz="2000" dirty="0">
                <a:highlight>
                  <a:srgbClr val="FFFF00"/>
                </a:highlight>
              </a:rPr>
              <a:t>-</a:t>
            </a:r>
            <a:r>
              <a:rPr lang="en-US" sz="2000" i="1" dirty="0">
                <a:highlight>
                  <a:srgbClr val="FFFF00"/>
                </a:highlight>
                <a:hlinkClick r:id="rId7"/>
              </a:rPr>
              <a:t>yogena</a:t>
            </a:r>
            <a:r>
              <a:rPr lang="en-US" sz="2000" dirty="0">
                <a:highlight>
                  <a:srgbClr val="FFFF00"/>
                </a:highlight>
              </a:rPr>
              <a:t> — by devotional service; </a:t>
            </a:r>
            <a:r>
              <a:rPr lang="en-US" sz="2000" i="1" dirty="0">
                <a:highlight>
                  <a:srgbClr val="FFFF00"/>
                </a:highlight>
                <a:hlinkClick r:id="rId8"/>
              </a:rPr>
              <a:t>sevate</a:t>
            </a:r>
            <a:r>
              <a:rPr lang="en-US" sz="2000" dirty="0">
                <a:highlight>
                  <a:srgbClr val="FFFF00"/>
                </a:highlight>
              </a:rPr>
              <a:t> — renders service</a:t>
            </a:r>
            <a:r>
              <a:rPr lang="en-US" sz="2000" dirty="0"/>
              <a:t>; </a:t>
            </a:r>
            <a:r>
              <a:rPr lang="en-US" sz="2000" i="1" dirty="0">
                <a:hlinkClick r:id="rId9"/>
              </a:rPr>
              <a:t>saḥ</a:t>
            </a:r>
            <a:r>
              <a:rPr lang="en-US" sz="2000" dirty="0"/>
              <a:t> — he; </a:t>
            </a:r>
            <a:r>
              <a:rPr lang="en-US" sz="2000" i="1" dirty="0">
                <a:hlinkClick r:id="rId10"/>
              </a:rPr>
              <a:t>guṇān</a:t>
            </a:r>
            <a:r>
              <a:rPr lang="en-US" sz="2000" dirty="0"/>
              <a:t> — the modes of material nature; </a:t>
            </a:r>
            <a:r>
              <a:rPr lang="en-US" sz="2000" i="1" dirty="0">
                <a:hlinkClick r:id="rId11"/>
              </a:rPr>
              <a:t>samatītya</a:t>
            </a:r>
            <a:r>
              <a:rPr lang="en-US" sz="2000" dirty="0"/>
              <a:t> — transcending; </a:t>
            </a:r>
            <a:r>
              <a:rPr lang="en-US" sz="2000" i="1" dirty="0">
                <a:hlinkClick r:id="rId12"/>
              </a:rPr>
              <a:t>etān</a:t>
            </a:r>
            <a:r>
              <a:rPr lang="en-US" sz="2000" dirty="0"/>
              <a:t> — all these; </a:t>
            </a:r>
            <a:r>
              <a:rPr lang="en-US" sz="2000" i="1" dirty="0">
                <a:hlinkClick r:id="rId13"/>
              </a:rPr>
              <a:t>brahma</a:t>
            </a:r>
            <a:r>
              <a:rPr lang="en-US" sz="2000" dirty="0"/>
              <a:t>-</a:t>
            </a:r>
            <a:r>
              <a:rPr lang="en-US" sz="2000" i="1" dirty="0">
                <a:hlinkClick r:id="rId14"/>
              </a:rPr>
              <a:t>bhūyāya</a:t>
            </a:r>
            <a:r>
              <a:rPr lang="en-US" sz="2000" dirty="0"/>
              <a:t> — elevated to the Brahman platform; </a:t>
            </a:r>
            <a:r>
              <a:rPr lang="en-US" sz="2000" i="1" dirty="0">
                <a:hlinkClick r:id="rId15"/>
              </a:rPr>
              <a:t>kalpate</a:t>
            </a:r>
            <a:r>
              <a:rPr lang="en-US" sz="2000" dirty="0"/>
              <a:t> — becomes.</a:t>
            </a:r>
          </a:p>
          <a:p>
            <a:pPr marL="0" indent="0">
              <a:buNone/>
            </a:pPr>
            <a:r>
              <a:rPr lang="en-US" b="1" dirty="0">
                <a:highlight>
                  <a:srgbClr val="FFFF00"/>
                </a:highlight>
              </a:rPr>
              <a:t>One who engages in full devotional service, unfailing in all circumstances</a:t>
            </a:r>
            <a:r>
              <a:rPr lang="en-US" b="1" dirty="0"/>
              <a:t>, at once </a:t>
            </a:r>
            <a:r>
              <a:rPr lang="en-US" b="1" dirty="0">
                <a:highlight>
                  <a:srgbClr val="FFFF00"/>
                </a:highlight>
              </a:rPr>
              <a:t>transcends the modes of material nature</a:t>
            </a:r>
            <a:r>
              <a:rPr lang="en-US" b="1" dirty="0"/>
              <a:t> and thus comes to the level of Brahman.</a:t>
            </a:r>
            <a:endParaRPr lang="en-US" sz="2000" dirty="0"/>
          </a:p>
        </p:txBody>
      </p:sp>
    </p:spTree>
    <p:extLst>
      <p:ext uri="{BB962C8B-B14F-4D97-AF65-F5344CB8AC3E}">
        <p14:creationId xmlns:p14="http://schemas.microsoft.com/office/powerpoint/2010/main" val="267600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1063-4701-6143-B0F9-C8156E62FA6F}"/>
              </a:ext>
            </a:extLst>
          </p:cNvPr>
          <p:cNvSpPr>
            <a:spLocks noGrp="1"/>
          </p:cNvSpPr>
          <p:nvPr>
            <p:ph type="title"/>
          </p:nvPr>
        </p:nvSpPr>
        <p:spPr>
          <a:xfrm>
            <a:off x="4965430" y="629266"/>
            <a:ext cx="6586491" cy="1676603"/>
          </a:xfrm>
        </p:spPr>
        <p:txBody>
          <a:bodyPr>
            <a:normAutofit/>
          </a:bodyPr>
          <a:lstStyle/>
          <a:p>
            <a:r>
              <a:rPr lang="en-US" sz="5400"/>
              <a:t>How to transcend the modes?</a:t>
            </a:r>
          </a:p>
        </p:txBody>
      </p:sp>
      <p:sp>
        <p:nvSpPr>
          <p:cNvPr id="3" name="Content Placeholder 2">
            <a:extLst>
              <a:ext uri="{FF2B5EF4-FFF2-40B4-BE49-F238E27FC236}">
                <a16:creationId xmlns:a16="http://schemas.microsoft.com/office/drawing/2014/main" id="{DC67ACBB-B3F3-D644-A137-A7918C64A9B4}"/>
              </a:ext>
            </a:extLst>
          </p:cNvPr>
          <p:cNvSpPr>
            <a:spLocks noGrp="1"/>
          </p:cNvSpPr>
          <p:nvPr>
            <p:ph idx="1"/>
          </p:nvPr>
        </p:nvSpPr>
        <p:spPr>
          <a:xfrm>
            <a:off x="4965431" y="2438400"/>
            <a:ext cx="6586489" cy="3785419"/>
          </a:xfrm>
        </p:spPr>
        <p:txBody>
          <a:bodyPr>
            <a:normAutofit/>
          </a:bodyPr>
          <a:lstStyle/>
          <a:p>
            <a:r>
              <a:rPr lang="en-US" sz="1300">
                <a:highlight>
                  <a:srgbClr val="FFFF00"/>
                </a:highlight>
              </a:rPr>
              <a:t>One should not be disturbed by the activities of the modes of nature</a:t>
            </a:r>
            <a:r>
              <a:rPr lang="en-US" sz="1300"/>
              <a:t>; </a:t>
            </a:r>
            <a:r>
              <a:rPr lang="en-US" sz="1300" b="1"/>
              <a:t>instead - always act for Kṛṣṇa.</a:t>
            </a:r>
          </a:p>
          <a:p>
            <a:r>
              <a:rPr lang="en-US" sz="1300"/>
              <a:t>All His different plenary expansions such as Rāma and Nārāyaṇa are also equally potent being transcendental - omnipotent &amp; omniscient</a:t>
            </a:r>
          </a:p>
          <a:p>
            <a:r>
              <a:rPr lang="en-US" sz="1300"/>
              <a:t>These modes of material nature are </a:t>
            </a:r>
            <a:r>
              <a:rPr lang="en-US" sz="1300">
                <a:highlight>
                  <a:srgbClr val="FFFF00"/>
                </a:highlight>
              </a:rPr>
              <a:t>very difficult to overcome</a:t>
            </a:r>
            <a:r>
              <a:rPr lang="en-US" sz="1300"/>
              <a:t>, one can overcome them easily when </a:t>
            </a:r>
            <a:r>
              <a:rPr lang="en-US" sz="1300">
                <a:highlight>
                  <a:srgbClr val="FFFF00"/>
                </a:highlight>
              </a:rPr>
              <a:t>One who surrenders unto Kṛṣṇa </a:t>
            </a:r>
          </a:p>
          <a:p>
            <a:r>
              <a:rPr lang="en-US" sz="1300"/>
              <a:t>In devotional service one </a:t>
            </a:r>
            <a:r>
              <a:rPr lang="en-US" sz="1300">
                <a:highlight>
                  <a:srgbClr val="FFFF00"/>
                </a:highlight>
              </a:rPr>
              <a:t>acquires qualitative equality with Kṛṣṇa</a:t>
            </a:r>
            <a:r>
              <a:rPr lang="en-US" sz="1300"/>
              <a:t> </a:t>
            </a:r>
          </a:p>
          <a:p>
            <a:pPr lvl="1"/>
            <a:r>
              <a:rPr lang="en-US" sz="1300"/>
              <a:t>As pure parts of gold are part of gold mine</a:t>
            </a:r>
          </a:p>
          <a:p>
            <a:r>
              <a:rPr lang="en-US" sz="1300" i="1"/>
              <a:t>Bhakti-yoga</a:t>
            </a:r>
            <a:r>
              <a:rPr lang="en-US" sz="1300"/>
              <a:t> means that the Lord is there, the devotee is there, and the activity of exchange of love between the Lord and the devotee is there.</a:t>
            </a:r>
          </a:p>
          <a:p>
            <a:pPr lvl="1"/>
            <a:r>
              <a:rPr lang="en-US" sz="1300"/>
              <a:t>If one is not situated in the same transcendental position with the Lord, one cannot serve the Supreme Lord. </a:t>
            </a:r>
          </a:p>
          <a:p>
            <a:pPr lvl="1"/>
            <a:r>
              <a:rPr lang="en-US" sz="1300"/>
              <a:t>To be a personal assistant to a king, </a:t>
            </a:r>
            <a:r>
              <a:rPr lang="en-US" sz="1300">
                <a:highlight>
                  <a:srgbClr val="FFFF00"/>
                </a:highlight>
              </a:rPr>
              <a:t>one must acquire the qualifications</a:t>
            </a:r>
            <a:r>
              <a:rPr lang="en-US" sz="1300"/>
              <a:t>. Thus the qualification is to become Brahman, or freed from all material contamination.</a:t>
            </a:r>
          </a:p>
          <a:p>
            <a:pPr lvl="1"/>
            <a:r>
              <a:rPr lang="en-US" sz="1300"/>
              <a:t>By attainment of Brahman, </a:t>
            </a:r>
            <a:r>
              <a:rPr lang="en-US" sz="1300">
                <a:highlight>
                  <a:srgbClr val="FFFF00"/>
                </a:highlight>
              </a:rPr>
              <a:t>one does not lose his eternal Brahman identity </a:t>
            </a:r>
            <a:r>
              <a:rPr lang="en-US" sz="1300"/>
              <a:t>as an individual soul. </a:t>
            </a:r>
          </a:p>
          <a:p>
            <a:pPr lvl="1"/>
            <a:endParaRPr lang="en-US" sz="1300"/>
          </a:p>
          <a:p>
            <a:pPr lvl="1"/>
            <a:endParaRPr lang="en-US" sz="1300"/>
          </a:p>
          <a:p>
            <a:endParaRPr lang="en-US" sz="1300"/>
          </a:p>
        </p:txBody>
      </p:sp>
      <p:pic>
        <p:nvPicPr>
          <p:cNvPr id="4" name="Picture 2" descr="The Bowery Boys: New York City History - | New york life, New york travel,  The bowery boys">
            <a:extLst>
              <a:ext uri="{FF2B5EF4-FFF2-40B4-BE49-F238E27FC236}">
                <a16:creationId xmlns:a16="http://schemas.microsoft.com/office/drawing/2014/main" id="{5332261C-D46E-3640-9290-E842D55C46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5" r="53505"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51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31BF-A2AE-5A4D-9A90-86AC33320FE8}"/>
              </a:ext>
            </a:extLst>
          </p:cNvPr>
          <p:cNvSpPr>
            <a:spLocks noGrp="1"/>
          </p:cNvSpPr>
          <p:nvPr>
            <p:ph type="title"/>
          </p:nvPr>
        </p:nvSpPr>
        <p:spPr>
          <a:xfrm>
            <a:off x="838200" y="365125"/>
            <a:ext cx="10515600" cy="1958197"/>
          </a:xfrm>
        </p:spPr>
        <p:txBody>
          <a:bodyPr>
            <a:normAutofit fontScale="90000"/>
          </a:bodyPr>
          <a:lstStyle/>
          <a:p>
            <a:r>
              <a:rPr lang="en-US" dirty="0"/>
              <a:t> 14.27: Lord is the basis of Brahman</a:t>
            </a:r>
            <a:br>
              <a:rPr lang="en-US" dirty="0"/>
            </a:br>
            <a:r>
              <a:rPr lang="hi-IN" dirty="0"/>
              <a:t>ब्रह्मणो हि प्रतिष्ठाहममृतस्याव्ययस्य च ।</a:t>
            </a:r>
            <a:br>
              <a:rPr lang="hi-IN" dirty="0"/>
            </a:br>
            <a:r>
              <a:rPr lang="hi-IN" dirty="0"/>
              <a:t>शाश्वतस्य च धर्मस्य सुखस्यैकान्तिकस्य च ॥</a:t>
            </a:r>
            <a:endParaRPr lang="en-US" dirty="0"/>
          </a:p>
        </p:txBody>
      </p:sp>
      <p:sp>
        <p:nvSpPr>
          <p:cNvPr id="3" name="Content Placeholder 2">
            <a:extLst>
              <a:ext uri="{FF2B5EF4-FFF2-40B4-BE49-F238E27FC236}">
                <a16:creationId xmlns:a16="http://schemas.microsoft.com/office/drawing/2014/main" id="{FB46DE3E-FBF2-9C43-851A-07F4245B7F5D}"/>
              </a:ext>
            </a:extLst>
          </p:cNvPr>
          <p:cNvSpPr>
            <a:spLocks noGrp="1"/>
          </p:cNvSpPr>
          <p:nvPr>
            <p:ph idx="1"/>
          </p:nvPr>
        </p:nvSpPr>
        <p:spPr>
          <a:xfrm>
            <a:off x="838200" y="2323323"/>
            <a:ext cx="10515600" cy="3853640"/>
          </a:xfrm>
        </p:spPr>
        <p:txBody>
          <a:bodyPr/>
          <a:lstStyle/>
          <a:p>
            <a:pPr marL="0" indent="0" algn="ctr">
              <a:buNone/>
            </a:pPr>
            <a:r>
              <a:rPr lang="en-US" i="1" dirty="0" err="1"/>
              <a:t>brahmaṇo</a:t>
            </a:r>
            <a:r>
              <a:rPr lang="en-US" i="1" dirty="0"/>
              <a:t> hi </a:t>
            </a:r>
            <a:r>
              <a:rPr lang="en-US" i="1" dirty="0" err="1"/>
              <a:t>pratiṣṭhāham</a:t>
            </a:r>
            <a:r>
              <a:rPr lang="en-US" i="1" dirty="0"/>
              <a:t> </a:t>
            </a:r>
            <a:r>
              <a:rPr lang="en-US" i="1" dirty="0" err="1"/>
              <a:t>amṛtasyāvyayasya</a:t>
            </a:r>
            <a:r>
              <a:rPr lang="en-US" i="1" dirty="0"/>
              <a:t> ca</a:t>
            </a:r>
            <a:br>
              <a:rPr lang="en-US" i="1" dirty="0"/>
            </a:br>
            <a:r>
              <a:rPr lang="en-US" i="1" dirty="0" err="1"/>
              <a:t>śāśvatasya</a:t>
            </a:r>
            <a:r>
              <a:rPr lang="en-US" i="1" dirty="0"/>
              <a:t> ca </a:t>
            </a:r>
            <a:r>
              <a:rPr lang="en-US" i="1" dirty="0" err="1"/>
              <a:t>dharmasya</a:t>
            </a:r>
            <a:r>
              <a:rPr lang="en-US" i="1" dirty="0"/>
              <a:t> </a:t>
            </a:r>
            <a:r>
              <a:rPr lang="en-US" i="1" dirty="0" err="1"/>
              <a:t>sukhasyaikāntikasya</a:t>
            </a:r>
            <a:r>
              <a:rPr lang="en-US" i="1" dirty="0"/>
              <a:t> ca</a:t>
            </a:r>
          </a:p>
          <a:p>
            <a:pPr marL="0" indent="0">
              <a:buNone/>
            </a:pPr>
            <a:r>
              <a:rPr lang="en-US" sz="2000" i="1" dirty="0">
                <a:hlinkClick r:id="rId2"/>
              </a:rPr>
              <a:t>brahmaṇaḥ</a:t>
            </a:r>
            <a:r>
              <a:rPr lang="en-US" sz="2000" dirty="0"/>
              <a:t> — of the impersonal </a:t>
            </a:r>
            <a:r>
              <a:rPr lang="en-US" sz="2000" i="1" dirty="0"/>
              <a:t>brahma-</a:t>
            </a:r>
            <a:r>
              <a:rPr lang="en-US" sz="2000" i="1" dirty="0" err="1"/>
              <a:t>jyotir</a:t>
            </a:r>
            <a:r>
              <a:rPr lang="en-US" sz="2000" dirty="0"/>
              <a:t>; </a:t>
            </a:r>
            <a:r>
              <a:rPr lang="en-US" sz="2000" i="1" dirty="0">
                <a:hlinkClick r:id="rId3"/>
              </a:rPr>
              <a:t>hi</a:t>
            </a:r>
            <a:r>
              <a:rPr lang="en-US" sz="2000" dirty="0"/>
              <a:t> — certainly; </a:t>
            </a:r>
            <a:r>
              <a:rPr lang="en-US" sz="2000" i="1" dirty="0">
                <a:hlinkClick r:id="rId4"/>
              </a:rPr>
              <a:t>pratiṣṭhā</a:t>
            </a:r>
            <a:r>
              <a:rPr lang="en-US" sz="2000" dirty="0"/>
              <a:t> — the rest; </a:t>
            </a:r>
            <a:r>
              <a:rPr lang="en-US" sz="2000" i="1" dirty="0">
                <a:hlinkClick r:id="rId5"/>
              </a:rPr>
              <a:t>aham</a:t>
            </a:r>
            <a:r>
              <a:rPr lang="en-US" sz="2000" dirty="0"/>
              <a:t> — I am; </a:t>
            </a:r>
            <a:r>
              <a:rPr lang="en-US" sz="2000" i="1" dirty="0">
                <a:hlinkClick r:id="rId6"/>
              </a:rPr>
              <a:t>amṛtasya</a:t>
            </a:r>
            <a:r>
              <a:rPr lang="en-US" sz="2000" dirty="0"/>
              <a:t> — of the immortal; </a:t>
            </a:r>
            <a:r>
              <a:rPr lang="en-US" sz="2000" i="1" dirty="0">
                <a:hlinkClick r:id="rId7"/>
              </a:rPr>
              <a:t>avyayasya</a:t>
            </a:r>
            <a:r>
              <a:rPr lang="en-US" sz="2000" dirty="0"/>
              <a:t> — of the imperishable; </a:t>
            </a:r>
            <a:r>
              <a:rPr lang="en-US" sz="2000" i="1" dirty="0">
                <a:hlinkClick r:id="rId8"/>
              </a:rPr>
              <a:t>ca</a:t>
            </a:r>
            <a:r>
              <a:rPr lang="en-US" sz="2000" dirty="0"/>
              <a:t> — also; </a:t>
            </a:r>
            <a:r>
              <a:rPr lang="en-US" sz="2000" i="1" dirty="0">
                <a:hlinkClick r:id="rId9"/>
              </a:rPr>
              <a:t>śāśvatasya</a:t>
            </a:r>
            <a:r>
              <a:rPr lang="en-US" sz="2000" dirty="0"/>
              <a:t> — of the eternal; </a:t>
            </a:r>
            <a:r>
              <a:rPr lang="en-US" sz="2000" i="1" dirty="0">
                <a:hlinkClick r:id="rId8"/>
              </a:rPr>
              <a:t>ca</a:t>
            </a:r>
            <a:r>
              <a:rPr lang="en-US" sz="2000" dirty="0"/>
              <a:t> — and; </a:t>
            </a:r>
            <a:r>
              <a:rPr lang="en-US" sz="2000" i="1" dirty="0">
                <a:hlinkClick r:id="rId10"/>
              </a:rPr>
              <a:t>dharmasya</a:t>
            </a:r>
            <a:r>
              <a:rPr lang="en-US" sz="2000" dirty="0"/>
              <a:t> — of the constitutional position; </a:t>
            </a:r>
            <a:r>
              <a:rPr lang="en-US" sz="2000" i="1" dirty="0">
                <a:hlinkClick r:id="rId11"/>
              </a:rPr>
              <a:t>sukhasya</a:t>
            </a:r>
            <a:r>
              <a:rPr lang="en-US" sz="2000" dirty="0"/>
              <a:t> — of happiness; </a:t>
            </a:r>
            <a:r>
              <a:rPr lang="en-US" sz="2000" i="1" dirty="0">
                <a:hlinkClick r:id="rId12"/>
              </a:rPr>
              <a:t>aikāntikasya</a:t>
            </a:r>
            <a:r>
              <a:rPr lang="en-US" sz="2000" dirty="0"/>
              <a:t> — ultimate; </a:t>
            </a:r>
            <a:r>
              <a:rPr lang="en-US" sz="2000" i="1" dirty="0">
                <a:hlinkClick r:id="rId8"/>
              </a:rPr>
              <a:t>ca</a:t>
            </a:r>
            <a:r>
              <a:rPr lang="en-US" sz="2000" dirty="0"/>
              <a:t> — also.</a:t>
            </a:r>
          </a:p>
          <a:p>
            <a:pPr marL="0" indent="0">
              <a:buNone/>
            </a:pPr>
            <a:r>
              <a:rPr lang="en-US" b="1" dirty="0"/>
              <a:t>And I am the basis of the impersonal Brahman, which is immortal, imperishable and eternal and is the constitutional position of ultimate happiness.</a:t>
            </a:r>
            <a:endParaRPr lang="en-US" sz="2000" dirty="0"/>
          </a:p>
        </p:txBody>
      </p:sp>
    </p:spTree>
    <p:extLst>
      <p:ext uri="{BB962C8B-B14F-4D97-AF65-F5344CB8AC3E}">
        <p14:creationId xmlns:p14="http://schemas.microsoft.com/office/powerpoint/2010/main" val="74551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2287-6E45-E945-A2DD-C0D99F93C4D0}"/>
              </a:ext>
            </a:extLst>
          </p:cNvPr>
          <p:cNvSpPr>
            <a:spLocks noGrp="1"/>
          </p:cNvSpPr>
          <p:nvPr>
            <p:ph type="title"/>
          </p:nvPr>
        </p:nvSpPr>
        <p:spPr>
          <a:xfrm>
            <a:off x="4965430" y="629266"/>
            <a:ext cx="6586491" cy="1676603"/>
          </a:xfrm>
        </p:spPr>
        <p:txBody>
          <a:bodyPr>
            <a:normAutofit/>
          </a:bodyPr>
          <a:lstStyle/>
          <a:p>
            <a:r>
              <a:rPr lang="en-US" sz="5400" dirty="0"/>
              <a:t>BG 14.27 Purport </a:t>
            </a:r>
            <a:br>
              <a:rPr lang="en-US" sz="5400" dirty="0"/>
            </a:br>
            <a:r>
              <a:rPr lang="en-US" sz="5400" dirty="0"/>
              <a:t>Ways of transcendence </a:t>
            </a:r>
          </a:p>
        </p:txBody>
      </p:sp>
      <p:sp>
        <p:nvSpPr>
          <p:cNvPr id="3" name="Content Placeholder 2">
            <a:extLst>
              <a:ext uri="{FF2B5EF4-FFF2-40B4-BE49-F238E27FC236}">
                <a16:creationId xmlns:a16="http://schemas.microsoft.com/office/drawing/2014/main" id="{65F8E37D-653C-5944-B7A0-3513D2B8E5D1}"/>
              </a:ext>
            </a:extLst>
          </p:cNvPr>
          <p:cNvSpPr>
            <a:spLocks noGrp="1"/>
          </p:cNvSpPr>
          <p:nvPr>
            <p:ph idx="1"/>
          </p:nvPr>
        </p:nvSpPr>
        <p:spPr>
          <a:xfrm>
            <a:off x="4965431" y="2438400"/>
            <a:ext cx="6586489" cy="3785419"/>
          </a:xfrm>
        </p:spPr>
        <p:txBody>
          <a:bodyPr>
            <a:normAutofit/>
          </a:bodyPr>
          <a:lstStyle/>
          <a:p>
            <a:r>
              <a:rPr lang="en-US" sz="1300"/>
              <a:t>Paramātmā and the impersonal Brahman are within the Supreme Person.</a:t>
            </a:r>
          </a:p>
          <a:p>
            <a:r>
              <a:rPr lang="en-US" sz="1300"/>
              <a:t>Lord impregnates the inferior, material nature with fragments of the superior nature [BG 7.4-6]</a:t>
            </a:r>
          </a:p>
          <a:p>
            <a:r>
              <a:rPr lang="en-US" sz="1300"/>
              <a:t>When a living entity conditioned by this material nature begins the </a:t>
            </a:r>
            <a:r>
              <a:rPr lang="en-US" sz="1300">
                <a:highlight>
                  <a:srgbClr val="FFFF00"/>
                </a:highlight>
              </a:rPr>
              <a:t>cultivation of spiritual knowledge</a:t>
            </a:r>
            <a:r>
              <a:rPr lang="en-US" sz="1300"/>
              <a:t>, he gradually rises up to the Brahman conception of the Supreme.</a:t>
            </a:r>
          </a:p>
          <a:p>
            <a:r>
              <a:rPr lang="en-US" sz="1300"/>
              <a:t>Stages of Realization </a:t>
            </a:r>
          </a:p>
          <a:p>
            <a:pPr marL="914400" lvl="1" indent="-457200">
              <a:buFont typeface="+mj-lt"/>
              <a:buAutoNum type="arabicPeriod"/>
            </a:pPr>
            <a:r>
              <a:rPr lang="en-US" sz="1300"/>
              <a:t>Brahman conception of life (not perfect realization – danger of falldown)</a:t>
            </a:r>
          </a:p>
          <a:p>
            <a:pPr marL="914400" lvl="1" indent="-457200">
              <a:buFont typeface="+mj-lt"/>
              <a:buAutoNum type="arabicPeriod"/>
            </a:pPr>
            <a:r>
              <a:rPr lang="en-US" sz="1300"/>
              <a:t>Paramātmā realization </a:t>
            </a:r>
          </a:p>
          <a:p>
            <a:pPr marL="914400" lvl="1" indent="-457200">
              <a:buFont typeface="+mj-lt"/>
              <a:buAutoNum type="arabicPeriod"/>
            </a:pPr>
            <a:r>
              <a:rPr lang="en-US" sz="1300"/>
              <a:t>Realization of the Supreme Personality of Godhead. </a:t>
            </a:r>
          </a:p>
          <a:p>
            <a:pPr lvl="1"/>
            <a:r>
              <a:rPr lang="en-US" sz="1300"/>
              <a:t>Example 4 Kumaras</a:t>
            </a:r>
          </a:p>
          <a:p>
            <a:r>
              <a:rPr lang="en-US" sz="1300"/>
              <a:t>When one understands the Personality of Godhead, the reservoir of pleasure, Kṛṣṇa, he actually becomes transcendentally blissful.” (</a:t>
            </a:r>
            <a:r>
              <a:rPr lang="en-US" sz="1300" i="1"/>
              <a:t>Taittirīya Upaniṣad</a:t>
            </a:r>
            <a:r>
              <a:rPr lang="en-US" sz="1300"/>
              <a:t> 2.7.1) </a:t>
            </a:r>
          </a:p>
          <a:p>
            <a:pPr lvl="1"/>
            <a:r>
              <a:rPr lang="en-US" sz="1300"/>
              <a:t>Servant of the King has quality of King and enjoys his bliss service unto King eternally</a:t>
            </a:r>
          </a:p>
        </p:txBody>
      </p:sp>
      <p:pic>
        <p:nvPicPr>
          <p:cNvPr id="4" name="Picture 2" descr="The Bowery Boys: New York City History - | New york life, New york travel,  The bowery boys">
            <a:extLst>
              <a:ext uri="{FF2B5EF4-FFF2-40B4-BE49-F238E27FC236}">
                <a16:creationId xmlns:a16="http://schemas.microsoft.com/office/drawing/2014/main" id="{E5D6320D-ECBB-944C-9928-E03AA2677F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5" r="53505"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23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F4FF-29E3-7443-9781-5F82FBB54BA0}"/>
              </a:ext>
            </a:extLst>
          </p:cNvPr>
          <p:cNvSpPr>
            <a:spLocks noGrp="1"/>
          </p:cNvSpPr>
          <p:nvPr>
            <p:ph type="title"/>
          </p:nvPr>
        </p:nvSpPr>
        <p:spPr>
          <a:xfrm>
            <a:off x="4965430" y="629266"/>
            <a:ext cx="6586491" cy="1676603"/>
          </a:xfrm>
        </p:spPr>
        <p:txBody>
          <a:bodyPr>
            <a:normAutofit/>
          </a:bodyPr>
          <a:lstStyle/>
          <a:p>
            <a:r>
              <a:rPr lang="en-US" sz="5400" dirty="0"/>
              <a:t>How to rise?</a:t>
            </a:r>
          </a:p>
        </p:txBody>
      </p:sp>
      <p:sp>
        <p:nvSpPr>
          <p:cNvPr id="3" name="Content Placeholder 2">
            <a:extLst>
              <a:ext uri="{FF2B5EF4-FFF2-40B4-BE49-F238E27FC236}">
                <a16:creationId xmlns:a16="http://schemas.microsoft.com/office/drawing/2014/main" id="{957387AB-0BD8-F040-8F25-E1280123A1C0}"/>
              </a:ext>
            </a:extLst>
          </p:cNvPr>
          <p:cNvSpPr>
            <a:spLocks noGrp="1"/>
          </p:cNvSpPr>
          <p:nvPr>
            <p:ph idx="1"/>
          </p:nvPr>
        </p:nvSpPr>
        <p:spPr>
          <a:xfrm>
            <a:off x="4965431" y="2438400"/>
            <a:ext cx="6586489" cy="3785419"/>
          </a:xfrm>
        </p:spPr>
        <p:txBody>
          <a:bodyPr>
            <a:normAutofit/>
          </a:bodyPr>
          <a:lstStyle/>
          <a:p>
            <a:r>
              <a:rPr lang="en-US" sz="2400"/>
              <a:t>We fall down because of our unlawful desire to Lord Over</a:t>
            </a:r>
          </a:p>
          <a:p>
            <a:r>
              <a:rPr lang="en-US" sz="2400"/>
              <a:t>Gets entangled by the modes of nature </a:t>
            </a:r>
          </a:p>
          <a:p>
            <a:r>
              <a:rPr lang="en-US" sz="2400"/>
              <a:t>By DS he is situated in transcendental nature and unlawful desires are removed. </a:t>
            </a:r>
          </a:p>
          <a:p>
            <a:r>
              <a:rPr lang="en-US" sz="2400"/>
              <a:t>9 process of Bhakti should be followed in association of devotees</a:t>
            </a:r>
          </a:p>
          <a:p>
            <a:r>
              <a:rPr lang="en-US" sz="2400"/>
              <a:t>Gradually – by association - by influence of Guru this dominating nature is removed. </a:t>
            </a:r>
          </a:p>
          <a:p>
            <a:endParaRPr lang="en-US" sz="2400"/>
          </a:p>
          <a:p>
            <a:endParaRPr lang="en-US" sz="2400"/>
          </a:p>
        </p:txBody>
      </p:sp>
      <p:pic>
        <p:nvPicPr>
          <p:cNvPr id="4" name="Picture 2" descr="The Bowery Boys: New York City History - | New york life, New york travel,  The bowery boys">
            <a:extLst>
              <a:ext uri="{FF2B5EF4-FFF2-40B4-BE49-F238E27FC236}">
                <a16:creationId xmlns:a16="http://schemas.microsoft.com/office/drawing/2014/main" id="{8BDBC336-FA07-484A-9DB2-4B57CB2E33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5" r="53505"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1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1192-4091-FB46-B645-9F7ECE268A79}"/>
              </a:ext>
            </a:extLst>
          </p:cNvPr>
          <p:cNvSpPr>
            <a:spLocks noGrp="1"/>
          </p:cNvSpPr>
          <p:nvPr>
            <p:ph type="title"/>
          </p:nvPr>
        </p:nvSpPr>
        <p:spPr>
          <a:xfrm>
            <a:off x="4965430" y="629266"/>
            <a:ext cx="6586491" cy="1676603"/>
          </a:xfrm>
        </p:spPr>
        <p:txBody>
          <a:bodyPr>
            <a:normAutofit/>
          </a:bodyPr>
          <a:lstStyle/>
          <a:p>
            <a:r>
              <a:rPr lang="en-US" sz="5400"/>
              <a:t>Devotional service to the Lord is very simple</a:t>
            </a:r>
          </a:p>
        </p:txBody>
      </p:sp>
      <p:sp>
        <p:nvSpPr>
          <p:cNvPr id="3" name="Content Placeholder 2">
            <a:extLst>
              <a:ext uri="{FF2B5EF4-FFF2-40B4-BE49-F238E27FC236}">
                <a16:creationId xmlns:a16="http://schemas.microsoft.com/office/drawing/2014/main" id="{463B4B1F-B45C-D14F-B1BF-BC2983986538}"/>
              </a:ext>
            </a:extLst>
          </p:cNvPr>
          <p:cNvSpPr>
            <a:spLocks noGrp="1"/>
          </p:cNvSpPr>
          <p:nvPr>
            <p:ph idx="1"/>
          </p:nvPr>
        </p:nvSpPr>
        <p:spPr>
          <a:xfrm>
            <a:off x="4965431" y="2438400"/>
            <a:ext cx="6586489" cy="3785419"/>
          </a:xfrm>
        </p:spPr>
        <p:txBody>
          <a:bodyPr>
            <a:normAutofit/>
          </a:bodyPr>
          <a:lstStyle/>
          <a:p>
            <a:r>
              <a:rPr lang="en-US" sz="1700"/>
              <a:t>One should </a:t>
            </a:r>
            <a:r>
              <a:rPr lang="en-US" sz="1700">
                <a:highlight>
                  <a:srgbClr val="FFFF00"/>
                </a:highlight>
              </a:rPr>
              <a:t>always engage in the service of the Lord</a:t>
            </a:r>
          </a:p>
          <a:p>
            <a:r>
              <a:rPr lang="en-US" sz="1700"/>
              <a:t>Should </a:t>
            </a:r>
            <a:r>
              <a:rPr lang="en-US" sz="1700">
                <a:highlight>
                  <a:srgbClr val="FFFF00"/>
                </a:highlight>
              </a:rPr>
              <a:t>eat the remnants</a:t>
            </a:r>
            <a:r>
              <a:rPr lang="en-US" sz="1700"/>
              <a:t> of foodstuffs offered to the Deity</a:t>
            </a:r>
          </a:p>
          <a:p>
            <a:r>
              <a:rPr lang="en-US" sz="1700" b="1">
                <a:highlight>
                  <a:srgbClr val="FFFF00"/>
                </a:highlight>
              </a:rPr>
              <a:t>Smell</a:t>
            </a:r>
            <a:r>
              <a:rPr lang="en-US" sz="1700">
                <a:highlight>
                  <a:srgbClr val="FFFF00"/>
                </a:highlight>
              </a:rPr>
              <a:t> the flowers offered </a:t>
            </a:r>
            <a:r>
              <a:rPr lang="en-US" sz="1700"/>
              <a:t>to the lotus feet of the Lord</a:t>
            </a:r>
          </a:p>
          <a:p>
            <a:r>
              <a:rPr lang="en-US" sz="1700">
                <a:highlight>
                  <a:srgbClr val="FFFF00"/>
                </a:highlight>
              </a:rPr>
              <a:t>See the </a:t>
            </a:r>
            <a:r>
              <a:rPr lang="en-US" sz="1700" b="1">
                <a:highlight>
                  <a:srgbClr val="FFFF00"/>
                </a:highlight>
              </a:rPr>
              <a:t>places</a:t>
            </a:r>
            <a:r>
              <a:rPr lang="en-US" sz="1700"/>
              <a:t> where the Lord had His transcendental pastimes</a:t>
            </a:r>
          </a:p>
          <a:p>
            <a:r>
              <a:rPr lang="en-US" sz="1700" b="1">
                <a:highlight>
                  <a:srgbClr val="FFFF00"/>
                </a:highlight>
              </a:rPr>
              <a:t>Read</a:t>
            </a:r>
            <a:r>
              <a:rPr lang="en-US" sz="1700">
                <a:highlight>
                  <a:srgbClr val="FFFF00"/>
                </a:highlight>
              </a:rPr>
              <a:t> of the different activities </a:t>
            </a:r>
            <a:r>
              <a:rPr lang="en-US" sz="1700"/>
              <a:t>of the Lord, His reciprocation of love with His devotees</a:t>
            </a:r>
          </a:p>
          <a:p>
            <a:r>
              <a:rPr lang="en-US" sz="1700" b="1">
                <a:highlight>
                  <a:srgbClr val="FFFF00"/>
                </a:highlight>
              </a:rPr>
              <a:t>Chant</a:t>
            </a:r>
            <a:r>
              <a:rPr lang="en-US" sz="1700"/>
              <a:t> always the transcendental vibration </a:t>
            </a:r>
          </a:p>
          <a:p>
            <a:pPr lvl="1"/>
            <a:r>
              <a:rPr lang="en-US" sz="1700"/>
              <a:t>Hare Kṛṣṇa, Hare Kṛṣṇa, Kṛṣṇa Kṛṣṇa, Hare Hare/ Hare Rāma, Hare Rāma, Rāma Rāma, Hare Hare</a:t>
            </a:r>
          </a:p>
          <a:p>
            <a:r>
              <a:rPr lang="en-US" sz="1700"/>
              <a:t>Observe the </a:t>
            </a:r>
            <a:r>
              <a:rPr lang="en-US" sz="1700" b="1">
                <a:highlight>
                  <a:srgbClr val="FFFF00"/>
                </a:highlight>
              </a:rPr>
              <a:t>fasting</a:t>
            </a:r>
            <a:r>
              <a:rPr lang="en-US" sz="1700"/>
              <a:t> days commemorating the appearances and disappearances of the Lord and His devotees. </a:t>
            </a:r>
          </a:p>
        </p:txBody>
      </p:sp>
      <p:pic>
        <p:nvPicPr>
          <p:cNvPr id="4" name="Picture 2" descr="The Bowery Boys: New York City History - | New york life, New york travel,  The bowery boys">
            <a:extLst>
              <a:ext uri="{FF2B5EF4-FFF2-40B4-BE49-F238E27FC236}">
                <a16:creationId xmlns:a16="http://schemas.microsoft.com/office/drawing/2014/main" id="{E8ED2E6B-0CE7-A74E-9B79-A7CE5AB5E8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5" r="53505"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787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10206</TotalTime>
  <Words>2530</Words>
  <Application>Microsoft Macintosh PowerPoint</Application>
  <PresentationFormat>Widescreen</PresentationFormat>
  <Paragraphs>152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Calibri Light</vt:lpstr>
      <vt:lpstr>Office Theme</vt:lpstr>
      <vt:lpstr> How to transcend the modes of nature</vt:lpstr>
      <vt:lpstr>BG 14 : Transcending Material Nature</vt:lpstr>
      <vt:lpstr>Questions from Arjuna BG 14.21</vt:lpstr>
      <vt:lpstr>BG 14.27: Engage in full devotional service  मां च योऽव्यभिचारेण भक्तियोगेन सेवते । स गुणान्समतीत्यैतान्ब्रह्मभूयाय कल्पते ॥ २६ ॥</vt:lpstr>
      <vt:lpstr>How to transcend the modes?</vt:lpstr>
      <vt:lpstr> 14.27: Lord is the basis of Brahman ब्रह्मणो हि प्रतिष्ठाहममृतस्याव्ययस्य च । शाश्वतस्य च धर्मस्य सुखस्यैकान्तिकस्य च ॥</vt:lpstr>
      <vt:lpstr>BG 14.27 Purport  Ways of transcendence </vt:lpstr>
      <vt:lpstr>How to rise?</vt:lpstr>
      <vt:lpstr>Devotional service to the Lord is very simple</vt:lpstr>
      <vt:lpstr>SP Lecture on BG 7.13 tribhir guṇa-mayair bhāvair ebhiḥ sarvam idaṁ jagat mohitaṁ nābhijānāti mām ebhyaḥ param avyayam</vt:lpstr>
      <vt:lpstr>How to see Lord?</vt:lpstr>
      <vt:lpstr>MoMN Quiz</vt:lpstr>
      <vt:lpstr>MoMN Quiz</vt:lpstr>
      <vt:lpstr>References </vt:lpstr>
      <vt:lpstr>Connecting Verses</vt:lpstr>
      <vt:lpstr>Introspect Yourself [SB 11.25.2-5]  Character</vt:lpstr>
      <vt:lpstr>Inspect Yourself [SB 11.25.10-11] Work Culture </vt:lpstr>
      <vt:lpstr>How to transcend modes of nature [SB 11.25.32-6]</vt:lpstr>
      <vt:lpstr>How are you feeling </vt:lpstr>
      <vt:lpstr>Take Home Points (FIRST)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the Enjoyer and Consciousness  Chapter 13</dc:title>
  <dc:creator>Prasad, Manoj K</dc:creator>
  <cp:lastModifiedBy>Prasad, Manoj K</cp:lastModifiedBy>
  <cp:revision>174</cp:revision>
  <dcterms:created xsi:type="dcterms:W3CDTF">2021-02-03T00:09:29Z</dcterms:created>
  <dcterms:modified xsi:type="dcterms:W3CDTF">2021-06-05T01:46:21Z</dcterms:modified>
</cp:coreProperties>
</file>