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74718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A76342-9B87-7CA2-7906-96207C39C3C7}" name="Cheryl D’Asti" initials="CD" userId="Cheryl D’Ast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E0145-E154-4486-8B8C-FA389BB50AC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5330C-A655-434B-B230-A951DF59A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9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658E533-8519-4475-912A-413B734389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371E0AF-F60B-42B4-925F-994238FD69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665F0DD-7D6C-45E6-B1EE-C83AC2F1A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B67362-B480-4446-B679-B9EA11C48398}" type="slidenum">
              <a:rPr lang="en-US" altLang="en-US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64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hoo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751766-5A4D-403B-BC78-44AE270D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46" y="356976"/>
            <a:ext cx="11391053" cy="544724"/>
          </a:xfrm>
        </p:spPr>
        <p:txBody>
          <a:bodyPr lIns="0" tIns="0" rIns="0" bIns="0" anchor="t"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5FBF-37B0-4EA2-B1EF-0E917FE5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7272" y="6363030"/>
            <a:ext cx="634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74282D0-83E7-4590-80B4-DB669CABD3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9887-7BC2-4435-B49B-F804711AD5B2}"/>
              </a:ext>
            </a:extLst>
          </p:cNvPr>
          <p:cNvGrpSpPr/>
          <p:nvPr userDrawn="1"/>
        </p:nvGrpSpPr>
        <p:grpSpPr>
          <a:xfrm>
            <a:off x="9459108" y="6222998"/>
            <a:ext cx="2437521" cy="445294"/>
            <a:chOff x="9459108" y="6222998"/>
            <a:chExt cx="2437521" cy="445294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B5E1D1D-9919-4C5C-8FF4-D7EDE967A6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5" t="31967" r="10000" b="32513"/>
            <a:stretch/>
          </p:blipFill>
          <p:spPr>
            <a:xfrm>
              <a:off x="9459108" y="6253494"/>
              <a:ext cx="1291849" cy="3843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EB190D-82A9-4EBF-BD2F-884D8F0651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11126785" y="6248770"/>
              <a:ext cx="769844" cy="393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7EBDBD-247C-4A5F-BFC7-5F1C650535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36285" y="6222998"/>
              <a:ext cx="0" cy="44529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2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9EAA0-D37D-4E90-B32E-CE47F0A1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50C0223-8829-4ABA-99CB-D2CBE0CBD356}" type="datetimeFigureOut">
              <a:rPr lang="en-US"/>
              <a:pPr>
                <a:defRPr/>
              </a:pPr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5478E-205F-43D8-A2C8-9FC7B5D1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8D480-8F94-4CD8-A6F7-B2DD9967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B918857D-4834-43BD-B9AD-3CE22F72A07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816893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DCEB7-6131-4CBF-BDD7-625B092A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2" y="288285"/>
            <a:ext cx="10515600" cy="63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7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itle 26">
            <a:extLst>
              <a:ext uri="{FF2B5EF4-FFF2-40B4-BE49-F238E27FC236}">
                <a16:creationId xmlns:a16="http://schemas.microsoft.com/office/drawing/2014/main" id="{0E3E13C9-AA6B-4FE5-A242-58F18428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77" y="11806"/>
            <a:ext cx="12094701" cy="565990"/>
          </a:xfr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  <a:t>Name: Manohar S </a:t>
            </a:r>
            <a:r>
              <a:rPr lang="en-GB" altLang="en-US" sz="1800" dirty="0" err="1">
                <a:solidFill>
                  <a:srgbClr val="FFFFFF"/>
                </a:solidFill>
                <a:latin typeface="Calibri" panose="020F0502020204030204"/>
              </a:rPr>
              <a:t>Hospeti</a:t>
            </a:r>
            <a: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  <a:t>					Mobile : 9902458924 </a:t>
            </a:r>
            <a:b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GB" altLang="en-US" sz="1800" dirty="0">
                <a:solidFill>
                  <a:srgbClr val="FFFFFF"/>
                </a:solidFill>
                <a:latin typeface="Calibri" panose="020F0502020204030204"/>
              </a:rPr>
              <a:t>Role : Associate business analyst</a:t>
            </a:r>
            <a:r>
              <a:rPr lang="en-GB" altLang="en-US" sz="1600" dirty="0">
                <a:solidFill>
                  <a:srgbClr val="FFFFFF"/>
                </a:solidFill>
                <a:latin typeface="Calibri" panose="020F0502020204030204"/>
              </a:rPr>
              <a:t>				                       Email :manoharsh133@gmail.com</a:t>
            </a:r>
            <a:endParaRPr lang="en-GB" altLang="en-US" sz="1600" i="1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347" name="AutoShape 14" descr="https://iscls2apps.ad.infosys.com/Edsplus/aspx/personal/EDSPlusImage.aspx">
            <a:extLst>
              <a:ext uri="{FF2B5EF4-FFF2-40B4-BE49-F238E27FC236}">
                <a16:creationId xmlns:a16="http://schemas.microsoft.com/office/drawing/2014/main" id="{84B746EA-D733-408D-ABD9-5096D45D2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8" y="-136525"/>
            <a:ext cx="1585912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5CAC0D-883D-4583-B988-944E24429BE5}"/>
              </a:ext>
            </a:extLst>
          </p:cNvPr>
          <p:cNvSpPr txBox="1">
            <a:spLocks/>
          </p:cNvSpPr>
          <p:nvPr/>
        </p:nvSpPr>
        <p:spPr>
          <a:xfrm>
            <a:off x="-291917" y="138079"/>
            <a:ext cx="11229579" cy="127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835280B-EB6A-46CB-8FB3-15BE72BF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017" y="31999"/>
            <a:ext cx="250884" cy="45807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65173-87C9-47C0-A890-7AD8E275426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EC715C3-86F4-484C-8E1C-EBEE15DF267E}"/>
              </a:ext>
            </a:extLst>
          </p:cNvPr>
          <p:cNvSpPr txBox="1">
            <a:spLocks noChangeArrowheads="1"/>
          </p:cNvSpPr>
          <p:nvPr/>
        </p:nvSpPr>
        <p:spPr>
          <a:xfrm>
            <a:off x="10789" y="490078"/>
            <a:ext cx="5321495" cy="62298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Summary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6D6E71">
                    <a:lumMod val="50000"/>
                  </a:srgbClr>
                </a:solidFill>
                <a:ea typeface="Arial Unicode MS" pitchFamily="34" charset="-128"/>
              </a:rPr>
              <a:t>1.4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years of Industry Experience working in Cloud/Devops Engineer roles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Key areas of working : Continuous Integration, Continuous deployment, AWS cloud</a:t>
            </a: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Technology Skills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Operating systems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: Linux (Red Hat, Ubuntu)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Cloud Technologies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: AWS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Build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: Maven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Continuous Integration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: Jenkins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Version control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: GIT,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GITHub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ea typeface="Arial Unicode MS" pitchFamily="34" charset="-128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Tracking Tool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: </a:t>
            </a:r>
            <a:r>
              <a:rPr lang="en-US" sz="1200" dirty="0">
                <a:solidFill>
                  <a:srgbClr val="6D6E71">
                    <a:lumMod val="50000"/>
                  </a:srgbClr>
                </a:solidFill>
                <a:ea typeface="Arial Unicode MS" pitchFamily="34" charset="-128"/>
              </a:rPr>
              <a:t>Redmine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ea typeface="Arial Unicode MS" pitchFamily="34" charset="-128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Containerization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Docker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ea typeface="Arial Unicode MS" pitchFamily="34" charset="-128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Other tools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:  Ansible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Application/Web Servers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  <a:ea typeface="Arial Unicode MS" pitchFamily="34" charset="-128"/>
              </a:rPr>
              <a:t>: Apache, Tomcat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</a:endParaRP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 Academic Qualifications</a:t>
            </a:r>
          </a:p>
          <a:p>
            <a:pPr marL="109538" marR="0" lvl="0" indent="-109538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/>
              <a:t>B.E in Electrical and Electronics(2020) from JAIN INSTITUTE OF TECHNOLOGY DAVANAGERE (VTU)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D6E71">
                  <a:lumMod val="50000"/>
                </a:srgbClr>
              </a:solidFill>
              <a:effectLst/>
              <a:uLnTx/>
              <a:uFillTx/>
              <a:ea typeface="Arial Unicode MS" pitchFamily="34" charset="-128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92BD744-8DF2-4782-BC32-1F4B6332ACD1}"/>
              </a:ext>
            </a:extLst>
          </p:cNvPr>
          <p:cNvSpPr txBox="1">
            <a:spLocks noChangeArrowheads="1"/>
          </p:cNvSpPr>
          <p:nvPr/>
        </p:nvSpPr>
        <p:spPr>
          <a:xfrm>
            <a:off x="5332286" y="613556"/>
            <a:ext cx="6657655" cy="6023549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uLnTx/>
                <a:uFillTx/>
              </a:rPr>
              <a:t>Experience Highlights (Cont..)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Working closely with </a:t>
            </a:r>
            <a:r>
              <a:rPr lang="en-IN" sz="1200" b="1" dirty="0">
                <a:solidFill>
                  <a:srgbClr val="000000"/>
                </a:solidFill>
              </a:rPr>
              <a:t>Development and Testing teams </a:t>
            </a:r>
            <a:r>
              <a:rPr lang="en-IN" sz="1200" dirty="0">
                <a:solidFill>
                  <a:srgbClr val="000000"/>
                </a:solidFill>
              </a:rPr>
              <a:t>to identify, prioritize and handle issues/dependencies to resolve quickly.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Deploying Applications (EAR, WAR, JAR) on clustered environment, monitoring the Application servers, troubleshooting performance issues using the monitoring tools, Log messages and Log files.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Tomcat application server - installing, configuration, administration &amp; Log Monitor.</a:t>
            </a:r>
            <a:endParaRPr lang="en-US" sz="1200" dirty="0">
              <a:solidFill>
                <a:srgbClr val="000000"/>
              </a:solidFill>
            </a:endParaRP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Experience in </a:t>
            </a:r>
            <a:r>
              <a:rPr lang="en-IN" sz="1200" dirty="0">
                <a:solidFill>
                  <a:srgbClr val="000000"/>
                </a:solidFill>
              </a:rPr>
              <a:t>Deployment request, D</a:t>
            </a:r>
            <a:r>
              <a:rPr lang="en-US" sz="1200" dirty="0">
                <a:solidFill>
                  <a:srgbClr val="000000"/>
                </a:solidFill>
              </a:rPr>
              <a:t>B Maintenance,</a:t>
            </a:r>
            <a:r>
              <a:rPr lang="en-IN" sz="1200" dirty="0">
                <a:solidFill>
                  <a:srgbClr val="000000"/>
                </a:solidFill>
              </a:rPr>
              <a:t> Slowness </a:t>
            </a:r>
            <a:r>
              <a:rPr lang="en-US" sz="1200" dirty="0">
                <a:solidFill>
                  <a:srgbClr val="000000"/>
                </a:solidFill>
              </a:rPr>
              <a:t>Issues, Take</a:t>
            </a:r>
            <a:r>
              <a:rPr lang="en-IN" sz="1200" dirty="0">
                <a:solidFill>
                  <a:srgbClr val="000000"/>
                </a:solidFill>
              </a:rPr>
              <a:t> files</a:t>
            </a:r>
            <a:r>
              <a:rPr lang="en-US" sz="1200" dirty="0">
                <a:solidFill>
                  <a:srgbClr val="000000"/>
                </a:solidFill>
              </a:rPr>
              <a:t> backup from server,</a:t>
            </a:r>
            <a:r>
              <a:rPr lang="en-IN" sz="1200" dirty="0">
                <a:solidFill>
                  <a:srgbClr val="000000"/>
                </a:solidFill>
              </a:rPr>
              <a:t> Remove files from </a:t>
            </a:r>
            <a:r>
              <a:rPr lang="en-US" sz="1200" dirty="0">
                <a:solidFill>
                  <a:srgbClr val="000000"/>
                </a:solidFill>
              </a:rPr>
              <a:t>server, Module Installations,</a:t>
            </a:r>
            <a:r>
              <a:rPr lang="en-IN" sz="1200" dirty="0">
                <a:solidFill>
                  <a:srgbClr val="000000"/>
                </a:solidFill>
              </a:rPr>
              <a:t> Work-file Restore,</a:t>
            </a:r>
            <a:r>
              <a:rPr lang="en-US" sz="1200" dirty="0">
                <a:solidFill>
                  <a:srgbClr val="000000"/>
                </a:solidFill>
              </a:rPr>
              <a:t> Particular Script Not working  Issues</a:t>
            </a:r>
            <a:r>
              <a:rPr lang="en-US" sz="1200" b="1" dirty="0">
                <a:solidFill>
                  <a:srgbClr val="000000"/>
                </a:solidFill>
              </a:rPr>
              <a:t>.</a:t>
            </a:r>
            <a:endParaRPr lang="en-IN" sz="1200" b="1" dirty="0">
              <a:solidFill>
                <a:srgbClr val="000000"/>
              </a:solidFill>
            </a:endParaRP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Experienced in branching, merging, tagging and maintaining the version across the environments using SCM tools </a:t>
            </a:r>
            <a:r>
              <a:rPr lang="en-IN" sz="1200" dirty="0" err="1">
                <a:solidFill>
                  <a:srgbClr val="000000"/>
                </a:solidFill>
              </a:rPr>
              <a:t>i.e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b="1" dirty="0" err="1">
                <a:solidFill>
                  <a:srgbClr val="000000"/>
                </a:solidFill>
              </a:rPr>
              <a:t>GiTHub</a:t>
            </a:r>
            <a:r>
              <a:rPr lang="en-IN" sz="1200" b="1" dirty="0">
                <a:solidFill>
                  <a:srgbClr val="000000"/>
                </a:solidFill>
              </a:rPr>
              <a:t> and </a:t>
            </a:r>
            <a:r>
              <a:rPr lang="en-IN" sz="1200" b="1" dirty="0" err="1">
                <a:solidFill>
                  <a:srgbClr val="000000"/>
                </a:solidFill>
              </a:rPr>
              <a:t>GitLab</a:t>
            </a:r>
            <a:r>
              <a:rPr lang="en-IN" sz="1200" b="1" dirty="0">
                <a:solidFill>
                  <a:srgbClr val="000000"/>
                </a:solidFill>
              </a:rPr>
              <a:t>.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Experience in AWS provisioning by creating EC2 Instances and configuring all necessary services like Security, EBS, and S3. 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Managed Amazon Web Services like EC2, S3bucket, EBS, ELB, Auto-Scaling, AMI, IAM through AWS Console.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IN" sz="1200" dirty="0">
                <a:solidFill>
                  <a:srgbClr val="000000"/>
                </a:solidFill>
              </a:rPr>
              <a:t>Ability to write </a:t>
            </a: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sz="1200" b="1" dirty="0">
                <a:solidFill>
                  <a:srgbClr val="000000"/>
                </a:solidFill>
                <a:ea typeface="Arial Unicode MS" pitchFamily="34" charset="-128"/>
              </a:rPr>
              <a:t>Terraform</a:t>
            </a: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 scripts to provisioning the infrastructure.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Hands on experience using </a:t>
            </a:r>
            <a:r>
              <a:rPr lang="en-US" sz="1200" b="1" dirty="0">
                <a:solidFill>
                  <a:srgbClr val="000000"/>
                </a:solidFill>
              </a:rPr>
              <a:t>Docker</a:t>
            </a:r>
            <a:r>
              <a:rPr lang="en-US" sz="1200" dirty="0">
                <a:solidFill>
                  <a:srgbClr val="000000"/>
                </a:solidFill>
              </a:rPr>
              <a:t> to create containers.</a:t>
            </a: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/>
              <a:t>Deploying applications using Docker on AWS EC2 instances.</a:t>
            </a:r>
            <a:endParaRPr lang="en-US" sz="1200" dirty="0">
              <a:solidFill>
                <a:srgbClr val="000000"/>
              </a:solidFill>
            </a:endParaRPr>
          </a:p>
          <a:p>
            <a:pPr marL="109538" lvl="0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/>
              <a:t>Experienced with Docker container service and creating custom Docker Images using Docker file.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Having knowledge on </a:t>
            </a:r>
            <a:r>
              <a:rPr lang="en-IN" sz="1200" b="1" dirty="0" err="1">
                <a:solidFill>
                  <a:srgbClr val="000000"/>
                </a:solidFill>
              </a:rPr>
              <a:t>Ansible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dirty="0">
                <a:solidFill>
                  <a:srgbClr val="000000"/>
                </a:solidFill>
              </a:rPr>
              <a:t>tool. </a:t>
            </a:r>
            <a:endParaRPr lang="en-US" sz="12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Handling end to end deployments to each environment </a:t>
            </a:r>
            <a:r>
              <a:rPr lang="en-IN" sz="1200" dirty="0" err="1">
                <a:solidFill>
                  <a:srgbClr val="000000"/>
                </a:solidFill>
              </a:rPr>
              <a:t>i.e</a:t>
            </a:r>
            <a:r>
              <a:rPr lang="en-IN" sz="1200" dirty="0">
                <a:solidFill>
                  <a:srgbClr val="000000"/>
                </a:solidFill>
              </a:rPr>
              <a:t> Test, QA and Prod. </a:t>
            </a:r>
          </a:p>
          <a:p>
            <a:pPr marL="109538" indent="-109538" algn="just"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Functioned Shell Scripting to automate routine tasks. </a:t>
            </a:r>
            <a:endParaRPr lang="en-IN" sz="1200" dirty="0">
              <a:solidFill>
                <a:srgbClr val="000000"/>
              </a:solidFill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Experience in Production support engineer providing 24/7 technical support for middle-ware application servers.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Arial Unicode MS" pitchFamily="34" charset="-128"/>
            </a:endParaRP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Worked in atmosphere of cross-functional team within the organization’s Agile project life-cycle. </a:t>
            </a:r>
          </a:p>
          <a:p>
            <a:pPr marL="109538" marR="0" lvl="0" indent="-1095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Worked on day-to-day administration tasks and resolved tickets using </a:t>
            </a:r>
            <a:r>
              <a:rPr lang="en-US" sz="1200" dirty="0">
                <a:solidFill>
                  <a:srgbClr val="000000"/>
                </a:solidFill>
                <a:ea typeface="Arial Unicode MS" pitchFamily="34" charset="-128"/>
              </a:rPr>
              <a:t>Redmine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Arial Unicode MS" pitchFamily="34" charset="-128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1" i="0" u="sng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79EBC66-84D3-431B-A477-6E03463F17E9}"/>
              </a:ext>
            </a:extLst>
          </p:cNvPr>
          <p:cNvSpPr txBox="1">
            <a:spLocks noChangeArrowheads="1"/>
          </p:cNvSpPr>
          <p:nvPr/>
        </p:nvSpPr>
        <p:spPr>
          <a:xfrm>
            <a:off x="-31677" y="4099389"/>
            <a:ext cx="5363964" cy="2537717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542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87438" indent="-173038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endParaRPr lang="en-US" sz="1200" b="1" u="sng" dirty="0">
              <a:solidFill>
                <a:srgbClr val="6D6E71">
                  <a:lumMod val="5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>
                    <a:lumMod val="50000"/>
                  </a:srgbClr>
                </a:solidFill>
                <a:effectLst/>
                <a:uLnTx/>
                <a:uFillTx/>
              </a:rPr>
              <a:t>Experience Highlights</a:t>
            </a:r>
            <a:endParaRPr lang="en-US" sz="1200" b="1" u="sng" dirty="0">
              <a:solidFill>
                <a:srgbClr val="6D6E71">
                  <a:lumMod val="50000"/>
                </a:srgb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>
                <a:solidFill>
                  <a:srgbClr val="000000"/>
                </a:solidFill>
              </a:rPr>
              <a:t>Implemented Continuous Integration process using Jenkins. Handled Jenkins administration tasks such as global &amp; local configurations, plugin management and backup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IN" sz="1200" dirty="0">
                <a:solidFill>
                  <a:srgbClr val="000000"/>
                </a:solidFill>
              </a:rPr>
              <a:t>Profound knowledge on building and automating CI/CD Pipelines for Development, Integration, Testing, Delivery, Deployment &amp; Monitoring using Jenkins.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dirty="0"/>
              <a:t>Maintaining users and groups permission in Jenkins. </a:t>
            </a:r>
            <a:endParaRPr lang="en-IN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r>
              <a:rPr lang="en-US" sz="1200" b="0" i="0" u="none" strike="noStrike" dirty="0">
                <a:solidFill>
                  <a:srgbClr val="363739"/>
                </a:solidFill>
                <a:effectLst/>
                <a:latin typeface="Arial" panose="020B0604020202020204" pitchFamily="34" charset="0"/>
              </a:rPr>
              <a:t>Interact with developers and Enterprise Configuration Management Team for changes to best practices and tools to eliminate non-efficient practices and bottlenecks.</a:t>
            </a:r>
            <a:endParaRPr lang="en-IN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endParaRPr lang="en-IN" sz="12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CC3"/>
              </a:buClr>
              <a:defRPr/>
            </a:pPr>
            <a:endParaRPr lang="en-IN" sz="1200" dirty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CC3"/>
              </a:buClr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7923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Office Theme">
  <a:themeElements>
    <a:clrScheme name="Yaho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68E1"/>
      </a:accent1>
      <a:accent2>
        <a:srgbClr val="6000D3"/>
      </a:accent2>
      <a:accent3>
        <a:srgbClr val="280058"/>
      </a:accent3>
      <a:accent4>
        <a:srgbClr val="883F93"/>
      </a:accent4>
      <a:accent5>
        <a:srgbClr val="2E75B6"/>
      </a:accent5>
      <a:accent6>
        <a:srgbClr val="2268E1"/>
      </a:accent6>
      <a:hlink>
        <a:srgbClr val="6000D3"/>
      </a:hlink>
      <a:folHlink>
        <a:srgbClr val="2268E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1C76535629E649A4D7F49A0FDB0444" ma:contentTypeVersion="6" ma:contentTypeDescription="Create a new document." ma:contentTypeScope="" ma:versionID="664aff0cf89eb03f9765e711fe11a065">
  <xsd:schema xmlns:xsd="http://www.w3.org/2001/XMLSchema" xmlns:xs="http://www.w3.org/2001/XMLSchema" xmlns:p="http://schemas.microsoft.com/office/2006/metadata/properties" xmlns:ns2="bbe7cb38-165e-4939-bee1-43e8e81a880b" xmlns:ns3="003a996a-560b-4da2-a803-b92bfae8953b" targetNamespace="http://schemas.microsoft.com/office/2006/metadata/properties" ma:root="true" ma:fieldsID="507b254a0f3e23e04cd12c582f864d60" ns2:_="" ns3:_="">
    <xsd:import namespace="bbe7cb38-165e-4939-bee1-43e8e81a880b"/>
    <xsd:import namespace="003a996a-560b-4da2-a803-b92bfae895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7cb38-165e-4939-bee1-43e8e81a8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a996a-560b-4da2-a803-b92bfae895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890855-9736-4111-A473-A982C5CC1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7cb38-165e-4939-bee1-43e8e81a880b"/>
    <ds:schemaRef ds:uri="003a996a-560b-4da2-a803-b92bfae89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FDA7D-9849-42B6-AA13-83C58FCB5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7DE590-003B-487D-894A-4C90892CDD97}">
  <ds:schemaRefs>
    <ds:schemaRef ds:uri="http://purl.org/dc/elements/1.1/"/>
    <ds:schemaRef ds:uri="9611bd66-7ea7-484f-9ed5-dca4f423509b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18177</TotalTime>
  <Words>493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3_Office Theme</vt:lpstr>
      <vt:lpstr>Name: Manohar S Hospeti     Mobile : 9902458924  Role : Associate business analyst                           Email :manoharsh133@gmail.com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Soumitra Dhavalikar</dc:creator>
  <cp:lastModifiedBy>Manohar Hospete</cp:lastModifiedBy>
  <cp:revision>107</cp:revision>
  <dcterms:created xsi:type="dcterms:W3CDTF">2022-04-19T03:56:37Z</dcterms:created>
  <dcterms:modified xsi:type="dcterms:W3CDTF">2022-09-26T07:38:27Z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2022-04-19T03:56:38Z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539be4ee-d3fd-4ed6-86c5-6e79dab958d8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0x010100B11C76535629E649A4D7F49A0FDB0444</vt:lpwstr>
  </property>
</Properties>
</file>