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verage-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swald-bold.fntdata"/><Relationship Id="rId10" Type="http://schemas.openxmlformats.org/officeDocument/2006/relationships/slide" Target="slides/slide3.xml"/><Relationship Id="rId32" Type="http://schemas.openxmlformats.org/officeDocument/2006/relationships/font" Target="fonts/Oswald-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3595c879_2_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273595c879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73595c879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273595c879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3595c87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273595c879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3595c87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1273595c879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73595c879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273595c879_2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73595c879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273595c879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73595c879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273595c879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38afb0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2938afb0e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73595c879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273595c879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73595c879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273595c879_2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3595c879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273595c879_2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73595c879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273595c879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73595c879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273595c879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73595c879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273595c879_2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938afb0e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938afb0e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86abed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86abed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3595c87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273595c879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73595c879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273595c879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3595c87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273595c879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3595c879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273595c879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938afb0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938afb0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3595c87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273595c879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3595c879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273595c879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5" name="Google Shape;65;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8" name="Google Shape;68;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4" name="Shape 104"/>
        <p:cNvGrpSpPr/>
        <p:nvPr/>
      </p:nvGrpSpPr>
      <p:grpSpPr>
        <a:xfrm>
          <a:off x="0" y="0"/>
          <a:ext cx="0" cy="0"/>
          <a:chOff x="0" y="0"/>
          <a:chExt cx="0" cy="0"/>
        </a:xfrm>
      </p:grpSpPr>
      <p:grpSp>
        <p:nvGrpSpPr>
          <p:cNvPr id="105" name="Google Shape;105;p26"/>
          <p:cNvGrpSpPr/>
          <p:nvPr/>
        </p:nvGrpSpPr>
        <p:grpSpPr>
          <a:xfrm>
            <a:off x="4350279" y="2855377"/>
            <a:ext cx="443589" cy="105632"/>
            <a:chOff x="4137525" y="2915950"/>
            <a:chExt cx="869100" cy="207000"/>
          </a:xfrm>
        </p:grpSpPr>
        <p:sp>
          <p:nvSpPr>
            <p:cNvPr id="106" name="Google Shape;106;p2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0" name="Google Shape;110;p2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Google Shape;111;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9" name="Shape 119"/>
        <p:cNvGrpSpPr/>
        <p:nvPr/>
      </p:nvGrpSpPr>
      <p:grpSpPr>
        <a:xfrm>
          <a:off x="0" y="0"/>
          <a:ext cx="0" cy="0"/>
          <a:chOff x="0" y="0"/>
          <a:chExt cx="0" cy="0"/>
        </a:xfrm>
      </p:grpSpPr>
      <p:sp>
        <p:nvSpPr>
          <p:cNvPr id="120" name="Google Shape;120;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2" name="Google Shape;122;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3" name="Google Shape;123;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9" name="Google Shape;129;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0" name="Google Shape;130;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31" name="Shape 131"/>
        <p:cNvGrpSpPr/>
        <p:nvPr/>
      </p:nvGrpSpPr>
      <p:grpSpPr>
        <a:xfrm>
          <a:off x="0" y="0"/>
          <a:ext cx="0" cy="0"/>
          <a:chOff x="0" y="0"/>
          <a:chExt cx="0" cy="0"/>
        </a:xfrm>
      </p:grpSpPr>
      <p:sp>
        <p:nvSpPr>
          <p:cNvPr id="132" name="Google Shape;132;p3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3" name="Google Shape;133;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3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7" name="Google Shape;137;p3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33"/>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39" name="Google Shape;139;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40" name="Google Shape;140;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43" name="Google Shape;143;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35"/>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6" name="Google Shape;146;p35"/>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47" name="Google Shape;147;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02" name="Google Shape;1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03" name="Google Shape;103;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hyperlink" Target="https://www.javatpoint.com/ai-unification-in-first-order-logic" TargetMode="External"/><Relationship Id="rId4" Type="http://schemas.openxmlformats.org/officeDocument/2006/relationships/hyperlink" Target="https://www.sciencedirect.com/science/article/pii/S0304397596001156" TargetMode="External"/><Relationship Id="rId5" Type="http://schemas.openxmlformats.org/officeDocument/2006/relationships/hyperlink" Target="https://nms.kcl.ac.uk/maribel.fernandez/papers/slides-TCS-SOUP.pdf" TargetMode="External"/><Relationship Id="rId6" Type="http://schemas.openxmlformats.org/officeDocument/2006/relationships/hyperlink" Target="https://stackoverflow.com/questions/64638801/the-unification-algorithm-in-prolog" TargetMode="External"/><Relationship Id="rId7" Type="http://schemas.openxmlformats.org/officeDocument/2006/relationships/hyperlink" Target="https://www.dai.ed.ac.uk/groups/ssp/bookpages/quickprolog/node12.html#:~:text=The%5C%20unification%5C%20algorithm%5C%20in%5C%20Prolog,Otherwise%5C%20fai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7"/>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800"/>
              <a:buNone/>
            </a:pPr>
            <a:r>
              <a:rPr lang="en-GB"/>
              <a:t>Simple Prolog Interpreter</a:t>
            </a:r>
            <a:endParaRPr/>
          </a:p>
          <a:p>
            <a:pPr indent="0" lvl="0" marL="0" rtl="0" algn="ctr">
              <a:lnSpc>
                <a:spcPct val="100000"/>
              </a:lnSpc>
              <a:spcBef>
                <a:spcPts val="0"/>
              </a:spcBef>
              <a:spcAft>
                <a:spcPts val="0"/>
              </a:spcAft>
              <a:buSzPts val="4800"/>
              <a:buNone/>
            </a:pPr>
            <a:r>
              <a:rPr lang="en-GB"/>
              <a:t>using OCaml</a:t>
            </a:r>
            <a:endParaRPr/>
          </a:p>
        </p:txBody>
      </p:sp>
      <p:sp>
        <p:nvSpPr>
          <p:cNvPr id="155" name="Google Shape;155;p37"/>
          <p:cNvSpPr txBox="1"/>
          <p:nvPr>
            <p:ph idx="1" type="subTitle"/>
          </p:nvPr>
        </p:nvSpPr>
        <p:spPr>
          <a:xfrm>
            <a:off x="1128450" y="3632075"/>
            <a:ext cx="7801500" cy="1232700"/>
          </a:xfrm>
          <a:prstGeom prst="rect">
            <a:avLst/>
          </a:prstGeom>
          <a:noFill/>
          <a:ln>
            <a:noFill/>
          </a:ln>
        </p:spPr>
        <p:txBody>
          <a:bodyPr anchorCtr="0" anchor="t" bIns="91425" lIns="91425" spcFirstLastPara="1" rIns="91425" wrap="square" tIns="91425">
            <a:normAutofit/>
          </a:bodyPr>
          <a:lstStyle/>
          <a:p>
            <a:pPr indent="457200" lvl="0" marL="4572000" rtl="0" algn="l">
              <a:lnSpc>
                <a:spcPct val="90000"/>
              </a:lnSpc>
              <a:spcBef>
                <a:spcPts val="0"/>
              </a:spcBef>
              <a:spcAft>
                <a:spcPts val="0"/>
              </a:spcAft>
              <a:buSzPts val="2100"/>
              <a:buNone/>
            </a:pPr>
            <a:r>
              <a:rPr lang="en-GB" sz="1400"/>
              <a:t>Team 9:</a:t>
            </a:r>
            <a:endParaRPr sz="1400"/>
          </a:p>
          <a:p>
            <a:pPr indent="0" lvl="0" marL="5486400" rtl="0" algn="l">
              <a:lnSpc>
                <a:spcPct val="90000"/>
              </a:lnSpc>
              <a:spcBef>
                <a:spcPts val="0"/>
              </a:spcBef>
              <a:spcAft>
                <a:spcPts val="0"/>
              </a:spcAft>
              <a:buSzPts val="2100"/>
              <a:buNone/>
            </a:pPr>
            <a:r>
              <a:rPr lang="en-GB" sz="1400"/>
              <a:t>Sivani (IMT2019020)</a:t>
            </a:r>
            <a:endParaRPr sz="1400"/>
          </a:p>
          <a:p>
            <a:pPr indent="0" lvl="0" marL="5486400" rtl="0" algn="l">
              <a:lnSpc>
                <a:spcPct val="90000"/>
              </a:lnSpc>
              <a:spcBef>
                <a:spcPts val="0"/>
              </a:spcBef>
              <a:spcAft>
                <a:spcPts val="0"/>
              </a:spcAft>
              <a:buSzPts val="2100"/>
              <a:buNone/>
            </a:pPr>
            <a:r>
              <a:rPr lang="en-GB" sz="1400"/>
              <a:t>Manohar (IMT2019025)</a:t>
            </a:r>
            <a:endParaRPr sz="1400"/>
          </a:p>
          <a:p>
            <a:pPr indent="0" lvl="0" marL="5486400" rtl="0" algn="l">
              <a:lnSpc>
                <a:spcPct val="90000"/>
              </a:lnSpc>
              <a:spcBef>
                <a:spcPts val="0"/>
              </a:spcBef>
              <a:spcAft>
                <a:spcPts val="0"/>
              </a:spcAft>
              <a:buSzPts val="2100"/>
              <a:buNone/>
            </a:pPr>
            <a:r>
              <a:rPr lang="en-GB" sz="1400"/>
              <a:t>Harsha (IMT2019030)</a:t>
            </a:r>
            <a:endParaRPr sz="1400"/>
          </a:p>
          <a:p>
            <a:pPr indent="0" lvl="0" marL="5486400" rtl="0" algn="l">
              <a:lnSpc>
                <a:spcPct val="90000"/>
              </a:lnSpc>
              <a:spcBef>
                <a:spcPts val="0"/>
              </a:spcBef>
              <a:spcAft>
                <a:spcPts val="0"/>
              </a:spcAft>
              <a:buSzPts val="2100"/>
              <a:buNone/>
            </a:pPr>
            <a:r>
              <a:rPr lang="en-GB" sz="1400"/>
              <a:t>Satwik (IMT2019077)</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6"/>
          <p:cNvSpPr txBox="1"/>
          <p:nvPr>
            <p:ph idx="1" type="body"/>
          </p:nvPr>
        </p:nvSpPr>
        <p:spPr>
          <a:xfrm>
            <a:off x="348715" y="2322025"/>
            <a:ext cx="3440400" cy="1924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f(a).</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f(b).</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g(b).</a:t>
            </a:r>
            <a:endParaRPr sz="2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SzPts val="1800"/>
              <a:buNone/>
            </a:pPr>
            <a:r>
              <a:rPr lang="en-GB" sz="2050">
                <a:solidFill>
                  <a:schemeClr val="dk1"/>
                </a:solidFill>
                <a:latin typeface="Courier New"/>
                <a:ea typeface="Courier New"/>
                <a:cs typeface="Courier New"/>
                <a:sym typeface="Courier New"/>
              </a:rPr>
              <a:t>k(X) :- f(X), g(X).</a:t>
            </a:r>
            <a:endParaRPr sz="2050">
              <a:solidFill>
                <a:schemeClr val="dk1"/>
              </a:solidFill>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
        <p:nvSpPr>
          <p:cNvPr id="222" name="Google Shape;22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4 : Resolving the query</a:t>
            </a:r>
            <a:endParaRPr/>
          </a:p>
        </p:txBody>
      </p:sp>
      <p:sp>
        <p:nvSpPr>
          <p:cNvPr id="223" name="Google Shape;223;p46"/>
          <p:cNvSpPr txBox="1"/>
          <p:nvPr>
            <p:ph type="title"/>
          </p:nvPr>
        </p:nvSpPr>
        <p:spPr>
          <a:xfrm>
            <a:off x="311700" y="1599250"/>
            <a:ext cx="34404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Database</a:t>
            </a:r>
            <a:endParaRPr sz="2400"/>
          </a:p>
        </p:txBody>
      </p:sp>
      <p:sp>
        <p:nvSpPr>
          <p:cNvPr id="224" name="Google Shape;224;p46"/>
          <p:cNvSpPr txBox="1"/>
          <p:nvPr>
            <p:ph idx="1" type="body"/>
          </p:nvPr>
        </p:nvSpPr>
        <p:spPr>
          <a:xfrm>
            <a:off x="4789040" y="1669607"/>
            <a:ext cx="3440400" cy="90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k(X).</a:t>
            </a:r>
            <a:endParaRPr/>
          </a:p>
        </p:txBody>
      </p:sp>
      <p:sp>
        <p:nvSpPr>
          <p:cNvPr id="225" name="Google Shape;225;p46"/>
          <p:cNvSpPr txBox="1"/>
          <p:nvPr>
            <p:ph type="title"/>
          </p:nvPr>
        </p:nvSpPr>
        <p:spPr>
          <a:xfrm>
            <a:off x="4752025" y="1330743"/>
            <a:ext cx="3440400" cy="268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Query</a:t>
            </a:r>
            <a:endParaRPr sz="2400"/>
          </a:p>
        </p:txBody>
      </p:sp>
      <p:sp>
        <p:nvSpPr>
          <p:cNvPr id="226" name="Google Shape;226;p46"/>
          <p:cNvSpPr txBox="1"/>
          <p:nvPr>
            <p:ph idx="1" type="body"/>
          </p:nvPr>
        </p:nvSpPr>
        <p:spPr>
          <a:xfrm>
            <a:off x="4826075" y="2733998"/>
            <a:ext cx="3440400" cy="1243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113296"/>
              <a:buNone/>
            </a:pPr>
            <a:r>
              <a:t/>
            </a:r>
            <a:endParaRPr sz="205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SzPct val="113296"/>
              <a:buNone/>
            </a:pPr>
            <a:r>
              <a:rPr lang="en-GB" sz="2050">
                <a:solidFill>
                  <a:srgbClr val="00FF00"/>
                </a:solidFill>
                <a:latin typeface="Courier New"/>
                <a:ea typeface="Courier New"/>
                <a:cs typeface="Courier New"/>
                <a:sym typeface="Courier New"/>
              </a:rPr>
              <a:t>X = b ;</a:t>
            </a:r>
            <a:endParaRPr sz="2050">
              <a:solidFill>
                <a:srgbClr val="00FF00"/>
              </a:solidFill>
              <a:latin typeface="Courier New"/>
              <a:ea typeface="Courier New"/>
              <a:cs typeface="Courier New"/>
              <a:sym typeface="Courier New"/>
            </a:endParaRPr>
          </a:p>
          <a:p>
            <a:pPr indent="0" lvl="0" marL="0" rtl="0" algn="l">
              <a:lnSpc>
                <a:spcPct val="115000"/>
              </a:lnSpc>
              <a:spcBef>
                <a:spcPts val="1200"/>
              </a:spcBef>
              <a:spcAft>
                <a:spcPts val="1200"/>
              </a:spcAft>
              <a:buSzPct val="113296"/>
              <a:buNone/>
            </a:pPr>
            <a:r>
              <a:rPr lang="en-GB" sz="2050">
                <a:solidFill>
                  <a:srgbClr val="00FF00"/>
                </a:solidFill>
                <a:latin typeface="Courier New"/>
                <a:ea typeface="Courier New"/>
                <a:cs typeface="Courier New"/>
                <a:sym typeface="Courier New"/>
              </a:rPr>
              <a:t>false.</a:t>
            </a:r>
            <a:endParaRPr sz="2050">
              <a:solidFill>
                <a:srgbClr val="00FF00"/>
              </a:solidFill>
              <a:latin typeface="Courier New"/>
              <a:ea typeface="Courier New"/>
              <a:cs typeface="Courier New"/>
              <a:sym typeface="Courier New"/>
            </a:endParaRPr>
          </a:p>
        </p:txBody>
      </p:sp>
      <p:sp>
        <p:nvSpPr>
          <p:cNvPr id="227" name="Google Shape;227;p46"/>
          <p:cNvSpPr txBox="1"/>
          <p:nvPr>
            <p:ph type="title"/>
          </p:nvPr>
        </p:nvSpPr>
        <p:spPr>
          <a:xfrm>
            <a:off x="4789050" y="2734005"/>
            <a:ext cx="3440400" cy="316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Expected Output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7"/>
          <p:cNvPicPr preferRelativeResize="0"/>
          <p:nvPr/>
        </p:nvPicPr>
        <p:blipFill rotWithShape="1">
          <a:blip r:embed="rId3">
            <a:alphaModFix/>
          </a:blip>
          <a:srcRect b="0" l="0" r="0" t="0"/>
          <a:stretch/>
        </p:blipFill>
        <p:spPr>
          <a:xfrm>
            <a:off x="7256575" y="712650"/>
            <a:ext cx="1456975" cy="745725"/>
          </a:xfrm>
          <a:prstGeom prst="rect">
            <a:avLst/>
          </a:prstGeom>
          <a:noFill/>
          <a:ln>
            <a:noFill/>
          </a:ln>
        </p:spPr>
      </p:pic>
      <p:sp>
        <p:nvSpPr>
          <p:cNvPr id="233" name="Google Shape;233;p47"/>
          <p:cNvSpPr txBox="1"/>
          <p:nvPr>
            <p:ph type="title"/>
          </p:nvPr>
        </p:nvSpPr>
        <p:spPr>
          <a:xfrm>
            <a:off x="430450" y="1341800"/>
            <a:ext cx="17253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resolveQuery</a:t>
            </a:r>
            <a:endParaRPr sz="2400"/>
          </a:p>
          <a:p>
            <a:pPr indent="0" lvl="0" marL="0" rtl="0" algn="l">
              <a:lnSpc>
                <a:spcPct val="100000"/>
              </a:lnSpc>
              <a:spcBef>
                <a:spcPts val="0"/>
              </a:spcBef>
              <a:spcAft>
                <a:spcPts val="0"/>
              </a:spcAft>
              <a:buSzPct val="187582"/>
              <a:buNone/>
            </a:pPr>
            <a:r>
              <a:rPr lang="en-GB" sz="1777"/>
              <a:t>(database, [k(X)])</a:t>
            </a:r>
            <a:endParaRPr sz="1777"/>
          </a:p>
        </p:txBody>
      </p:sp>
      <p:sp>
        <p:nvSpPr>
          <p:cNvPr id="234" name="Google Shape;234;p47"/>
          <p:cNvSpPr txBox="1"/>
          <p:nvPr>
            <p:ph type="title"/>
          </p:nvPr>
        </p:nvSpPr>
        <p:spPr>
          <a:xfrm>
            <a:off x="2426350" y="1341800"/>
            <a:ext cx="2021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solveQuery</a:t>
            </a:r>
            <a:endParaRPr sz="2400"/>
          </a:p>
          <a:p>
            <a:pPr indent="0" lvl="0" marL="0" rtl="0" algn="l">
              <a:lnSpc>
                <a:spcPct val="100000"/>
              </a:lnSpc>
              <a:spcBef>
                <a:spcPts val="0"/>
              </a:spcBef>
              <a:spcAft>
                <a:spcPts val="0"/>
              </a:spcAft>
              <a:buSzPct val="187582"/>
              <a:buNone/>
            </a:pPr>
            <a:r>
              <a:rPr lang="en-GB" sz="1777"/>
              <a:t>(database, [k(X)], [], [X])</a:t>
            </a:r>
            <a:endParaRPr sz="1777"/>
          </a:p>
        </p:txBody>
      </p:sp>
      <p:sp>
        <p:nvSpPr>
          <p:cNvPr id="235" name="Google Shape;235;p47"/>
          <p:cNvSpPr txBox="1"/>
          <p:nvPr>
            <p:ph type="title"/>
          </p:nvPr>
        </p:nvSpPr>
        <p:spPr>
          <a:xfrm>
            <a:off x="3465075" y="300850"/>
            <a:ext cx="13767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solidFill>
                  <a:srgbClr val="FFD966"/>
                </a:solidFill>
              </a:rPr>
              <a:t>varsInQuery</a:t>
            </a:r>
            <a:endParaRPr sz="2400">
              <a:solidFill>
                <a:srgbClr val="FFD966"/>
              </a:solidFill>
            </a:endParaRPr>
          </a:p>
          <a:p>
            <a:pPr indent="0" lvl="0" marL="0" rtl="0" algn="l">
              <a:lnSpc>
                <a:spcPct val="100000"/>
              </a:lnSpc>
              <a:spcBef>
                <a:spcPts val="0"/>
              </a:spcBef>
              <a:spcAft>
                <a:spcPts val="0"/>
              </a:spcAft>
              <a:buSzPct val="187582"/>
              <a:buNone/>
            </a:pPr>
            <a:r>
              <a:rPr lang="en-GB" sz="1777"/>
              <a:t>        </a:t>
            </a:r>
            <a:r>
              <a:rPr lang="en-GB" sz="1777">
                <a:solidFill>
                  <a:srgbClr val="FFE599"/>
                </a:solidFill>
              </a:rPr>
              <a:t>(k(X))</a:t>
            </a:r>
            <a:endParaRPr sz="1777">
              <a:solidFill>
                <a:srgbClr val="FFE599"/>
              </a:solidFill>
            </a:endParaRPr>
          </a:p>
        </p:txBody>
      </p:sp>
      <p:sp>
        <p:nvSpPr>
          <p:cNvPr id="236" name="Google Shape;236;p47"/>
          <p:cNvSpPr/>
          <p:nvPr/>
        </p:nvSpPr>
        <p:spPr>
          <a:xfrm>
            <a:off x="4087275" y="1127475"/>
            <a:ext cx="132300" cy="397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7"/>
          <p:cNvSpPr txBox="1"/>
          <p:nvPr>
            <p:ph type="title"/>
          </p:nvPr>
        </p:nvSpPr>
        <p:spPr>
          <a:xfrm>
            <a:off x="4945600" y="159860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k(X)</a:t>
            </a:r>
            <a:endParaRPr sz="1660"/>
          </a:p>
        </p:txBody>
      </p:sp>
      <p:sp>
        <p:nvSpPr>
          <p:cNvPr id="238" name="Google Shape;238;p47"/>
          <p:cNvSpPr/>
          <p:nvPr/>
        </p:nvSpPr>
        <p:spPr>
          <a:xfrm>
            <a:off x="4562935" y="1739000"/>
            <a:ext cx="281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7"/>
          <p:cNvSpPr/>
          <p:nvPr/>
        </p:nvSpPr>
        <p:spPr>
          <a:xfrm>
            <a:off x="2018835" y="1598600"/>
            <a:ext cx="281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7"/>
          <p:cNvSpPr/>
          <p:nvPr/>
        </p:nvSpPr>
        <p:spPr>
          <a:xfrm>
            <a:off x="7124275" y="756375"/>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7"/>
          <p:cNvSpPr txBox="1"/>
          <p:nvPr>
            <p:ph type="title"/>
          </p:nvPr>
        </p:nvSpPr>
        <p:spPr>
          <a:xfrm>
            <a:off x="6714640" y="5795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242" name="Google Shape;242;p47"/>
          <p:cNvSpPr/>
          <p:nvPr/>
        </p:nvSpPr>
        <p:spPr>
          <a:xfrm>
            <a:off x="7543550" y="15246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7"/>
          <p:cNvSpPr txBox="1"/>
          <p:nvPr>
            <p:ph type="title"/>
          </p:nvPr>
        </p:nvSpPr>
        <p:spPr>
          <a:xfrm>
            <a:off x="7048325" y="18710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44" name="Google Shape;244;p47"/>
          <p:cNvSpPr/>
          <p:nvPr/>
        </p:nvSpPr>
        <p:spPr>
          <a:xfrm rot="1490605">
            <a:off x="6679509" y="2220647"/>
            <a:ext cx="281335" cy="478921"/>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7"/>
          <p:cNvSpPr txBox="1"/>
          <p:nvPr>
            <p:ph type="title"/>
          </p:nvPr>
        </p:nvSpPr>
        <p:spPr>
          <a:xfrm>
            <a:off x="5552550" y="2892800"/>
            <a:ext cx="17253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(k(X), f(a), [])</a:t>
            </a:r>
            <a:endParaRPr sz="1777"/>
          </a:p>
        </p:txBody>
      </p:sp>
      <p:sp>
        <p:nvSpPr>
          <p:cNvPr id="246" name="Google Shape;246;p47"/>
          <p:cNvSpPr/>
          <p:nvPr/>
        </p:nvSpPr>
        <p:spPr>
          <a:xfrm>
            <a:off x="4954225" y="3124200"/>
            <a:ext cx="325800" cy="140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7"/>
          <p:cNvSpPr/>
          <p:nvPr/>
        </p:nvSpPr>
        <p:spPr>
          <a:xfrm>
            <a:off x="3070750" y="2571750"/>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248" name="Google Shape;248;p47"/>
          <p:cNvSpPr/>
          <p:nvPr/>
        </p:nvSpPr>
        <p:spPr>
          <a:xfrm>
            <a:off x="3065850" y="3972875"/>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
        <p:nvSpPr>
          <p:cNvPr id="249" name="Google Shape;249;p47"/>
          <p:cNvSpPr/>
          <p:nvPr/>
        </p:nvSpPr>
        <p:spPr>
          <a:xfrm rot="-1915661">
            <a:off x="5929415" y="2228985"/>
            <a:ext cx="281366" cy="478908"/>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exceptions</a:t>
            </a:r>
            <a:r>
              <a:rPr lang="en-GB" sz="2050">
                <a:solidFill>
                  <a:schemeClr val="dk1"/>
                </a:solidFill>
                <a:latin typeface="Courier New"/>
                <a:ea typeface="Courier New"/>
                <a:cs typeface="Courier New"/>
                <a:sym typeface="Courier New"/>
              </a:rPr>
              <a:t> for all </a:t>
            </a:r>
            <a:r>
              <a:rPr b="1" lang="en-GB" sz="2050">
                <a:solidFill>
                  <a:srgbClr val="FFE599"/>
                </a:solidFill>
                <a:latin typeface="Courier New"/>
                <a:ea typeface="Courier New"/>
                <a:cs typeface="Courier New"/>
                <a:sym typeface="Courier New"/>
              </a:rPr>
              <a:t>facts</a:t>
            </a:r>
            <a:r>
              <a:rPr lang="en-GB" sz="2050">
                <a:solidFill>
                  <a:schemeClr val="dk1"/>
                </a:solidFill>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9"/>
          <p:cNvPicPr preferRelativeResize="0"/>
          <p:nvPr/>
        </p:nvPicPr>
        <p:blipFill rotWithShape="1">
          <a:blip r:embed="rId3">
            <a:alphaModFix/>
          </a:blip>
          <a:srcRect b="0" l="0" r="0" t="0"/>
          <a:stretch/>
        </p:blipFill>
        <p:spPr>
          <a:xfrm>
            <a:off x="3425263" y="256225"/>
            <a:ext cx="1456975" cy="745725"/>
          </a:xfrm>
          <a:prstGeom prst="rect">
            <a:avLst/>
          </a:prstGeom>
          <a:noFill/>
          <a:ln>
            <a:noFill/>
          </a:ln>
        </p:spPr>
      </p:pic>
      <p:sp>
        <p:nvSpPr>
          <p:cNvPr id="260" name="Google Shape;260;p49"/>
          <p:cNvSpPr txBox="1"/>
          <p:nvPr>
            <p:ph type="title"/>
          </p:nvPr>
        </p:nvSpPr>
        <p:spPr>
          <a:xfrm>
            <a:off x="607975" y="256188"/>
            <a:ext cx="2021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solveQuery</a:t>
            </a:r>
            <a:endParaRPr sz="2400"/>
          </a:p>
          <a:p>
            <a:pPr indent="0" lvl="0" marL="0" rtl="0" algn="l">
              <a:lnSpc>
                <a:spcPct val="100000"/>
              </a:lnSpc>
              <a:spcBef>
                <a:spcPts val="0"/>
              </a:spcBef>
              <a:spcAft>
                <a:spcPts val="0"/>
              </a:spcAft>
              <a:buSzPct val="187582"/>
              <a:buNone/>
            </a:pPr>
            <a:r>
              <a:rPr lang="en-GB" sz="1777"/>
              <a:t>(database, [k(X)], [], [X])</a:t>
            </a:r>
            <a:endParaRPr sz="1777"/>
          </a:p>
        </p:txBody>
      </p:sp>
      <p:sp>
        <p:nvSpPr>
          <p:cNvPr id="261" name="Google Shape;261;p49"/>
          <p:cNvSpPr txBox="1"/>
          <p:nvPr>
            <p:ph type="title"/>
          </p:nvPr>
        </p:nvSpPr>
        <p:spPr>
          <a:xfrm>
            <a:off x="839963" y="1414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k(X)</a:t>
            </a:r>
            <a:endParaRPr sz="1660"/>
          </a:p>
        </p:txBody>
      </p:sp>
      <p:sp>
        <p:nvSpPr>
          <p:cNvPr id="262" name="Google Shape;262;p49"/>
          <p:cNvSpPr/>
          <p:nvPr/>
        </p:nvSpPr>
        <p:spPr>
          <a:xfrm>
            <a:off x="3314238" y="833525"/>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9"/>
          <p:cNvSpPr txBox="1"/>
          <p:nvPr>
            <p:ph type="title"/>
          </p:nvPr>
        </p:nvSpPr>
        <p:spPr>
          <a:xfrm>
            <a:off x="2904602" y="65672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264" name="Google Shape;264;p49"/>
          <p:cNvSpPr/>
          <p:nvPr/>
        </p:nvSpPr>
        <p:spPr>
          <a:xfrm>
            <a:off x="3712238" y="1068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9"/>
          <p:cNvSpPr txBox="1"/>
          <p:nvPr>
            <p:ph type="title"/>
          </p:nvPr>
        </p:nvSpPr>
        <p:spPr>
          <a:xfrm>
            <a:off x="3217013" y="1414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k(X)</a:t>
            </a:r>
            <a:endParaRPr sz="1800"/>
          </a:p>
        </p:txBody>
      </p:sp>
      <p:sp>
        <p:nvSpPr>
          <p:cNvPr id="266" name="Google Shape;266;p49"/>
          <p:cNvSpPr txBox="1"/>
          <p:nvPr>
            <p:ph type="title"/>
          </p:nvPr>
        </p:nvSpPr>
        <p:spPr>
          <a:xfrm>
            <a:off x="2069813" y="2573150"/>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(k(X), k(X), [])</a:t>
            </a:r>
            <a:endParaRPr sz="1777"/>
          </a:p>
        </p:txBody>
      </p:sp>
      <p:sp>
        <p:nvSpPr>
          <p:cNvPr id="267" name="Google Shape;267;p49"/>
          <p:cNvSpPr/>
          <p:nvPr/>
        </p:nvSpPr>
        <p:spPr>
          <a:xfrm>
            <a:off x="1277613" y="1089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9"/>
          <p:cNvSpPr/>
          <p:nvPr/>
        </p:nvSpPr>
        <p:spPr>
          <a:xfrm rot="1766555">
            <a:off x="2936151" y="1961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9"/>
          <p:cNvSpPr/>
          <p:nvPr/>
        </p:nvSpPr>
        <p:spPr>
          <a:xfrm rot="-1601171">
            <a:off x="2328738" y="1961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9"/>
          <p:cNvSpPr/>
          <p:nvPr/>
        </p:nvSpPr>
        <p:spPr>
          <a:xfrm rot="-3673312">
            <a:off x="4402097" y="2672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9"/>
          <p:cNvSpPr txBox="1"/>
          <p:nvPr>
            <p:ph type="title"/>
          </p:nvPr>
        </p:nvSpPr>
        <p:spPr>
          <a:xfrm>
            <a:off x="5676418" y="3832205"/>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50"/>
          <p:cNvPicPr preferRelativeResize="0"/>
          <p:nvPr/>
        </p:nvPicPr>
        <p:blipFill rotWithShape="1">
          <a:blip r:embed="rId3">
            <a:alphaModFix/>
          </a:blip>
          <a:srcRect b="0" l="0" r="0" t="0"/>
          <a:stretch/>
        </p:blipFill>
        <p:spPr>
          <a:xfrm>
            <a:off x="3664538" y="333550"/>
            <a:ext cx="1456975" cy="745725"/>
          </a:xfrm>
          <a:prstGeom prst="rect">
            <a:avLst/>
          </a:prstGeom>
          <a:noFill/>
          <a:ln>
            <a:noFill/>
          </a:ln>
        </p:spPr>
      </p:pic>
      <p:sp>
        <p:nvSpPr>
          <p:cNvPr id="277" name="Google Shape;277;p50"/>
          <p:cNvSpPr txBox="1"/>
          <p:nvPr>
            <p:ph type="title"/>
          </p:nvPr>
        </p:nvSpPr>
        <p:spPr>
          <a:xfrm>
            <a:off x="1079238" y="1491975"/>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f(X)</a:t>
            </a:r>
            <a:endParaRPr sz="1660"/>
          </a:p>
        </p:txBody>
      </p:sp>
      <p:sp>
        <p:nvSpPr>
          <p:cNvPr id="278" name="Google Shape;278;p50"/>
          <p:cNvSpPr/>
          <p:nvPr/>
        </p:nvSpPr>
        <p:spPr>
          <a:xfrm>
            <a:off x="3489113" y="411800"/>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0"/>
          <p:cNvSpPr txBox="1"/>
          <p:nvPr>
            <p:ph type="title"/>
          </p:nvPr>
        </p:nvSpPr>
        <p:spPr>
          <a:xfrm>
            <a:off x="3079477" y="23500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280" name="Google Shape;280;p50"/>
          <p:cNvSpPr/>
          <p:nvPr/>
        </p:nvSpPr>
        <p:spPr>
          <a:xfrm>
            <a:off x="3951513" y="11455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0"/>
          <p:cNvSpPr txBox="1"/>
          <p:nvPr>
            <p:ph type="title"/>
          </p:nvPr>
        </p:nvSpPr>
        <p:spPr>
          <a:xfrm>
            <a:off x="3456288" y="14919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82" name="Google Shape;282;p50"/>
          <p:cNvSpPr txBox="1"/>
          <p:nvPr>
            <p:ph type="title"/>
          </p:nvPr>
        </p:nvSpPr>
        <p:spPr>
          <a:xfrm>
            <a:off x="2309088" y="2650475"/>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(f(X), f(a), [])</a:t>
            </a:r>
            <a:endParaRPr sz="1777"/>
          </a:p>
        </p:txBody>
      </p:sp>
      <p:sp>
        <p:nvSpPr>
          <p:cNvPr id="283" name="Google Shape;283;p50"/>
          <p:cNvSpPr/>
          <p:nvPr/>
        </p:nvSpPr>
        <p:spPr>
          <a:xfrm>
            <a:off x="1516888" y="116670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0"/>
          <p:cNvSpPr/>
          <p:nvPr/>
        </p:nvSpPr>
        <p:spPr>
          <a:xfrm rot="1766555">
            <a:off x="3175426" y="2038752"/>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0"/>
          <p:cNvSpPr/>
          <p:nvPr/>
        </p:nvSpPr>
        <p:spPr>
          <a:xfrm rot="-1601171">
            <a:off x="2568013" y="2038837"/>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0"/>
          <p:cNvSpPr/>
          <p:nvPr/>
        </p:nvSpPr>
        <p:spPr>
          <a:xfrm rot="-3673312">
            <a:off x="4641372" y="2750060"/>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0"/>
          <p:cNvSpPr txBox="1"/>
          <p:nvPr>
            <p:ph type="title"/>
          </p:nvPr>
        </p:nvSpPr>
        <p:spPr>
          <a:xfrm>
            <a:off x="368700" y="178863"/>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
        <p:nvSpPr>
          <p:cNvPr id="288" name="Google Shape;288;p50"/>
          <p:cNvSpPr txBox="1"/>
          <p:nvPr>
            <p:ph type="title"/>
          </p:nvPr>
        </p:nvSpPr>
        <p:spPr>
          <a:xfrm>
            <a:off x="5915693" y="39095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a:t>
            </a:r>
            <a:r>
              <a:rPr lang="en-GB" sz="1777">
                <a:solidFill>
                  <a:srgbClr val="FFFF00"/>
                </a:solidFill>
              </a:rPr>
              <a:t>(X, a)</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1"/>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294" name="Google Shape;294;p51"/>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295" name="Google Shape;295;p51"/>
          <p:cNvSpPr/>
          <p:nvPr/>
        </p:nvSpPr>
        <p:spPr>
          <a:xfrm>
            <a:off x="3968088" y="566475"/>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1"/>
          <p:cNvSpPr txBox="1"/>
          <p:nvPr>
            <p:ph type="title"/>
          </p:nvPr>
        </p:nvSpPr>
        <p:spPr>
          <a:xfrm>
            <a:off x="3558452" y="3896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297" name="Google Shape;297;p51"/>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1"/>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299" name="Google Shape;299;p51"/>
          <p:cNvSpPr txBox="1"/>
          <p:nvPr>
            <p:ph type="title"/>
          </p:nvPr>
        </p:nvSpPr>
        <p:spPr>
          <a:xfrm>
            <a:off x="2788076" y="2805150"/>
            <a:ext cx="15888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f(a), [(X,a)])</a:t>
            </a:r>
            <a:endParaRPr sz="1777"/>
          </a:p>
        </p:txBody>
      </p:sp>
      <p:sp>
        <p:nvSpPr>
          <p:cNvPr id="300" name="Google Shape;300;p51"/>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1"/>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1"/>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1"/>
          <p:cNvSpPr/>
          <p:nvPr/>
        </p:nvSpPr>
        <p:spPr>
          <a:xfrm rot="-3673312">
            <a:off x="5120347" y="2904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1"/>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a)], [X])</a:t>
            </a:r>
            <a:endParaRPr sz="1777"/>
          </a:p>
        </p:txBody>
      </p:sp>
      <p:sp>
        <p:nvSpPr>
          <p:cNvPr id="305" name="Google Shape;305;p51"/>
          <p:cNvSpPr/>
          <p:nvPr/>
        </p:nvSpPr>
        <p:spPr>
          <a:xfrm>
            <a:off x="6254025" y="3001425"/>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306" name="Google Shape;306;p51"/>
          <p:cNvSpPr/>
          <p:nvPr/>
        </p:nvSpPr>
        <p:spPr>
          <a:xfrm>
            <a:off x="6249125" y="4402550"/>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87804"/>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a:t>
            </a:r>
            <a:r>
              <a:rPr lang="en-GB" sz="2050">
                <a:solidFill>
                  <a:schemeClr val="dk1"/>
                </a:solidFill>
                <a:latin typeface="Courier New"/>
                <a:ea typeface="Courier New"/>
                <a:cs typeface="Courier New"/>
                <a:sym typeface="Courier New"/>
              </a:rPr>
              <a:t> for </a:t>
            </a:r>
            <a:r>
              <a:rPr b="1" lang="en-GB" sz="2050">
                <a:solidFill>
                  <a:srgbClr val="FFE599"/>
                </a:solidFill>
                <a:latin typeface="Courier New"/>
                <a:ea typeface="Courier New"/>
                <a:cs typeface="Courier New"/>
                <a:sym typeface="Courier New"/>
              </a:rPr>
              <a:t>f(b), g(b) and K(X)</a:t>
            </a:r>
            <a:r>
              <a:rPr lang="en-GB" sz="2050">
                <a:solidFill>
                  <a:schemeClr val="dk1"/>
                </a:solidFill>
                <a:latin typeface="Courier New"/>
                <a:ea typeface="Courier New"/>
                <a:cs typeface="Courier New"/>
                <a:sym typeface="Courier New"/>
              </a:rPr>
              <a:t> </a:t>
            </a:r>
            <a:endParaRPr/>
          </a:p>
        </p:txBody>
      </p:sp>
      <p:sp>
        <p:nvSpPr>
          <p:cNvPr id="312" name="Google Shape;312;p52"/>
          <p:cNvSpPr/>
          <p:nvPr/>
        </p:nvSpPr>
        <p:spPr>
          <a:xfrm>
            <a:off x="6477825" y="445600"/>
            <a:ext cx="2124300" cy="1108800"/>
          </a:xfrm>
          <a:prstGeom prst="cloudCallout">
            <a:avLst>
              <a:gd fmla="val -20833" name="adj1"/>
              <a:gd fmla="val 62500" name="adj2"/>
            </a:avLst>
          </a:prstGeom>
          <a:solidFill>
            <a:srgbClr val="E0E0E0"/>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FF0000"/>
                </a:solidFill>
              </a:rPr>
              <a:t>We should Backtrack!</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3"/>
          <p:cNvPicPr preferRelativeResize="0"/>
          <p:nvPr/>
        </p:nvPicPr>
        <p:blipFill rotWithShape="1">
          <a:blip r:embed="rId3">
            <a:alphaModFix/>
          </a:blip>
          <a:srcRect b="0" l="0" r="0" t="0"/>
          <a:stretch/>
        </p:blipFill>
        <p:spPr>
          <a:xfrm>
            <a:off x="3664538" y="333550"/>
            <a:ext cx="1456975" cy="745725"/>
          </a:xfrm>
          <a:prstGeom prst="rect">
            <a:avLst/>
          </a:prstGeom>
          <a:noFill/>
          <a:ln>
            <a:noFill/>
          </a:ln>
        </p:spPr>
      </p:pic>
      <p:sp>
        <p:nvSpPr>
          <p:cNvPr id="318" name="Google Shape;318;p53"/>
          <p:cNvSpPr txBox="1"/>
          <p:nvPr>
            <p:ph type="title"/>
          </p:nvPr>
        </p:nvSpPr>
        <p:spPr>
          <a:xfrm>
            <a:off x="1079238" y="1491975"/>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f(X)</a:t>
            </a:r>
            <a:endParaRPr sz="1660"/>
          </a:p>
        </p:txBody>
      </p:sp>
      <p:sp>
        <p:nvSpPr>
          <p:cNvPr id="319" name="Google Shape;319;p53"/>
          <p:cNvSpPr/>
          <p:nvPr/>
        </p:nvSpPr>
        <p:spPr>
          <a:xfrm>
            <a:off x="3489113" y="571450"/>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3"/>
          <p:cNvSpPr txBox="1"/>
          <p:nvPr>
            <p:ph type="title"/>
          </p:nvPr>
        </p:nvSpPr>
        <p:spPr>
          <a:xfrm>
            <a:off x="3079477" y="39465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321" name="Google Shape;321;p53"/>
          <p:cNvSpPr/>
          <p:nvPr/>
        </p:nvSpPr>
        <p:spPr>
          <a:xfrm>
            <a:off x="3951513" y="11455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3"/>
          <p:cNvSpPr txBox="1"/>
          <p:nvPr>
            <p:ph type="title"/>
          </p:nvPr>
        </p:nvSpPr>
        <p:spPr>
          <a:xfrm>
            <a:off x="3456288" y="1491975"/>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f(b)</a:t>
            </a:r>
            <a:endParaRPr sz="1800"/>
          </a:p>
        </p:txBody>
      </p:sp>
      <p:sp>
        <p:nvSpPr>
          <p:cNvPr id="323" name="Google Shape;323;p53"/>
          <p:cNvSpPr txBox="1"/>
          <p:nvPr>
            <p:ph type="title"/>
          </p:nvPr>
        </p:nvSpPr>
        <p:spPr>
          <a:xfrm>
            <a:off x="2309088" y="2650475"/>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(f(X), f(b), [])</a:t>
            </a:r>
            <a:endParaRPr sz="1777"/>
          </a:p>
        </p:txBody>
      </p:sp>
      <p:sp>
        <p:nvSpPr>
          <p:cNvPr id="324" name="Google Shape;324;p53"/>
          <p:cNvSpPr/>
          <p:nvPr/>
        </p:nvSpPr>
        <p:spPr>
          <a:xfrm>
            <a:off x="1516888" y="116670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3"/>
          <p:cNvSpPr/>
          <p:nvPr/>
        </p:nvSpPr>
        <p:spPr>
          <a:xfrm rot="1766555">
            <a:off x="3175426" y="2038752"/>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3"/>
          <p:cNvSpPr/>
          <p:nvPr/>
        </p:nvSpPr>
        <p:spPr>
          <a:xfrm rot="-1601171">
            <a:off x="2568013" y="2038837"/>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3"/>
          <p:cNvSpPr/>
          <p:nvPr/>
        </p:nvSpPr>
        <p:spPr>
          <a:xfrm rot="-3673312">
            <a:off x="4641372" y="2750060"/>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3"/>
          <p:cNvSpPr txBox="1"/>
          <p:nvPr>
            <p:ph type="title"/>
          </p:nvPr>
        </p:nvSpPr>
        <p:spPr>
          <a:xfrm>
            <a:off x="368700" y="178851"/>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[f(X), g(X)], [], [X])</a:t>
            </a:r>
            <a:endParaRPr sz="1777"/>
          </a:p>
        </p:txBody>
      </p:sp>
      <p:sp>
        <p:nvSpPr>
          <p:cNvPr id="329" name="Google Shape;329;p53"/>
          <p:cNvSpPr txBox="1"/>
          <p:nvPr>
            <p:ph type="title"/>
          </p:nvPr>
        </p:nvSpPr>
        <p:spPr>
          <a:xfrm>
            <a:off x="5915693" y="39095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a:t>
            </a:r>
            <a:r>
              <a:rPr lang="en-GB" sz="1777">
                <a:solidFill>
                  <a:srgbClr val="FFFF00"/>
                </a:solidFill>
              </a:rPr>
              <a:t>(X, b)</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4"/>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335" name="Google Shape;335;p54"/>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336" name="Google Shape;336;p54"/>
          <p:cNvSpPr/>
          <p:nvPr/>
        </p:nvSpPr>
        <p:spPr>
          <a:xfrm>
            <a:off x="3968088" y="566475"/>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txBox="1"/>
          <p:nvPr>
            <p:ph type="title"/>
          </p:nvPr>
        </p:nvSpPr>
        <p:spPr>
          <a:xfrm>
            <a:off x="3558452" y="389675"/>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338" name="Google Shape;338;p54"/>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1800"/>
              <a:t>cl_database = f(a)</a:t>
            </a:r>
            <a:endParaRPr sz="1800"/>
          </a:p>
        </p:txBody>
      </p:sp>
      <p:sp>
        <p:nvSpPr>
          <p:cNvPr id="340" name="Google Shape;340;p54"/>
          <p:cNvSpPr txBox="1"/>
          <p:nvPr>
            <p:ph type="title"/>
          </p:nvPr>
        </p:nvSpPr>
        <p:spPr>
          <a:xfrm>
            <a:off x="2788063" y="2805150"/>
            <a:ext cx="14571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f(a), [])</a:t>
            </a:r>
            <a:endParaRPr sz="1777"/>
          </a:p>
        </p:txBody>
      </p:sp>
      <p:sp>
        <p:nvSpPr>
          <p:cNvPr id="341" name="Google Shape;341;p54"/>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4"/>
          <p:cNvSpPr/>
          <p:nvPr/>
        </p:nvSpPr>
        <p:spPr>
          <a:xfrm rot="-3673312">
            <a:off x="5120347" y="2904735"/>
            <a:ext cx="253625" cy="184537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b)], [X])</a:t>
            </a:r>
            <a:endParaRPr sz="1777"/>
          </a:p>
        </p:txBody>
      </p:sp>
      <p:sp>
        <p:nvSpPr>
          <p:cNvPr id="346" name="Google Shape;346;p54"/>
          <p:cNvSpPr/>
          <p:nvPr/>
        </p:nvSpPr>
        <p:spPr>
          <a:xfrm>
            <a:off x="6254025" y="3001425"/>
            <a:ext cx="2021100" cy="1245300"/>
          </a:xfrm>
          <a:prstGeom prst="triangle">
            <a:avLst>
              <a:gd fmla="val 500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highlight>
                  <a:srgbClr val="E06666"/>
                </a:highlight>
                <a:latin typeface="Arial"/>
                <a:ea typeface="Arial"/>
                <a:cs typeface="Arial"/>
                <a:sym typeface="Arial"/>
              </a:rPr>
              <a:t>Exception</a:t>
            </a:r>
            <a:endParaRPr b="0" i="0" sz="1400" u="none" cap="none" strike="noStrike">
              <a:solidFill>
                <a:schemeClr val="dk1"/>
              </a:solidFill>
              <a:highlight>
                <a:srgbClr val="E06666"/>
              </a:highlight>
              <a:latin typeface="Arial"/>
              <a:ea typeface="Arial"/>
              <a:cs typeface="Arial"/>
              <a:sym typeface="Arial"/>
            </a:endParaRPr>
          </a:p>
        </p:txBody>
      </p:sp>
      <p:sp>
        <p:nvSpPr>
          <p:cNvPr id="347" name="Google Shape;347;p54"/>
          <p:cNvSpPr/>
          <p:nvPr/>
        </p:nvSpPr>
        <p:spPr>
          <a:xfrm>
            <a:off x="6249125" y="4402550"/>
            <a:ext cx="2047200" cy="407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Not_Unifiable</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idx="1" type="body"/>
          </p:nvPr>
        </p:nvSpPr>
        <p:spPr>
          <a:xfrm>
            <a:off x="1096750" y="2285400"/>
            <a:ext cx="74385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chemeClr val="dk1"/>
                </a:solidFill>
                <a:latin typeface="Courier New"/>
                <a:ea typeface="Courier New"/>
                <a:cs typeface="Courier New"/>
                <a:sym typeface="Courier New"/>
              </a:rPr>
              <a:t>Similarly we get </a:t>
            </a:r>
            <a:r>
              <a:rPr b="1" lang="en-GB" sz="2050">
                <a:solidFill>
                  <a:srgbClr val="E06666"/>
                </a:solidFill>
                <a:latin typeface="Courier New"/>
                <a:ea typeface="Courier New"/>
                <a:cs typeface="Courier New"/>
                <a:sym typeface="Courier New"/>
              </a:rPr>
              <a:t>exception</a:t>
            </a:r>
            <a:r>
              <a:rPr lang="en-GB" sz="2050">
                <a:solidFill>
                  <a:schemeClr val="dk1"/>
                </a:solidFill>
                <a:latin typeface="Courier New"/>
                <a:ea typeface="Courier New"/>
                <a:cs typeface="Courier New"/>
                <a:sym typeface="Courier New"/>
              </a:rPr>
              <a:t> for </a:t>
            </a:r>
            <a:r>
              <a:rPr b="1" lang="en-GB" sz="2050">
                <a:solidFill>
                  <a:srgbClr val="FFE599"/>
                </a:solidFill>
                <a:latin typeface="Courier New"/>
                <a:ea typeface="Courier New"/>
                <a:cs typeface="Courier New"/>
                <a:sym typeface="Courier New"/>
              </a:rPr>
              <a:t>pred -&gt; f(b)</a:t>
            </a:r>
            <a:r>
              <a:rPr lang="en-GB" sz="2050">
                <a:solidFill>
                  <a:schemeClr val="dk1"/>
                </a:solidFill>
                <a:latin typeface="Courier New"/>
                <a:ea typeface="Courier New"/>
                <a:cs typeface="Courier New"/>
                <a:sym typeface="Courier New"/>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Architecture of the Interpreter</a:t>
            </a:r>
            <a:endParaRPr/>
          </a:p>
        </p:txBody>
      </p:sp>
      <p:sp>
        <p:nvSpPr>
          <p:cNvPr id="161" name="Google Shape;16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The main components of the prolog interpreter are </a:t>
            </a:r>
            <a:endParaRPr/>
          </a:p>
          <a:p>
            <a:pPr indent="-342900" lvl="0" marL="457200" rtl="0" algn="l">
              <a:lnSpc>
                <a:spcPct val="115000"/>
              </a:lnSpc>
              <a:spcBef>
                <a:spcPts val="1200"/>
              </a:spcBef>
              <a:spcAft>
                <a:spcPts val="0"/>
              </a:spcAft>
              <a:buSzPts val="1800"/>
              <a:buChar char="●"/>
            </a:pPr>
            <a:r>
              <a:rPr lang="en-GB"/>
              <a:t>Recursive query input handler</a:t>
            </a:r>
            <a:endParaRPr/>
          </a:p>
          <a:p>
            <a:pPr indent="-342900" lvl="0" marL="457200" rtl="0" algn="l">
              <a:lnSpc>
                <a:spcPct val="115000"/>
              </a:lnSpc>
              <a:spcBef>
                <a:spcPts val="0"/>
              </a:spcBef>
              <a:spcAft>
                <a:spcPts val="0"/>
              </a:spcAft>
              <a:buSzPts val="1800"/>
              <a:buChar char="●"/>
            </a:pPr>
            <a:r>
              <a:rPr lang="en-GB"/>
              <a:t>Lexical Analyser (ocamllex)</a:t>
            </a:r>
            <a:endParaRPr/>
          </a:p>
          <a:p>
            <a:pPr indent="-342900" lvl="0" marL="457200" rtl="0" algn="l">
              <a:lnSpc>
                <a:spcPct val="115000"/>
              </a:lnSpc>
              <a:spcBef>
                <a:spcPts val="0"/>
              </a:spcBef>
              <a:spcAft>
                <a:spcPts val="0"/>
              </a:spcAft>
              <a:buSzPts val="1800"/>
              <a:buChar char="●"/>
            </a:pPr>
            <a:r>
              <a:rPr lang="en-GB"/>
              <a:t>Syntax Analyser (ocamlyacc)</a:t>
            </a:r>
            <a:endParaRPr/>
          </a:p>
          <a:p>
            <a:pPr indent="-342900" lvl="0" marL="457200" rtl="0" algn="l">
              <a:lnSpc>
                <a:spcPct val="115000"/>
              </a:lnSpc>
              <a:spcBef>
                <a:spcPts val="0"/>
              </a:spcBef>
              <a:spcAft>
                <a:spcPts val="0"/>
              </a:spcAft>
              <a:buSzPts val="1800"/>
              <a:buChar char="●"/>
            </a:pPr>
            <a:r>
              <a:rPr lang="en-GB"/>
              <a:t>Interpreter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6"/>
          <p:cNvPicPr preferRelativeResize="0"/>
          <p:nvPr/>
        </p:nvPicPr>
        <p:blipFill rotWithShape="1">
          <a:blip r:embed="rId3">
            <a:alphaModFix/>
          </a:blip>
          <a:srcRect b="0" l="0" r="0" t="0"/>
          <a:stretch/>
        </p:blipFill>
        <p:spPr>
          <a:xfrm>
            <a:off x="4143513" y="488225"/>
            <a:ext cx="1456975" cy="745725"/>
          </a:xfrm>
          <a:prstGeom prst="rect">
            <a:avLst/>
          </a:prstGeom>
          <a:noFill/>
          <a:ln>
            <a:noFill/>
          </a:ln>
        </p:spPr>
      </p:pic>
      <p:sp>
        <p:nvSpPr>
          <p:cNvPr id="358" name="Google Shape;358;p56"/>
          <p:cNvSpPr txBox="1"/>
          <p:nvPr>
            <p:ph type="title"/>
          </p:nvPr>
        </p:nvSpPr>
        <p:spPr>
          <a:xfrm>
            <a:off x="1558213" y="1646650"/>
            <a:ext cx="1376700" cy="65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1660"/>
              <a:t>cl_query = g(X)</a:t>
            </a:r>
            <a:endParaRPr sz="1660"/>
          </a:p>
        </p:txBody>
      </p:sp>
      <p:sp>
        <p:nvSpPr>
          <p:cNvPr id="359" name="Google Shape;359;p56"/>
          <p:cNvSpPr/>
          <p:nvPr/>
        </p:nvSpPr>
        <p:spPr>
          <a:xfrm>
            <a:off x="3968088" y="890750"/>
            <a:ext cx="132300" cy="66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6"/>
          <p:cNvSpPr txBox="1"/>
          <p:nvPr>
            <p:ph type="title"/>
          </p:nvPr>
        </p:nvSpPr>
        <p:spPr>
          <a:xfrm>
            <a:off x="3558452" y="713950"/>
            <a:ext cx="443400" cy="29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sz="1200">
                <a:solidFill>
                  <a:srgbClr val="00FFFF"/>
                </a:solidFill>
              </a:rPr>
              <a:t>pred</a:t>
            </a:r>
            <a:endParaRPr sz="1200">
              <a:solidFill>
                <a:srgbClr val="00FFFF"/>
              </a:solidFill>
            </a:endParaRPr>
          </a:p>
        </p:txBody>
      </p:sp>
      <p:sp>
        <p:nvSpPr>
          <p:cNvPr id="361" name="Google Shape;361;p56"/>
          <p:cNvSpPr/>
          <p:nvPr/>
        </p:nvSpPr>
        <p:spPr>
          <a:xfrm>
            <a:off x="4430488" y="1300250"/>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6"/>
          <p:cNvSpPr txBox="1"/>
          <p:nvPr>
            <p:ph type="title"/>
          </p:nvPr>
        </p:nvSpPr>
        <p:spPr>
          <a:xfrm>
            <a:off x="3935263" y="1646650"/>
            <a:ext cx="1782300" cy="7458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3000"/>
              <a:buNone/>
            </a:pPr>
            <a:r>
              <a:rPr lang="en-GB" sz="1800"/>
              <a:t>cl_database = g(b)</a:t>
            </a:r>
            <a:endParaRPr sz="1800"/>
          </a:p>
        </p:txBody>
      </p:sp>
      <p:sp>
        <p:nvSpPr>
          <p:cNvPr id="363" name="Google Shape;363;p56"/>
          <p:cNvSpPr txBox="1"/>
          <p:nvPr>
            <p:ph type="title"/>
          </p:nvPr>
        </p:nvSpPr>
        <p:spPr>
          <a:xfrm>
            <a:off x="2689000" y="2805150"/>
            <a:ext cx="1687800" cy="745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unifyClauses</a:t>
            </a:r>
            <a:endParaRPr sz="2400"/>
          </a:p>
          <a:p>
            <a:pPr indent="0" lvl="0" marL="0" rtl="0" algn="l">
              <a:lnSpc>
                <a:spcPct val="100000"/>
              </a:lnSpc>
              <a:spcBef>
                <a:spcPts val="0"/>
              </a:spcBef>
              <a:spcAft>
                <a:spcPts val="0"/>
              </a:spcAft>
              <a:buSzPct val="187582"/>
              <a:buNone/>
            </a:pPr>
            <a:r>
              <a:rPr lang="en-GB" sz="1777"/>
              <a:t>(g(X), g(b), [(X, b)])</a:t>
            </a:r>
            <a:endParaRPr sz="1777"/>
          </a:p>
        </p:txBody>
      </p:sp>
      <p:sp>
        <p:nvSpPr>
          <p:cNvPr id="364" name="Google Shape;364;p56"/>
          <p:cNvSpPr/>
          <p:nvPr/>
        </p:nvSpPr>
        <p:spPr>
          <a:xfrm>
            <a:off x="1995863" y="1321375"/>
            <a:ext cx="132300" cy="237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6"/>
          <p:cNvSpPr/>
          <p:nvPr/>
        </p:nvSpPr>
        <p:spPr>
          <a:xfrm rot="1766555">
            <a:off x="3654401" y="2193427"/>
            <a:ext cx="253890" cy="45661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6"/>
          <p:cNvSpPr/>
          <p:nvPr/>
        </p:nvSpPr>
        <p:spPr>
          <a:xfrm rot="-1601171">
            <a:off x="3046988" y="2193512"/>
            <a:ext cx="253839" cy="4565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6"/>
          <p:cNvSpPr/>
          <p:nvPr/>
        </p:nvSpPr>
        <p:spPr>
          <a:xfrm rot="-3673312">
            <a:off x="4853040" y="3063102"/>
            <a:ext cx="253625" cy="1235847"/>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6"/>
          <p:cNvSpPr txBox="1"/>
          <p:nvPr>
            <p:ph type="title"/>
          </p:nvPr>
        </p:nvSpPr>
        <p:spPr>
          <a:xfrm>
            <a:off x="847675" y="333538"/>
            <a:ext cx="27978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[g(X)], [(X, b)], [X])</a:t>
            </a:r>
            <a:endParaRPr sz="1777"/>
          </a:p>
        </p:txBody>
      </p:sp>
      <p:sp>
        <p:nvSpPr>
          <p:cNvPr id="369" name="Google Shape;369;p56"/>
          <p:cNvSpPr txBox="1"/>
          <p:nvPr>
            <p:ph type="title"/>
          </p:nvPr>
        </p:nvSpPr>
        <p:spPr>
          <a:xfrm>
            <a:off x="5600493" y="3899330"/>
            <a:ext cx="28596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 [</a:t>
            </a:r>
            <a:r>
              <a:rPr lang="en-GB" sz="1777">
                <a:solidFill>
                  <a:srgbClr val="FFFF00"/>
                </a:solidFill>
              </a:rPr>
              <a:t>(X, b)</a:t>
            </a:r>
            <a:r>
              <a:rPr lang="en-GB" sz="1777"/>
              <a:t>], [X])</a:t>
            </a:r>
            <a:endParaRPr sz="1777"/>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7"/>
          <p:cNvSpPr txBox="1"/>
          <p:nvPr>
            <p:ph type="title"/>
          </p:nvPr>
        </p:nvSpPr>
        <p:spPr>
          <a:xfrm>
            <a:off x="3142199" y="578975"/>
            <a:ext cx="2378400" cy="105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t>solveQuery</a:t>
            </a:r>
            <a:endParaRPr sz="2400"/>
          </a:p>
          <a:p>
            <a:pPr indent="0" lvl="0" marL="0" rtl="0" algn="l">
              <a:lnSpc>
                <a:spcPct val="100000"/>
              </a:lnSpc>
              <a:spcBef>
                <a:spcPts val="0"/>
              </a:spcBef>
              <a:spcAft>
                <a:spcPts val="0"/>
              </a:spcAft>
              <a:buSzPts val="3000"/>
              <a:buNone/>
            </a:pPr>
            <a:r>
              <a:rPr lang="en-GB" sz="1777"/>
              <a:t>(database, [], [</a:t>
            </a:r>
            <a:r>
              <a:rPr lang="en-GB" sz="1777">
                <a:solidFill>
                  <a:srgbClr val="FFFF00"/>
                </a:solidFill>
              </a:rPr>
              <a:t>(X, b)</a:t>
            </a:r>
            <a:r>
              <a:rPr lang="en-GB" sz="1777"/>
              <a:t>], [X])</a:t>
            </a:r>
            <a:endParaRPr sz="1777"/>
          </a:p>
        </p:txBody>
      </p:sp>
      <p:sp>
        <p:nvSpPr>
          <p:cNvPr id="375" name="Google Shape;375;p57"/>
          <p:cNvSpPr/>
          <p:nvPr/>
        </p:nvSpPr>
        <p:spPr>
          <a:xfrm>
            <a:off x="4168500" y="1589550"/>
            <a:ext cx="325800" cy="600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7"/>
          <p:cNvSpPr txBox="1"/>
          <p:nvPr>
            <p:ph type="title"/>
          </p:nvPr>
        </p:nvSpPr>
        <p:spPr>
          <a:xfrm>
            <a:off x="3305100" y="2276400"/>
            <a:ext cx="2052600" cy="739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888"/>
              <a:buNone/>
            </a:pPr>
            <a:r>
              <a:rPr lang="en-GB" sz="2400"/>
              <a:t>Prints the solution</a:t>
            </a:r>
            <a:endParaRPr sz="2400"/>
          </a:p>
          <a:p>
            <a:pPr indent="0" lvl="0" marL="0" rtl="0" algn="l">
              <a:lnSpc>
                <a:spcPct val="100000"/>
              </a:lnSpc>
              <a:spcBef>
                <a:spcPts val="0"/>
              </a:spcBef>
              <a:spcAft>
                <a:spcPts val="0"/>
              </a:spcAft>
              <a:buSzPct val="138888"/>
              <a:buNone/>
            </a:pPr>
            <a:r>
              <a:rPr lang="en-GB" sz="2400"/>
              <a:t>	    </a:t>
            </a:r>
            <a:r>
              <a:rPr lang="en-GB" sz="2400">
                <a:solidFill>
                  <a:srgbClr val="00FF00"/>
                </a:solidFill>
              </a:rPr>
              <a:t>X = b</a:t>
            </a:r>
            <a:endParaRPr sz="2400">
              <a:solidFill>
                <a:srgbClr val="00FF00"/>
              </a:solidFill>
            </a:endParaRPr>
          </a:p>
        </p:txBody>
      </p:sp>
      <p:sp>
        <p:nvSpPr>
          <p:cNvPr id="377" name="Google Shape;377;p57"/>
          <p:cNvSpPr/>
          <p:nvPr/>
        </p:nvSpPr>
        <p:spPr>
          <a:xfrm>
            <a:off x="4168500" y="3178050"/>
            <a:ext cx="325800" cy="600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7"/>
          <p:cNvSpPr txBox="1"/>
          <p:nvPr>
            <p:ph type="title"/>
          </p:nvPr>
        </p:nvSpPr>
        <p:spPr>
          <a:xfrm>
            <a:off x="3305100" y="4058425"/>
            <a:ext cx="2052600" cy="739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38888"/>
              <a:buNone/>
            </a:pPr>
            <a:r>
              <a:rPr lang="en-GB" sz="2400"/>
              <a:t>Asks for a </a:t>
            </a:r>
            <a:r>
              <a:rPr lang="en-GB" sz="2400">
                <a:solidFill>
                  <a:srgbClr val="FFFF00"/>
                </a:solidFill>
              </a:rPr>
              <a:t>delimiter</a:t>
            </a:r>
            <a:endParaRPr sz="2400">
              <a:solidFill>
                <a:srgbClr val="FF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idx="1" type="body"/>
          </p:nvPr>
        </p:nvSpPr>
        <p:spPr>
          <a:xfrm>
            <a:off x="3032400" y="2285400"/>
            <a:ext cx="30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050">
                <a:solidFill>
                  <a:schemeClr val="dk1"/>
                </a:solidFill>
                <a:latin typeface="Courier New"/>
                <a:ea typeface="Courier New"/>
                <a:cs typeface="Courier New"/>
                <a:sym typeface="Courier New"/>
              </a:rPr>
              <a:t>Open to </a:t>
            </a:r>
            <a:r>
              <a:rPr b="1" lang="en-GB" sz="2050">
                <a:solidFill>
                  <a:srgbClr val="FFFF00"/>
                </a:solidFill>
                <a:latin typeface="Courier New"/>
                <a:ea typeface="Courier New"/>
                <a:cs typeface="Courier New"/>
                <a:sym typeface="Courier New"/>
              </a:rPr>
              <a:t>questions</a:t>
            </a:r>
            <a:r>
              <a:rPr b="1" lang="en-GB" sz="2050">
                <a:solidFill>
                  <a:schemeClr val="dk1"/>
                </a:solidFill>
                <a:latin typeface="Courier New"/>
                <a:ea typeface="Courier New"/>
                <a:cs typeface="Courier New"/>
                <a:sym typeface="Courier New"/>
              </a:rPr>
              <a:t>!</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idx="1" type="body"/>
          </p:nvPr>
        </p:nvSpPr>
        <p:spPr>
          <a:xfrm>
            <a:off x="341050" y="202100"/>
            <a:ext cx="3079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2050">
                <a:solidFill>
                  <a:schemeClr val="dk1"/>
                </a:solidFill>
                <a:latin typeface="Courier New"/>
                <a:ea typeface="Courier New"/>
                <a:cs typeface="Courier New"/>
                <a:sym typeface="Courier New"/>
              </a:rPr>
              <a:t>References</a:t>
            </a:r>
            <a:endParaRPr b="1"/>
          </a:p>
        </p:txBody>
      </p:sp>
      <p:sp>
        <p:nvSpPr>
          <p:cNvPr id="389" name="Google Shape;389;p59"/>
          <p:cNvSpPr txBox="1"/>
          <p:nvPr>
            <p:ph idx="1" type="body"/>
          </p:nvPr>
        </p:nvSpPr>
        <p:spPr>
          <a:xfrm>
            <a:off x="423675" y="902725"/>
            <a:ext cx="8408100" cy="4131000"/>
          </a:xfrm>
          <a:prstGeom prst="rect">
            <a:avLst/>
          </a:prstGeom>
        </p:spPr>
        <p:txBody>
          <a:bodyPr anchorCtr="0" anchor="t" bIns="91425" lIns="91425" spcFirstLastPara="1" rIns="91425" wrap="square" tIns="91425">
            <a:normAutofit/>
          </a:bodyPr>
          <a:lstStyle/>
          <a:p>
            <a:pPr indent="-323135" lvl="0" marL="457200" rtl="0" algn="l">
              <a:lnSpc>
                <a:spcPct val="95000"/>
              </a:lnSpc>
              <a:spcBef>
                <a:spcPts val="0"/>
              </a:spcBef>
              <a:spcAft>
                <a:spcPts val="0"/>
              </a:spcAft>
              <a:buClr>
                <a:schemeClr val="dk1"/>
              </a:buClr>
              <a:buSzPts val="1489"/>
              <a:buFont typeface="Courier New"/>
              <a:buAutoNum type="arabicPeriod"/>
            </a:pPr>
            <a:r>
              <a:rPr lang="en-GB" sz="1488">
                <a:solidFill>
                  <a:schemeClr val="dk1"/>
                </a:solidFill>
                <a:latin typeface="Courier New"/>
                <a:ea typeface="Courier New"/>
                <a:cs typeface="Courier New"/>
                <a:sym typeface="Courier New"/>
              </a:rPr>
              <a:t>Smith, Joshua. (2007). Ocamllex and Ocamlyacc. 10.1007/978-1-4302-0244-8\_16.</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Clr>
                <a:schemeClr val="dk1"/>
              </a:buClr>
              <a:buSzPts val="1489"/>
              <a:buFont typeface="Courier New"/>
              <a:buAutoNum type="arabicPeriod"/>
            </a:pPr>
            <a:r>
              <a:rPr lang="en-GB" sz="1488">
                <a:solidFill>
                  <a:schemeClr val="dk1"/>
                </a:solidFill>
                <a:latin typeface="Courier New"/>
                <a:ea typeface="Courier New"/>
                <a:cs typeface="Courier New"/>
                <a:sym typeface="Courier New"/>
              </a:rPr>
              <a:t>Armand E. Prieditis and Jack Mostow. 1987. PROLEARN: towards a prolog interpreter that learns. In Proceedings of the sixth National conference on Artificial intelligence - Volume 2 (AAAI'87). AAAI Press, 494–498.</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SzPts val="1489"/>
              <a:buFont typeface="Courier New"/>
              <a:buAutoNum type="arabicPeriod"/>
            </a:pPr>
            <a:r>
              <a:rPr lang="en-GB" sz="1488" u="sng">
                <a:solidFill>
                  <a:schemeClr val="hlink"/>
                </a:solidFill>
                <a:latin typeface="Courier New"/>
                <a:ea typeface="Courier New"/>
                <a:cs typeface="Courier New"/>
                <a:sym typeface="Courier New"/>
                <a:hlinkClick r:id="rId3"/>
              </a:rPr>
              <a:t>https://www.javatpoint.com/ai-unification-in-first-order-logic</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SzPts val="1489"/>
              <a:buFont typeface="Courier New"/>
              <a:buAutoNum type="arabicPeriod"/>
            </a:pPr>
            <a:r>
              <a:rPr lang="en-GB" sz="1488" u="sng">
                <a:solidFill>
                  <a:schemeClr val="hlink"/>
                </a:solidFill>
                <a:latin typeface="Courier New"/>
                <a:ea typeface="Courier New"/>
                <a:cs typeface="Courier New"/>
                <a:sym typeface="Courier New"/>
                <a:hlinkClick r:id="rId4"/>
              </a:rPr>
              <a:t>https://www.sciencedirect.com/science/article/pii/S0304397596001156</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SzPts val="1489"/>
              <a:buFont typeface="Courier New"/>
              <a:buAutoNum type="arabicPeriod"/>
            </a:pPr>
            <a:r>
              <a:rPr lang="en-GB" sz="1488" u="sng">
                <a:solidFill>
                  <a:schemeClr val="hlink"/>
                </a:solidFill>
                <a:latin typeface="Courier New"/>
                <a:ea typeface="Courier New"/>
                <a:cs typeface="Courier New"/>
                <a:sym typeface="Courier New"/>
                <a:hlinkClick r:id="rId5"/>
              </a:rPr>
              <a:t>https://nms.kcl.ac.uk/maribel.fernandez/papers/slides-TCS-SOUP.pdf</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SzPts val="1489"/>
              <a:buFont typeface="Courier New"/>
              <a:buAutoNum type="arabicPeriod"/>
            </a:pPr>
            <a:r>
              <a:rPr lang="en-GB" sz="1488" u="sng">
                <a:solidFill>
                  <a:schemeClr val="hlink"/>
                </a:solidFill>
                <a:latin typeface="Courier New"/>
                <a:ea typeface="Courier New"/>
                <a:cs typeface="Courier New"/>
                <a:sym typeface="Courier New"/>
                <a:hlinkClick r:id="rId6"/>
              </a:rPr>
              <a:t>https://stackoverflow.com/questions/64638801/the-unification-algorithm-in-prolog</a:t>
            </a:r>
            <a:endParaRPr sz="1488">
              <a:solidFill>
                <a:schemeClr val="dk1"/>
              </a:solidFill>
              <a:latin typeface="Courier New"/>
              <a:ea typeface="Courier New"/>
              <a:cs typeface="Courier New"/>
              <a:sym typeface="Courier New"/>
            </a:endParaRPr>
          </a:p>
          <a:p>
            <a:pPr indent="-323135" lvl="0" marL="457200" rtl="0" algn="l">
              <a:lnSpc>
                <a:spcPct val="95000"/>
              </a:lnSpc>
              <a:spcBef>
                <a:spcPts val="0"/>
              </a:spcBef>
              <a:spcAft>
                <a:spcPts val="0"/>
              </a:spcAft>
              <a:buSzPts val="1489"/>
              <a:buFont typeface="Courier New"/>
              <a:buAutoNum type="arabicPeriod"/>
            </a:pPr>
            <a:r>
              <a:rPr lang="en-GB" sz="1488" u="sng">
                <a:solidFill>
                  <a:schemeClr val="hlink"/>
                </a:solidFill>
                <a:latin typeface="Courier New"/>
                <a:ea typeface="Courier New"/>
                <a:cs typeface="Courier New"/>
                <a:sym typeface="Courier New"/>
                <a:hlinkClick r:id="rId7"/>
              </a:rPr>
              <a:t>https://www.dai.ed.ac.uk/groups/ssp/bookpages/quickprolog/node12.html#:~:text=The\%20unification\%20algorithm\%20in\%20Prolog,Otherwise\%20fail</a:t>
            </a:r>
            <a:endParaRPr sz="1488">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Lexer</a:t>
            </a:r>
            <a:endParaRPr/>
          </a:p>
        </p:txBody>
      </p:sp>
      <p:sp>
        <p:nvSpPr>
          <p:cNvPr id="167" name="Google Shape;16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Tokenizing the input removing white spaces</a:t>
            </a:r>
            <a:endParaRPr/>
          </a:p>
          <a:p>
            <a:pPr indent="-342900" lvl="0" marL="457200" rtl="0" algn="l">
              <a:lnSpc>
                <a:spcPct val="115000"/>
              </a:lnSpc>
              <a:spcBef>
                <a:spcPts val="0"/>
              </a:spcBef>
              <a:spcAft>
                <a:spcPts val="0"/>
              </a:spcAft>
              <a:buSzPts val="1800"/>
              <a:buChar char="●"/>
            </a:pPr>
            <a:r>
              <a:rPr lang="en-GB"/>
              <a:t>Input format : string</a:t>
            </a:r>
            <a:endParaRPr/>
          </a:p>
          <a:p>
            <a:pPr indent="-342900" lvl="0" marL="457200" rtl="0" algn="l">
              <a:lnSpc>
                <a:spcPct val="115000"/>
              </a:lnSpc>
              <a:spcBef>
                <a:spcPts val="0"/>
              </a:spcBef>
              <a:spcAft>
                <a:spcPts val="0"/>
              </a:spcAft>
              <a:buSzPts val="1800"/>
              <a:buChar char="●"/>
            </a:pPr>
            <a:r>
              <a:rPr lang="en-GB"/>
              <a:t>Output format : tokens as known by parser</a:t>
            </a:r>
            <a:endParaRPr/>
          </a:p>
          <a:p>
            <a:pPr indent="-342900" lvl="0" marL="457200" rtl="0" algn="l">
              <a:lnSpc>
                <a:spcPct val="115000"/>
              </a:lnSpc>
              <a:spcBef>
                <a:spcPts val="0"/>
              </a:spcBef>
              <a:spcAft>
                <a:spcPts val="0"/>
              </a:spcAft>
              <a:buSzPts val="1800"/>
              <a:buChar char="●"/>
            </a:pPr>
            <a:r>
              <a:rPr lang="en-GB"/>
              <a:t>Achieved using ocamllex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Parser</a:t>
            </a:r>
            <a:endParaRPr/>
          </a:p>
        </p:txBody>
      </p:sp>
      <p:sp>
        <p:nvSpPr>
          <p:cNvPr id="173" name="Google Shape;173;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Adherence to the grammatical constructs of Prolog</a:t>
            </a:r>
            <a:endParaRPr/>
          </a:p>
          <a:p>
            <a:pPr indent="-342900" lvl="0" marL="457200" rtl="0" algn="l">
              <a:lnSpc>
                <a:spcPct val="115000"/>
              </a:lnSpc>
              <a:spcBef>
                <a:spcPts val="0"/>
              </a:spcBef>
              <a:spcAft>
                <a:spcPts val="0"/>
              </a:spcAft>
              <a:buSzPts val="1800"/>
              <a:buChar char="●"/>
            </a:pPr>
            <a:r>
              <a:rPr lang="en-GB"/>
              <a:t>Input format : tokens from lexer</a:t>
            </a:r>
            <a:endParaRPr/>
          </a:p>
          <a:p>
            <a:pPr indent="-342900" lvl="0" marL="457200" rtl="0" algn="l">
              <a:lnSpc>
                <a:spcPct val="115000"/>
              </a:lnSpc>
              <a:spcBef>
                <a:spcPts val="0"/>
              </a:spcBef>
              <a:spcAft>
                <a:spcPts val="0"/>
              </a:spcAft>
              <a:buSzPts val="1800"/>
              <a:buChar char="●"/>
            </a:pPr>
            <a:r>
              <a:rPr lang="en-GB"/>
              <a:t>Output format : list of tokens</a:t>
            </a:r>
            <a:endParaRPr/>
          </a:p>
          <a:p>
            <a:pPr indent="-342900" lvl="0" marL="457200" rtl="0" algn="l">
              <a:lnSpc>
                <a:spcPct val="115000"/>
              </a:lnSpc>
              <a:spcBef>
                <a:spcPts val="0"/>
              </a:spcBef>
              <a:spcAft>
                <a:spcPts val="0"/>
              </a:spcAft>
              <a:buSzPts val="1800"/>
              <a:buChar char="●"/>
            </a:pPr>
            <a:r>
              <a:rPr lang="en-GB"/>
              <a:t>Achieved using ocamlyacc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Limitations</a:t>
            </a:r>
            <a:endParaRPr/>
          </a:p>
        </p:txBody>
      </p:sp>
      <p:sp>
        <p:nvSpPr>
          <p:cNvPr id="179" name="Google Shape;179;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Our code will only iterate linearly and can only have a check on the predicates it encounters till that point, and cannot watch the future predicates. Hence, after obtaining the result of the query input, we manually need to stop it by manually giving it a delimiter.</a:t>
            </a:r>
            <a:endParaRPr/>
          </a:p>
          <a:p>
            <a:pPr indent="-317500" lvl="1" marL="914400" rtl="0" algn="l">
              <a:spcBef>
                <a:spcPts val="0"/>
              </a:spcBef>
              <a:spcAft>
                <a:spcPts val="0"/>
              </a:spcAft>
              <a:buSzPts val="1400"/>
              <a:buChar char="○"/>
            </a:pPr>
            <a:r>
              <a:rPr lang="en-GB"/>
              <a:t>Our Fix:</a:t>
            </a:r>
            <a:endParaRPr/>
          </a:p>
          <a:p>
            <a:pPr indent="-317500" lvl="2" marL="1371600" rtl="0" algn="l">
              <a:spcBef>
                <a:spcPts val="0"/>
              </a:spcBef>
              <a:spcAft>
                <a:spcPts val="0"/>
              </a:spcAft>
              <a:buSzPts val="1400"/>
              <a:buChar char="■"/>
            </a:pPr>
            <a:r>
              <a:rPr lang="en-GB"/>
              <a:t>‘ . ‘ stops the search in the database</a:t>
            </a:r>
            <a:endParaRPr/>
          </a:p>
          <a:p>
            <a:pPr indent="-317500" lvl="2" marL="1371600" rtl="0" algn="l">
              <a:spcBef>
                <a:spcPts val="0"/>
              </a:spcBef>
              <a:spcAft>
                <a:spcPts val="0"/>
              </a:spcAft>
              <a:buSzPts val="1400"/>
              <a:buChar char="■"/>
            </a:pPr>
            <a:r>
              <a:rPr lang="en-GB"/>
              <a:t>‘ ; ‘ continues to search in the database</a:t>
            </a:r>
            <a:endParaRPr/>
          </a:p>
          <a:p>
            <a:pPr indent="-342900" lvl="0" marL="457200" rtl="0" algn="l">
              <a:spcBef>
                <a:spcPts val="0"/>
              </a:spcBef>
              <a:spcAft>
                <a:spcPts val="0"/>
              </a:spcAft>
              <a:buSzPts val="1800"/>
              <a:buChar char="●"/>
            </a:pPr>
            <a:r>
              <a:rPr lang="en-GB"/>
              <a:t>Our program exits when a parser exception is raised, unlike the original prolog interpreter, which continues to take input even after raising any exception.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2"/>
          <p:cNvSpPr txBox="1"/>
          <p:nvPr>
            <p:ph type="title"/>
          </p:nvPr>
        </p:nvSpPr>
        <p:spPr>
          <a:xfrm>
            <a:off x="2823600" y="2285400"/>
            <a:ext cx="3496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3600">
                <a:solidFill>
                  <a:srgbClr val="FFFF00"/>
                </a:solidFill>
              </a:rPr>
              <a:t>CODE </a:t>
            </a:r>
            <a:r>
              <a:rPr lang="en-GB" sz="3600"/>
              <a:t>Walkthrough</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3"/>
          <p:cNvSpPr txBox="1"/>
          <p:nvPr>
            <p:ph type="title"/>
          </p:nvPr>
        </p:nvSpPr>
        <p:spPr>
          <a:xfrm>
            <a:off x="3724550" y="2285400"/>
            <a:ext cx="1918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600">
                <a:solidFill>
                  <a:srgbClr val="FFFF00"/>
                </a:solidFill>
              </a:rPr>
              <a:t>Dry</a:t>
            </a:r>
            <a:r>
              <a:rPr lang="en-GB" sz="3600"/>
              <a:t> Run</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1 : Resolving filename</a:t>
            </a:r>
            <a:endParaRPr/>
          </a:p>
        </p:txBody>
      </p:sp>
      <p:sp>
        <p:nvSpPr>
          <p:cNvPr id="195" name="Google Shape;195;p44"/>
          <p:cNvSpPr/>
          <p:nvPr/>
        </p:nvSpPr>
        <p:spPr>
          <a:xfrm>
            <a:off x="1767750" y="1681225"/>
            <a:ext cx="10128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Lexer</a:t>
            </a:r>
            <a:endParaRPr b="0" i="0" sz="1800" u="none" cap="none" strike="noStrike">
              <a:solidFill>
                <a:srgbClr val="000000"/>
              </a:solidFill>
              <a:latin typeface="Arial"/>
              <a:ea typeface="Arial"/>
              <a:cs typeface="Arial"/>
              <a:sym typeface="Arial"/>
            </a:endParaRPr>
          </a:p>
        </p:txBody>
      </p:sp>
      <p:sp>
        <p:nvSpPr>
          <p:cNvPr id="196" name="Google Shape;196;p44"/>
          <p:cNvSpPr/>
          <p:nvPr/>
        </p:nvSpPr>
        <p:spPr>
          <a:xfrm>
            <a:off x="311700" y="1681225"/>
            <a:ext cx="11112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cin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[‘test.pl’].</a:t>
            </a:r>
            <a:endParaRPr b="0" i="0" sz="1400" u="none" cap="none" strike="noStrike">
              <a:solidFill>
                <a:srgbClr val="000000"/>
              </a:solidFill>
              <a:latin typeface="Arial"/>
              <a:ea typeface="Arial"/>
              <a:cs typeface="Arial"/>
              <a:sym typeface="Arial"/>
            </a:endParaRPr>
          </a:p>
        </p:txBody>
      </p:sp>
      <p:sp>
        <p:nvSpPr>
          <p:cNvPr id="197" name="Google Shape;197;p44"/>
          <p:cNvSpPr/>
          <p:nvPr/>
        </p:nvSpPr>
        <p:spPr>
          <a:xfrm>
            <a:off x="1503375" y="1935875"/>
            <a:ext cx="183900" cy="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4"/>
          <p:cNvSpPr/>
          <p:nvPr/>
        </p:nvSpPr>
        <p:spPr>
          <a:xfrm>
            <a:off x="2861025" y="1921675"/>
            <a:ext cx="183900" cy="9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4"/>
          <p:cNvSpPr txBox="1"/>
          <p:nvPr/>
        </p:nvSpPr>
        <p:spPr>
          <a:xfrm>
            <a:off x="3380025" y="1681225"/>
            <a:ext cx="545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verage"/>
                <a:ea typeface="Average"/>
                <a:cs typeface="Average"/>
                <a:sym typeface="Average"/>
              </a:rPr>
              <a:t>   “[”           “ ‘ ”              “test”       “.”        “pl”            “ ‘ ”             “]”       “.”</a:t>
            </a:r>
            <a:endParaRPr b="0" i="0" sz="1400" u="none" cap="none" strike="noStrike">
              <a:solidFill>
                <a:schemeClr val="dk1"/>
              </a:solidFill>
              <a:latin typeface="Average"/>
              <a:ea typeface="Average"/>
              <a:cs typeface="Average"/>
              <a:sym typeface="Average"/>
            </a:endParaRPr>
          </a:p>
        </p:txBody>
      </p:sp>
      <p:sp>
        <p:nvSpPr>
          <p:cNvPr id="200" name="Google Shape;200;p44"/>
          <p:cNvSpPr txBox="1"/>
          <p:nvPr/>
        </p:nvSpPr>
        <p:spPr>
          <a:xfrm>
            <a:off x="3353100" y="2185025"/>
            <a:ext cx="5790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Average"/>
                <a:ea typeface="Average"/>
                <a:cs typeface="Average"/>
                <a:sym typeface="Average"/>
              </a:rPr>
              <a:t>LBRACKET, APOSTROPHE,  </a:t>
            </a:r>
            <a:r>
              <a:rPr b="0" i="0" lang="en-GB" sz="1000" u="none" cap="none" strike="noStrike">
                <a:solidFill>
                  <a:srgbClr val="FFFF00"/>
                </a:solidFill>
                <a:latin typeface="Average"/>
                <a:ea typeface="Average"/>
                <a:cs typeface="Average"/>
                <a:sym typeface="Average"/>
              </a:rPr>
              <a:t>CONSTANT</a:t>
            </a:r>
            <a:r>
              <a:rPr b="0" i="0" lang="en-GB" sz="1000" u="none" cap="none" strike="noStrike">
                <a:solidFill>
                  <a:schemeClr val="dk1"/>
                </a:solidFill>
                <a:latin typeface="Average"/>
                <a:ea typeface="Average"/>
                <a:cs typeface="Average"/>
                <a:sym typeface="Average"/>
              </a:rPr>
              <a:t>,  DOT,  </a:t>
            </a:r>
            <a:r>
              <a:rPr b="0" i="0" lang="en-GB" sz="1000" u="none" cap="none" strike="noStrike">
                <a:solidFill>
                  <a:srgbClr val="FFFF00"/>
                </a:solidFill>
                <a:latin typeface="Average"/>
                <a:ea typeface="Average"/>
                <a:cs typeface="Average"/>
                <a:sym typeface="Average"/>
              </a:rPr>
              <a:t>CONSTANT</a:t>
            </a:r>
            <a:r>
              <a:rPr b="0" i="0" lang="en-GB" sz="1000" u="none" cap="none" strike="noStrike">
                <a:solidFill>
                  <a:schemeClr val="dk1"/>
                </a:solidFill>
                <a:latin typeface="Average"/>
                <a:ea typeface="Average"/>
                <a:cs typeface="Average"/>
                <a:sym typeface="Average"/>
              </a:rPr>
              <a:t>, APOSTROPHE,  RBRACKET, DOT</a:t>
            </a:r>
            <a:endParaRPr b="0" i="0" sz="1000" u="none" cap="none" strike="noStrike">
              <a:solidFill>
                <a:schemeClr val="dk1"/>
              </a:solidFill>
              <a:latin typeface="Average"/>
              <a:ea typeface="Average"/>
              <a:cs typeface="Average"/>
              <a:sym typeface="Average"/>
            </a:endParaRPr>
          </a:p>
        </p:txBody>
      </p:sp>
      <p:sp>
        <p:nvSpPr>
          <p:cNvPr id="201" name="Google Shape;201;p44"/>
          <p:cNvSpPr/>
          <p:nvPr/>
        </p:nvSpPr>
        <p:spPr>
          <a:xfrm>
            <a:off x="5988975" y="2883050"/>
            <a:ext cx="122100" cy="30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4"/>
          <p:cNvSpPr/>
          <p:nvPr/>
        </p:nvSpPr>
        <p:spPr>
          <a:xfrm>
            <a:off x="5543625" y="3314175"/>
            <a:ext cx="10128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Parser</a:t>
            </a:r>
            <a:endParaRPr b="0" i="0" sz="1800" u="none" cap="none" strike="noStrike">
              <a:solidFill>
                <a:srgbClr val="000000"/>
              </a:solidFill>
              <a:latin typeface="Arial"/>
              <a:ea typeface="Arial"/>
              <a:cs typeface="Arial"/>
              <a:sym typeface="Arial"/>
            </a:endParaRPr>
          </a:p>
        </p:txBody>
      </p:sp>
      <p:sp>
        <p:nvSpPr>
          <p:cNvPr id="203" name="Google Shape;203;p44"/>
          <p:cNvSpPr/>
          <p:nvPr/>
        </p:nvSpPr>
        <p:spPr>
          <a:xfrm>
            <a:off x="5143625"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4"/>
          <p:cNvSpPr txBox="1"/>
          <p:nvPr/>
        </p:nvSpPr>
        <p:spPr>
          <a:xfrm>
            <a:off x="3748225" y="3426375"/>
            <a:ext cx="1456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verage"/>
                <a:ea typeface="Average"/>
                <a:cs typeface="Average"/>
                <a:sym typeface="Average"/>
              </a:rPr>
              <a:t>{ $3 ^ "." ^ $5 }</a:t>
            </a:r>
            <a:endParaRPr b="0" i="0" sz="1600" u="none" cap="none" strike="noStrike">
              <a:solidFill>
                <a:schemeClr val="dk1"/>
              </a:solidFill>
              <a:latin typeface="Average"/>
              <a:ea typeface="Average"/>
              <a:cs typeface="Average"/>
              <a:sym typeface="Average"/>
            </a:endParaRPr>
          </a:p>
        </p:txBody>
      </p:sp>
      <p:sp>
        <p:nvSpPr>
          <p:cNvPr id="205" name="Google Shape;205;p44"/>
          <p:cNvSpPr/>
          <p:nvPr/>
        </p:nvSpPr>
        <p:spPr>
          <a:xfrm>
            <a:off x="3380025"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4"/>
          <p:cNvSpPr txBox="1"/>
          <p:nvPr/>
        </p:nvSpPr>
        <p:spPr>
          <a:xfrm>
            <a:off x="2402825" y="3411075"/>
            <a:ext cx="88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FF00"/>
                </a:solidFill>
                <a:latin typeface="Average"/>
                <a:ea typeface="Average"/>
                <a:cs typeface="Average"/>
                <a:sym typeface="Average"/>
              </a:rPr>
              <a:t>test.pl</a:t>
            </a:r>
            <a:endParaRPr b="0" i="0" sz="1800" u="none" cap="none" strike="noStrike">
              <a:solidFill>
                <a:srgbClr val="00FF00"/>
              </a:solidFill>
              <a:latin typeface="Average"/>
              <a:ea typeface="Average"/>
              <a:cs typeface="Average"/>
              <a:sym typeface="Average"/>
            </a:endParaRPr>
          </a:p>
        </p:txBody>
      </p:sp>
      <p:sp>
        <p:nvSpPr>
          <p:cNvPr id="207" name="Google Shape;207;p44"/>
          <p:cNvSpPr/>
          <p:nvPr/>
        </p:nvSpPr>
        <p:spPr>
          <a:xfrm>
            <a:off x="1815550" y="3596025"/>
            <a:ext cx="275100" cy="91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4"/>
          <p:cNvSpPr/>
          <p:nvPr/>
        </p:nvSpPr>
        <p:spPr>
          <a:xfrm>
            <a:off x="392175" y="3411075"/>
            <a:ext cx="11112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filename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5"/>
          <p:cNvSpPr txBox="1"/>
          <p:nvPr>
            <p:ph idx="1" type="body"/>
          </p:nvPr>
        </p:nvSpPr>
        <p:spPr>
          <a:xfrm>
            <a:off x="3327300" y="1647450"/>
            <a:ext cx="24894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rgbClr val="FFFF00"/>
                </a:solidFill>
                <a:latin typeface="Courier New"/>
                <a:ea typeface="Courier New"/>
                <a:cs typeface="Courier New"/>
                <a:sym typeface="Courier New"/>
              </a:rPr>
              <a:t>Similar</a:t>
            </a:r>
            <a:r>
              <a:rPr lang="en-GB" sz="2050">
                <a:solidFill>
                  <a:schemeClr val="dk1"/>
                </a:solidFill>
                <a:latin typeface="Courier New"/>
                <a:ea typeface="Courier New"/>
                <a:cs typeface="Courier New"/>
                <a:sym typeface="Courier New"/>
              </a:rPr>
              <a:t> way...</a:t>
            </a:r>
            <a:endParaRPr/>
          </a:p>
        </p:txBody>
      </p:sp>
      <p:sp>
        <p:nvSpPr>
          <p:cNvPr id="214" name="Google Shape;214;p45"/>
          <p:cNvSpPr txBox="1"/>
          <p:nvPr>
            <p:ph type="title"/>
          </p:nvPr>
        </p:nvSpPr>
        <p:spPr>
          <a:xfrm>
            <a:off x="311700" y="815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2 : Loading Database</a:t>
            </a:r>
            <a:endParaRPr/>
          </a:p>
        </p:txBody>
      </p:sp>
      <p:sp>
        <p:nvSpPr>
          <p:cNvPr id="215" name="Google Shape;215;p45"/>
          <p:cNvSpPr txBox="1"/>
          <p:nvPr>
            <p:ph type="title"/>
          </p:nvPr>
        </p:nvSpPr>
        <p:spPr>
          <a:xfrm>
            <a:off x="311700" y="2369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STEP 3 : Taking query input</a:t>
            </a:r>
            <a:endParaRPr/>
          </a:p>
        </p:txBody>
      </p:sp>
      <p:sp>
        <p:nvSpPr>
          <p:cNvPr id="216" name="Google Shape;216;p45"/>
          <p:cNvSpPr txBox="1"/>
          <p:nvPr>
            <p:ph idx="1" type="body"/>
          </p:nvPr>
        </p:nvSpPr>
        <p:spPr>
          <a:xfrm>
            <a:off x="3418575" y="3307275"/>
            <a:ext cx="24894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50">
                <a:solidFill>
                  <a:srgbClr val="FFFF00"/>
                </a:solidFill>
                <a:latin typeface="Courier New"/>
                <a:ea typeface="Courier New"/>
                <a:cs typeface="Courier New"/>
                <a:sym typeface="Courier New"/>
              </a:rPr>
              <a:t>Similar</a:t>
            </a:r>
            <a:r>
              <a:rPr lang="en-GB" sz="2050">
                <a:solidFill>
                  <a:schemeClr val="dk1"/>
                </a:solidFill>
                <a:latin typeface="Courier New"/>
                <a:ea typeface="Courier New"/>
                <a:cs typeface="Courier New"/>
                <a:sym typeface="Courier New"/>
              </a:rPr>
              <a:t> way...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