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League Spartan" charset="1" panose="00000800000000000000"/>
      <p:regular r:id="rId20"/>
    </p:embeddedFont>
    <p:embeddedFont>
      <p:font typeface="Glacial Indifference" charset="1" panose="00000000000000000000"/>
      <p:regular r:id="rId21"/>
    </p:embeddedFont>
    <p:embeddedFont>
      <p:font typeface="Canva Sans Bold" charset="1" panose="020B0803030501040103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png" Type="http://schemas.openxmlformats.org/officeDocument/2006/relationships/image"/><Relationship Id="rId4" Target="../media/image26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4874B0">
                <a:alpha val="100000"/>
              </a:srgbClr>
            </a:gs>
            <a:gs pos="100000">
              <a:srgbClr val="053371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635353" y="6637609"/>
            <a:ext cx="8572348" cy="4043501"/>
          </a:xfrm>
          <a:custGeom>
            <a:avLst/>
            <a:gdLst/>
            <a:ahLst/>
            <a:cxnLst/>
            <a:rect r="r" b="b" t="t" l="l"/>
            <a:pathLst>
              <a:path h="4043501" w="8572348">
                <a:moveTo>
                  <a:pt x="0" y="0"/>
                </a:moveTo>
                <a:lnTo>
                  <a:pt x="8572348" y="0"/>
                </a:lnTo>
                <a:lnTo>
                  <a:pt x="8572348" y="4043501"/>
                </a:lnTo>
                <a:lnTo>
                  <a:pt x="0" y="40435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081354" y="1028700"/>
            <a:ext cx="4282420" cy="8229600"/>
          </a:xfrm>
          <a:custGeom>
            <a:avLst/>
            <a:gdLst/>
            <a:ahLst/>
            <a:cxnLst/>
            <a:rect r="r" b="b" t="t" l="l"/>
            <a:pathLst>
              <a:path h="8229600" w="4282420">
                <a:moveTo>
                  <a:pt x="0" y="0"/>
                </a:moveTo>
                <a:lnTo>
                  <a:pt x="4282420" y="0"/>
                </a:lnTo>
                <a:lnTo>
                  <a:pt x="428242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0" y="1028700"/>
            <a:ext cx="4282420" cy="8229600"/>
          </a:xfrm>
          <a:custGeom>
            <a:avLst/>
            <a:gdLst/>
            <a:ahLst/>
            <a:cxnLst/>
            <a:rect r="r" b="b" t="t" l="l"/>
            <a:pathLst>
              <a:path h="8229600" w="4282420">
                <a:moveTo>
                  <a:pt x="4282420" y="0"/>
                </a:moveTo>
                <a:lnTo>
                  <a:pt x="0" y="0"/>
                </a:lnTo>
                <a:lnTo>
                  <a:pt x="0" y="8229600"/>
                </a:lnTo>
                <a:lnTo>
                  <a:pt x="4282420" y="8229600"/>
                </a:lnTo>
                <a:lnTo>
                  <a:pt x="428242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-789705" y="3500298"/>
            <a:ext cx="19867411" cy="23847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294"/>
              </a:lnSpc>
              <a:spcBef>
                <a:spcPct val="0"/>
              </a:spcBef>
            </a:pPr>
            <a:r>
              <a:rPr lang="en-US" b="true" sz="8768" spc="876" strike="noStrike" u="none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RESUME PROJECT CHALLENGE-4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2467517" y="6745731"/>
            <a:ext cx="8572348" cy="4043501"/>
          </a:xfrm>
          <a:custGeom>
            <a:avLst/>
            <a:gdLst/>
            <a:ahLst/>
            <a:cxnLst/>
            <a:rect r="r" b="b" t="t" l="l"/>
            <a:pathLst>
              <a:path h="4043501" w="8572348">
                <a:moveTo>
                  <a:pt x="0" y="0"/>
                </a:moveTo>
                <a:lnTo>
                  <a:pt x="8572348" y="0"/>
                </a:lnTo>
                <a:lnTo>
                  <a:pt x="8572348" y="4043501"/>
                </a:lnTo>
                <a:lnTo>
                  <a:pt x="0" y="40435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16243" y="6637609"/>
            <a:ext cx="8572348" cy="4043501"/>
          </a:xfrm>
          <a:custGeom>
            <a:avLst/>
            <a:gdLst/>
            <a:ahLst/>
            <a:cxnLst/>
            <a:rect r="r" b="b" t="t" l="l"/>
            <a:pathLst>
              <a:path h="4043501" w="8572348">
                <a:moveTo>
                  <a:pt x="0" y="0"/>
                </a:moveTo>
                <a:lnTo>
                  <a:pt x="8572348" y="0"/>
                </a:lnTo>
                <a:lnTo>
                  <a:pt x="8572348" y="4043501"/>
                </a:lnTo>
                <a:lnTo>
                  <a:pt x="0" y="40435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065957" y="7929695"/>
            <a:ext cx="8231859" cy="952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50"/>
              </a:lnSpc>
            </a:pPr>
            <a:r>
              <a:rPr lang="en-US" sz="3000" spc="30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by</a:t>
            </a:r>
          </a:p>
          <a:p>
            <a:pPr algn="ctr">
              <a:lnSpc>
                <a:spcPts val="3750"/>
              </a:lnSpc>
            </a:pPr>
            <a:r>
              <a:rPr lang="en-US" sz="3000" spc="30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Manohar Teja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2552301">
            <a:off x="7638890" y="103361"/>
            <a:ext cx="2720897" cy="2720897"/>
          </a:xfrm>
          <a:custGeom>
            <a:avLst/>
            <a:gdLst/>
            <a:ahLst/>
            <a:cxnLst/>
            <a:rect r="r" b="b" t="t" l="l"/>
            <a:pathLst>
              <a:path h="2720897" w="2720897">
                <a:moveTo>
                  <a:pt x="0" y="0"/>
                </a:moveTo>
                <a:lnTo>
                  <a:pt x="2720896" y="0"/>
                </a:lnTo>
                <a:lnTo>
                  <a:pt x="2720896" y="2720897"/>
                </a:lnTo>
                <a:lnTo>
                  <a:pt x="0" y="272089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557244" y="6336283"/>
            <a:ext cx="13249286" cy="8665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92"/>
              </a:lnSpc>
              <a:spcBef>
                <a:spcPct val="0"/>
              </a:spcBef>
            </a:pPr>
            <a:r>
              <a:rPr lang="en-US" b="true" sz="3200" spc="320" strike="noStrike" u="none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PROVIDING ACTIONABLE INSIGHTS TO MANAGEMENT IN THE CONSUMER GOODS DOMAIN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4874B0">
                <a:alpha val="100000"/>
              </a:srgbClr>
            </a:gs>
            <a:gs pos="100000">
              <a:srgbClr val="053371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537459" y="-1299795"/>
            <a:ext cx="2891099" cy="5555874"/>
          </a:xfrm>
          <a:custGeom>
            <a:avLst/>
            <a:gdLst/>
            <a:ahLst/>
            <a:cxnLst/>
            <a:rect r="r" b="b" t="t" l="l"/>
            <a:pathLst>
              <a:path h="5555874" w="2891099">
                <a:moveTo>
                  <a:pt x="0" y="0"/>
                </a:moveTo>
                <a:lnTo>
                  <a:pt x="2891098" y="0"/>
                </a:lnTo>
                <a:lnTo>
                  <a:pt x="2891098" y="5555873"/>
                </a:lnTo>
                <a:lnTo>
                  <a:pt x="0" y="55558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1140557" y="-819359"/>
            <a:ext cx="2891099" cy="5555874"/>
          </a:xfrm>
          <a:custGeom>
            <a:avLst/>
            <a:gdLst/>
            <a:ahLst/>
            <a:cxnLst/>
            <a:rect r="r" b="b" t="t" l="l"/>
            <a:pathLst>
              <a:path h="5555874" w="2891099">
                <a:moveTo>
                  <a:pt x="2891098" y="0"/>
                </a:moveTo>
                <a:lnTo>
                  <a:pt x="0" y="0"/>
                </a:lnTo>
                <a:lnTo>
                  <a:pt x="0" y="5555874"/>
                </a:lnTo>
                <a:lnTo>
                  <a:pt x="2891098" y="5555874"/>
                </a:lnTo>
                <a:lnTo>
                  <a:pt x="2891098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534095" y="2774095"/>
            <a:ext cx="13219811" cy="6956925"/>
          </a:xfrm>
          <a:custGeom>
            <a:avLst/>
            <a:gdLst/>
            <a:ahLst/>
            <a:cxnLst/>
            <a:rect r="r" b="b" t="t" l="l"/>
            <a:pathLst>
              <a:path h="6956925" w="13219811">
                <a:moveTo>
                  <a:pt x="0" y="0"/>
                </a:moveTo>
                <a:lnTo>
                  <a:pt x="13219810" y="0"/>
                </a:lnTo>
                <a:lnTo>
                  <a:pt x="13219810" y="6956925"/>
                </a:lnTo>
                <a:lnTo>
                  <a:pt x="0" y="695692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14350" y="229813"/>
            <a:ext cx="17259300" cy="25442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040"/>
              </a:lnSpc>
              <a:spcBef>
                <a:spcPct val="0"/>
              </a:spcBef>
            </a:pPr>
            <a:r>
              <a:rPr lang="en-US" sz="3812" spc="381" strike="noStrike" u="none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The sudden drop in gross sales amount in March FY 2020 (from $4 Million to $0.4 Million ) was due to the start of the pandemic period of COVID-19 virus. After that, we can see a gradual increase as the market were starting to open and gaining more sales.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4874B0">
                <a:alpha val="100000"/>
              </a:srgbClr>
            </a:gs>
            <a:gs pos="100000">
              <a:srgbClr val="053371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09556" y="2524322"/>
            <a:ext cx="6382673" cy="7112122"/>
          </a:xfrm>
          <a:custGeom>
            <a:avLst/>
            <a:gdLst/>
            <a:ahLst/>
            <a:cxnLst/>
            <a:rect r="r" b="b" t="t" l="l"/>
            <a:pathLst>
              <a:path h="7112122" w="6382673">
                <a:moveTo>
                  <a:pt x="0" y="0"/>
                </a:moveTo>
                <a:lnTo>
                  <a:pt x="6382674" y="0"/>
                </a:lnTo>
                <a:lnTo>
                  <a:pt x="6382674" y="7112122"/>
                </a:lnTo>
                <a:lnTo>
                  <a:pt x="0" y="71121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44000" y="2524322"/>
            <a:ext cx="6925320" cy="4024972"/>
          </a:xfrm>
          <a:custGeom>
            <a:avLst/>
            <a:gdLst/>
            <a:ahLst/>
            <a:cxnLst/>
            <a:rect r="r" b="b" t="t" l="l"/>
            <a:pathLst>
              <a:path h="4024972" w="6925320">
                <a:moveTo>
                  <a:pt x="0" y="0"/>
                </a:moveTo>
                <a:lnTo>
                  <a:pt x="6925320" y="0"/>
                </a:lnTo>
                <a:lnTo>
                  <a:pt x="6925320" y="4024973"/>
                </a:lnTo>
                <a:lnTo>
                  <a:pt x="0" y="402497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23693" y="47625"/>
            <a:ext cx="18040614" cy="20394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40"/>
              </a:lnSpc>
            </a:pPr>
            <a:r>
              <a:rPr lang="en-US" sz="3812" spc="381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Request 8</a:t>
            </a:r>
          </a:p>
          <a:p>
            <a:pPr algn="l">
              <a:lnSpc>
                <a:spcPts val="4040"/>
              </a:lnSpc>
            </a:pPr>
            <a:r>
              <a:rPr lang="en-US" sz="3812" spc="381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In which quarter of 2020, got the maximum total_sold_quantity? The final output contains these fields sorted by the total_sold_quantity, Quarter,total_sold_quantity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144000" y="6671092"/>
            <a:ext cx="9020307" cy="36159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92"/>
              </a:lnSpc>
            </a:pPr>
            <a:r>
              <a:rPr lang="en-US" sz="3012" spc="301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Quarter 1 was the one with the highest total sold quantities(in millions) of products in 2020.</a:t>
            </a:r>
          </a:p>
          <a:p>
            <a:pPr algn="l">
              <a:lnSpc>
                <a:spcPts val="3192"/>
              </a:lnSpc>
            </a:pPr>
          </a:p>
          <a:p>
            <a:pPr algn="l">
              <a:lnSpc>
                <a:spcPts val="3192"/>
              </a:lnSpc>
            </a:pPr>
            <a:r>
              <a:rPr lang="en-US" sz="3012" spc="301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Sudden drop in Quarter 3 of 2020 because of the lower manufacturing growth due to COVID-19 pandemic. No consumers, No growth!</a:t>
            </a:r>
          </a:p>
          <a:p>
            <a:pPr algn="l">
              <a:lnSpc>
                <a:spcPts val="3192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4874B0">
                <a:alpha val="100000"/>
              </a:srgbClr>
            </a:gs>
            <a:gs pos="100000">
              <a:srgbClr val="053371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27170" y="2927646"/>
            <a:ext cx="9701220" cy="5584370"/>
          </a:xfrm>
          <a:custGeom>
            <a:avLst/>
            <a:gdLst/>
            <a:ahLst/>
            <a:cxnLst/>
            <a:rect r="r" b="b" t="t" l="l"/>
            <a:pathLst>
              <a:path h="5584370" w="9701220">
                <a:moveTo>
                  <a:pt x="0" y="0"/>
                </a:moveTo>
                <a:lnTo>
                  <a:pt x="9701220" y="0"/>
                </a:lnTo>
                <a:lnTo>
                  <a:pt x="9701220" y="5584370"/>
                </a:lnTo>
                <a:lnTo>
                  <a:pt x="0" y="55843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797292" y="2927646"/>
            <a:ext cx="6462008" cy="1865929"/>
          </a:xfrm>
          <a:custGeom>
            <a:avLst/>
            <a:gdLst/>
            <a:ahLst/>
            <a:cxnLst/>
            <a:rect r="r" b="b" t="t" l="l"/>
            <a:pathLst>
              <a:path h="1865929" w="6462008">
                <a:moveTo>
                  <a:pt x="0" y="0"/>
                </a:moveTo>
                <a:lnTo>
                  <a:pt x="6462008" y="0"/>
                </a:lnTo>
                <a:lnTo>
                  <a:pt x="6462008" y="1865929"/>
                </a:lnTo>
                <a:lnTo>
                  <a:pt x="0" y="186592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664546" y="5143500"/>
            <a:ext cx="6727500" cy="4049041"/>
          </a:xfrm>
          <a:custGeom>
            <a:avLst/>
            <a:gdLst/>
            <a:ahLst/>
            <a:cxnLst/>
            <a:rect r="r" b="b" t="t" l="l"/>
            <a:pathLst>
              <a:path h="4049041" w="6727500">
                <a:moveTo>
                  <a:pt x="0" y="0"/>
                </a:moveTo>
                <a:lnTo>
                  <a:pt x="6727500" y="0"/>
                </a:lnTo>
                <a:lnTo>
                  <a:pt x="6727500" y="4049041"/>
                </a:lnTo>
                <a:lnTo>
                  <a:pt x="0" y="404904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23693" y="47625"/>
            <a:ext cx="18040614" cy="20394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40"/>
              </a:lnSpc>
            </a:pPr>
            <a:r>
              <a:rPr lang="en-US" sz="3812" spc="381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Request 9</a:t>
            </a:r>
          </a:p>
          <a:p>
            <a:pPr algn="l">
              <a:lnSpc>
                <a:spcPts val="4040"/>
              </a:lnSpc>
            </a:pPr>
            <a:r>
              <a:rPr lang="en-US" sz="3812" spc="381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Which channel helped to bring more gross sales in the fiscal year 2021 and the percentage of contribution? The final output contains these fields, channel ,gross_sales_mln,percentage  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4874B0">
                <a:alpha val="100000"/>
              </a:srgbClr>
            </a:gs>
            <a:gs pos="100000">
              <a:srgbClr val="053371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16521" y="3306056"/>
            <a:ext cx="5958339" cy="5616051"/>
          </a:xfrm>
          <a:custGeom>
            <a:avLst/>
            <a:gdLst/>
            <a:ahLst/>
            <a:cxnLst/>
            <a:rect r="r" b="b" t="t" l="l"/>
            <a:pathLst>
              <a:path h="5616051" w="5958339">
                <a:moveTo>
                  <a:pt x="0" y="0"/>
                </a:moveTo>
                <a:lnTo>
                  <a:pt x="5958339" y="0"/>
                </a:lnTo>
                <a:lnTo>
                  <a:pt x="5958339" y="5616051"/>
                </a:lnTo>
                <a:lnTo>
                  <a:pt x="0" y="561605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371855" y="3645780"/>
            <a:ext cx="10364206" cy="4436267"/>
          </a:xfrm>
          <a:custGeom>
            <a:avLst/>
            <a:gdLst/>
            <a:ahLst/>
            <a:cxnLst/>
            <a:rect r="r" b="b" t="t" l="l"/>
            <a:pathLst>
              <a:path h="4436267" w="10364206">
                <a:moveTo>
                  <a:pt x="0" y="0"/>
                </a:moveTo>
                <a:lnTo>
                  <a:pt x="10364206" y="0"/>
                </a:lnTo>
                <a:lnTo>
                  <a:pt x="10364206" y="4436267"/>
                </a:lnTo>
                <a:lnTo>
                  <a:pt x="0" y="44362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0" y="251474"/>
            <a:ext cx="18040614" cy="25442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40"/>
              </a:lnSpc>
            </a:pPr>
            <a:r>
              <a:rPr lang="en-US" sz="3812" spc="381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Request 10</a:t>
            </a:r>
          </a:p>
          <a:p>
            <a:pPr algn="l">
              <a:lnSpc>
                <a:spcPts val="4040"/>
              </a:lnSpc>
            </a:pPr>
            <a:r>
              <a:rPr lang="en-US" sz="3812" spc="381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Get the Top 3 products in each division that have a high total_sold_quantity in the fiscal_year 2021? The final output contains these fields division product_code, product, total_sold_quantity, rank_order 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4874B0">
                <a:alpha val="100000"/>
              </a:srgbClr>
            </a:gs>
            <a:gs pos="100000">
              <a:srgbClr val="053371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635353" y="6637609"/>
            <a:ext cx="8572348" cy="4043501"/>
          </a:xfrm>
          <a:custGeom>
            <a:avLst/>
            <a:gdLst/>
            <a:ahLst/>
            <a:cxnLst/>
            <a:rect r="r" b="b" t="t" l="l"/>
            <a:pathLst>
              <a:path h="4043501" w="8572348">
                <a:moveTo>
                  <a:pt x="0" y="0"/>
                </a:moveTo>
                <a:lnTo>
                  <a:pt x="8572348" y="0"/>
                </a:lnTo>
                <a:lnTo>
                  <a:pt x="8572348" y="4043501"/>
                </a:lnTo>
                <a:lnTo>
                  <a:pt x="0" y="40435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081354" y="1028700"/>
            <a:ext cx="4282420" cy="8229600"/>
          </a:xfrm>
          <a:custGeom>
            <a:avLst/>
            <a:gdLst/>
            <a:ahLst/>
            <a:cxnLst/>
            <a:rect r="r" b="b" t="t" l="l"/>
            <a:pathLst>
              <a:path h="8229600" w="4282420">
                <a:moveTo>
                  <a:pt x="0" y="0"/>
                </a:moveTo>
                <a:lnTo>
                  <a:pt x="4282420" y="0"/>
                </a:lnTo>
                <a:lnTo>
                  <a:pt x="428242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0" y="1028700"/>
            <a:ext cx="4282420" cy="8229600"/>
          </a:xfrm>
          <a:custGeom>
            <a:avLst/>
            <a:gdLst/>
            <a:ahLst/>
            <a:cxnLst/>
            <a:rect r="r" b="b" t="t" l="l"/>
            <a:pathLst>
              <a:path h="8229600" w="4282420">
                <a:moveTo>
                  <a:pt x="4282420" y="0"/>
                </a:moveTo>
                <a:lnTo>
                  <a:pt x="0" y="0"/>
                </a:lnTo>
                <a:lnTo>
                  <a:pt x="0" y="8229600"/>
                </a:lnTo>
                <a:lnTo>
                  <a:pt x="4282420" y="8229600"/>
                </a:lnTo>
                <a:lnTo>
                  <a:pt x="428242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628749" y="3858064"/>
            <a:ext cx="9030502" cy="3396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184"/>
              </a:lnSpc>
            </a:pPr>
            <a:r>
              <a:rPr lang="en-US" sz="12438" spc="1243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THANK YOU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0" y="6637609"/>
            <a:ext cx="8572348" cy="4043501"/>
          </a:xfrm>
          <a:custGeom>
            <a:avLst/>
            <a:gdLst/>
            <a:ahLst/>
            <a:cxnLst/>
            <a:rect r="r" b="b" t="t" l="l"/>
            <a:pathLst>
              <a:path h="4043501" w="8572348">
                <a:moveTo>
                  <a:pt x="0" y="0"/>
                </a:moveTo>
                <a:lnTo>
                  <a:pt x="8572348" y="0"/>
                </a:lnTo>
                <a:lnTo>
                  <a:pt x="8572348" y="4043501"/>
                </a:lnTo>
                <a:lnTo>
                  <a:pt x="0" y="40435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270706" y="6637609"/>
            <a:ext cx="8572348" cy="4043501"/>
          </a:xfrm>
          <a:custGeom>
            <a:avLst/>
            <a:gdLst/>
            <a:ahLst/>
            <a:cxnLst/>
            <a:rect r="r" b="b" t="t" l="l"/>
            <a:pathLst>
              <a:path h="4043501" w="8572348">
                <a:moveTo>
                  <a:pt x="0" y="0"/>
                </a:moveTo>
                <a:lnTo>
                  <a:pt x="8572348" y="0"/>
                </a:lnTo>
                <a:lnTo>
                  <a:pt x="8572348" y="4043501"/>
                </a:lnTo>
                <a:lnTo>
                  <a:pt x="0" y="40435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4874B0">
                <a:alpha val="100000"/>
              </a:srgbClr>
            </a:gs>
            <a:gs pos="100000">
              <a:srgbClr val="053371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-5400000">
            <a:off x="15177010" y="-1253949"/>
            <a:ext cx="2720897" cy="5228794"/>
          </a:xfrm>
          <a:custGeom>
            <a:avLst/>
            <a:gdLst/>
            <a:ahLst/>
            <a:cxnLst/>
            <a:rect r="r" b="b" t="t" l="l"/>
            <a:pathLst>
              <a:path h="5228794" w="2720897">
                <a:moveTo>
                  <a:pt x="0" y="5228795"/>
                </a:moveTo>
                <a:lnTo>
                  <a:pt x="2720897" y="5228795"/>
                </a:lnTo>
                <a:lnTo>
                  <a:pt x="2720897" y="0"/>
                </a:lnTo>
                <a:lnTo>
                  <a:pt x="0" y="0"/>
                </a:lnTo>
                <a:lnTo>
                  <a:pt x="0" y="5228795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390093" y="-1471468"/>
            <a:ext cx="2720897" cy="5228794"/>
          </a:xfrm>
          <a:custGeom>
            <a:avLst/>
            <a:gdLst/>
            <a:ahLst/>
            <a:cxnLst/>
            <a:rect r="r" b="b" t="t" l="l"/>
            <a:pathLst>
              <a:path h="5228794" w="2720897">
                <a:moveTo>
                  <a:pt x="0" y="0"/>
                </a:moveTo>
                <a:lnTo>
                  <a:pt x="2720897" y="0"/>
                </a:lnTo>
                <a:lnTo>
                  <a:pt x="2720897" y="5228794"/>
                </a:lnTo>
                <a:lnTo>
                  <a:pt x="0" y="52287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244116" y="1133475"/>
            <a:ext cx="14786917" cy="1135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55"/>
              </a:lnSpc>
            </a:pPr>
            <a:r>
              <a:rPr lang="en-US" sz="8165" spc="816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INTRODUCTION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256967" y="3057444"/>
            <a:ext cx="13774065" cy="50684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40"/>
              </a:lnSpc>
            </a:pPr>
            <a:r>
              <a:rPr lang="en-US" sz="3812" spc="381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Atliq Hardwares, a leading computer hardware manufacturer, aims to enhance data-driven decision-making. To bridge the insights gap, they plan to expand their analytics team.</a:t>
            </a:r>
          </a:p>
          <a:p>
            <a:pPr algn="ctr">
              <a:lnSpc>
                <a:spcPts val="4040"/>
              </a:lnSpc>
            </a:pPr>
          </a:p>
          <a:p>
            <a:pPr algn="ctr">
              <a:lnSpc>
                <a:spcPts val="4040"/>
              </a:lnSpc>
            </a:pPr>
            <a:r>
              <a:rPr lang="en-US" sz="3812" spc="381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Tony Sharma, the Data Analytics Director, seeks candidates with strong tech and soft skills. To evaluate them, he designed an SQL challenge to assess analytical and problem-solving abilities.</a:t>
            </a:r>
          </a:p>
          <a:p>
            <a:pPr algn="ctr">
              <a:lnSpc>
                <a:spcPts val="4040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4874B0">
                <a:alpha val="100000"/>
              </a:srgbClr>
            </a:gs>
            <a:gs pos="100000">
              <a:srgbClr val="053371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25559" y="3335132"/>
            <a:ext cx="9844227" cy="3616736"/>
          </a:xfrm>
          <a:custGeom>
            <a:avLst/>
            <a:gdLst/>
            <a:ahLst/>
            <a:cxnLst/>
            <a:rect r="r" b="b" t="t" l="l"/>
            <a:pathLst>
              <a:path h="3616736" w="9844227">
                <a:moveTo>
                  <a:pt x="0" y="0"/>
                </a:moveTo>
                <a:lnTo>
                  <a:pt x="9844227" y="0"/>
                </a:lnTo>
                <a:lnTo>
                  <a:pt x="9844227" y="3616736"/>
                </a:lnTo>
                <a:lnTo>
                  <a:pt x="0" y="36167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106220" y="3335132"/>
            <a:ext cx="3553954" cy="4965798"/>
          </a:xfrm>
          <a:custGeom>
            <a:avLst/>
            <a:gdLst/>
            <a:ahLst/>
            <a:cxnLst/>
            <a:rect r="r" b="b" t="t" l="l"/>
            <a:pathLst>
              <a:path h="4965798" w="3553954">
                <a:moveTo>
                  <a:pt x="0" y="0"/>
                </a:moveTo>
                <a:lnTo>
                  <a:pt x="3553954" y="0"/>
                </a:lnTo>
                <a:lnTo>
                  <a:pt x="3553954" y="4965798"/>
                </a:lnTo>
                <a:lnTo>
                  <a:pt x="0" y="49657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86472" y="224870"/>
            <a:ext cx="18001528" cy="15346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40"/>
              </a:lnSpc>
            </a:pPr>
            <a:r>
              <a:rPr lang="en-US" sz="3812" spc="381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Request 1</a:t>
            </a:r>
          </a:p>
          <a:p>
            <a:pPr algn="l">
              <a:lnSpc>
                <a:spcPts val="4040"/>
              </a:lnSpc>
            </a:pPr>
            <a:r>
              <a:rPr lang="en-US" sz="3812" strike="noStrike" spc="381" u="none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Provide the list of markets in which customer "Atliq Exclusive" operates its business in the APAC region.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560552" y="2054776"/>
            <a:ext cx="1972389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Query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653283" y="2178469"/>
            <a:ext cx="204751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Result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4874B0">
                <a:alpha val="100000"/>
              </a:srgbClr>
            </a:gs>
            <a:gs pos="100000">
              <a:srgbClr val="053371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49127" y="3335132"/>
            <a:ext cx="8395239" cy="5887162"/>
          </a:xfrm>
          <a:custGeom>
            <a:avLst/>
            <a:gdLst/>
            <a:ahLst/>
            <a:cxnLst/>
            <a:rect r="r" b="b" t="t" l="l"/>
            <a:pathLst>
              <a:path h="5887162" w="8395239">
                <a:moveTo>
                  <a:pt x="0" y="0"/>
                </a:moveTo>
                <a:lnTo>
                  <a:pt x="8395239" y="0"/>
                </a:lnTo>
                <a:lnTo>
                  <a:pt x="8395239" y="5887162"/>
                </a:lnTo>
                <a:lnTo>
                  <a:pt x="0" y="58871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424370" y="3335132"/>
            <a:ext cx="8457826" cy="1228611"/>
          </a:xfrm>
          <a:custGeom>
            <a:avLst/>
            <a:gdLst/>
            <a:ahLst/>
            <a:cxnLst/>
            <a:rect r="r" b="b" t="t" l="l"/>
            <a:pathLst>
              <a:path h="1228611" w="8457826">
                <a:moveTo>
                  <a:pt x="0" y="0"/>
                </a:moveTo>
                <a:lnTo>
                  <a:pt x="8457827" y="0"/>
                </a:lnTo>
                <a:lnTo>
                  <a:pt x="8457827" y="1228611"/>
                </a:lnTo>
                <a:lnTo>
                  <a:pt x="0" y="122861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74563" y="224870"/>
            <a:ext cx="17938873" cy="15346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40"/>
              </a:lnSpc>
            </a:pPr>
            <a:r>
              <a:rPr lang="en-US" sz="3812" spc="381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Request 2</a:t>
            </a:r>
          </a:p>
          <a:p>
            <a:pPr algn="l">
              <a:lnSpc>
                <a:spcPts val="4040"/>
              </a:lnSpc>
            </a:pPr>
            <a:r>
              <a:rPr lang="en-US" sz="3812" spc="381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What is the percentage of unique product increase in 2021 vs.2020?</a:t>
            </a:r>
          </a:p>
          <a:p>
            <a:pPr algn="l">
              <a:lnSpc>
                <a:spcPts val="4040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3560552" y="2054776"/>
            <a:ext cx="1972389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Query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653283" y="2178469"/>
            <a:ext cx="204751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Result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424370" y="5224616"/>
            <a:ext cx="8457826" cy="15346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040"/>
              </a:lnSpc>
              <a:spcBef>
                <a:spcPct val="0"/>
              </a:spcBef>
            </a:pPr>
            <a:r>
              <a:rPr lang="en-US" sz="3812" spc="381" strike="noStrike" u="none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The company had more unique products in 2021 than in 2020.</a:t>
            </a:r>
          </a:p>
          <a:p>
            <a:pPr algn="l" marL="0" indent="0" lvl="0">
              <a:lnSpc>
                <a:spcPts val="4040"/>
              </a:lnSpc>
              <a:spcBef>
                <a:spcPct val="0"/>
              </a:spcBef>
            </a:pPr>
            <a:r>
              <a:rPr lang="en-US" sz="3812" spc="381" strike="noStrike" u="none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i.e., 36.33%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4874B0">
                <a:alpha val="100000"/>
              </a:srgbClr>
            </a:gs>
            <a:gs pos="100000">
              <a:srgbClr val="053371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17765" y="2194706"/>
            <a:ext cx="6939645" cy="2727615"/>
          </a:xfrm>
          <a:custGeom>
            <a:avLst/>
            <a:gdLst/>
            <a:ahLst/>
            <a:cxnLst/>
            <a:rect r="r" b="b" t="t" l="l"/>
            <a:pathLst>
              <a:path h="2727615" w="6939645">
                <a:moveTo>
                  <a:pt x="0" y="0"/>
                </a:moveTo>
                <a:lnTo>
                  <a:pt x="6939646" y="0"/>
                </a:lnTo>
                <a:lnTo>
                  <a:pt x="6939646" y="2727615"/>
                </a:lnTo>
                <a:lnTo>
                  <a:pt x="0" y="27276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662926" y="1803435"/>
            <a:ext cx="4152573" cy="3118885"/>
          </a:xfrm>
          <a:custGeom>
            <a:avLst/>
            <a:gdLst/>
            <a:ahLst/>
            <a:cxnLst/>
            <a:rect r="r" b="b" t="t" l="l"/>
            <a:pathLst>
              <a:path h="3118885" w="4152573">
                <a:moveTo>
                  <a:pt x="0" y="0"/>
                </a:moveTo>
                <a:lnTo>
                  <a:pt x="4152573" y="0"/>
                </a:lnTo>
                <a:lnTo>
                  <a:pt x="4152573" y="3118886"/>
                </a:lnTo>
                <a:lnTo>
                  <a:pt x="0" y="31188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903436" y="5143500"/>
            <a:ext cx="8260871" cy="4965311"/>
          </a:xfrm>
          <a:custGeom>
            <a:avLst/>
            <a:gdLst/>
            <a:ahLst/>
            <a:cxnLst/>
            <a:rect r="r" b="b" t="t" l="l"/>
            <a:pathLst>
              <a:path h="4965311" w="8260871">
                <a:moveTo>
                  <a:pt x="0" y="0"/>
                </a:moveTo>
                <a:lnTo>
                  <a:pt x="8260871" y="0"/>
                </a:lnTo>
                <a:lnTo>
                  <a:pt x="8260871" y="4965311"/>
                </a:lnTo>
                <a:lnTo>
                  <a:pt x="0" y="49653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23693" y="47625"/>
            <a:ext cx="18040614" cy="15346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40"/>
              </a:lnSpc>
            </a:pPr>
            <a:r>
              <a:rPr lang="en-US" sz="3812" spc="381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Request 3</a:t>
            </a:r>
          </a:p>
          <a:p>
            <a:pPr algn="l">
              <a:lnSpc>
                <a:spcPts val="4040"/>
              </a:lnSpc>
            </a:pPr>
            <a:r>
              <a:rPr lang="en-US" sz="3812" spc="381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Provide a report with all the unique product counts for each segment and sort them in descending order of product counts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47235" y="6630240"/>
            <a:ext cx="6935250" cy="20394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040"/>
              </a:lnSpc>
              <a:spcBef>
                <a:spcPct val="0"/>
              </a:spcBef>
            </a:pPr>
            <a:r>
              <a:rPr lang="en-US" sz="3812" spc="381" strike="noStrike" u="none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Notebooks, Accessories and Peripherals contribute to 83% of the total Unique Product Count.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4874B0">
                <a:alpha val="100000"/>
              </a:srgbClr>
            </a:gs>
            <a:gs pos="100000">
              <a:srgbClr val="053371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65105" y="2328378"/>
            <a:ext cx="5842103" cy="7085832"/>
          </a:xfrm>
          <a:custGeom>
            <a:avLst/>
            <a:gdLst/>
            <a:ahLst/>
            <a:cxnLst/>
            <a:rect r="r" b="b" t="t" l="l"/>
            <a:pathLst>
              <a:path h="7085832" w="5842103">
                <a:moveTo>
                  <a:pt x="0" y="0"/>
                </a:moveTo>
                <a:lnTo>
                  <a:pt x="5842103" y="0"/>
                </a:lnTo>
                <a:lnTo>
                  <a:pt x="5842103" y="7085832"/>
                </a:lnTo>
                <a:lnTo>
                  <a:pt x="0" y="70858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301883" y="2328378"/>
            <a:ext cx="10264013" cy="3220082"/>
          </a:xfrm>
          <a:custGeom>
            <a:avLst/>
            <a:gdLst/>
            <a:ahLst/>
            <a:cxnLst/>
            <a:rect r="r" b="b" t="t" l="l"/>
            <a:pathLst>
              <a:path h="3220082" w="10264013">
                <a:moveTo>
                  <a:pt x="0" y="0"/>
                </a:moveTo>
                <a:lnTo>
                  <a:pt x="10264012" y="0"/>
                </a:lnTo>
                <a:lnTo>
                  <a:pt x="10264012" y="3220082"/>
                </a:lnTo>
                <a:lnTo>
                  <a:pt x="0" y="32200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23693" y="47625"/>
            <a:ext cx="18040614" cy="15346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40"/>
              </a:lnSpc>
            </a:pPr>
            <a:r>
              <a:rPr lang="en-US" sz="3812" spc="381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Request 4</a:t>
            </a:r>
          </a:p>
          <a:p>
            <a:pPr algn="l">
              <a:lnSpc>
                <a:spcPts val="4040"/>
              </a:lnSpc>
            </a:pPr>
            <a:r>
              <a:rPr lang="en-US" sz="3812" spc="381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Follow-up: Which segment had the most increase in unique products in 2021 vs 2020?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213415" y="5918919"/>
            <a:ext cx="10440948" cy="10298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040"/>
              </a:lnSpc>
              <a:spcBef>
                <a:spcPct val="0"/>
              </a:spcBef>
            </a:pPr>
            <a:r>
              <a:rPr lang="en-US" sz="3812" spc="381" strike="noStrike" u="none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Accessories, Notebook and Peripherals </a:t>
            </a:r>
          </a:p>
          <a:p>
            <a:pPr algn="l" marL="0" indent="0" lvl="0">
              <a:lnSpc>
                <a:spcPts val="4040"/>
              </a:lnSpc>
              <a:spcBef>
                <a:spcPct val="0"/>
              </a:spcBef>
            </a:pPr>
            <a:r>
              <a:rPr lang="en-US" sz="3812" spc="381" strike="noStrike" u="none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had the most increase in unique product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4874B0">
                <a:alpha val="100000"/>
              </a:srgbClr>
            </a:gs>
            <a:gs pos="100000">
              <a:srgbClr val="053371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66805" y="2727178"/>
            <a:ext cx="6611992" cy="5642565"/>
          </a:xfrm>
          <a:custGeom>
            <a:avLst/>
            <a:gdLst/>
            <a:ahLst/>
            <a:cxnLst/>
            <a:rect r="r" b="b" t="t" l="l"/>
            <a:pathLst>
              <a:path h="5642565" w="6611992">
                <a:moveTo>
                  <a:pt x="0" y="0"/>
                </a:moveTo>
                <a:lnTo>
                  <a:pt x="6611992" y="0"/>
                </a:lnTo>
                <a:lnTo>
                  <a:pt x="6611992" y="5642565"/>
                </a:lnTo>
                <a:lnTo>
                  <a:pt x="0" y="56425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581623" y="4650241"/>
            <a:ext cx="9992697" cy="1796440"/>
          </a:xfrm>
          <a:custGeom>
            <a:avLst/>
            <a:gdLst/>
            <a:ahLst/>
            <a:cxnLst/>
            <a:rect r="r" b="b" t="t" l="l"/>
            <a:pathLst>
              <a:path h="1796440" w="9992697">
                <a:moveTo>
                  <a:pt x="0" y="0"/>
                </a:moveTo>
                <a:lnTo>
                  <a:pt x="9992697" y="0"/>
                </a:lnTo>
                <a:lnTo>
                  <a:pt x="9992697" y="1796439"/>
                </a:lnTo>
                <a:lnTo>
                  <a:pt x="0" y="17964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4775" y="47625"/>
            <a:ext cx="18040614" cy="20394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40"/>
              </a:lnSpc>
            </a:pPr>
            <a:r>
              <a:rPr lang="en-US" sz="3812" spc="381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Request 5</a:t>
            </a:r>
          </a:p>
          <a:p>
            <a:pPr algn="l">
              <a:lnSpc>
                <a:spcPts val="4040"/>
              </a:lnSpc>
            </a:pPr>
            <a:r>
              <a:rPr lang="en-US" sz="3812" spc="381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Get the products that have the highest and lowest manufacturing costs. The final output should contain these fields, product_code, product, manufacturing_cost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4874B0">
                <a:alpha val="100000"/>
              </a:srgbClr>
            </a:gs>
            <a:gs pos="100000">
              <a:srgbClr val="053371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52982" y="3141512"/>
            <a:ext cx="10466065" cy="5540858"/>
          </a:xfrm>
          <a:custGeom>
            <a:avLst/>
            <a:gdLst/>
            <a:ahLst/>
            <a:cxnLst/>
            <a:rect r="r" b="b" t="t" l="l"/>
            <a:pathLst>
              <a:path h="5540858" w="10466065">
                <a:moveTo>
                  <a:pt x="0" y="0"/>
                </a:moveTo>
                <a:lnTo>
                  <a:pt x="10466065" y="0"/>
                </a:lnTo>
                <a:lnTo>
                  <a:pt x="10466065" y="5540858"/>
                </a:lnTo>
                <a:lnTo>
                  <a:pt x="0" y="55408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263832" y="4493424"/>
            <a:ext cx="6900475" cy="2837034"/>
          </a:xfrm>
          <a:custGeom>
            <a:avLst/>
            <a:gdLst/>
            <a:ahLst/>
            <a:cxnLst/>
            <a:rect r="r" b="b" t="t" l="l"/>
            <a:pathLst>
              <a:path h="2837034" w="6900475">
                <a:moveTo>
                  <a:pt x="0" y="0"/>
                </a:moveTo>
                <a:lnTo>
                  <a:pt x="6900475" y="0"/>
                </a:lnTo>
                <a:lnTo>
                  <a:pt x="6900475" y="2837034"/>
                </a:lnTo>
                <a:lnTo>
                  <a:pt x="0" y="28370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2784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23693" y="47625"/>
            <a:ext cx="18040614" cy="25442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40"/>
              </a:lnSpc>
            </a:pPr>
            <a:r>
              <a:rPr lang="en-US" sz="3812" spc="381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Request 6</a:t>
            </a:r>
          </a:p>
          <a:p>
            <a:pPr algn="l">
              <a:lnSpc>
                <a:spcPts val="4040"/>
              </a:lnSpc>
            </a:pPr>
            <a:r>
              <a:rPr lang="en-US" sz="3812" spc="381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Generate a report which contains the top 5 customers who received an average high pre_invoice_discount_pct for the fiscal year 2021 and in the Indian market. The final output contains these fields, customer_code customer average_discount_percentage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4874B0">
                <a:alpha val="100000"/>
              </a:srgbClr>
            </a:gs>
            <a:gs pos="100000">
              <a:srgbClr val="053371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72673" y="3249920"/>
            <a:ext cx="7768829" cy="5538325"/>
          </a:xfrm>
          <a:custGeom>
            <a:avLst/>
            <a:gdLst/>
            <a:ahLst/>
            <a:cxnLst/>
            <a:rect r="r" b="b" t="t" l="l"/>
            <a:pathLst>
              <a:path h="5538325" w="7768829">
                <a:moveTo>
                  <a:pt x="0" y="0"/>
                </a:moveTo>
                <a:lnTo>
                  <a:pt x="7768829" y="0"/>
                </a:lnTo>
                <a:lnTo>
                  <a:pt x="7768829" y="5538326"/>
                </a:lnTo>
                <a:lnTo>
                  <a:pt x="0" y="55383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098054" y="3249920"/>
            <a:ext cx="4225709" cy="5642565"/>
          </a:xfrm>
          <a:custGeom>
            <a:avLst/>
            <a:gdLst/>
            <a:ahLst/>
            <a:cxnLst/>
            <a:rect r="r" b="b" t="t" l="l"/>
            <a:pathLst>
              <a:path h="5642565" w="4225709">
                <a:moveTo>
                  <a:pt x="0" y="0"/>
                </a:moveTo>
                <a:lnTo>
                  <a:pt x="4225710" y="0"/>
                </a:lnTo>
                <a:lnTo>
                  <a:pt x="4225710" y="5642565"/>
                </a:lnTo>
                <a:lnTo>
                  <a:pt x="0" y="564256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23693" y="47625"/>
            <a:ext cx="18040614" cy="25442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40"/>
              </a:lnSpc>
            </a:pPr>
            <a:r>
              <a:rPr lang="en-US" sz="3812" spc="381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Request 7</a:t>
            </a:r>
          </a:p>
          <a:p>
            <a:pPr algn="l">
              <a:lnSpc>
                <a:spcPts val="4040"/>
              </a:lnSpc>
            </a:pPr>
            <a:r>
              <a:rPr lang="en-US" sz="3812" spc="381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Get the complete report of the Gross sales amount for the customer “Atliq Exclusive” for each month . This analysis helps to get an idea of low and high-performing months and take strategic decisions. The final report contains these columns: Month Year Gross sales Amount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DAGfwsmkthY</dc:identifier>
  <dcterms:modified xsi:type="dcterms:W3CDTF">2011-08-01T06:04:30Z</dcterms:modified>
  <cp:revision>1</cp:revision>
  <dc:title>Codebasics Resume project challenge-4</dc:title>
</cp:coreProperties>
</file>